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826" r:id="rId5"/>
    <p:sldId id="804" r:id="rId6"/>
    <p:sldId id="810" r:id="rId7"/>
    <p:sldId id="809" r:id="rId8"/>
    <p:sldId id="840" r:id="rId9"/>
    <p:sldId id="807" r:id="rId10"/>
    <p:sldId id="1559" r:id="rId11"/>
    <p:sldId id="814" r:id="rId12"/>
    <p:sldId id="823" r:id="rId13"/>
    <p:sldId id="8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11417F3-1429-6C4D-97E1-FD141E9766E4}">
          <p14:sldIdLst>
            <p14:sldId id="826"/>
            <p14:sldId id="804"/>
            <p14:sldId id="810"/>
            <p14:sldId id="809"/>
            <p14:sldId id="840"/>
            <p14:sldId id="807"/>
            <p14:sldId id="1559"/>
            <p14:sldId id="814"/>
            <p14:sldId id="823"/>
            <p14:sldId id="831"/>
          </p14:sldIdLst>
        </p14:section>
        <p14:section name="Title slides" id="{7E42E4F3-16A0-EB47-B497-3158B3F0A1DB}">
          <p14:sldIdLst/>
        </p14:section>
        <p14:section name="About us" id="{893C6E3E-A94E-BF4B-9E24-812F118DEE7D}">
          <p14:sldIdLst/>
        </p14:section>
        <p14:section name="Quotes" id="{C2D7AC25-F1D2-EE43-AEA5-C9A10203744F}">
          <p14:sldIdLst/>
        </p14:section>
        <p14:section name="Contents list" id="{D2D54AF6-232C-764E-8975-F1A695C84412}">
          <p14:sldIdLst/>
        </p14:section>
        <p14:section name="Section dividers" id="{2E4BA207-C1AB-4147-AA2E-281A1A133646}">
          <p14:sldIdLst/>
        </p14:section>
        <p14:section name="Content slides" id="{12770EAC-F0AA-3A46-BA12-B1D1BC66CF13}">
          <p14:sldIdLst/>
        </p14:section>
        <p14:section name="Tables" id="{8150E74A-75FB-D74E-B896-1FA01001CBF6}">
          <p14:sldIdLst/>
        </p14:section>
        <p14:section name="Graphs and charts" id="{7BD83BB2-3CF0-3F4B-81ED-2FB40ECB2810}">
          <p14:sldIdLst/>
        </p14:section>
        <p14:section name="End slides" id="{6C6A9FC4-49BF-4449-A94D-37E56050B9C0}">
          <p14:sldIdLst/>
        </p14:section>
        <p14:section name="Assets slides" id="{5F18FBFB-5838-B742-AA07-DC885DD5237C}">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C8D34-A0E8-36F0-F62C-37951068D8D6}" name="katrina.b@pollittandpartners.com" initials="ka" userId="S::urn:spo:guest#katrina.b@pollittandpartners.com::" providerId="AD"/>
  <p188:author id="{35E9F43A-B176-3304-55ED-5BEAC282CB58}" name="Tola Akinyemi" initials="TA" userId="S::Tola.Akinyemi@gold.org::e8d5b02f-3b43-41ab-b473-67c4b14875e6" providerId="AD"/>
  <p188:author id="{1A8A0AAF-36CE-E184-0225-45300E1A140A}" name="Johan Palmberg" initials="JP" userId="S::johan.palmberg@gold.org::6cd23a2e-f274-4f96-9e36-dc0caba9a268" providerId="AD"/>
  <p188:author id="{2F96D9C7-E2C9-3CE5-DF79-C093BF3D564F}" name="Carmel Chan" initials="CC" userId="S::carmel@inhouseuk.onmicrosoft.com::0a4738d8-6cac-41b3-8ab3-20f41866c5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89467" autoAdjust="0"/>
  </p:normalViewPr>
  <p:slideViewPr>
    <p:cSldViewPr snapToGrid="0">
      <p:cViewPr varScale="1">
        <p:scale>
          <a:sx n="72" d="100"/>
          <a:sy n="72" d="100"/>
        </p:scale>
        <p:origin x="84" y="24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Tatiana Fic" userId="8fa3c9c5-beb3-4254-8cb5-896ffd3f0881" providerId="ADAL" clId="{F97FDB34-20EE-41DC-912D-96864F1429CD}"/>
    <pc:docChg chg="custSel modSld">
      <pc:chgData name="Dr Tatiana Fic" userId="8fa3c9c5-beb3-4254-8cb5-896ffd3f0881" providerId="ADAL" clId="{F97FDB34-20EE-41DC-912D-96864F1429CD}" dt="2024-08-07T14:00:18.877" v="12" actId="478"/>
      <pc:docMkLst>
        <pc:docMk/>
      </pc:docMkLst>
      <pc:sldChg chg="delSp mod">
        <pc:chgData name="Dr Tatiana Fic" userId="8fa3c9c5-beb3-4254-8cb5-896ffd3f0881" providerId="ADAL" clId="{F97FDB34-20EE-41DC-912D-96864F1429CD}" dt="2024-08-07T13:59:40.184" v="6" actId="478"/>
        <pc:sldMkLst>
          <pc:docMk/>
          <pc:sldMk cId="1418105357" sldId="804"/>
        </pc:sldMkLst>
        <pc:spChg chg="del">
          <ac:chgData name="Dr Tatiana Fic" userId="8fa3c9c5-beb3-4254-8cb5-896ffd3f0881" providerId="ADAL" clId="{F97FDB34-20EE-41DC-912D-96864F1429CD}" dt="2024-08-07T13:59:40.184" v="6" actId="478"/>
          <ac:spMkLst>
            <pc:docMk/>
            <pc:sldMk cId="1418105357" sldId="804"/>
            <ac:spMk id="5" creationId="{CFE109D9-05A1-9386-3EF1-846F064084D1}"/>
          </ac:spMkLst>
        </pc:spChg>
      </pc:sldChg>
      <pc:sldChg chg="delSp mod modNotesTx">
        <pc:chgData name="Dr Tatiana Fic" userId="8fa3c9c5-beb3-4254-8cb5-896ffd3f0881" providerId="ADAL" clId="{F97FDB34-20EE-41DC-912D-96864F1429CD}" dt="2024-08-07T14:00:02.936" v="10" actId="478"/>
        <pc:sldMkLst>
          <pc:docMk/>
          <pc:sldMk cId="185381558" sldId="807"/>
        </pc:sldMkLst>
        <pc:spChg chg="del">
          <ac:chgData name="Dr Tatiana Fic" userId="8fa3c9c5-beb3-4254-8cb5-896ffd3f0881" providerId="ADAL" clId="{F97FDB34-20EE-41DC-912D-96864F1429CD}" dt="2024-08-07T14:00:02.936" v="10" actId="478"/>
          <ac:spMkLst>
            <pc:docMk/>
            <pc:sldMk cId="185381558" sldId="807"/>
            <ac:spMk id="6" creationId="{76780A06-EDC4-4AA5-67D6-0BED8A9F89B8}"/>
          </ac:spMkLst>
        </pc:spChg>
      </pc:sldChg>
      <pc:sldChg chg="delSp mod modNotesTx">
        <pc:chgData name="Dr Tatiana Fic" userId="8fa3c9c5-beb3-4254-8cb5-896ffd3f0881" providerId="ADAL" clId="{F97FDB34-20EE-41DC-912D-96864F1429CD}" dt="2024-08-07T13:59:51.890" v="8" actId="478"/>
        <pc:sldMkLst>
          <pc:docMk/>
          <pc:sldMk cId="2823680131" sldId="809"/>
        </pc:sldMkLst>
        <pc:spChg chg="del">
          <ac:chgData name="Dr Tatiana Fic" userId="8fa3c9c5-beb3-4254-8cb5-896ffd3f0881" providerId="ADAL" clId="{F97FDB34-20EE-41DC-912D-96864F1429CD}" dt="2024-08-07T13:59:51.890" v="8" actId="478"/>
          <ac:spMkLst>
            <pc:docMk/>
            <pc:sldMk cId="2823680131" sldId="809"/>
            <ac:spMk id="4" creationId="{F02DE7E6-1E4D-1AC8-BE8E-60879C7BD136}"/>
          </ac:spMkLst>
        </pc:spChg>
      </pc:sldChg>
      <pc:sldChg chg="delSp mod modNotesTx">
        <pc:chgData name="Dr Tatiana Fic" userId="8fa3c9c5-beb3-4254-8cb5-896ffd3f0881" providerId="ADAL" clId="{F97FDB34-20EE-41DC-912D-96864F1429CD}" dt="2024-08-07T13:59:46.375" v="7" actId="478"/>
        <pc:sldMkLst>
          <pc:docMk/>
          <pc:sldMk cId="3275384674" sldId="810"/>
        </pc:sldMkLst>
        <pc:spChg chg="del">
          <ac:chgData name="Dr Tatiana Fic" userId="8fa3c9c5-beb3-4254-8cb5-896ffd3f0881" providerId="ADAL" clId="{F97FDB34-20EE-41DC-912D-96864F1429CD}" dt="2024-08-07T13:59:46.375" v="7" actId="478"/>
          <ac:spMkLst>
            <pc:docMk/>
            <pc:sldMk cId="3275384674" sldId="810"/>
            <ac:spMk id="4" creationId="{F02DE7E6-1E4D-1AC8-BE8E-60879C7BD136}"/>
          </ac:spMkLst>
        </pc:spChg>
      </pc:sldChg>
      <pc:sldChg chg="delSp mod modNotesTx">
        <pc:chgData name="Dr Tatiana Fic" userId="8fa3c9c5-beb3-4254-8cb5-896ffd3f0881" providerId="ADAL" clId="{F97FDB34-20EE-41DC-912D-96864F1429CD}" dt="2024-08-07T14:00:13.128" v="11" actId="478"/>
        <pc:sldMkLst>
          <pc:docMk/>
          <pc:sldMk cId="2723682325" sldId="814"/>
        </pc:sldMkLst>
        <pc:spChg chg="del">
          <ac:chgData name="Dr Tatiana Fic" userId="8fa3c9c5-beb3-4254-8cb5-896ffd3f0881" providerId="ADAL" clId="{F97FDB34-20EE-41DC-912D-96864F1429CD}" dt="2024-08-07T14:00:13.128" v="11" actId="478"/>
          <ac:spMkLst>
            <pc:docMk/>
            <pc:sldMk cId="2723682325" sldId="814"/>
            <ac:spMk id="4" creationId="{9C958031-1D4E-E28B-5AEE-025C7384990F}"/>
          </ac:spMkLst>
        </pc:spChg>
      </pc:sldChg>
      <pc:sldChg chg="delSp mod modNotesTx">
        <pc:chgData name="Dr Tatiana Fic" userId="8fa3c9c5-beb3-4254-8cb5-896ffd3f0881" providerId="ADAL" clId="{F97FDB34-20EE-41DC-912D-96864F1429CD}" dt="2024-08-07T14:00:18.877" v="12" actId="478"/>
        <pc:sldMkLst>
          <pc:docMk/>
          <pc:sldMk cId="37443382" sldId="823"/>
        </pc:sldMkLst>
        <pc:spChg chg="del">
          <ac:chgData name="Dr Tatiana Fic" userId="8fa3c9c5-beb3-4254-8cb5-896ffd3f0881" providerId="ADAL" clId="{F97FDB34-20EE-41DC-912D-96864F1429CD}" dt="2024-08-07T14:00:18.877" v="12" actId="478"/>
          <ac:spMkLst>
            <pc:docMk/>
            <pc:sldMk cId="37443382" sldId="823"/>
            <ac:spMk id="4" creationId="{F02DE7E6-1E4D-1AC8-BE8E-60879C7BD136}"/>
          </ac:spMkLst>
        </pc:spChg>
      </pc:sldChg>
      <pc:sldChg chg="delSp mod modNotesTx">
        <pc:chgData name="Dr Tatiana Fic" userId="8fa3c9c5-beb3-4254-8cb5-896ffd3f0881" providerId="ADAL" clId="{F97FDB34-20EE-41DC-912D-96864F1429CD}" dt="2024-08-07T13:59:57.450" v="9" actId="478"/>
        <pc:sldMkLst>
          <pc:docMk/>
          <pc:sldMk cId="1371520112" sldId="840"/>
        </pc:sldMkLst>
        <pc:spChg chg="del">
          <ac:chgData name="Dr Tatiana Fic" userId="8fa3c9c5-beb3-4254-8cb5-896ffd3f0881" providerId="ADAL" clId="{F97FDB34-20EE-41DC-912D-96864F1429CD}" dt="2024-08-07T13:59:57.450" v="9" actId="478"/>
          <ac:spMkLst>
            <pc:docMk/>
            <pc:sldMk cId="1371520112" sldId="840"/>
            <ac:spMk id="4" creationId="{F02DE7E6-1E4D-1AC8-BE8E-60879C7BD13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1002252252253"/>
          <c:y val="0.10317509920634921"/>
          <c:w val="0.79102533783783779"/>
          <c:h val="0.66250198412698424"/>
        </c:manualLayout>
      </c:layout>
      <c:barChart>
        <c:barDir val="bar"/>
        <c:grouping val="clustered"/>
        <c:varyColors val="0"/>
        <c:ser>
          <c:idx val="0"/>
          <c:order val="0"/>
          <c:spPr>
            <a:solidFill>
              <a:srgbClr val="704287"/>
            </a:solidFill>
            <a:ln w="3175">
              <a:solidFill>
                <a:srgbClr val="704287"/>
              </a:solidFill>
              <a:prstDash val="solid"/>
            </a:ln>
            <a:effectLst/>
          </c:spPr>
          <c:invertIfNegative val="0"/>
          <c:dPt>
            <c:idx val="1"/>
            <c:invertIfNegative val="0"/>
            <c:bubble3D val="0"/>
            <c:spPr>
              <a:solidFill>
                <a:srgbClr val="D8AB4C"/>
              </a:solidFill>
              <a:ln w="3175">
                <a:solidFill>
                  <a:srgbClr val="D8AB4C"/>
                </a:solidFill>
                <a:prstDash val="solid"/>
              </a:ln>
              <a:effectLst/>
            </c:spPr>
            <c:extLst>
              <c:ext xmlns:c16="http://schemas.microsoft.com/office/drawing/2014/chart" uri="{C3380CC4-5D6E-409C-BE32-E72D297353CC}">
                <c16:uniqueId val="{00000001-1E21-473A-B92B-23626D14D1EA}"/>
              </c:ext>
            </c:extLst>
          </c:dPt>
          <c:dPt>
            <c:idx val="2"/>
            <c:invertIfNegative val="0"/>
            <c:bubble3D val="0"/>
            <c:spPr>
              <a:solidFill>
                <a:srgbClr val="00D296"/>
              </a:solidFill>
              <a:ln w="3175">
                <a:solidFill>
                  <a:srgbClr val="00D296"/>
                </a:solidFill>
                <a:prstDash val="solid"/>
              </a:ln>
              <a:effectLst/>
            </c:spPr>
            <c:extLst>
              <c:ext xmlns:c16="http://schemas.microsoft.com/office/drawing/2014/chart" uri="{C3380CC4-5D6E-409C-BE32-E72D297353CC}">
                <c16:uniqueId val="{00000003-1E21-473A-B92B-23626D14D1EA}"/>
              </c:ext>
            </c:extLst>
          </c:dPt>
          <c:dPt>
            <c:idx val="3"/>
            <c:invertIfNegative val="0"/>
            <c:bubble3D val="0"/>
            <c:spPr>
              <a:solidFill>
                <a:srgbClr val="64C8FF"/>
              </a:solidFill>
              <a:ln w="3175">
                <a:solidFill>
                  <a:srgbClr val="64C8FF"/>
                </a:solidFill>
                <a:prstDash val="solid"/>
              </a:ln>
              <a:effectLst/>
            </c:spPr>
            <c:extLst>
              <c:ext xmlns:c16="http://schemas.microsoft.com/office/drawing/2014/chart" uri="{C3380CC4-5D6E-409C-BE32-E72D297353CC}">
                <c16:uniqueId val="{00000005-1E21-473A-B92B-23626D14D1EA}"/>
              </c:ext>
            </c:extLst>
          </c:dPt>
          <c:dPt>
            <c:idx val="4"/>
            <c:invertIfNegative val="0"/>
            <c:bubble3D val="0"/>
            <c:spPr>
              <a:solidFill>
                <a:srgbClr val="64C8FF"/>
              </a:solidFill>
              <a:ln w="3175">
                <a:solidFill>
                  <a:srgbClr val="64C8FF"/>
                </a:solidFill>
                <a:prstDash val="solid"/>
              </a:ln>
              <a:effectLst/>
            </c:spPr>
            <c:extLst>
              <c:ext xmlns:c16="http://schemas.microsoft.com/office/drawing/2014/chart" uri="{C3380CC4-5D6E-409C-BE32-E72D297353CC}">
                <c16:uniqueId val="{00000007-1E21-473A-B92B-23626D14D1EA}"/>
              </c:ext>
            </c:extLst>
          </c:dPt>
          <c:dPt>
            <c:idx val="6"/>
            <c:invertIfNegative val="0"/>
            <c:bubble3D val="0"/>
            <c:spPr>
              <a:solidFill>
                <a:srgbClr val="00D296"/>
              </a:solidFill>
              <a:ln w="3175">
                <a:solidFill>
                  <a:srgbClr val="00D296"/>
                </a:solidFill>
                <a:prstDash val="solid"/>
              </a:ln>
              <a:effectLst/>
            </c:spPr>
            <c:extLst>
              <c:ext xmlns:c16="http://schemas.microsoft.com/office/drawing/2014/chart" uri="{C3380CC4-5D6E-409C-BE32-E72D297353CC}">
                <c16:uniqueId val="{00000009-1E21-473A-B92B-23626D14D1EA}"/>
              </c:ext>
            </c:extLst>
          </c:dPt>
          <c:dPt>
            <c:idx val="7"/>
            <c:invertIfNegative val="0"/>
            <c:bubble3D val="0"/>
            <c:spPr>
              <a:solidFill>
                <a:srgbClr val="00D296"/>
              </a:solidFill>
              <a:ln w="3175">
                <a:solidFill>
                  <a:srgbClr val="00D296"/>
                </a:solidFill>
                <a:prstDash val="solid"/>
              </a:ln>
              <a:effectLst/>
            </c:spPr>
            <c:extLst>
              <c:ext xmlns:c16="http://schemas.microsoft.com/office/drawing/2014/chart" uri="{C3380CC4-5D6E-409C-BE32-E72D297353CC}">
                <c16:uniqueId val="{0000000B-1E21-473A-B92B-23626D14D1EA}"/>
              </c:ext>
            </c:extLst>
          </c:dPt>
          <c:dPt>
            <c:idx val="8"/>
            <c:invertIfNegative val="0"/>
            <c:bubble3D val="0"/>
            <c:spPr>
              <a:solidFill>
                <a:srgbClr val="00D296"/>
              </a:solidFill>
              <a:ln w="3175">
                <a:solidFill>
                  <a:srgbClr val="00D296"/>
                </a:solidFill>
                <a:prstDash val="solid"/>
              </a:ln>
              <a:effectLst/>
            </c:spPr>
            <c:extLst>
              <c:ext xmlns:c16="http://schemas.microsoft.com/office/drawing/2014/chart" uri="{C3380CC4-5D6E-409C-BE32-E72D297353CC}">
                <c16:uniqueId val="{0000000D-1E21-473A-B92B-23626D14D1EA}"/>
              </c:ext>
            </c:extLst>
          </c:dPt>
          <c:cat>
            <c:strRef>
              <c:f>Sheet1!$AA$2:$AA$10</c:f>
              <c:strCache>
                <c:ptCount val="9"/>
                <c:pt idx="0">
                  <c:v>S&amp;P 500</c:v>
                </c:pt>
                <c:pt idx="1">
                  <c:v>Gold*</c:v>
                </c:pt>
                <c:pt idx="2">
                  <c:v>U.S. T-Bills</c:v>
                </c:pt>
                <c:pt idx="3">
                  <c:v>Euro/sterling</c:v>
                </c:pt>
                <c:pt idx="4">
                  <c:v>Euro/yen</c:v>
                </c:pt>
                <c:pt idx="5">
                  <c:v>DJIA</c:v>
                </c:pt>
                <c:pt idx="6">
                  <c:v>German Bunds</c:v>
                </c:pt>
                <c:pt idx="7">
                  <c:v>U.S. Corporates (inv grad)</c:v>
                </c:pt>
                <c:pt idx="8">
                  <c:v>U.K. Gilts</c:v>
                </c:pt>
              </c:strCache>
            </c:strRef>
          </c:cat>
          <c:val>
            <c:numRef>
              <c:f>Sheet1!$AE$2:$AE$10</c:f>
              <c:numCache>
                <c:formatCode>0.0</c:formatCode>
                <c:ptCount val="9"/>
                <c:pt idx="0">
                  <c:v>252.85553537389535</c:v>
                </c:pt>
                <c:pt idx="1">
                  <c:v>162.61000000000001</c:v>
                </c:pt>
                <c:pt idx="2">
                  <c:v>161.1164</c:v>
                </c:pt>
                <c:pt idx="3">
                  <c:v>154</c:v>
                </c:pt>
                <c:pt idx="4">
                  <c:v>103</c:v>
                </c:pt>
                <c:pt idx="5">
                  <c:v>44.535960569679993</c:v>
                </c:pt>
                <c:pt idx="6">
                  <c:v>31.120957643370662</c:v>
                </c:pt>
                <c:pt idx="7">
                  <c:v>28.032692000000001</c:v>
                </c:pt>
                <c:pt idx="8">
                  <c:v>21.920950235510958</c:v>
                </c:pt>
              </c:numCache>
            </c:numRef>
          </c:val>
          <c:extLst>
            <c:ext xmlns:c16="http://schemas.microsoft.com/office/drawing/2014/chart" uri="{C3380CC4-5D6E-409C-BE32-E72D297353CC}">
              <c16:uniqueId val="{0000000E-1E21-473A-B92B-23626D14D1EA}"/>
            </c:ext>
          </c:extLst>
        </c:ser>
        <c:dLbls>
          <c:showLegendKey val="0"/>
          <c:showVal val="0"/>
          <c:showCatName val="0"/>
          <c:showSerName val="0"/>
          <c:showPercent val="0"/>
          <c:showBubbleSize val="0"/>
        </c:dLbls>
        <c:gapWidth val="160"/>
        <c:overlap val="-25"/>
        <c:axId val="937386968"/>
        <c:axId val="937388280"/>
      </c:barChart>
      <c:catAx>
        <c:axId val="937386968"/>
        <c:scaling>
          <c:orientation val="minMax"/>
        </c:scaling>
        <c:delete val="0"/>
        <c:axPos val="l"/>
        <c:title>
          <c:tx>
            <c:rich>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r>
                  <a:rPr lang="en-US"/>
                  <a:t>US$bn/day</a:t>
                </a:r>
              </a:p>
            </c:rich>
          </c:tx>
          <c:layout>
            <c:manualLayout>
              <c:xMode val="edge"/>
              <c:yMode val="edge"/>
              <c:x val="0.83012155511811014"/>
              <c:y val="0.85797656106940123"/>
            </c:manualLayout>
          </c:layout>
          <c:overlay val="0"/>
          <c:spPr>
            <a:noFill/>
            <a:ln>
              <a:noFill/>
            </a:ln>
            <a:effectLst/>
          </c:spPr>
          <c:txPr>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title>
        <c:numFmt formatCode="General" sourceLinked="1"/>
        <c:majorTickMark val="none"/>
        <c:minorTickMark val="none"/>
        <c:tickLblPos val="low"/>
        <c:spPr>
          <a:noFill/>
          <a:ln w="317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crossAx val="937388280"/>
        <c:crosses val="autoZero"/>
        <c:auto val="1"/>
        <c:lblAlgn val="ctr"/>
        <c:lblOffset val="100"/>
        <c:tickMarkSkip val="1"/>
        <c:noMultiLvlLbl val="0"/>
      </c:catAx>
      <c:valAx>
        <c:axId val="937388280"/>
        <c:scaling>
          <c:orientation val="minMax"/>
          <c:max val="260"/>
          <c:min val="0"/>
        </c:scaling>
        <c:delete val="0"/>
        <c:axPos val="b"/>
        <c:majorGridlines>
          <c:spPr>
            <a:ln w="3175" cap="flat" cmpd="sng" algn="ctr">
              <a:solidFill>
                <a:srgbClr val="A5A5A5"/>
              </a:solidFill>
              <a:prstDash val="sysDash"/>
              <a:round/>
            </a:ln>
            <a:effectLst/>
          </c:spPr>
        </c:majorGridlines>
        <c:numFmt formatCode="#,##0" sourceLinked="0"/>
        <c:majorTickMark val="none"/>
        <c:minorTickMark val="none"/>
        <c:tickLblPos val="low"/>
        <c:spPr>
          <a:noFill/>
          <a:ln w="12700">
            <a:noFill/>
            <a:prstDash val="solid"/>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solid"/>
              </a14:hiddenLine>
            </a:ext>
          </a:extLst>
        </c:spPr>
        <c:txPr>
          <a:bodyPr rot="-6000000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crossAx val="937386968"/>
        <c:crosses val="autoZero"/>
        <c:crossBetween val="between"/>
      </c:valAx>
      <c:spPr>
        <a:solidFill>
          <a:srgbClr val="FFFFFF"/>
        </a:solidFill>
        <a:ln>
          <a:noFill/>
        </a:ln>
        <a:effectLst/>
        <a:extLst>
          <a:ext uri="{91240B29-F687-4F45-9708-019B960494DF}">
            <a14:hiddenLine xmlns:a14="http://schemas.microsoft.com/office/drawing/2010/main">
              <a:noFill/>
            </a14:hiddenLine>
          </a:ext>
        </a:extLst>
      </c:spPr>
    </c:plotArea>
    <c:plotVisOnly val="1"/>
    <c:dispBlanksAs val="gap"/>
    <c:showDLblsOverMax val="0"/>
  </c:chart>
  <c:spPr>
    <a:solidFill>
      <a:srgbClr val="FFFFFF"/>
    </a:solidFill>
    <a:ln w="25400"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700" b="0">
          <a:solidFill>
            <a:srgbClr val="595959"/>
          </a:solidFill>
          <a:latin typeface="Arial" panose="020B0604020202020204" pitchFamily="34" charset="0"/>
          <a:ea typeface="Arial"/>
          <a:cs typeface="Aria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73328238898643"/>
          <c:y val="7.3800784407652462E-2"/>
          <c:w val="0.76065100167924704"/>
          <c:h val="0.68895362414298977"/>
        </c:manualLayout>
      </c:layout>
      <c:barChart>
        <c:barDir val="bar"/>
        <c:grouping val="clustered"/>
        <c:varyColors val="0"/>
        <c:ser>
          <c:idx val="0"/>
          <c:order val="0"/>
          <c:tx>
            <c:strRef>
              <c:f>'[volatility eur 2023.xlsx]Sheet2'!$B$1</c:f>
              <c:strCache>
                <c:ptCount val="1"/>
                <c:pt idx="0">
                  <c:v>Volatility</c:v>
                </c:pt>
              </c:strCache>
            </c:strRef>
          </c:tx>
          <c:spPr>
            <a:solidFill>
              <a:srgbClr val="006659"/>
            </a:solidFill>
            <a:ln>
              <a:solidFill>
                <a:srgbClr val="006659"/>
              </a:solidFill>
              <a:prstDash val="solid"/>
            </a:ln>
            <a:effectLst/>
          </c:spPr>
          <c:invertIfNegative val="0"/>
          <c:dPt>
            <c:idx val="0"/>
            <c:invertIfNegative val="0"/>
            <c:bubble3D val="0"/>
            <c:spPr>
              <a:solidFill>
                <a:srgbClr val="64C8FF"/>
              </a:solidFill>
              <a:ln>
                <a:solidFill>
                  <a:srgbClr val="64C8FF"/>
                </a:solidFill>
                <a:prstDash val="solid"/>
              </a:ln>
              <a:effectLst/>
            </c:spPr>
            <c:extLst>
              <c:ext xmlns:c16="http://schemas.microsoft.com/office/drawing/2014/chart" uri="{C3380CC4-5D6E-409C-BE32-E72D297353CC}">
                <c16:uniqueId val="{00000001-65C3-4277-9A39-46DFE82459EF}"/>
              </c:ext>
            </c:extLst>
          </c:dPt>
          <c:dPt>
            <c:idx val="1"/>
            <c:invertIfNegative val="0"/>
            <c:bubble3D val="0"/>
            <c:spPr>
              <a:solidFill>
                <a:srgbClr val="64C8FF"/>
              </a:solidFill>
              <a:ln>
                <a:solidFill>
                  <a:srgbClr val="64C8FF"/>
                </a:solidFill>
                <a:prstDash val="solid"/>
              </a:ln>
              <a:effectLst/>
            </c:spPr>
            <c:extLst>
              <c:ext xmlns:c16="http://schemas.microsoft.com/office/drawing/2014/chart" uri="{C3380CC4-5D6E-409C-BE32-E72D297353CC}">
                <c16:uniqueId val="{00000003-65C3-4277-9A39-46DFE82459EF}"/>
              </c:ext>
            </c:extLst>
          </c:dPt>
          <c:dPt>
            <c:idx val="2"/>
            <c:invertIfNegative val="0"/>
            <c:bubble3D val="0"/>
            <c:spPr>
              <a:solidFill>
                <a:srgbClr val="64C8FF"/>
              </a:solidFill>
              <a:ln>
                <a:solidFill>
                  <a:srgbClr val="64C8FF"/>
                </a:solidFill>
                <a:prstDash val="solid"/>
              </a:ln>
              <a:effectLst/>
            </c:spPr>
            <c:extLst>
              <c:ext xmlns:c16="http://schemas.microsoft.com/office/drawing/2014/chart" uri="{C3380CC4-5D6E-409C-BE32-E72D297353CC}">
                <c16:uniqueId val="{00000005-65C3-4277-9A39-46DFE82459EF}"/>
              </c:ext>
            </c:extLst>
          </c:dPt>
          <c:dPt>
            <c:idx val="3"/>
            <c:invertIfNegative val="0"/>
            <c:bubble3D val="0"/>
            <c:spPr>
              <a:solidFill>
                <a:srgbClr val="704287"/>
              </a:solidFill>
              <a:ln>
                <a:solidFill>
                  <a:srgbClr val="704287"/>
                </a:solidFill>
                <a:prstDash val="solid"/>
              </a:ln>
              <a:effectLst/>
            </c:spPr>
            <c:extLst>
              <c:ext xmlns:c16="http://schemas.microsoft.com/office/drawing/2014/chart" uri="{C3380CC4-5D6E-409C-BE32-E72D297353CC}">
                <c16:uniqueId val="{00000007-65C3-4277-9A39-46DFE82459EF}"/>
              </c:ext>
            </c:extLst>
          </c:dPt>
          <c:dPt>
            <c:idx val="4"/>
            <c:invertIfNegative val="0"/>
            <c:bubble3D val="0"/>
            <c:spPr>
              <a:solidFill>
                <a:srgbClr val="704287"/>
              </a:solidFill>
              <a:ln>
                <a:solidFill>
                  <a:srgbClr val="704287"/>
                </a:solidFill>
                <a:prstDash val="solid"/>
              </a:ln>
              <a:effectLst/>
            </c:spPr>
            <c:extLst>
              <c:ext xmlns:c16="http://schemas.microsoft.com/office/drawing/2014/chart" uri="{C3380CC4-5D6E-409C-BE32-E72D297353CC}">
                <c16:uniqueId val="{00000009-65C3-4277-9A39-46DFE82459EF}"/>
              </c:ext>
            </c:extLst>
          </c:dPt>
          <c:dPt>
            <c:idx val="5"/>
            <c:invertIfNegative val="0"/>
            <c:bubble3D val="0"/>
            <c:spPr>
              <a:solidFill>
                <a:srgbClr val="64C8FF"/>
              </a:solidFill>
              <a:ln>
                <a:solidFill>
                  <a:srgbClr val="64C8FF"/>
                </a:solidFill>
                <a:prstDash val="solid"/>
              </a:ln>
              <a:effectLst/>
            </c:spPr>
            <c:extLst>
              <c:ext xmlns:c16="http://schemas.microsoft.com/office/drawing/2014/chart" uri="{C3380CC4-5D6E-409C-BE32-E72D297353CC}">
                <c16:uniqueId val="{0000000B-65C3-4277-9A39-46DFE82459EF}"/>
              </c:ext>
            </c:extLst>
          </c:dPt>
          <c:dPt>
            <c:idx val="6"/>
            <c:invertIfNegative val="0"/>
            <c:bubble3D val="0"/>
            <c:spPr>
              <a:solidFill>
                <a:srgbClr val="D8AB4C"/>
              </a:solidFill>
              <a:ln>
                <a:solidFill>
                  <a:srgbClr val="D8AB4C"/>
                </a:solidFill>
                <a:prstDash val="solid"/>
              </a:ln>
              <a:effectLst/>
            </c:spPr>
            <c:extLst>
              <c:ext xmlns:c16="http://schemas.microsoft.com/office/drawing/2014/chart" uri="{C3380CC4-5D6E-409C-BE32-E72D297353CC}">
                <c16:uniqueId val="{0000000D-65C3-4277-9A39-46DFE82459EF}"/>
              </c:ext>
            </c:extLst>
          </c:dPt>
          <c:dPt>
            <c:idx val="7"/>
            <c:invertIfNegative val="0"/>
            <c:bubble3D val="0"/>
            <c:spPr>
              <a:solidFill>
                <a:srgbClr val="704287"/>
              </a:solidFill>
              <a:ln>
                <a:solidFill>
                  <a:srgbClr val="704287"/>
                </a:solidFill>
                <a:prstDash val="solid"/>
              </a:ln>
              <a:effectLst/>
            </c:spPr>
            <c:extLst>
              <c:ext xmlns:c16="http://schemas.microsoft.com/office/drawing/2014/chart" uri="{C3380CC4-5D6E-409C-BE32-E72D297353CC}">
                <c16:uniqueId val="{0000000F-65C3-4277-9A39-46DFE82459EF}"/>
              </c:ext>
            </c:extLst>
          </c:dPt>
          <c:cat>
            <c:strRef>
              <c:f>'[volatility eur 2023.xlsx]Sheet2'!$A$18:$A$26</c:f>
              <c:strCache>
                <c:ptCount val="9"/>
                <c:pt idx="0">
                  <c:v>Crude Oil</c:v>
                </c:pt>
                <c:pt idx="1">
                  <c:v>REITs</c:v>
                </c:pt>
                <c:pt idx="2">
                  <c:v>Private Equity</c:v>
                </c:pt>
                <c:pt idx="3">
                  <c:v>European equities</c:v>
                </c:pt>
                <c:pt idx="4">
                  <c:v>EM equities</c:v>
                </c:pt>
                <c:pt idx="5">
                  <c:v>BBG Commodities</c:v>
                </c:pt>
                <c:pt idx="6">
                  <c:v>Gold</c:v>
                </c:pt>
                <c:pt idx="7">
                  <c:v>Global Equities</c:v>
                </c:pt>
                <c:pt idx="8">
                  <c:v>Euro Aggregate bonds</c:v>
                </c:pt>
              </c:strCache>
            </c:strRef>
          </c:cat>
          <c:val>
            <c:numRef>
              <c:f>'[volatility eur 2023.xlsx]Sheet2'!$B$18:$B$26</c:f>
              <c:numCache>
                <c:formatCode>0.0%</c:formatCode>
                <c:ptCount val="9"/>
                <c:pt idx="0">
                  <c:v>0.37516511578925765</c:v>
                </c:pt>
                <c:pt idx="1">
                  <c:v>0.29856108260297892</c:v>
                </c:pt>
                <c:pt idx="2">
                  <c:v>0.22477993497856549</c:v>
                </c:pt>
                <c:pt idx="3">
                  <c:v>0.19449475636678484</c:v>
                </c:pt>
                <c:pt idx="4">
                  <c:v>0.18282596768074974</c:v>
                </c:pt>
                <c:pt idx="5">
                  <c:v>0.15723572714670439</c:v>
                </c:pt>
                <c:pt idx="6">
                  <c:v>0.15458763814278748</c:v>
                </c:pt>
                <c:pt idx="7">
                  <c:v>0.15287594932502468</c:v>
                </c:pt>
                <c:pt idx="8">
                  <c:v>3.6338663068255533E-2</c:v>
                </c:pt>
              </c:numCache>
            </c:numRef>
          </c:val>
          <c:extLst>
            <c:ext xmlns:c16="http://schemas.microsoft.com/office/drawing/2014/chart" uri="{C3380CC4-5D6E-409C-BE32-E72D297353CC}">
              <c16:uniqueId val="{00000010-65C3-4277-9A39-46DFE82459EF}"/>
            </c:ext>
          </c:extLst>
        </c:ser>
        <c:dLbls>
          <c:showLegendKey val="0"/>
          <c:showVal val="0"/>
          <c:showCatName val="0"/>
          <c:showSerName val="0"/>
          <c:showPercent val="0"/>
          <c:showBubbleSize val="0"/>
        </c:dLbls>
        <c:gapWidth val="160"/>
        <c:overlap val="-25"/>
        <c:axId val="598195663"/>
        <c:axId val="598189007"/>
      </c:barChart>
      <c:catAx>
        <c:axId val="598195663"/>
        <c:scaling>
          <c:orientation val="minMax"/>
        </c:scaling>
        <c:delete val="0"/>
        <c:axPos val="l"/>
        <c:numFmt formatCode="General" sourceLinked="1"/>
        <c:majorTickMark val="out"/>
        <c:minorTickMark val="none"/>
        <c:tickLblPos val="low"/>
        <c:spPr>
          <a:noFill/>
          <a:ln w="317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800" b="0" i="0" u="none" strike="noStrike" kern="1200" baseline="0">
                <a:solidFill>
                  <a:srgbClr val="000000"/>
                </a:solidFill>
                <a:latin typeface="Noto Sans"/>
                <a:ea typeface="Noto Sans"/>
                <a:cs typeface="Noto Sans"/>
              </a:defRPr>
            </a:pPr>
            <a:endParaRPr lang="en-US"/>
          </a:p>
        </c:txPr>
        <c:crossAx val="598189007"/>
        <c:crosses val="autoZero"/>
        <c:auto val="1"/>
        <c:lblAlgn val="ctr"/>
        <c:lblOffset val="100"/>
        <c:tickMarkSkip val="1"/>
        <c:noMultiLvlLbl val="0"/>
      </c:catAx>
      <c:valAx>
        <c:axId val="598189007"/>
        <c:scaling>
          <c:orientation val="minMax"/>
          <c:max val="0.4"/>
          <c:min val="0"/>
        </c:scaling>
        <c:delete val="0"/>
        <c:axPos val="b"/>
        <c:majorGridlines>
          <c:spPr>
            <a:ln w="12700" cap="flat" cmpd="sng" algn="ctr">
              <a:solidFill>
                <a:srgbClr val="A5A5A5"/>
              </a:solidFill>
              <a:prstDash val="sysDash"/>
              <a:round/>
            </a:ln>
            <a:effectLst/>
          </c:spPr>
        </c:majorGridlines>
        <c:title>
          <c:tx>
            <c:rich>
              <a:bodyPr rot="0" spcFirstLastPara="1" vertOverflow="ellipsis" vert="horz" wrap="square" anchor="ctr" anchorCtr="1"/>
              <a:lstStyle/>
              <a:p>
                <a:pPr>
                  <a:defRPr sz="800" b="0" i="0" u="none" strike="noStrike" kern="1200" baseline="0">
                    <a:solidFill>
                      <a:srgbClr val="000000"/>
                    </a:solidFill>
                    <a:latin typeface="Noto Sans"/>
                    <a:ea typeface="Noto Sans"/>
                    <a:cs typeface="Noto Sans"/>
                  </a:defRPr>
                </a:pPr>
                <a:r>
                  <a:rPr lang="en-US"/>
                  <a:t>Annualised volatility</a:t>
                </a:r>
              </a:p>
            </c:rich>
          </c:tx>
          <c:layout>
            <c:manualLayout>
              <c:xMode val="edge"/>
              <c:yMode val="edge"/>
              <c:x val="0.82290830902888357"/>
              <c:y val="0.9485565443889733"/>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Noto Sans"/>
                  <a:ea typeface="Noto Sans"/>
                  <a:cs typeface="Noto Sans"/>
                </a:defRPr>
              </a:pPr>
              <a:endParaRPr lang="en-US"/>
            </a:p>
          </c:txPr>
        </c:title>
        <c:numFmt formatCode="0%" sourceLinked="0"/>
        <c:majorTickMark val="none"/>
        <c:minorTickMark val="none"/>
        <c:tickLblPos val="low"/>
        <c:spPr>
          <a:noFill/>
          <a:ln w="317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rgbClr val="000000"/>
                </a:solidFill>
                <a:latin typeface="Noto Sans"/>
                <a:ea typeface="Noto Sans"/>
                <a:cs typeface="Noto Sans"/>
              </a:defRPr>
            </a:pPr>
            <a:endParaRPr lang="en-US"/>
          </a:p>
        </c:txPr>
        <c:crossAx val="598195663"/>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800" b="0">
          <a:solidFill>
            <a:srgbClr val="595959"/>
          </a:solidFill>
          <a:latin typeface="Noto Sans" panose="020B0502040504020204" pitchFamily="34" charset="0"/>
          <a:ea typeface="Noto Sans"/>
          <a:cs typeface="Noto Sans"/>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81357699557508E-2"/>
          <c:y val="0.15762859665906248"/>
          <c:w val="0.92165528120529927"/>
          <c:h val="0.62262822871440138"/>
        </c:manualLayout>
      </c:layout>
      <c:barChart>
        <c:barDir val="col"/>
        <c:grouping val="clustered"/>
        <c:varyColors val="0"/>
        <c:ser>
          <c:idx val="0"/>
          <c:order val="0"/>
          <c:tx>
            <c:strRef>
              <c:f>'[returns.xlsx]Annualised returns'!$Z$1</c:f>
              <c:strCache>
                <c:ptCount val="1"/>
                <c:pt idx="0">
                  <c:v>Cash</c:v>
                </c:pt>
              </c:strCache>
            </c:strRef>
          </c:tx>
          <c:spPr>
            <a:solidFill>
              <a:srgbClr val="704287"/>
            </a:solidFill>
            <a:ln w="3175">
              <a:solidFill>
                <a:srgbClr val="704287"/>
              </a:solidFill>
              <a:prstDash val="solid"/>
            </a:ln>
            <a:effectLst/>
          </c:spPr>
          <c:invertIfNegative val="0"/>
          <c:cat>
            <c:strRef>
              <c:f>'[returns.xlsx]Annualised returns'!$Y$3:$Y$6</c:f>
              <c:strCache>
                <c:ptCount val="4"/>
                <c:pt idx="0">
                  <c:v>20yr</c:v>
                </c:pt>
                <c:pt idx="1">
                  <c:v>10yr</c:v>
                </c:pt>
                <c:pt idx="2">
                  <c:v>5yr</c:v>
                </c:pt>
                <c:pt idx="3">
                  <c:v>3yr</c:v>
                </c:pt>
              </c:strCache>
            </c:strRef>
          </c:cat>
          <c:val>
            <c:numRef>
              <c:f>'[returns.xlsx]Annualised returns'!$Z$3:$Z$6</c:f>
              <c:numCache>
                <c:formatCode>0.00</c:formatCode>
                <c:ptCount val="4"/>
                <c:pt idx="0">
                  <c:v>1.1324453770670484</c:v>
                </c:pt>
                <c:pt idx="1">
                  <c:v>0.17149225722505879</c:v>
                </c:pt>
                <c:pt idx="2">
                  <c:v>0.49106168020514041</c:v>
                </c:pt>
                <c:pt idx="3">
                  <c:v>1.0881492693201045</c:v>
                </c:pt>
              </c:numCache>
            </c:numRef>
          </c:val>
          <c:extLst>
            <c:ext xmlns:c16="http://schemas.microsoft.com/office/drawing/2014/chart" uri="{C3380CC4-5D6E-409C-BE32-E72D297353CC}">
              <c16:uniqueId val="{00000000-2FFC-4111-A280-1091093E781E}"/>
            </c:ext>
          </c:extLst>
        </c:ser>
        <c:ser>
          <c:idx val="1"/>
          <c:order val="1"/>
          <c:tx>
            <c:strRef>
              <c:f>'[returns.xlsx]Annualised returns'!$AA$1</c:f>
              <c:strCache>
                <c:ptCount val="1"/>
                <c:pt idx="0">
                  <c:v>Euro Treasuries</c:v>
                </c:pt>
              </c:strCache>
            </c:strRef>
          </c:tx>
          <c:spPr>
            <a:solidFill>
              <a:srgbClr val="DC8CFF"/>
            </a:solidFill>
            <a:ln w="3175">
              <a:solidFill>
                <a:srgbClr val="DC8CFF"/>
              </a:solidFill>
              <a:prstDash val="solid"/>
            </a:ln>
            <a:effectLst/>
          </c:spPr>
          <c:invertIfNegative val="0"/>
          <c:cat>
            <c:strRef>
              <c:f>'[returns.xlsx]Annualised returns'!$Y$3:$Y$6</c:f>
              <c:strCache>
                <c:ptCount val="4"/>
                <c:pt idx="0">
                  <c:v>20yr</c:v>
                </c:pt>
                <c:pt idx="1">
                  <c:v>10yr</c:v>
                </c:pt>
                <c:pt idx="2">
                  <c:v>5yr</c:v>
                </c:pt>
                <c:pt idx="3">
                  <c:v>3yr</c:v>
                </c:pt>
              </c:strCache>
            </c:strRef>
          </c:cat>
          <c:val>
            <c:numRef>
              <c:f>'[returns.xlsx]Annualised returns'!$AA$3:$AA$6</c:f>
              <c:numCache>
                <c:formatCode>0.00</c:formatCode>
                <c:ptCount val="4"/>
                <c:pt idx="0">
                  <c:v>2.8779865749942957</c:v>
                </c:pt>
                <c:pt idx="1">
                  <c:v>1.2748454395273168</c:v>
                </c:pt>
                <c:pt idx="2">
                  <c:v>-1.1181105929664814</c:v>
                </c:pt>
                <c:pt idx="3">
                  <c:v>-5.5310620296460939</c:v>
                </c:pt>
              </c:numCache>
            </c:numRef>
          </c:val>
          <c:extLst>
            <c:ext xmlns:c16="http://schemas.microsoft.com/office/drawing/2014/chart" uri="{C3380CC4-5D6E-409C-BE32-E72D297353CC}">
              <c16:uniqueId val="{00000001-2FFC-4111-A280-1091093E781E}"/>
            </c:ext>
          </c:extLst>
        </c:ser>
        <c:ser>
          <c:idx val="2"/>
          <c:order val="2"/>
          <c:tx>
            <c:strRef>
              <c:f>'[returns.xlsx]Annualised returns'!$AB$1</c:f>
              <c:strCache>
                <c:ptCount val="1"/>
                <c:pt idx="0">
                  <c:v>European equities</c:v>
                </c:pt>
              </c:strCache>
            </c:strRef>
          </c:tx>
          <c:spPr>
            <a:solidFill>
              <a:srgbClr val="FFE3FF"/>
            </a:solidFill>
            <a:ln w="3175">
              <a:solidFill>
                <a:srgbClr val="FFE3FF"/>
              </a:solidFill>
              <a:prstDash val="solid"/>
            </a:ln>
            <a:effectLst/>
          </c:spPr>
          <c:invertIfNegative val="0"/>
          <c:cat>
            <c:strRef>
              <c:f>'[returns.xlsx]Annualised returns'!$Y$3:$Y$6</c:f>
              <c:strCache>
                <c:ptCount val="4"/>
                <c:pt idx="0">
                  <c:v>20yr</c:v>
                </c:pt>
                <c:pt idx="1">
                  <c:v>10yr</c:v>
                </c:pt>
                <c:pt idx="2">
                  <c:v>5yr</c:v>
                </c:pt>
                <c:pt idx="3">
                  <c:v>3yr</c:v>
                </c:pt>
              </c:strCache>
            </c:strRef>
          </c:cat>
          <c:val>
            <c:numRef>
              <c:f>'[returns.xlsx]Annualised returns'!$AB$3:$AB$6</c:f>
              <c:numCache>
                <c:formatCode>0.00</c:formatCode>
                <c:ptCount val="4"/>
                <c:pt idx="0">
                  <c:v>6.394537411486434</c:v>
                </c:pt>
                <c:pt idx="1">
                  <c:v>6.4553151949646059</c:v>
                </c:pt>
                <c:pt idx="2">
                  <c:v>9.8424017103142969</c:v>
                </c:pt>
                <c:pt idx="3">
                  <c:v>9.4865739360897585</c:v>
                </c:pt>
              </c:numCache>
            </c:numRef>
          </c:val>
          <c:extLst>
            <c:ext xmlns:c16="http://schemas.microsoft.com/office/drawing/2014/chart" uri="{C3380CC4-5D6E-409C-BE32-E72D297353CC}">
              <c16:uniqueId val="{00000002-2FFC-4111-A280-1091093E781E}"/>
            </c:ext>
          </c:extLst>
        </c:ser>
        <c:ser>
          <c:idx val="3"/>
          <c:order val="3"/>
          <c:tx>
            <c:strRef>
              <c:f>'[returns.xlsx]Annualised returns'!$AC$1</c:f>
              <c:strCache>
                <c:ptCount val="1"/>
                <c:pt idx="0">
                  <c:v>Global ex Europe equities</c:v>
                </c:pt>
              </c:strCache>
            </c:strRef>
          </c:tx>
          <c:spPr>
            <a:solidFill>
              <a:srgbClr val="006659"/>
            </a:solidFill>
            <a:ln w="3175">
              <a:solidFill>
                <a:srgbClr val="006659"/>
              </a:solidFill>
              <a:prstDash val="solid"/>
            </a:ln>
            <a:effectLst/>
          </c:spPr>
          <c:invertIfNegative val="0"/>
          <c:cat>
            <c:strRef>
              <c:f>'[returns.xlsx]Annualised returns'!$Y$3:$Y$6</c:f>
              <c:strCache>
                <c:ptCount val="4"/>
                <c:pt idx="0">
                  <c:v>20yr</c:v>
                </c:pt>
                <c:pt idx="1">
                  <c:v>10yr</c:v>
                </c:pt>
                <c:pt idx="2">
                  <c:v>5yr</c:v>
                </c:pt>
                <c:pt idx="3">
                  <c:v>3yr</c:v>
                </c:pt>
              </c:strCache>
            </c:strRef>
          </c:cat>
          <c:val>
            <c:numRef>
              <c:f>'[returns.xlsx]Annualised returns'!$AC$3:$AC$6</c:f>
              <c:numCache>
                <c:formatCode>0.00</c:formatCode>
                <c:ptCount val="4"/>
                <c:pt idx="0">
                  <c:v>9.0879046920365081</c:v>
                </c:pt>
                <c:pt idx="1">
                  <c:v>12.421673614461204</c:v>
                </c:pt>
                <c:pt idx="2">
                  <c:v>14.536184679397257</c:v>
                </c:pt>
                <c:pt idx="3">
                  <c:v>11.353976955722134</c:v>
                </c:pt>
              </c:numCache>
            </c:numRef>
          </c:val>
          <c:extLst>
            <c:ext xmlns:c16="http://schemas.microsoft.com/office/drawing/2014/chart" uri="{C3380CC4-5D6E-409C-BE32-E72D297353CC}">
              <c16:uniqueId val="{00000003-2FFC-4111-A280-1091093E781E}"/>
            </c:ext>
          </c:extLst>
        </c:ser>
        <c:ser>
          <c:idx val="4"/>
          <c:order val="4"/>
          <c:tx>
            <c:strRef>
              <c:f>'[returns.xlsx]Annualised returns'!$AD$1</c:f>
              <c:strCache>
                <c:ptCount val="1"/>
                <c:pt idx="0">
                  <c:v>EM equities </c:v>
                </c:pt>
              </c:strCache>
            </c:strRef>
          </c:tx>
          <c:spPr>
            <a:solidFill>
              <a:srgbClr val="00D296"/>
            </a:solidFill>
            <a:ln w="3175">
              <a:solidFill>
                <a:srgbClr val="00D296"/>
              </a:solidFill>
              <a:prstDash val="solid"/>
            </a:ln>
            <a:effectLst/>
          </c:spPr>
          <c:invertIfNegative val="0"/>
          <c:cat>
            <c:strRef>
              <c:f>'[returns.xlsx]Annualised returns'!$Y$3:$Y$6</c:f>
              <c:strCache>
                <c:ptCount val="4"/>
                <c:pt idx="0">
                  <c:v>20yr</c:v>
                </c:pt>
                <c:pt idx="1">
                  <c:v>10yr</c:v>
                </c:pt>
                <c:pt idx="2">
                  <c:v>5yr</c:v>
                </c:pt>
                <c:pt idx="3">
                  <c:v>3yr</c:v>
                </c:pt>
              </c:strCache>
            </c:strRef>
          </c:cat>
          <c:val>
            <c:numRef>
              <c:f>'[returns.xlsx]Annualised returns'!$AD$3:$AD$6</c:f>
              <c:numCache>
                <c:formatCode>0.00</c:formatCode>
                <c:ptCount val="4"/>
                <c:pt idx="0">
                  <c:v>7.8817849097195802</c:v>
                </c:pt>
                <c:pt idx="1">
                  <c:v>5.339851257208017</c:v>
                </c:pt>
                <c:pt idx="2">
                  <c:v>4.7969728889201591</c:v>
                </c:pt>
                <c:pt idx="3">
                  <c:v>-1.4858352344092829</c:v>
                </c:pt>
              </c:numCache>
            </c:numRef>
          </c:val>
          <c:extLst>
            <c:ext xmlns:c16="http://schemas.microsoft.com/office/drawing/2014/chart" uri="{C3380CC4-5D6E-409C-BE32-E72D297353CC}">
              <c16:uniqueId val="{00000004-2FFC-4111-A280-1091093E781E}"/>
            </c:ext>
          </c:extLst>
        </c:ser>
        <c:ser>
          <c:idx val="5"/>
          <c:order val="5"/>
          <c:tx>
            <c:strRef>
              <c:f>'[returns.xlsx]Annualised returns'!$AE$1</c:f>
              <c:strCache>
                <c:ptCount val="1"/>
                <c:pt idx="0">
                  <c:v>Commodities</c:v>
                </c:pt>
              </c:strCache>
            </c:strRef>
          </c:tx>
          <c:spPr>
            <a:solidFill>
              <a:srgbClr val="AEFFD1"/>
            </a:solidFill>
            <a:ln w="3175">
              <a:solidFill>
                <a:srgbClr val="AEFFD1"/>
              </a:solidFill>
              <a:prstDash val="solid"/>
            </a:ln>
            <a:effectLst/>
          </c:spPr>
          <c:invertIfNegative val="0"/>
          <c:cat>
            <c:strRef>
              <c:f>'[returns.xlsx]Annualised returns'!$Y$3:$Y$6</c:f>
              <c:strCache>
                <c:ptCount val="4"/>
                <c:pt idx="0">
                  <c:v>20yr</c:v>
                </c:pt>
                <c:pt idx="1">
                  <c:v>10yr</c:v>
                </c:pt>
                <c:pt idx="2">
                  <c:v>5yr</c:v>
                </c:pt>
                <c:pt idx="3">
                  <c:v>3yr</c:v>
                </c:pt>
              </c:strCache>
            </c:strRef>
          </c:cat>
          <c:val>
            <c:numRef>
              <c:f>'[returns.xlsx]Annualised returns'!$AE$3:$AE$6</c:f>
              <c:numCache>
                <c:formatCode>0.00</c:formatCode>
                <c:ptCount val="4"/>
                <c:pt idx="0">
                  <c:v>0.50997715061218418</c:v>
                </c:pt>
                <c:pt idx="1">
                  <c:v>1.0908802076673663</c:v>
                </c:pt>
                <c:pt idx="2">
                  <c:v>7.9762087136833193</c:v>
                </c:pt>
                <c:pt idx="3">
                  <c:v>14.537545523757656</c:v>
                </c:pt>
              </c:numCache>
            </c:numRef>
          </c:val>
          <c:extLst>
            <c:ext xmlns:c16="http://schemas.microsoft.com/office/drawing/2014/chart" uri="{C3380CC4-5D6E-409C-BE32-E72D297353CC}">
              <c16:uniqueId val="{00000005-2FFC-4111-A280-1091093E781E}"/>
            </c:ext>
          </c:extLst>
        </c:ser>
        <c:ser>
          <c:idx val="6"/>
          <c:order val="6"/>
          <c:tx>
            <c:strRef>
              <c:f>'[returns.xlsx]Annualised returns'!$AF$1</c:f>
              <c:strCache>
                <c:ptCount val="1"/>
                <c:pt idx="0">
                  <c:v>Gold</c:v>
                </c:pt>
              </c:strCache>
            </c:strRef>
          </c:tx>
          <c:spPr>
            <a:solidFill>
              <a:srgbClr val="D8AB4C"/>
            </a:solidFill>
            <a:ln w="3175">
              <a:solidFill>
                <a:srgbClr val="D8AB4C"/>
              </a:solidFill>
              <a:prstDash val="solid"/>
            </a:ln>
            <a:effectLst/>
          </c:spPr>
          <c:invertIfNegative val="0"/>
          <c:cat>
            <c:strRef>
              <c:f>'[returns.xlsx]Annualised returns'!$Y$3:$Y$6</c:f>
              <c:strCache>
                <c:ptCount val="4"/>
                <c:pt idx="0">
                  <c:v>20yr</c:v>
                </c:pt>
                <c:pt idx="1">
                  <c:v>10yr</c:v>
                </c:pt>
                <c:pt idx="2">
                  <c:v>5yr</c:v>
                </c:pt>
                <c:pt idx="3">
                  <c:v>3yr</c:v>
                </c:pt>
              </c:strCache>
            </c:strRef>
          </c:cat>
          <c:val>
            <c:numRef>
              <c:f>'[returns.xlsx]Annualised returns'!$AF$3:$AF$6</c:f>
              <c:numCache>
                <c:formatCode>0.00</c:formatCode>
                <c:ptCount val="4"/>
                <c:pt idx="0">
                  <c:v>9.0224916757184026</c:v>
                </c:pt>
                <c:pt idx="1">
                  <c:v>7.9227034273004149</c:v>
                </c:pt>
                <c:pt idx="2">
                  <c:v>10.887010229529203</c:v>
                </c:pt>
                <c:pt idx="3">
                  <c:v>6.8405513763532877</c:v>
                </c:pt>
              </c:numCache>
            </c:numRef>
          </c:val>
          <c:extLst>
            <c:ext xmlns:c16="http://schemas.microsoft.com/office/drawing/2014/chart" uri="{C3380CC4-5D6E-409C-BE32-E72D297353CC}">
              <c16:uniqueId val="{00000006-2FFC-4111-A280-1091093E781E}"/>
            </c:ext>
          </c:extLst>
        </c:ser>
        <c:dLbls>
          <c:showLegendKey val="0"/>
          <c:showVal val="0"/>
          <c:showCatName val="0"/>
          <c:showSerName val="0"/>
          <c:showPercent val="0"/>
          <c:showBubbleSize val="0"/>
        </c:dLbls>
        <c:gapWidth val="150"/>
        <c:axId val="444834127"/>
        <c:axId val="444834543"/>
      </c:barChart>
      <c:catAx>
        <c:axId val="444834127"/>
        <c:scaling>
          <c:orientation val="minMax"/>
        </c:scaling>
        <c:delete val="0"/>
        <c:axPos val="b"/>
        <c:numFmt formatCode="General" sourceLinked="1"/>
        <c:majorTickMark val="out"/>
        <c:minorTickMark val="none"/>
        <c:tickLblPos val="low"/>
        <c:spPr>
          <a:noFill/>
          <a:ln w="317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800" b="0" i="0" u="none" strike="noStrike" kern="1200" baseline="0">
                <a:solidFill>
                  <a:srgbClr val="000000"/>
                </a:solidFill>
                <a:latin typeface="Noto Sans"/>
                <a:ea typeface="Noto Sans"/>
                <a:cs typeface="Noto Sans"/>
              </a:defRPr>
            </a:pPr>
            <a:endParaRPr lang="en-US"/>
          </a:p>
        </c:txPr>
        <c:crossAx val="444834543"/>
        <c:crosses val="autoZero"/>
        <c:auto val="1"/>
        <c:lblAlgn val="ctr"/>
        <c:lblOffset val="100"/>
        <c:tickMarkSkip val="1"/>
        <c:noMultiLvlLbl val="0"/>
      </c:catAx>
      <c:valAx>
        <c:axId val="444834543"/>
        <c:scaling>
          <c:orientation val="minMax"/>
          <c:max val="15"/>
        </c:scaling>
        <c:delete val="0"/>
        <c:axPos val="l"/>
        <c:majorGridlines>
          <c:spPr>
            <a:ln w="12700" cap="flat" cmpd="sng" algn="ctr">
              <a:solidFill>
                <a:srgbClr val="A5A5A5"/>
              </a:solidFill>
              <a:prstDash val="sysDash"/>
              <a:round/>
            </a:ln>
            <a:effectLst/>
          </c:spPr>
        </c:majorGridlines>
        <c:numFmt formatCode="#,##0&quot;%&quot;" sourceLinked="0"/>
        <c:majorTickMark val="none"/>
        <c:minorTickMark val="none"/>
        <c:tickLblPos val="low"/>
        <c:spPr>
          <a:noFill/>
          <a:ln w="317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rgbClr val="000000"/>
                </a:solidFill>
                <a:latin typeface="Noto Sans"/>
                <a:ea typeface="Noto Sans"/>
                <a:cs typeface="Noto Sans"/>
              </a:defRPr>
            </a:pPr>
            <a:endParaRPr lang="en-US"/>
          </a:p>
        </c:txPr>
        <c:crossAx val="444834127"/>
        <c:crosses val="autoZero"/>
        <c:crossBetween val="between"/>
      </c:valAx>
      <c:spPr>
        <a:solidFill>
          <a:srgbClr val="FFFFFF"/>
        </a:solid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Noto Sans"/>
              <a:ea typeface="Noto Sans"/>
              <a:cs typeface="Noto San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800" b="0">
          <a:solidFill>
            <a:srgbClr val="595959"/>
          </a:solidFill>
          <a:latin typeface="Noto Sans" panose="020B0502040504020204" pitchFamily="34" charset="0"/>
          <a:ea typeface="Noto Sans"/>
          <a:cs typeface="Noto Sans"/>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2539184952978056E-2"/>
          <c:y val="8.8785046728971959E-2"/>
          <c:w val="0.97178683385579934"/>
          <c:h val="0.77570093457943923"/>
        </c:manualLayout>
      </c:layout>
      <c:lineChart>
        <c:grouping val="standard"/>
        <c:varyColors val="0"/>
        <c:ser>
          <c:idx val="0"/>
          <c:order val="0"/>
          <c:tx>
            <c:strRef>
              <c:f>'[Money supply.xlsx]Money Supply'!$D$1</c:f>
              <c:strCache>
                <c:ptCount val="1"/>
                <c:pt idx="0">
                  <c:v>US CPI (LHS)</c:v>
                </c:pt>
              </c:strCache>
            </c:strRef>
          </c:tx>
          <c:spPr>
            <a:ln w="25400" cap="rnd">
              <a:solidFill>
                <a:srgbClr val="215785"/>
              </a:solidFill>
              <a:prstDash val="solid"/>
              <a:round/>
            </a:ln>
            <a:effectLst/>
          </c:spPr>
          <c:marker>
            <c:symbol val="none"/>
          </c:marker>
          <c:cat>
            <c:numRef>
              <c:f>'[Money supply.xlsx]Money Supply'!$A$5:$A$56</c:f>
              <c:numCache>
                <c:formatCode>General</c:formatCode>
                <c:ptCount val="52"/>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pt idx="48">
                  <c:v>2020</c:v>
                </c:pt>
                <c:pt idx="49">
                  <c:v>2021</c:v>
                </c:pt>
                <c:pt idx="50">
                  <c:v>2022</c:v>
                </c:pt>
                <c:pt idx="51">
                  <c:v>2023</c:v>
                </c:pt>
              </c:numCache>
            </c:numRef>
          </c:cat>
          <c:val>
            <c:numRef>
              <c:f>'[Money supply.xlsx]Money Supply'!$E$5:$E$56</c:f>
              <c:numCache>
                <c:formatCode>0.0</c:formatCode>
                <c:ptCount val="52"/>
                <c:pt idx="0" formatCode="General">
                  <c:v>100</c:v>
                </c:pt>
                <c:pt idx="1">
                  <c:v>108.7</c:v>
                </c:pt>
                <c:pt idx="2">
                  <c:v>122.0701</c:v>
                </c:pt>
                <c:pt idx="3">
                  <c:v>130.49293689999999</c:v>
                </c:pt>
                <c:pt idx="4">
                  <c:v>136.88709080809997</c:v>
                </c:pt>
                <c:pt idx="5">
                  <c:v>146.05852589224267</c:v>
                </c:pt>
                <c:pt idx="6">
                  <c:v>159.20379322254453</c:v>
                </c:pt>
                <c:pt idx="7">
                  <c:v>180.37789772114294</c:v>
                </c:pt>
                <c:pt idx="8">
                  <c:v>202.92513493628582</c:v>
                </c:pt>
                <c:pt idx="9">
                  <c:v>220.98547194561525</c:v>
                </c:pt>
                <c:pt idx="10">
                  <c:v>229.38291987954864</c:v>
                </c:pt>
                <c:pt idx="11">
                  <c:v>238.0994708349715</c:v>
                </c:pt>
                <c:pt idx="12">
                  <c:v>247.38535019753536</c:v>
                </c:pt>
                <c:pt idx="13">
                  <c:v>256.78599350504169</c:v>
                </c:pt>
                <c:pt idx="14">
                  <c:v>259.6106394335971</c:v>
                </c:pt>
                <c:pt idx="15">
                  <c:v>271.03350756867536</c:v>
                </c:pt>
                <c:pt idx="16">
                  <c:v>282.95898190169709</c:v>
                </c:pt>
                <c:pt idx="17">
                  <c:v>295.97509506917515</c:v>
                </c:pt>
                <c:pt idx="18">
                  <c:v>314.02957586839483</c:v>
                </c:pt>
                <c:pt idx="19">
                  <c:v>323.76449272031505</c:v>
                </c:pt>
                <c:pt idx="20">
                  <c:v>333.15366300920414</c:v>
                </c:pt>
                <c:pt idx="21">
                  <c:v>342.14881191045259</c:v>
                </c:pt>
                <c:pt idx="22">
                  <c:v>351.38682983203478</c:v>
                </c:pt>
                <c:pt idx="23">
                  <c:v>360.17150057783562</c:v>
                </c:pt>
                <c:pt idx="24">
                  <c:v>372.05716009690417</c:v>
                </c:pt>
                <c:pt idx="25">
                  <c:v>378.3821318185515</c:v>
                </c:pt>
                <c:pt idx="26">
                  <c:v>384.43624592764832</c:v>
                </c:pt>
                <c:pt idx="27">
                  <c:v>394.8160245676948</c:v>
                </c:pt>
                <c:pt idx="28">
                  <c:v>408.23976940299644</c:v>
                </c:pt>
                <c:pt idx="29">
                  <c:v>414.77160571344439</c:v>
                </c:pt>
                <c:pt idx="30">
                  <c:v>424.72612425056707</c:v>
                </c:pt>
                <c:pt idx="31">
                  <c:v>432.7959206113278</c:v>
                </c:pt>
                <c:pt idx="32">
                  <c:v>447.07818599150158</c:v>
                </c:pt>
                <c:pt idx="33">
                  <c:v>462.27884431521267</c:v>
                </c:pt>
                <c:pt idx="34">
                  <c:v>473.83581542309292</c:v>
                </c:pt>
                <c:pt idx="35">
                  <c:v>493.26308385543967</c:v>
                </c:pt>
                <c:pt idx="36">
                  <c:v>493.75634693929504</c:v>
                </c:pt>
                <c:pt idx="37">
                  <c:v>507.08776830665596</c:v>
                </c:pt>
                <c:pt idx="38">
                  <c:v>514.69408483125574</c:v>
                </c:pt>
                <c:pt idx="39">
                  <c:v>530.13490737619338</c:v>
                </c:pt>
                <c:pt idx="40">
                  <c:v>539.14720080158861</c:v>
                </c:pt>
                <c:pt idx="41">
                  <c:v>547.23440881361239</c:v>
                </c:pt>
                <c:pt idx="42">
                  <c:v>551.61228408412126</c:v>
                </c:pt>
                <c:pt idx="43">
                  <c:v>555.47357007271</c:v>
                </c:pt>
                <c:pt idx="44">
                  <c:v>567.1385150442369</c:v>
                </c:pt>
                <c:pt idx="45">
                  <c:v>579.04842386016583</c:v>
                </c:pt>
                <c:pt idx="46">
                  <c:v>590.05034391350887</c:v>
                </c:pt>
                <c:pt idx="47">
                  <c:v>603.62150182351957</c:v>
                </c:pt>
                <c:pt idx="48">
                  <c:v>612.07220284904884</c:v>
                </c:pt>
                <c:pt idx="49">
                  <c:v>654.91725704848227</c:v>
                </c:pt>
                <c:pt idx="50">
                  <c:v>697.48687875663359</c:v>
                </c:pt>
                <c:pt idx="51">
                  <c:v>719.10897199808915</c:v>
                </c:pt>
              </c:numCache>
            </c:numRef>
          </c:val>
          <c:smooth val="0"/>
          <c:extLst>
            <c:ext xmlns:c16="http://schemas.microsoft.com/office/drawing/2014/chart" uri="{C3380CC4-5D6E-409C-BE32-E72D297353CC}">
              <c16:uniqueId val="{00000000-560D-4E6B-A8D6-45063D6CEF69}"/>
            </c:ext>
          </c:extLst>
        </c:ser>
        <c:ser>
          <c:idx val="2"/>
          <c:order val="2"/>
          <c:tx>
            <c:strRef>
              <c:f>'[Money supply.xlsx]Money Supply'!$L$1</c:f>
              <c:strCache>
                <c:ptCount val="1"/>
                <c:pt idx="0">
                  <c:v>US M2 (LHS)</c:v>
                </c:pt>
              </c:strCache>
            </c:strRef>
          </c:tx>
          <c:spPr>
            <a:ln w="25400" cap="rnd">
              <a:solidFill>
                <a:srgbClr val="64C8FF"/>
              </a:solidFill>
              <a:prstDash val="solid"/>
              <a:round/>
            </a:ln>
            <a:effectLst/>
          </c:spPr>
          <c:marker>
            <c:symbol val="none"/>
          </c:marker>
          <c:cat>
            <c:numRef>
              <c:f>'[Money supply.xlsx]Money Supply'!$A$5:$A$56</c:f>
              <c:numCache>
                <c:formatCode>General</c:formatCode>
                <c:ptCount val="52"/>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pt idx="48">
                  <c:v>2020</c:v>
                </c:pt>
                <c:pt idx="49">
                  <c:v>2021</c:v>
                </c:pt>
                <c:pt idx="50">
                  <c:v>2022</c:v>
                </c:pt>
                <c:pt idx="51">
                  <c:v>2023</c:v>
                </c:pt>
              </c:numCache>
            </c:numRef>
          </c:cat>
          <c:val>
            <c:numRef>
              <c:f>'[Money supply.xlsx]Money Supply'!$M$5:$M$56</c:f>
              <c:numCache>
                <c:formatCode>0.0</c:formatCode>
                <c:ptCount val="52"/>
                <c:pt idx="0" formatCode="General">
                  <c:v>100</c:v>
                </c:pt>
                <c:pt idx="1">
                  <c:v>106.63093605883087</c:v>
                </c:pt>
                <c:pt idx="2">
                  <c:v>112.43923719306994</c:v>
                </c:pt>
                <c:pt idx="3">
                  <c:v>126.66085005608876</c:v>
                </c:pt>
                <c:pt idx="4">
                  <c:v>143.58718683784122</c:v>
                </c:pt>
                <c:pt idx="5">
                  <c:v>158.332294652873</c:v>
                </c:pt>
                <c:pt idx="6">
                  <c:v>170.26050105945407</c:v>
                </c:pt>
                <c:pt idx="7">
                  <c:v>183.68440732892932</c:v>
                </c:pt>
                <c:pt idx="8">
                  <c:v>199.40172005484234</c:v>
                </c:pt>
                <c:pt idx="9">
                  <c:v>218.80842577589431</c:v>
                </c:pt>
                <c:pt idx="10">
                  <c:v>237.55453072416805</c:v>
                </c:pt>
                <c:pt idx="11">
                  <c:v>264.67655490464915</c:v>
                </c:pt>
                <c:pt idx="12">
                  <c:v>287.47351364826125</c:v>
                </c:pt>
                <c:pt idx="13">
                  <c:v>310.61946902654864</c:v>
                </c:pt>
                <c:pt idx="14">
                  <c:v>340.02243549794343</c:v>
                </c:pt>
                <c:pt idx="15">
                  <c:v>352.28717437367573</c:v>
                </c:pt>
                <c:pt idx="16">
                  <c:v>372.45419419169889</c:v>
                </c:pt>
                <c:pt idx="17">
                  <c:v>392.93281814782506</c:v>
                </c:pt>
                <c:pt idx="18">
                  <c:v>407.80256761809801</c:v>
                </c:pt>
                <c:pt idx="19">
                  <c:v>420.31658980431257</c:v>
                </c:pt>
                <c:pt idx="20">
                  <c:v>426.86027670447464</c:v>
                </c:pt>
                <c:pt idx="21">
                  <c:v>433.06743113548555</c:v>
                </c:pt>
                <c:pt idx="22">
                  <c:v>434.5506668328556</c:v>
                </c:pt>
                <c:pt idx="23">
                  <c:v>452.38688769786864</c:v>
                </c:pt>
                <c:pt idx="24">
                  <c:v>475.9566247039761</c:v>
                </c:pt>
                <c:pt idx="25">
                  <c:v>502.66733142216128</c:v>
                </c:pt>
                <c:pt idx="26">
                  <c:v>545.33217001121773</c:v>
                </c:pt>
                <c:pt idx="27">
                  <c:v>578.08799700860027</c:v>
                </c:pt>
                <c:pt idx="28">
                  <c:v>613.86015206281934</c:v>
                </c:pt>
                <c:pt idx="29">
                  <c:v>677.2778262495325</c:v>
                </c:pt>
                <c:pt idx="30">
                  <c:v>719.43163405210021</c:v>
                </c:pt>
                <c:pt idx="31">
                  <c:v>756.23831484482116</c:v>
                </c:pt>
                <c:pt idx="32">
                  <c:v>799.98753583447592</c:v>
                </c:pt>
                <c:pt idx="33">
                  <c:v>832.84307615605132</c:v>
                </c:pt>
                <c:pt idx="34">
                  <c:v>881.4159292035398</c:v>
                </c:pt>
                <c:pt idx="35">
                  <c:v>931.27259130001244</c:v>
                </c:pt>
                <c:pt idx="36">
                  <c:v>1021.0769039012839</c:v>
                </c:pt>
                <c:pt idx="37">
                  <c:v>1058.9555029290789</c:v>
                </c:pt>
                <c:pt idx="38">
                  <c:v>1097.0709211018323</c:v>
                </c:pt>
                <c:pt idx="39">
                  <c:v>1204.0508537953385</c:v>
                </c:pt>
                <c:pt idx="40">
                  <c:v>1303.7143213261872</c:v>
                </c:pt>
                <c:pt idx="41">
                  <c:v>1375.4206655864389</c:v>
                </c:pt>
                <c:pt idx="42">
                  <c:v>1456.4252773276828</c:v>
                </c:pt>
                <c:pt idx="43">
                  <c:v>1538.9255889318208</c:v>
                </c:pt>
                <c:pt idx="44">
                  <c:v>1646.9400473638286</c:v>
                </c:pt>
                <c:pt idx="45">
                  <c:v>1727.2715941667702</c:v>
                </c:pt>
                <c:pt idx="46">
                  <c:v>1790.1907017325188</c:v>
                </c:pt>
                <c:pt idx="47">
                  <c:v>1909.5974074535709</c:v>
                </c:pt>
                <c:pt idx="48">
                  <c:v>2382.4504549420412</c:v>
                </c:pt>
                <c:pt idx="49">
                  <c:v>2685.9404212887939</c:v>
                </c:pt>
                <c:pt idx="50">
                  <c:v>2662.1338651377282</c:v>
                </c:pt>
                <c:pt idx="51">
                  <c:v>2588.4831110557143</c:v>
                </c:pt>
              </c:numCache>
            </c:numRef>
          </c:val>
          <c:smooth val="0"/>
          <c:extLst>
            <c:ext xmlns:c16="http://schemas.microsoft.com/office/drawing/2014/chart" uri="{C3380CC4-5D6E-409C-BE32-E72D297353CC}">
              <c16:uniqueId val="{00000001-560D-4E6B-A8D6-45063D6CEF69}"/>
            </c:ext>
          </c:extLst>
        </c:ser>
        <c:dLbls>
          <c:showLegendKey val="0"/>
          <c:showVal val="0"/>
          <c:showCatName val="0"/>
          <c:showSerName val="0"/>
          <c:showPercent val="0"/>
          <c:showBubbleSize val="0"/>
        </c:dLbls>
        <c:marker val="1"/>
        <c:smooth val="0"/>
        <c:axId val="225837600"/>
        <c:axId val="225838848"/>
      </c:lineChart>
      <c:lineChart>
        <c:grouping val="standard"/>
        <c:varyColors val="0"/>
        <c:ser>
          <c:idx val="1"/>
          <c:order val="1"/>
          <c:tx>
            <c:strRef>
              <c:f>'[Money supply.xlsx]Money Supply'!$H$1</c:f>
              <c:strCache>
                <c:ptCount val="1"/>
                <c:pt idx="0">
                  <c:v>Gold (RHS)</c:v>
                </c:pt>
              </c:strCache>
            </c:strRef>
          </c:tx>
          <c:spPr>
            <a:ln w="25400" cap="rnd">
              <a:solidFill>
                <a:srgbClr val="D8AB4C"/>
              </a:solidFill>
              <a:prstDash val="solid"/>
              <a:round/>
            </a:ln>
            <a:effectLst/>
          </c:spPr>
          <c:marker>
            <c:symbol val="none"/>
          </c:marker>
          <c:cat>
            <c:numRef>
              <c:f>'[Money supply.xlsx]Money Supply'!$A$5:$A$56</c:f>
              <c:numCache>
                <c:formatCode>General</c:formatCode>
                <c:ptCount val="52"/>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pt idx="48">
                  <c:v>2020</c:v>
                </c:pt>
                <c:pt idx="49">
                  <c:v>2021</c:v>
                </c:pt>
                <c:pt idx="50">
                  <c:v>2022</c:v>
                </c:pt>
                <c:pt idx="51">
                  <c:v>2023</c:v>
                </c:pt>
              </c:numCache>
            </c:numRef>
          </c:cat>
          <c:val>
            <c:numRef>
              <c:f>'[Money supply.xlsx]Money Supply'!$G$5:$G$56</c:f>
              <c:numCache>
                <c:formatCode>General</c:formatCode>
                <c:ptCount val="52"/>
                <c:pt idx="0">
                  <c:v>64.900000000000006</c:v>
                </c:pt>
                <c:pt idx="1">
                  <c:v>112.25</c:v>
                </c:pt>
                <c:pt idx="2">
                  <c:v>183.85</c:v>
                </c:pt>
                <c:pt idx="3">
                  <c:v>140.25</c:v>
                </c:pt>
                <c:pt idx="4">
                  <c:v>134.5</c:v>
                </c:pt>
                <c:pt idx="5">
                  <c:v>164.95</c:v>
                </c:pt>
                <c:pt idx="6">
                  <c:v>226</c:v>
                </c:pt>
                <c:pt idx="7">
                  <c:v>512</c:v>
                </c:pt>
                <c:pt idx="8">
                  <c:v>589.75</c:v>
                </c:pt>
                <c:pt idx="9">
                  <c:v>397.5</c:v>
                </c:pt>
                <c:pt idx="10">
                  <c:v>456.9</c:v>
                </c:pt>
                <c:pt idx="11">
                  <c:v>382.4</c:v>
                </c:pt>
                <c:pt idx="12">
                  <c:v>308.3</c:v>
                </c:pt>
                <c:pt idx="13">
                  <c:v>326.8</c:v>
                </c:pt>
                <c:pt idx="14">
                  <c:v>388.75</c:v>
                </c:pt>
                <c:pt idx="15">
                  <c:v>484.1</c:v>
                </c:pt>
                <c:pt idx="16">
                  <c:v>410.25</c:v>
                </c:pt>
                <c:pt idx="17">
                  <c:v>398.6</c:v>
                </c:pt>
                <c:pt idx="18">
                  <c:v>386.2</c:v>
                </c:pt>
                <c:pt idx="19">
                  <c:v>353.15</c:v>
                </c:pt>
                <c:pt idx="20">
                  <c:v>332.9</c:v>
                </c:pt>
                <c:pt idx="21">
                  <c:v>391.75</c:v>
                </c:pt>
                <c:pt idx="22">
                  <c:v>383.25</c:v>
                </c:pt>
                <c:pt idx="23">
                  <c:v>387</c:v>
                </c:pt>
                <c:pt idx="24">
                  <c:v>369.25</c:v>
                </c:pt>
                <c:pt idx="25">
                  <c:v>290.2</c:v>
                </c:pt>
                <c:pt idx="26">
                  <c:v>287.8</c:v>
                </c:pt>
                <c:pt idx="27">
                  <c:v>290.25</c:v>
                </c:pt>
                <c:pt idx="28">
                  <c:v>274.45</c:v>
                </c:pt>
                <c:pt idx="29">
                  <c:v>276.5</c:v>
                </c:pt>
                <c:pt idx="30">
                  <c:v>347.2</c:v>
                </c:pt>
                <c:pt idx="31">
                  <c:v>416.25</c:v>
                </c:pt>
                <c:pt idx="32">
                  <c:v>435.6</c:v>
                </c:pt>
                <c:pt idx="33">
                  <c:v>513</c:v>
                </c:pt>
                <c:pt idx="34">
                  <c:v>632</c:v>
                </c:pt>
                <c:pt idx="35">
                  <c:v>833.75</c:v>
                </c:pt>
                <c:pt idx="36">
                  <c:v>869.75</c:v>
                </c:pt>
                <c:pt idx="37">
                  <c:v>1087.5</c:v>
                </c:pt>
                <c:pt idx="38">
                  <c:v>1405.5</c:v>
                </c:pt>
                <c:pt idx="39">
                  <c:v>1531</c:v>
                </c:pt>
                <c:pt idx="40">
                  <c:v>1657.5</c:v>
                </c:pt>
                <c:pt idx="41">
                  <c:v>1204.5</c:v>
                </c:pt>
                <c:pt idx="42">
                  <c:v>1206</c:v>
                </c:pt>
                <c:pt idx="43">
                  <c:v>1060</c:v>
                </c:pt>
                <c:pt idx="44">
                  <c:v>1145.9000000000001</c:v>
                </c:pt>
                <c:pt idx="45">
                  <c:v>1291</c:v>
                </c:pt>
                <c:pt idx="46">
                  <c:v>1279</c:v>
                </c:pt>
                <c:pt idx="47">
                  <c:v>1514.75</c:v>
                </c:pt>
                <c:pt idx="48">
                  <c:v>1887.6</c:v>
                </c:pt>
                <c:pt idx="49">
                  <c:v>1805.85</c:v>
                </c:pt>
                <c:pt idx="50">
                  <c:v>1813.75</c:v>
                </c:pt>
                <c:pt idx="51">
                  <c:v>2078.4</c:v>
                </c:pt>
              </c:numCache>
            </c:numRef>
          </c:val>
          <c:smooth val="0"/>
          <c:extLst>
            <c:ext xmlns:c16="http://schemas.microsoft.com/office/drawing/2014/chart" uri="{C3380CC4-5D6E-409C-BE32-E72D297353CC}">
              <c16:uniqueId val="{00000002-560D-4E6B-A8D6-45063D6CEF69}"/>
            </c:ext>
          </c:extLst>
        </c:ser>
        <c:dLbls>
          <c:showLegendKey val="0"/>
          <c:showVal val="0"/>
          <c:showCatName val="0"/>
          <c:showSerName val="0"/>
          <c:showPercent val="0"/>
          <c:showBubbleSize val="0"/>
        </c:dLbls>
        <c:marker val="1"/>
        <c:smooth val="0"/>
        <c:axId val="97822080"/>
        <c:axId val="97832480"/>
      </c:lineChart>
      <c:catAx>
        <c:axId val="225837600"/>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crossAx val="225838848"/>
        <c:crosses val="autoZero"/>
        <c:auto val="0"/>
        <c:lblAlgn val="ctr"/>
        <c:lblOffset val="100"/>
        <c:tickLblSkip val="12"/>
        <c:tickMarkSkip val="1"/>
        <c:noMultiLvlLbl val="0"/>
      </c:catAx>
      <c:valAx>
        <c:axId val="225838848"/>
        <c:scaling>
          <c:orientation val="minMax"/>
          <c:max val="3000"/>
        </c:scaling>
        <c:delete val="0"/>
        <c:axPos val="l"/>
        <c:majorGridlines>
          <c:spPr>
            <a:ln w="3175" cap="flat" cmpd="sng" algn="ctr">
              <a:solidFill>
                <a:srgbClr val="A5A5A5"/>
              </a:solidFill>
              <a:prstDash val="sysDash"/>
              <a:round/>
            </a:ln>
            <a:effectLst/>
          </c:spPr>
        </c:majorGridlines>
        <c:title>
          <c:tx>
            <c:rich>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r>
                  <a:rPr lang="en-US"/>
                  <a:t>Index level</a:t>
                </a:r>
              </a:p>
            </c:rich>
          </c:tx>
          <c:layout>
            <c:manualLayout>
              <c:xMode val="edge"/>
              <c:yMode val="edge"/>
              <c:x val="3.134796238244514E-3"/>
              <c:y val="1.8691588785046728E-2"/>
            </c:manualLayout>
          </c:layout>
          <c:overlay val="0"/>
          <c:spPr>
            <a:noFill/>
            <a:ln>
              <a:noFill/>
            </a:ln>
            <a:effectLst/>
          </c:spPr>
          <c:txPr>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title>
        <c:numFmt formatCode="#,##0" sourceLinked="0"/>
        <c:majorTickMark val="none"/>
        <c:minorTickMark val="none"/>
        <c:tickLblPos val="low"/>
        <c:spPr>
          <a:noFill/>
          <a:ln w="12700">
            <a:noFill/>
            <a:prstDash val="solid"/>
          </a:ln>
          <a:effectLst/>
          <a:extLst>
            <a:ext uri="{91240B29-F687-4F45-9708-019B960494DF}">
              <a14:hiddenLine xmlns:a14="http://schemas.microsoft.com/office/drawing/2010/main" w="12700">
                <a:solidFill>
                  <a:srgbClr val="000000"/>
                </a:solidFill>
                <a:prstDash val="solid"/>
              </a14:hiddenLine>
            </a:ext>
          </a:extLst>
        </c:spPr>
        <c:txPr>
          <a:bodyPr rot="-6000000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crossAx val="225837600"/>
        <c:crosses val="autoZero"/>
        <c:crossBetween val="between"/>
      </c:valAx>
      <c:valAx>
        <c:axId val="97832480"/>
        <c:scaling>
          <c:orientation val="minMax"/>
        </c:scaling>
        <c:delete val="0"/>
        <c:axPos val="r"/>
        <c:title>
          <c:tx>
            <c:rich>
              <a:bodyPr rot="0" spcFirstLastPara="1" vertOverflow="ellipsis" wrap="square" anchor="ctr" anchorCtr="1"/>
              <a:lstStyle/>
              <a:p>
                <a:pPr>
                  <a:defRPr sz="700" b="0" i="0" u="none" strike="noStrike" kern="1200" baseline="0">
                    <a:solidFill>
                      <a:srgbClr val="595959"/>
                    </a:solidFill>
                    <a:latin typeface="Arial" panose="020B0604020202020204" pitchFamily="34" charset="0"/>
                    <a:ea typeface="Arial"/>
                    <a:cs typeface="Arial"/>
                  </a:defRPr>
                </a:pPr>
                <a:r>
                  <a:rPr lang="en-GB"/>
                  <a:t>US$/oz</a:t>
                </a:r>
              </a:p>
            </c:rich>
          </c:tx>
          <c:layout>
            <c:manualLayout>
              <c:xMode val="edge"/>
              <c:yMode val="edge"/>
              <c:x val="0.86979611482733954"/>
              <c:y val="1.8691588785046728E-2"/>
            </c:manualLayout>
          </c:layout>
          <c:overlay val="0"/>
          <c:spPr>
            <a:noFill/>
            <a:ln>
              <a:noFill/>
            </a:ln>
            <a:effectLst/>
          </c:spPr>
          <c:txPr>
            <a:bodyPr rot="0" spcFirstLastPara="1" vertOverflow="ellipsis" wrap="square" anchor="ctr" anchorCtr="1"/>
            <a:lstStyle/>
            <a:p>
              <a:pPr>
                <a:defRPr sz="700" b="0" i="0" u="none" strike="noStrike" kern="1200" baseline="0">
                  <a:solidFill>
                    <a:srgbClr val="595959"/>
                  </a:solidFill>
                  <a:latin typeface="Arial" panose="020B0604020202020204" pitchFamily="34" charset="0"/>
                  <a:ea typeface="Arial"/>
                  <a:cs typeface="Arial"/>
                </a:defRPr>
              </a:pPr>
              <a:endParaRPr lang="en-US"/>
            </a:p>
          </c:txPr>
        </c:title>
        <c:numFmt formatCode="#,##0" sourceLinked="0"/>
        <c:majorTickMark val="out"/>
        <c:minorTickMark val="none"/>
        <c:tickLblPos val="high"/>
        <c:spPr>
          <a:noFill/>
          <a:ln w="12700">
            <a:solidFill>
              <a:srgbClr val="000000"/>
            </a:solidFill>
            <a:prstDash val="solid"/>
          </a:ln>
          <a:effectLst/>
        </c:spPr>
        <c:txPr>
          <a:bodyPr rot="-60000000" spcFirstLastPara="1" vertOverflow="ellipsis" vert="horz" wrap="square" anchor="ctr" anchorCtr="1"/>
          <a:lstStyle/>
          <a:p>
            <a:pPr>
              <a:defRPr sz="700" b="0" i="0" u="none" strike="noStrike" kern="1200" baseline="0">
                <a:solidFill>
                  <a:srgbClr val="595959"/>
                </a:solidFill>
                <a:latin typeface="Arial" panose="020B0604020202020204" pitchFamily="34" charset="0"/>
                <a:ea typeface="Arial"/>
                <a:cs typeface="Arial"/>
              </a:defRPr>
            </a:pPr>
            <a:endParaRPr lang="en-US"/>
          </a:p>
        </c:txPr>
        <c:crossAx val="97822080"/>
        <c:crosses val="max"/>
        <c:crossBetween val="between"/>
      </c:valAx>
      <c:catAx>
        <c:axId val="97822080"/>
        <c:scaling>
          <c:orientation val="minMax"/>
        </c:scaling>
        <c:delete val="1"/>
        <c:axPos val="b"/>
        <c:numFmt formatCode="General" sourceLinked="1"/>
        <c:majorTickMark val="out"/>
        <c:minorTickMark val="none"/>
        <c:tickLblPos val="nextTo"/>
        <c:crossAx val="97832480"/>
        <c:crosses val="autoZero"/>
        <c:auto val="1"/>
        <c:lblAlgn val="ctr"/>
        <c:lblOffset val="100"/>
        <c:noMultiLvlLbl val="0"/>
      </c:catAx>
      <c:spPr>
        <a:solidFill>
          <a:srgbClr val="FFFFFF"/>
        </a:solid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700" b="0">
          <a:solidFill>
            <a:srgbClr val="595959"/>
          </a:solidFill>
          <a:latin typeface="Arial" panose="020B0604020202020204" pitchFamily="34" charset="0"/>
          <a:ea typeface="Arial"/>
          <a:cs typeface="Aria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1.2500000000000001E-2"/>
          <c:y val="6.666666666666668E-2"/>
          <c:w val="0.90625"/>
          <c:h val="0.79047619047619044"/>
        </c:manualLayout>
      </c:layout>
      <c:barChart>
        <c:barDir val="col"/>
        <c:grouping val="clustered"/>
        <c:varyColors val="0"/>
        <c:ser>
          <c:idx val="0"/>
          <c:order val="0"/>
          <c:tx>
            <c:strRef>
              <c:f>'[Inflation Returns euro CPI.xlsx]Tables'!$B$17</c:f>
              <c:strCache>
                <c:ptCount val="1"/>
                <c:pt idx="0">
                  <c:v>Nominal return</c:v>
                </c:pt>
              </c:strCache>
            </c:strRef>
          </c:tx>
          <c:spPr>
            <a:solidFill>
              <a:srgbClr val="D8AB4C"/>
            </a:solidFill>
            <a:ln w="3175">
              <a:solidFill>
                <a:srgbClr val="D8AB4C"/>
              </a:solidFill>
              <a:prstDash val="solid"/>
            </a:ln>
          </c:spPr>
          <c:invertIfNegative val="0"/>
          <c:cat>
            <c:strRef>
              <c:f>'[Inflation Returns euro CPI.xlsx]Tables'!$A$18:$A$20</c:f>
              <c:strCache>
                <c:ptCount val="3"/>
                <c:pt idx="0">
                  <c:v>Low (&lt;2%)</c:v>
                </c:pt>
                <c:pt idx="1">
                  <c:v>Moderate (2%-5%)</c:v>
                </c:pt>
                <c:pt idx="2">
                  <c:v>High (&gt;5%)</c:v>
                </c:pt>
              </c:strCache>
            </c:strRef>
          </c:cat>
          <c:val>
            <c:numRef>
              <c:f>'[Inflation Returns euro CPI.xlsx]Tables'!$B$18:$B$20</c:f>
              <c:numCache>
                <c:formatCode>0.00%</c:formatCode>
                <c:ptCount val="3"/>
                <c:pt idx="0">
                  <c:v>4.6416190118237492E-2</c:v>
                </c:pt>
                <c:pt idx="1">
                  <c:v>7.3930836965994076E-2</c:v>
                </c:pt>
                <c:pt idx="2">
                  <c:v>0.12075495627507857</c:v>
                </c:pt>
              </c:numCache>
            </c:numRef>
          </c:val>
          <c:extLst>
            <c:ext xmlns:c16="http://schemas.microsoft.com/office/drawing/2014/chart" uri="{C3380CC4-5D6E-409C-BE32-E72D297353CC}">
              <c16:uniqueId val="{00000000-7310-4068-90C0-8BC31A47C790}"/>
            </c:ext>
          </c:extLst>
        </c:ser>
        <c:ser>
          <c:idx val="1"/>
          <c:order val="1"/>
          <c:tx>
            <c:strRef>
              <c:f>'[Inflation Returns euro CPI.xlsx]Tables'!$C$17</c:f>
              <c:strCache>
                <c:ptCount val="1"/>
                <c:pt idx="0">
                  <c:v>Real return**</c:v>
                </c:pt>
              </c:strCache>
            </c:strRef>
          </c:tx>
          <c:spPr>
            <a:solidFill>
              <a:srgbClr val="000000"/>
            </a:solidFill>
            <a:ln w="3175">
              <a:solidFill>
                <a:srgbClr val="000000"/>
              </a:solidFill>
              <a:prstDash val="solid"/>
            </a:ln>
          </c:spPr>
          <c:invertIfNegative val="0"/>
          <c:cat>
            <c:strRef>
              <c:f>'[Inflation Returns euro CPI.xlsx]Tables'!$A$18:$A$20</c:f>
              <c:strCache>
                <c:ptCount val="3"/>
                <c:pt idx="0">
                  <c:v>Low (&lt;2%)</c:v>
                </c:pt>
                <c:pt idx="1">
                  <c:v>Moderate (2%-5%)</c:v>
                </c:pt>
                <c:pt idx="2">
                  <c:v>High (&gt;5%)</c:v>
                </c:pt>
              </c:strCache>
            </c:strRef>
          </c:cat>
          <c:val>
            <c:numRef>
              <c:f>'[Inflation Returns euro CPI.xlsx]Tables'!$C$18:$C$20</c:f>
              <c:numCache>
                <c:formatCode>0.00%</c:formatCode>
                <c:ptCount val="3"/>
                <c:pt idx="0">
                  <c:v>3.4723803267990044E-2</c:v>
                </c:pt>
                <c:pt idx="1">
                  <c:v>4.2057388001663268E-2</c:v>
                </c:pt>
                <c:pt idx="2">
                  <c:v>2.4522141014491863E-2</c:v>
                </c:pt>
              </c:numCache>
            </c:numRef>
          </c:val>
          <c:extLst>
            <c:ext xmlns:c16="http://schemas.microsoft.com/office/drawing/2014/chart" uri="{C3380CC4-5D6E-409C-BE32-E72D297353CC}">
              <c16:uniqueId val="{00000001-7310-4068-90C0-8BC31A47C790}"/>
            </c:ext>
          </c:extLst>
        </c:ser>
        <c:dLbls>
          <c:showLegendKey val="0"/>
          <c:showVal val="0"/>
          <c:showCatName val="0"/>
          <c:showSerName val="0"/>
          <c:showPercent val="0"/>
          <c:showBubbleSize val="0"/>
        </c:dLbls>
        <c:gapWidth val="150"/>
        <c:axId val="297186048"/>
        <c:axId val="297187968"/>
      </c:barChart>
      <c:catAx>
        <c:axId val="297186048"/>
        <c:scaling>
          <c:orientation val="minMax"/>
        </c:scaling>
        <c:delete val="0"/>
        <c:axPos val="b"/>
        <c:title>
          <c:tx>
            <c:rich>
              <a:bodyPr rot="0" vert="horz"/>
              <a:lstStyle/>
              <a:p>
                <a:pPr>
                  <a:defRPr sz="800" b="0" i="0">
                    <a:solidFill>
                      <a:srgbClr val="000000"/>
                    </a:solidFill>
                    <a:latin typeface="Noto Sans"/>
                    <a:ea typeface="Noto Sans"/>
                    <a:cs typeface="Noto Sans"/>
                  </a:defRPr>
                </a:pPr>
                <a:r>
                  <a:rPr lang="en-US"/>
                  <a:t>euro CPI %YoY</a:t>
                </a:r>
              </a:p>
            </c:rich>
          </c:tx>
          <c:layout>
            <c:manualLayout>
              <c:xMode val="edge"/>
              <c:yMode val="edge"/>
              <c:x val="0.79651550196850396"/>
              <c:y val="0.85714285714285743"/>
            </c:manualLayout>
          </c:layout>
          <c:overlay val="0"/>
        </c:title>
        <c:numFmt formatCode="General" sourceLinked="0"/>
        <c:majorTickMark val="out"/>
        <c:minorTickMark val="none"/>
        <c:tickLblPos val="low"/>
        <c:spPr>
          <a:noFill/>
          <a:ln w="3175">
            <a:solidFill>
              <a:srgbClr val="000000"/>
            </a:solidFill>
            <a:prstDash val="solid"/>
          </a:ln>
        </c:spPr>
        <c:txPr>
          <a:bodyPr/>
          <a:lstStyle/>
          <a:p>
            <a:pPr>
              <a:defRPr sz="800" b="0" i="0">
                <a:solidFill>
                  <a:srgbClr val="000000"/>
                </a:solidFill>
                <a:latin typeface="Noto Sans"/>
                <a:ea typeface="Noto Sans"/>
                <a:cs typeface="Noto Sans"/>
              </a:defRPr>
            </a:pPr>
            <a:endParaRPr lang="en-US"/>
          </a:p>
        </c:txPr>
        <c:crossAx val="297187968"/>
        <c:crosses val="autoZero"/>
        <c:auto val="1"/>
        <c:lblAlgn val="ctr"/>
        <c:lblOffset val="100"/>
        <c:tickLblSkip val="1"/>
        <c:tickMarkSkip val="1"/>
        <c:noMultiLvlLbl val="0"/>
      </c:catAx>
      <c:valAx>
        <c:axId val="297187968"/>
        <c:scaling>
          <c:orientation val="minMax"/>
        </c:scaling>
        <c:delete val="0"/>
        <c:axPos val="l"/>
        <c:majorGridlines>
          <c:spPr>
            <a:ln w="12700">
              <a:solidFill>
                <a:srgbClr val="A5A5A5"/>
              </a:solidFill>
              <a:prstDash val="sysDash"/>
            </a:ln>
          </c:spPr>
        </c:majorGridlines>
        <c:title>
          <c:tx>
            <c:rich>
              <a:bodyPr rot="0" vert="horz"/>
              <a:lstStyle/>
              <a:p>
                <a:pPr>
                  <a:defRPr sz="800" b="0" i="0">
                    <a:solidFill>
                      <a:srgbClr val="000000"/>
                    </a:solidFill>
                    <a:latin typeface="Noto Sans"/>
                    <a:ea typeface="Noto Sans"/>
                    <a:cs typeface="Noto Sans"/>
                  </a:defRPr>
                </a:pPr>
                <a:r>
                  <a:rPr lang="en-US"/>
                  <a:t>Avg. annual return</a:t>
                </a:r>
              </a:p>
            </c:rich>
          </c:tx>
          <c:layout>
            <c:manualLayout>
              <c:xMode val="edge"/>
              <c:yMode val="edge"/>
              <c:x val="2.826363591151896E-2"/>
              <c:y val="0"/>
            </c:manualLayout>
          </c:layout>
          <c:overlay val="0"/>
        </c:title>
        <c:numFmt formatCode="0%" sourceLinked="0"/>
        <c:majorTickMark val="none"/>
        <c:minorTickMark val="none"/>
        <c:tickLblPos val="nextTo"/>
        <c:spPr>
          <a:noFill/>
          <a:ln w="3175">
            <a:solidFill>
              <a:srgbClr val="000000"/>
            </a:solidFill>
            <a:prstDash val="solid"/>
          </a:ln>
        </c:spPr>
        <c:txPr>
          <a:bodyPr/>
          <a:lstStyle/>
          <a:p>
            <a:pPr>
              <a:defRPr sz="800" b="0" i="0">
                <a:solidFill>
                  <a:srgbClr val="000000"/>
                </a:solidFill>
                <a:latin typeface="Noto Sans"/>
                <a:ea typeface="Noto Sans"/>
                <a:cs typeface="Noto Sans"/>
              </a:defRPr>
            </a:pPr>
            <a:endParaRPr lang="en-US"/>
          </a:p>
        </c:txPr>
        <c:crossAx val="297186048"/>
        <c:crosses val="autoZero"/>
        <c:crossBetween val="between"/>
      </c:valAx>
      <c:spPr>
        <a:pattFill>
          <a:fgClr>
            <a:srgbClr val="FFFFFF"/>
          </a:fgClr>
          <a:bgClr>
            <a:srgbClr val="FFFFFF"/>
          </a:bgClr>
        </a:pattFill>
        <a:ln>
          <a:noFill/>
        </a:ln>
      </c:spPr>
    </c:plotArea>
    <c:legend>
      <c:legendPos val="b"/>
      <c:overlay val="0"/>
      <c:txPr>
        <a:bodyPr/>
        <a:lstStyle/>
        <a:p>
          <a:pPr>
            <a:defRPr sz="800" b="0" i="0">
              <a:solidFill>
                <a:srgbClr val="000000"/>
              </a:solidFill>
              <a:latin typeface="Noto Sans"/>
              <a:ea typeface="Noto Sans"/>
              <a:cs typeface="Noto Sans"/>
            </a:defRPr>
          </a:pPr>
          <a:endParaRPr lang="en-US"/>
        </a:p>
      </c:txPr>
    </c:legend>
    <c:plotVisOnly val="1"/>
    <c:dispBlanksAs val="gap"/>
    <c:showDLblsOverMax val="0"/>
  </c:chart>
  <c:spPr>
    <a:solidFill>
      <a:srgbClr val="FFFFFF"/>
    </a:solidFill>
    <a:ln w="25400">
      <a:noFill/>
    </a:ln>
  </c:spPr>
  <c:txPr>
    <a:bodyPr/>
    <a:lstStyle/>
    <a:p>
      <a:pPr>
        <a:defRPr sz="800" b="0">
          <a:solidFill>
            <a:srgbClr val="595959"/>
          </a:solidFill>
          <a:latin typeface="Noto Sans" panose="020B0502040504020204" pitchFamily="34" charset="0"/>
          <a:ea typeface="Noto Sans"/>
          <a:cs typeface="Noto San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2337598425198"/>
          <c:y val="9.2840139168650415E-2"/>
          <c:w val="0.58937992125984251"/>
          <c:h val="0.67867167185497157"/>
        </c:manualLayout>
      </c:layout>
      <c:barChart>
        <c:barDir val="bar"/>
        <c:grouping val="clustered"/>
        <c:varyColors val="0"/>
        <c:ser>
          <c:idx val="1"/>
          <c:order val="0"/>
          <c:tx>
            <c:strRef>
              <c:f>Chart!$D$32</c:f>
              <c:strCache>
                <c:ptCount val="1"/>
                <c:pt idx="0">
                  <c:v>German Bunds</c:v>
                </c:pt>
              </c:strCache>
            </c:strRef>
          </c:tx>
          <c:spPr>
            <a:solidFill>
              <a:srgbClr val="58B573"/>
            </a:solidFill>
            <a:ln w="25400">
              <a:noFill/>
            </a:ln>
            <a:effectLst/>
          </c:spPr>
          <c:invertIfNegative val="0"/>
          <c:cat>
            <c:strRef>
              <c:f>Chart!$B$34:$B$36</c:f>
              <c:strCache>
                <c:ptCount val="3"/>
                <c:pt idx="0">
                  <c:v>Global Equities down
by more than 2σ</c:v>
                </c:pt>
                <c:pt idx="1">
                  <c:v>Global Equities 
between ±2σ</c:v>
                </c:pt>
                <c:pt idx="2">
                  <c:v>Global Equities up
by more than 2σ</c:v>
                </c:pt>
              </c:strCache>
            </c:strRef>
          </c:cat>
          <c:val>
            <c:numRef>
              <c:f>Chart!$D$34:$D$36</c:f>
              <c:numCache>
                <c:formatCode>0.000</c:formatCode>
                <c:ptCount val="3"/>
                <c:pt idx="0">
                  <c:v>0.14317432525874482</c:v>
                </c:pt>
                <c:pt idx="1">
                  <c:v>-0.14528451095627737</c:v>
                </c:pt>
                <c:pt idx="2">
                  <c:v>0.10863697654207373</c:v>
                </c:pt>
              </c:numCache>
            </c:numRef>
          </c:val>
          <c:extLst>
            <c:ext xmlns:c16="http://schemas.microsoft.com/office/drawing/2014/chart" uri="{C3380CC4-5D6E-409C-BE32-E72D297353CC}">
              <c16:uniqueId val="{00000000-85B4-449D-8CFE-76D648D48544}"/>
            </c:ext>
          </c:extLst>
        </c:ser>
        <c:ser>
          <c:idx val="0"/>
          <c:order val="1"/>
          <c:tx>
            <c:strRef>
              <c:f>Chart!$C$32</c:f>
              <c:strCache>
                <c:ptCount val="1"/>
                <c:pt idx="0">
                  <c:v>Gold</c:v>
                </c:pt>
              </c:strCache>
            </c:strRef>
          </c:tx>
          <c:spPr>
            <a:solidFill>
              <a:srgbClr val="A39161"/>
            </a:solidFill>
            <a:ln w="25400">
              <a:noFill/>
            </a:ln>
            <a:effectLst/>
          </c:spPr>
          <c:invertIfNegative val="0"/>
          <c:cat>
            <c:strRef>
              <c:f>Chart!$B$34:$B$36</c:f>
              <c:strCache>
                <c:ptCount val="3"/>
                <c:pt idx="0">
                  <c:v>Global Equities down
by more than 2σ</c:v>
                </c:pt>
                <c:pt idx="1">
                  <c:v>Global Equities 
between ±2σ</c:v>
                </c:pt>
                <c:pt idx="2">
                  <c:v>Global Equities up
by more than 2σ</c:v>
                </c:pt>
              </c:strCache>
            </c:strRef>
          </c:cat>
          <c:val>
            <c:numRef>
              <c:f>Chart!$C$34:$C$36</c:f>
              <c:numCache>
                <c:formatCode>0.000</c:formatCode>
                <c:ptCount val="3"/>
                <c:pt idx="0">
                  <c:v>-0.12622009501676298</c:v>
                </c:pt>
                <c:pt idx="1">
                  <c:v>6.8486348477002676E-2</c:v>
                </c:pt>
                <c:pt idx="2">
                  <c:v>0.10233257019145282</c:v>
                </c:pt>
              </c:numCache>
            </c:numRef>
          </c:val>
          <c:extLst>
            <c:ext xmlns:c16="http://schemas.microsoft.com/office/drawing/2014/chart" uri="{C3380CC4-5D6E-409C-BE32-E72D297353CC}">
              <c16:uniqueId val="{00000001-85B4-449D-8CFE-76D648D48544}"/>
            </c:ext>
          </c:extLst>
        </c:ser>
        <c:dLbls>
          <c:showLegendKey val="0"/>
          <c:showVal val="0"/>
          <c:showCatName val="0"/>
          <c:showSerName val="0"/>
          <c:showPercent val="0"/>
          <c:showBubbleSize val="0"/>
        </c:dLbls>
        <c:gapWidth val="182"/>
        <c:axId val="902601344"/>
        <c:axId val="902602656"/>
      </c:barChart>
      <c:catAx>
        <c:axId val="902601344"/>
        <c:scaling>
          <c:orientation val="minMax"/>
        </c:scaling>
        <c:delete val="0"/>
        <c:axPos val="l"/>
        <c:title>
          <c:tx>
            <c:rich>
              <a:bodyPr rot="0" spcFirstLastPara="1" vertOverflow="ellipsis" wrap="square" anchor="ctr" anchorCtr="1"/>
              <a:lstStyle/>
              <a:p>
                <a:pPr>
                  <a:defRPr sz="950" b="0" i="0" u="none" strike="noStrike" kern="1200" baseline="0">
                    <a:solidFill>
                      <a:srgbClr val="000000"/>
                    </a:solidFill>
                    <a:latin typeface="Univers LT Std 45 Light"/>
                    <a:ea typeface="Univers LT Std 45 Light"/>
                    <a:cs typeface="Univers LT Std 45 Light"/>
                  </a:defRPr>
                </a:pPr>
                <a:r>
                  <a:rPr lang="en-GB"/>
                  <a:t>correlation</a:t>
                </a:r>
              </a:p>
            </c:rich>
          </c:tx>
          <c:layout>
            <c:manualLayout>
              <c:xMode val="edge"/>
              <c:yMode val="edge"/>
              <c:x val="0.83936441929133865"/>
              <c:y val="0.83244204358176155"/>
            </c:manualLayout>
          </c:layout>
          <c:overlay val="0"/>
          <c:spPr>
            <a:noFill/>
            <a:ln>
              <a:noFill/>
            </a:ln>
            <a:effectLst/>
          </c:spPr>
          <c:txPr>
            <a:bodyPr rot="0" spcFirstLastPara="1" vertOverflow="ellipsis" wrap="square" anchor="ctr" anchorCtr="1"/>
            <a:lstStyle/>
            <a:p>
              <a:pPr>
                <a:defRPr sz="950" b="0" i="0" u="none" strike="noStrike" kern="1200" baseline="0">
                  <a:solidFill>
                    <a:srgbClr val="000000"/>
                  </a:solidFill>
                  <a:latin typeface="Univers LT Std 45 Light"/>
                  <a:ea typeface="Univers LT Std 45 Light"/>
                  <a:cs typeface="Univers LT Std 45 Light"/>
                </a:defRPr>
              </a:pPr>
              <a:endParaRPr lang="en-US"/>
            </a:p>
          </c:txPr>
        </c:title>
        <c:numFmt formatCode="General" sourceLinked="1"/>
        <c:majorTickMark val="out"/>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950" b="0" i="0" u="none" strike="noStrike" kern="1200" baseline="0">
                <a:solidFill>
                  <a:srgbClr val="000000"/>
                </a:solidFill>
                <a:latin typeface="Univers LT Std 45 Light"/>
                <a:ea typeface="Univers LT Std 45 Light"/>
                <a:cs typeface="Univers LT Std 45 Light"/>
              </a:defRPr>
            </a:pPr>
            <a:endParaRPr lang="en-US"/>
          </a:p>
        </c:txPr>
        <c:crossAx val="902602656"/>
        <c:crosses val="autoZero"/>
        <c:auto val="1"/>
        <c:lblAlgn val="ctr"/>
        <c:lblOffset val="100"/>
        <c:tickLblSkip val="1"/>
        <c:tickMarkSkip val="1"/>
        <c:noMultiLvlLbl val="0"/>
      </c:catAx>
      <c:valAx>
        <c:axId val="902602656"/>
        <c:scaling>
          <c:orientation val="minMax"/>
          <c:max val="0.25"/>
          <c:min val="-0.25"/>
        </c:scaling>
        <c:delete val="0"/>
        <c:axPos val="b"/>
        <c:majorGridlines>
          <c:spPr>
            <a:ln w="9525" cap="flat" cmpd="sng" algn="ctr">
              <a:solidFill>
                <a:srgbClr val="666666"/>
              </a:solidFill>
              <a:prstDash val="sysDash"/>
              <a:round/>
            </a:ln>
            <a:effectLst/>
          </c:spPr>
        </c:majorGridlines>
        <c:numFmt formatCode="#,##0.00" sourceLinked="0"/>
        <c:majorTickMark val="out"/>
        <c:minorTickMark val="none"/>
        <c:tickLblPos val="low"/>
        <c:spPr>
          <a:noFill/>
          <a:ln w="12700">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950" b="0" i="0" u="none" strike="noStrike" kern="1200" baseline="0">
                <a:solidFill>
                  <a:srgbClr val="000000"/>
                </a:solidFill>
                <a:latin typeface="Univers LT Std 45 Light"/>
                <a:ea typeface="Univers LT Std 45 Light"/>
                <a:cs typeface="Univers LT Std 45 Light"/>
              </a:defRPr>
            </a:pPr>
            <a:endParaRPr lang="en-US"/>
          </a:p>
        </c:txPr>
        <c:crossAx val="902601344"/>
        <c:crosses val="autoZero"/>
        <c:crossBetween val="between"/>
        <c:majorUnit val="0.1"/>
      </c:val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31364837598425199"/>
          <c:y val="0.90697657842274682"/>
          <c:w val="0.45428248031496071"/>
          <c:h val="8.129793078190807E-2"/>
        </c:manualLayout>
      </c:layout>
      <c:overlay val="0"/>
      <c:spPr>
        <a:noFill/>
        <a:ln>
          <a:noFill/>
        </a:ln>
        <a:effectLst/>
      </c:spPr>
      <c:txPr>
        <a:bodyPr rot="0" spcFirstLastPara="1" vertOverflow="ellipsis" vert="horz" wrap="square" anchor="ctr" anchorCtr="1"/>
        <a:lstStyle/>
        <a:p>
          <a:pPr>
            <a:defRPr sz="950" b="0" i="0" u="none" strike="noStrike" kern="1200" baseline="0">
              <a:solidFill>
                <a:srgbClr val="000000"/>
              </a:solidFill>
              <a:latin typeface="Univers LT Std 45 Light"/>
              <a:ea typeface="Univers LT Std 45 Light"/>
              <a:cs typeface="Univers LT Std 45 Light"/>
            </a:defRPr>
          </a:pPr>
          <a:endParaRPr lang="en-US"/>
        </a:p>
      </c:txPr>
    </c:legend>
    <c:plotVisOnly val="1"/>
    <c:dispBlanksAs val="gap"/>
    <c:showDLblsOverMax val="0"/>
  </c:chart>
  <c:spPr>
    <a:solidFill>
      <a:sysClr val="window" lastClr="FFFFFF"/>
    </a:solidFill>
    <a:ln w="25400"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12816828553365"/>
          <c:y val="1.8246187363834421E-2"/>
          <c:w val="0.53933495539334952"/>
          <c:h val="0.9055010893246187"/>
        </c:manualLayout>
      </c:layout>
      <c:doughnutChart>
        <c:varyColors val="1"/>
        <c:ser>
          <c:idx val="0"/>
          <c:order val="0"/>
          <c:dPt>
            <c:idx val="0"/>
            <c:bubble3D val="0"/>
            <c:spPr>
              <a:solidFill>
                <a:srgbClr val="215785"/>
              </a:solidFill>
              <a:ln w="19050">
                <a:solidFill>
                  <a:srgbClr val="215785"/>
                </a:solidFill>
                <a:prstDash val="solid"/>
              </a:ln>
              <a:effectLst/>
            </c:spPr>
            <c:extLst>
              <c:ext xmlns:c16="http://schemas.microsoft.com/office/drawing/2014/chart" uri="{C3380CC4-5D6E-409C-BE32-E72D297353CC}">
                <c16:uniqueId val="{00000001-5CB0-4F56-8109-368624FCA453}"/>
              </c:ext>
            </c:extLst>
          </c:dPt>
          <c:dPt>
            <c:idx val="1"/>
            <c:bubble3D val="0"/>
            <c:spPr>
              <a:solidFill>
                <a:srgbClr val="64C8FF"/>
              </a:solidFill>
              <a:ln w="19050">
                <a:solidFill>
                  <a:srgbClr val="64C8FF"/>
                </a:solidFill>
                <a:prstDash val="solid"/>
              </a:ln>
              <a:effectLst/>
            </c:spPr>
            <c:extLst>
              <c:ext xmlns:c16="http://schemas.microsoft.com/office/drawing/2014/chart" uri="{C3380CC4-5D6E-409C-BE32-E72D297353CC}">
                <c16:uniqueId val="{00000003-5CB0-4F56-8109-368624FCA453}"/>
              </c:ext>
            </c:extLst>
          </c:dPt>
          <c:dPt>
            <c:idx val="2"/>
            <c:bubble3D val="0"/>
            <c:spPr>
              <a:solidFill>
                <a:srgbClr val="C0FEFF"/>
              </a:solidFill>
              <a:ln w="19050">
                <a:solidFill>
                  <a:srgbClr val="C0FEFF"/>
                </a:solidFill>
                <a:prstDash val="solid"/>
              </a:ln>
              <a:effectLst/>
            </c:spPr>
            <c:extLst>
              <c:ext xmlns:c16="http://schemas.microsoft.com/office/drawing/2014/chart" uri="{C3380CC4-5D6E-409C-BE32-E72D297353CC}">
                <c16:uniqueId val="{00000005-5CB0-4F56-8109-368624FCA453}"/>
              </c:ext>
            </c:extLst>
          </c:dPt>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solidFill>
                      <a:latin typeface="Arial" panose="020B0604020202020204" pitchFamily="34" charset="0"/>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CB0-4F56-8109-368624FCA45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595959"/>
                    </a:solidFill>
                    <a:latin typeface="Arial" panose="020B0604020202020204" pitchFamily="34" charset="0"/>
                    <a:ea typeface="Arial"/>
                    <a:cs typeface="Arial"/>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'[Backtest and optimisation to Dec 2023.xlsx]Main'!$S$6:$S$8</c:f>
              <c:strCache>
                <c:ptCount val="3"/>
                <c:pt idx="0">
                  <c:v>Equities</c:v>
                </c:pt>
                <c:pt idx="1">
                  <c:v>Fixed Income</c:v>
                </c:pt>
                <c:pt idx="2">
                  <c:v>Alternatives</c:v>
                </c:pt>
              </c:strCache>
            </c:strRef>
          </c:cat>
          <c:val>
            <c:numRef>
              <c:f>'[Backtest and optimisation to Dec 2023.xlsx]Main'!$T$6:$T$8</c:f>
              <c:numCache>
                <c:formatCode>0%</c:formatCode>
                <c:ptCount val="3"/>
                <c:pt idx="0">
                  <c:v>0.5</c:v>
                </c:pt>
                <c:pt idx="1">
                  <c:v>0.39999999999999997</c:v>
                </c:pt>
                <c:pt idx="2">
                  <c:v>9.9989999999999996E-2</c:v>
                </c:pt>
              </c:numCache>
            </c:numRef>
          </c:val>
          <c:extLst>
            <c:ext xmlns:c16="http://schemas.microsoft.com/office/drawing/2014/chart" uri="{C3380CC4-5D6E-409C-BE32-E72D297353CC}">
              <c16:uniqueId val="{00000006-5CB0-4F56-8109-368624FCA453}"/>
            </c:ext>
          </c:extLst>
        </c:ser>
        <c:dLbls>
          <c:showLegendKey val="0"/>
          <c:showVal val="0"/>
          <c:showCatName val="0"/>
          <c:showSerName val="0"/>
          <c:showPercent val="0"/>
          <c:showBubbleSize val="0"/>
          <c:showLeaderLines val="1"/>
        </c:dLbls>
        <c:firstSliceAng val="0"/>
        <c:holeSize val="50"/>
      </c:doughnutChart>
      <c:spPr>
        <a:solidFill>
          <a:srgbClr val="FFFFFF"/>
        </a:solid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700" b="0">
          <a:solidFill>
            <a:srgbClr val="595959"/>
          </a:solidFill>
          <a:latin typeface="Arial" panose="020B0604020202020204" pitchFamily="34" charset="0"/>
          <a:ea typeface="Arial"/>
          <a:cs typeface="Aria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3287101248266296E-2"/>
          <c:y val="7.3640892354342652E-2"/>
          <c:w val="0.89597780859916776"/>
          <c:h val="0.86636343946285466"/>
        </c:manualLayout>
      </c:layout>
      <c:lineChart>
        <c:grouping val="standard"/>
        <c:varyColors val="0"/>
        <c:ser>
          <c:idx val="0"/>
          <c:order val="0"/>
          <c:tx>
            <c:strRef>
              <c:f>Main!$E$22</c:f>
              <c:strCache>
                <c:ptCount val="1"/>
                <c:pt idx="0">
                  <c:v>Reward to risk</c:v>
                </c:pt>
              </c:strCache>
            </c:strRef>
          </c:tx>
          <c:spPr>
            <a:ln w="25400" cap="rnd">
              <a:solidFill>
                <a:srgbClr val="215785"/>
              </a:solidFill>
              <a:prstDash val="solid"/>
              <a:round/>
            </a:ln>
            <a:effectLst/>
          </c:spPr>
          <c:marker>
            <c:symbol val="circle"/>
            <c:size val="5"/>
            <c:spPr>
              <a:solidFill>
                <a:srgbClr val="215785"/>
              </a:solidFill>
              <a:ln w="25400">
                <a:solidFill>
                  <a:srgbClr val="215785"/>
                </a:solidFill>
                <a:prstDash val="solid"/>
              </a:ln>
              <a:effectLst/>
            </c:spPr>
          </c:marker>
          <c:cat>
            <c:strRef>
              <c:f>Main!$F$19:$J$19</c:f>
              <c:strCache>
                <c:ptCount val="5"/>
                <c:pt idx="0">
                  <c:v>Avg portfolio</c:v>
                </c:pt>
                <c:pt idx="1">
                  <c:v>2.5% gold</c:v>
                </c:pt>
                <c:pt idx="2">
                  <c:v>5% gold</c:v>
                </c:pt>
                <c:pt idx="3">
                  <c:v>7.5% gold</c:v>
                </c:pt>
                <c:pt idx="4">
                  <c:v>10% gold</c:v>
                </c:pt>
              </c:strCache>
            </c:strRef>
          </c:cat>
          <c:val>
            <c:numRef>
              <c:f>Main!$F$22:$J$22</c:f>
              <c:numCache>
                <c:formatCode>0.0%</c:formatCode>
                <c:ptCount val="5"/>
                <c:pt idx="0">
                  <c:v>0.75734520862971022</c:v>
                </c:pt>
                <c:pt idx="1">
                  <c:v>0.78892248900263406</c:v>
                </c:pt>
                <c:pt idx="2">
                  <c:v>0.81977516040695131</c:v>
                </c:pt>
                <c:pt idx="3">
                  <c:v>0.84945218095496378</c:v>
                </c:pt>
                <c:pt idx="4">
                  <c:v>0.87746658944239608</c:v>
                </c:pt>
              </c:numCache>
            </c:numRef>
          </c:val>
          <c:smooth val="0"/>
          <c:extLst>
            <c:ext xmlns:c16="http://schemas.microsoft.com/office/drawing/2014/chart" uri="{C3380CC4-5D6E-409C-BE32-E72D297353CC}">
              <c16:uniqueId val="{00000000-E82B-4F0C-9AC1-DD975A2AAF7D}"/>
            </c:ext>
          </c:extLst>
        </c:ser>
        <c:dLbls>
          <c:showLegendKey val="0"/>
          <c:showVal val="0"/>
          <c:showCatName val="0"/>
          <c:showSerName val="0"/>
          <c:showPercent val="0"/>
          <c:showBubbleSize val="0"/>
        </c:dLbls>
        <c:marker val="1"/>
        <c:smooth val="0"/>
        <c:axId val="2058358799"/>
        <c:axId val="2058339663"/>
      </c:lineChart>
      <c:catAx>
        <c:axId val="2058358799"/>
        <c:scaling>
          <c:orientation val="minMax"/>
        </c:scaling>
        <c:delete val="0"/>
        <c:axPos val="b"/>
        <c:title>
          <c:tx>
            <c:rich>
              <a:bodyPr rot="0" spcFirstLastPara="1" vertOverflow="ellipsis" vert="horz" wrap="square" anchor="ctr" anchorCtr="1"/>
              <a:lstStyle/>
              <a:p>
                <a:pPr>
                  <a:defRPr sz="800" b="0" i="0" u="none" strike="noStrike" kern="1200" baseline="0">
                    <a:solidFill>
                      <a:srgbClr val="595959"/>
                    </a:solidFill>
                    <a:latin typeface="Noto Sans" panose="020B0502040504020204" pitchFamily="34" charset="0"/>
                    <a:ea typeface="Noto Sans"/>
                    <a:cs typeface="Noto Sans"/>
                  </a:defRPr>
                </a:pPr>
                <a:r>
                  <a:rPr lang="en-GB"/>
                  <a:t>Portfolio mix</a:t>
                </a:r>
              </a:p>
            </c:rich>
          </c:tx>
          <c:layout>
            <c:manualLayout>
              <c:xMode val="edge"/>
              <c:yMode val="edge"/>
              <c:x val="0.91568657576339541"/>
              <c:y val="0.95084562012142237"/>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Noto Sans" panose="020B0502040504020204" pitchFamily="34" charset="0"/>
                  <a:ea typeface="Noto Sans"/>
                  <a:cs typeface="Noto Sans"/>
                </a:defRPr>
              </a:pPr>
              <a:endParaRPr lang="en-US"/>
            </a:p>
          </c:txPr>
        </c:title>
        <c:numFmt formatCode="General" sourceLinked="1"/>
        <c:majorTickMark val="out"/>
        <c:minorTickMark val="none"/>
        <c:tickLblPos val="low"/>
        <c:spPr>
          <a:noFill/>
          <a:ln w="9525" cap="flat" cmpd="sng" algn="ctr">
            <a:solidFill>
              <a:srgbClr val="000000"/>
            </a:solidFill>
            <a:prstDash val="solid"/>
            <a:round/>
          </a:ln>
          <a:effectLst/>
        </c:spPr>
        <c:txPr>
          <a:bodyPr rot="0" spcFirstLastPara="1" vertOverflow="ellipsis" wrap="square" anchor="ctr" anchorCtr="1"/>
          <a:lstStyle/>
          <a:p>
            <a:pPr>
              <a:defRPr sz="800" b="0" i="0" u="none" strike="noStrike" kern="1200" baseline="0">
                <a:solidFill>
                  <a:srgbClr val="595959"/>
                </a:solidFill>
                <a:latin typeface="Noto Sans" panose="020B0502040504020204" pitchFamily="34" charset="0"/>
                <a:ea typeface="Noto Sans"/>
                <a:cs typeface="Noto Sans"/>
              </a:defRPr>
            </a:pPr>
            <a:endParaRPr lang="en-US"/>
          </a:p>
        </c:txPr>
        <c:crossAx val="2058339663"/>
        <c:crosses val="autoZero"/>
        <c:auto val="1"/>
        <c:lblAlgn val="ctr"/>
        <c:lblOffset val="100"/>
        <c:noMultiLvlLbl val="0"/>
      </c:catAx>
      <c:valAx>
        <c:axId val="2058339663"/>
        <c:scaling>
          <c:orientation val="minMax"/>
          <c:min val="0.70000000000000007"/>
        </c:scaling>
        <c:delete val="0"/>
        <c:axPos val="l"/>
        <c:majorGridlines>
          <c:spPr>
            <a:ln w="12700" cap="flat" cmpd="sng" algn="ctr">
              <a:solidFill>
                <a:srgbClr val="BFBFBF"/>
              </a:solidFill>
              <a:prstDash val="sysDash"/>
              <a:round/>
            </a:ln>
            <a:effectLst/>
          </c:spPr>
        </c:majorGridlines>
        <c:title>
          <c:tx>
            <c:rich>
              <a:bodyPr rot="0" spcFirstLastPara="1" vertOverflow="ellipsis" wrap="square" anchor="ctr" anchorCtr="1"/>
              <a:lstStyle/>
              <a:p>
                <a:pPr>
                  <a:defRPr sz="800" b="0" i="0" u="none" strike="noStrike" kern="1200" baseline="0">
                    <a:solidFill>
                      <a:srgbClr val="595959"/>
                    </a:solidFill>
                    <a:latin typeface="Noto Sans" panose="020B0502040504020204" pitchFamily="34" charset="0"/>
                    <a:ea typeface="Noto Sans"/>
                    <a:cs typeface="Noto Sans"/>
                  </a:defRPr>
                </a:pPr>
                <a:r>
                  <a:rPr lang="en-GB"/>
                  <a:t>Risk adj. returns</a:t>
                </a:r>
              </a:p>
            </c:rich>
          </c:tx>
          <c:layout>
            <c:manualLayout>
              <c:xMode val="edge"/>
              <c:yMode val="edge"/>
              <c:x val="6.4767283127183228E-3"/>
              <c:y val="8.6730268863833473E-3"/>
            </c:manualLayout>
          </c:layout>
          <c:overlay val="0"/>
          <c:spPr>
            <a:noFill/>
            <a:ln>
              <a:noFill/>
            </a:ln>
            <a:effectLst/>
          </c:spPr>
          <c:txPr>
            <a:bodyPr rot="0" spcFirstLastPara="1" vertOverflow="ellipsis" wrap="square" anchor="ctr" anchorCtr="1"/>
            <a:lstStyle/>
            <a:p>
              <a:pPr>
                <a:defRPr sz="800" b="0" i="0" u="none" strike="noStrike" kern="1200" baseline="0">
                  <a:solidFill>
                    <a:srgbClr val="595959"/>
                  </a:solidFill>
                  <a:latin typeface="Noto Sans" panose="020B0502040504020204" pitchFamily="34" charset="0"/>
                  <a:ea typeface="Noto Sans"/>
                  <a:cs typeface="Noto Sans"/>
                </a:defRPr>
              </a:pPr>
              <a:endParaRPr lang="en-US"/>
            </a:p>
          </c:txPr>
        </c:title>
        <c:numFmt formatCode="#,##0.00" sourceLinked="0"/>
        <c:majorTickMark val="out"/>
        <c:minorTickMark val="none"/>
        <c:tickLblPos val="low"/>
        <c:spPr>
          <a:noFill/>
          <a:ln w="12700">
            <a:solidFill>
              <a:srgbClr val="000000"/>
            </a:solidFill>
            <a:prstDash val="solid"/>
          </a:ln>
          <a:effectLst/>
        </c:spPr>
        <c:txPr>
          <a:bodyPr rot="-60000000" spcFirstLastPara="1" vertOverflow="ellipsis" vert="horz" wrap="square" anchor="ctr" anchorCtr="1"/>
          <a:lstStyle/>
          <a:p>
            <a:pPr>
              <a:defRPr sz="800" b="0" i="0" u="none" strike="noStrike" kern="1200" baseline="0">
                <a:solidFill>
                  <a:srgbClr val="595959"/>
                </a:solidFill>
                <a:latin typeface="Noto Sans" panose="020B0502040504020204" pitchFamily="34" charset="0"/>
                <a:ea typeface="Noto Sans"/>
                <a:cs typeface="Noto Sans"/>
              </a:defRPr>
            </a:pPr>
            <a:endParaRPr lang="en-US"/>
          </a:p>
        </c:txPr>
        <c:crossAx val="2058358799"/>
        <c:crosses val="autoZero"/>
        <c:crossBetween val="between"/>
        <c:majorUnit val="5.000000000000001E-2"/>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800" b="0">
          <a:solidFill>
            <a:srgbClr val="595959"/>
          </a:solidFill>
          <a:latin typeface="Noto Sans" panose="020B0502040504020204" pitchFamily="34" charset="0"/>
          <a:ea typeface="Noto Sans"/>
          <a:cs typeface="Noto San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3287101248266296E-2"/>
          <c:y val="7.3640892354342652E-2"/>
          <c:w val="0.89597780859916776"/>
          <c:h val="0.86636343946285466"/>
        </c:manualLayout>
      </c:layout>
      <c:scatterChart>
        <c:scatterStyle val="lineMarker"/>
        <c:varyColors val="0"/>
        <c:ser>
          <c:idx val="0"/>
          <c:order val="0"/>
          <c:tx>
            <c:strRef>
              <c:f>'[£ Backtest to Dec 2023.xlsx]Optimisation'!$C$67</c:f>
              <c:strCache>
                <c:ptCount val="1"/>
                <c:pt idx="0">
                  <c:v>Efficient frontier - without gold</c:v>
                </c:pt>
              </c:strCache>
            </c:strRef>
          </c:tx>
          <c:spPr>
            <a:ln w="28575" cap="rnd">
              <a:noFill/>
              <a:round/>
            </a:ln>
            <a:effectLst/>
          </c:spPr>
          <c:marker>
            <c:symbol val="circle"/>
            <c:size val="5"/>
            <c:spPr>
              <a:solidFill>
                <a:srgbClr val="704287"/>
              </a:solidFill>
              <a:ln w="9525">
                <a:solidFill>
                  <a:srgbClr val="704287"/>
                </a:solidFill>
                <a:prstDash val="solid"/>
              </a:ln>
              <a:effectLst/>
            </c:spPr>
          </c:marker>
          <c:dPt>
            <c:idx val="10"/>
            <c:marker>
              <c:symbol val="circle"/>
              <c:size val="5"/>
              <c:spPr>
                <a:solidFill>
                  <a:srgbClr val="704287"/>
                </a:solidFill>
                <a:ln w="9525">
                  <a:solidFill>
                    <a:srgbClr val="704287"/>
                  </a:solidFill>
                  <a:prstDash val="solid"/>
                </a:ln>
                <a:effectLst/>
              </c:spPr>
            </c:marker>
            <c:bubble3D val="0"/>
            <c:extLst>
              <c:ext xmlns:c16="http://schemas.microsoft.com/office/drawing/2014/chart" uri="{C3380CC4-5D6E-409C-BE32-E72D297353CC}">
                <c16:uniqueId val="{00000000-21D7-4DD4-9B82-86B27A8BFFEF}"/>
              </c:ext>
            </c:extLst>
          </c:dPt>
          <c:xVal>
            <c:numRef>
              <c:f>'[£ Backtest to Dec 2023.xlsx]Optimisation'!$A$68:$A$79</c:f>
              <c:numCache>
                <c:formatCode>0.00%</c:formatCode>
                <c:ptCount val="12"/>
                <c:pt idx="0">
                  <c:v>6.0000052436227025E-2</c:v>
                </c:pt>
                <c:pt idx="1">
                  <c:v>6.5000011184430856E-2</c:v>
                </c:pt>
                <c:pt idx="2">
                  <c:v>7.000006491279652E-2</c:v>
                </c:pt>
                <c:pt idx="3">
                  <c:v>7.5000012097315286E-2</c:v>
                </c:pt>
                <c:pt idx="4">
                  <c:v>8.0000027785301769E-2</c:v>
                </c:pt>
                <c:pt idx="5">
                  <c:v>8.5000022287245861E-2</c:v>
                </c:pt>
                <c:pt idx="6">
                  <c:v>9.0000033742877156E-2</c:v>
                </c:pt>
                <c:pt idx="7">
                  <c:v>9.5000098593775228E-2</c:v>
                </c:pt>
                <c:pt idx="8">
                  <c:v>0.10000007961782734</c:v>
                </c:pt>
                <c:pt idx="9">
                  <c:v>0.10500008124994699</c:v>
                </c:pt>
                <c:pt idx="10">
                  <c:v>0.11000008193309689</c:v>
                </c:pt>
                <c:pt idx="11">
                  <c:v>0.11500010777149675</c:v>
                </c:pt>
              </c:numCache>
            </c:numRef>
          </c:xVal>
          <c:yVal>
            <c:numRef>
              <c:f>'[£ Backtest to Dec 2023.xlsx]Optimisation'!$C$68:$C$79</c:f>
              <c:numCache>
                <c:formatCode>0.00%</c:formatCode>
                <c:ptCount val="12"/>
                <c:pt idx="0">
                  <c:v>6.5539350037824226E-2</c:v>
                </c:pt>
                <c:pt idx="1">
                  <c:v>6.8755681941359628E-2</c:v>
                </c:pt>
                <c:pt idx="2">
                  <c:v>7.1629153271219465E-2</c:v>
                </c:pt>
                <c:pt idx="3">
                  <c:v>7.424933670529113E-2</c:v>
                </c:pt>
                <c:pt idx="4">
                  <c:v>7.6707125388999431E-2</c:v>
                </c:pt>
                <c:pt idx="5">
                  <c:v>7.9051835037635201E-2</c:v>
                </c:pt>
                <c:pt idx="6">
                  <c:v>8.1313466106295473E-2</c:v>
                </c:pt>
                <c:pt idx="7">
                  <c:v>8.3511565020070497E-2</c:v>
                </c:pt>
                <c:pt idx="8">
                  <c:v>8.5654277300026713E-2</c:v>
                </c:pt>
                <c:pt idx="9">
                  <c:v>8.7669261110117525E-2</c:v>
                </c:pt>
                <c:pt idx="10">
                  <c:v>8.9565806394323946E-2</c:v>
                </c:pt>
                <c:pt idx="11">
                  <c:v>9.1374802700783575E-2</c:v>
                </c:pt>
              </c:numCache>
            </c:numRef>
          </c:yVal>
          <c:smooth val="0"/>
          <c:extLst>
            <c:ext xmlns:c16="http://schemas.microsoft.com/office/drawing/2014/chart" uri="{C3380CC4-5D6E-409C-BE32-E72D297353CC}">
              <c16:uniqueId val="{00000001-21D7-4DD4-9B82-86B27A8BFFEF}"/>
            </c:ext>
          </c:extLst>
        </c:ser>
        <c:ser>
          <c:idx val="1"/>
          <c:order val="1"/>
          <c:tx>
            <c:strRef>
              <c:f>'[£ Backtest to Dec 2023.xlsx]Optimisation'!$D$67</c:f>
              <c:strCache>
                <c:ptCount val="1"/>
                <c:pt idx="0">
                  <c:v>Efficient frontier - with gold</c:v>
                </c:pt>
              </c:strCache>
            </c:strRef>
          </c:tx>
          <c:spPr>
            <a:ln w="25400" cap="rnd">
              <a:noFill/>
              <a:round/>
            </a:ln>
            <a:effectLst/>
          </c:spPr>
          <c:marker>
            <c:symbol val="circle"/>
            <c:size val="5"/>
            <c:spPr>
              <a:solidFill>
                <a:srgbClr val="DC8CFF"/>
              </a:solidFill>
              <a:ln w="9525">
                <a:solidFill>
                  <a:srgbClr val="DC8CFF"/>
                </a:solidFill>
                <a:prstDash val="solid"/>
              </a:ln>
              <a:effectLst/>
            </c:spPr>
          </c:marker>
          <c:xVal>
            <c:numRef>
              <c:f>'[£ Backtest to Dec 2023.xlsx]Optimisation'!$A$68:$A$79</c:f>
              <c:numCache>
                <c:formatCode>0.00%</c:formatCode>
                <c:ptCount val="12"/>
                <c:pt idx="0">
                  <c:v>6.0000052436227025E-2</c:v>
                </c:pt>
                <c:pt idx="1">
                  <c:v>6.5000011184430856E-2</c:v>
                </c:pt>
                <c:pt idx="2">
                  <c:v>7.000006491279652E-2</c:v>
                </c:pt>
                <c:pt idx="3">
                  <c:v>7.5000012097315286E-2</c:v>
                </c:pt>
                <c:pt idx="4">
                  <c:v>8.0000027785301769E-2</c:v>
                </c:pt>
                <c:pt idx="5">
                  <c:v>8.5000022287245861E-2</c:v>
                </c:pt>
                <c:pt idx="6">
                  <c:v>9.0000033742877156E-2</c:v>
                </c:pt>
                <c:pt idx="7">
                  <c:v>9.5000098593775228E-2</c:v>
                </c:pt>
                <c:pt idx="8">
                  <c:v>0.10000007961782734</c:v>
                </c:pt>
                <c:pt idx="9">
                  <c:v>0.10500008124994699</c:v>
                </c:pt>
                <c:pt idx="10">
                  <c:v>0.11000008193309689</c:v>
                </c:pt>
                <c:pt idx="11">
                  <c:v>0.11500010777149675</c:v>
                </c:pt>
              </c:numCache>
            </c:numRef>
          </c:xVal>
          <c:yVal>
            <c:numRef>
              <c:f>'[£ Backtest to Dec 2023.xlsx]Optimisation'!$D$68:$D$79</c:f>
              <c:numCache>
                <c:formatCode>0.00%</c:formatCode>
                <c:ptCount val="12"/>
                <c:pt idx="0">
                  <c:v>6.9887434649687427E-2</c:v>
                </c:pt>
                <c:pt idx="1">
                  <c:v>7.41865028174645E-2</c:v>
                </c:pt>
                <c:pt idx="2">
                  <c:v>7.7962811900967877E-2</c:v>
                </c:pt>
                <c:pt idx="3">
                  <c:v>8.1408675107816533E-2</c:v>
                </c:pt>
                <c:pt idx="4">
                  <c:v>8.462388761650283E-2</c:v>
                </c:pt>
                <c:pt idx="5">
                  <c:v>8.6621906031354598E-2</c:v>
                </c:pt>
                <c:pt idx="6">
                  <c:v>9.0272207685902037E-2</c:v>
                </c:pt>
                <c:pt idx="7">
                  <c:v>9.3495535315498132E-2</c:v>
                </c:pt>
                <c:pt idx="8">
                  <c:v>9.6409536696872467E-2</c:v>
                </c:pt>
                <c:pt idx="9">
                  <c:v>9.8834285364184676E-2</c:v>
                </c:pt>
                <c:pt idx="10">
                  <c:v>0.10011028606071792</c:v>
                </c:pt>
                <c:pt idx="11">
                  <c:v>0.10113843744271293</c:v>
                </c:pt>
              </c:numCache>
            </c:numRef>
          </c:yVal>
          <c:smooth val="0"/>
          <c:extLst>
            <c:ext xmlns:c16="http://schemas.microsoft.com/office/drawing/2014/chart" uri="{C3380CC4-5D6E-409C-BE32-E72D297353CC}">
              <c16:uniqueId val="{00000002-21D7-4DD4-9B82-86B27A8BFFEF}"/>
            </c:ext>
          </c:extLst>
        </c:ser>
        <c:dLbls>
          <c:showLegendKey val="0"/>
          <c:showVal val="0"/>
          <c:showCatName val="0"/>
          <c:showSerName val="0"/>
          <c:showPercent val="0"/>
          <c:showBubbleSize val="0"/>
        </c:dLbls>
        <c:axId val="986097664"/>
        <c:axId val="986098080"/>
      </c:scatterChart>
      <c:valAx>
        <c:axId val="986097664"/>
        <c:scaling>
          <c:orientation val="minMax"/>
          <c:max val="0.12000000000000001"/>
          <c:min val="4.0000000000000008E-2"/>
        </c:scaling>
        <c:delete val="0"/>
        <c:axPos val="b"/>
        <c:title>
          <c:tx>
            <c:rich>
              <a:bodyPr rot="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r>
                  <a:rPr lang="en-US"/>
                  <a:t>Volatility</a:t>
                </a:r>
              </a:p>
            </c:rich>
          </c:tx>
          <c:layout>
            <c:manualLayout>
              <c:xMode val="edge"/>
              <c:yMode val="edge"/>
              <c:x val="0.86738563019428394"/>
              <c:y val="0.94018863584080981"/>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title>
        <c:numFmt formatCode="0%" sourceLinked="0"/>
        <c:majorTickMark val="none"/>
        <c:minorTickMark val="none"/>
        <c:tickLblPos val="low"/>
        <c:spPr>
          <a:noFill/>
          <a:ln w="317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crossAx val="986098080"/>
        <c:crosses val="autoZero"/>
        <c:crossBetween val="midCat"/>
      </c:valAx>
      <c:valAx>
        <c:axId val="986098080"/>
        <c:scaling>
          <c:orientation val="minMax"/>
          <c:min val="4.0000000000000008E-2"/>
        </c:scaling>
        <c:delete val="0"/>
        <c:axPos val="l"/>
        <c:majorGridlines>
          <c:spPr>
            <a:ln w="3175" cap="flat" cmpd="sng" algn="ctr">
              <a:solidFill>
                <a:srgbClr val="A5A5A5"/>
              </a:solidFill>
              <a:prstDash val="sysDash"/>
              <a:round/>
            </a:ln>
            <a:effectLst/>
          </c:spPr>
        </c:majorGridlines>
        <c:title>
          <c:tx>
            <c:rich>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r>
                  <a:rPr lang="en-US"/>
                  <a:t>Return</a:t>
                </a:r>
              </a:p>
            </c:rich>
          </c:tx>
          <c:layout>
            <c:manualLayout>
              <c:xMode val="edge"/>
              <c:yMode val="edge"/>
              <c:x val="2.9126213592233011E-2"/>
              <c:y val="8.6636343946285468E-3"/>
            </c:manualLayout>
          </c:layout>
          <c:overlay val="0"/>
          <c:spPr>
            <a:noFill/>
            <a:ln>
              <a:noFill/>
            </a:ln>
            <a:effectLst/>
          </c:spPr>
          <c:txPr>
            <a:bodyPr rot="0" spcFirstLastPara="1" vertOverflow="ellipsis"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title>
        <c:numFmt formatCode="0%" sourceLinked="0"/>
        <c:majorTickMark val="none"/>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rgbClr val="000000"/>
                </a:solidFill>
                <a:prstDash val="solid"/>
                <a:round/>
              </a14:hiddenLine>
            </a:ext>
          </a:extLst>
        </c:spPr>
        <c:txPr>
          <a:bodyPr rot="-6000000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crossAx val="986097664"/>
        <c:crosses val="autoZero"/>
        <c:crossBetween val="midCat"/>
      </c:valAx>
      <c:spPr>
        <a:solidFill>
          <a:srgbClr val="FFFFFF"/>
        </a:solid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Noto Sans Light"/>
              <a:ea typeface="Noto Sans Light"/>
              <a:cs typeface="Noto Sans Ligh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cap="flat" cmpd="sng" algn="ctr">
      <a:noFill/>
      <a:round/>
    </a:ln>
    <a:effectLst/>
  </c:spPr>
  <c:txPr>
    <a:bodyPr/>
    <a:lstStyle/>
    <a:p>
      <a:pPr>
        <a:defRPr sz="700" b="0">
          <a:solidFill>
            <a:srgbClr val="595959"/>
          </a:solidFill>
          <a:latin typeface="Arial" panose="020B0604020202020204" pitchFamily="34" charset="0"/>
          <a:ea typeface="Arial"/>
          <a:cs typeface="Aria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0.34372</cdr:x>
      <cdr:y>0.83743</cdr:y>
    </cdr:from>
    <cdr:to>
      <cdr:x>0.61126</cdr:x>
      <cdr:y>0.92207</cdr:y>
    </cdr:to>
    <cdr:sp macro="" textlink="">
      <cdr:nvSpPr>
        <cdr:cNvPr id="4" name="TextBox 3">
          <a:extLst xmlns:a="http://schemas.openxmlformats.org/drawingml/2006/main">
            <a:ext uri="{FF2B5EF4-FFF2-40B4-BE49-F238E27FC236}">
              <a16:creationId xmlns:a16="http://schemas.microsoft.com/office/drawing/2014/main" id="{36F8CA5D-D4AE-4B0E-9141-E56049203743}"/>
            </a:ext>
          </a:extLst>
        </cdr:cNvPr>
        <cdr:cNvSpPr txBox="1"/>
      </cdr:nvSpPr>
      <cdr:spPr>
        <a:xfrm xmlns:a="http://schemas.openxmlformats.org/drawingml/2006/main">
          <a:off x="2708642" y="3403303"/>
          <a:ext cx="2108287" cy="34397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GB" sz="950" dirty="0">
              <a:latin typeface="Univers LT Std 45 Light" panose="020B0403020202020204" pitchFamily="34" charset="0"/>
              <a:cs typeface="Arial" panose="020B0604020202020204" pitchFamily="34" charset="0"/>
            </a:rPr>
            <a:t>Stocks</a:t>
          </a:r>
          <a:r>
            <a:rPr lang="en-GB" sz="950" baseline="0" dirty="0">
              <a:latin typeface="Univers LT Std 45 Light" panose="020B0403020202020204" pitchFamily="34" charset="0"/>
              <a:cs typeface="Arial" panose="020B0604020202020204" pitchFamily="34" charset="0"/>
            </a:rPr>
            <a:t>        </a:t>
          </a:r>
          <a:r>
            <a:rPr lang="en-GB" sz="950" dirty="0">
              <a:latin typeface="Univers LT Std 45 Light" panose="020B0403020202020204" pitchFamily="34" charset="0"/>
              <a:cs typeface="Arial" panose="020B0604020202020204" pitchFamily="34" charset="0"/>
            </a:rPr>
            <a:t>Bonds</a:t>
          </a:r>
          <a:r>
            <a:rPr lang="en-GB" sz="950" baseline="0" dirty="0">
              <a:latin typeface="Univers LT Std 45 Light" panose="020B0403020202020204" pitchFamily="34" charset="0"/>
              <a:cs typeface="Arial" panose="020B0604020202020204" pitchFamily="34" charset="0"/>
            </a:rPr>
            <a:t>        </a:t>
          </a:r>
          <a:r>
            <a:rPr lang="en-GB" sz="950" dirty="0">
              <a:latin typeface="Univers LT Std 45 Light" panose="020B0403020202020204" pitchFamily="34" charset="0"/>
              <a:cs typeface="Arial" panose="020B0604020202020204" pitchFamily="34" charset="0"/>
            </a:rPr>
            <a:t>Currencies</a:t>
          </a:r>
        </a:p>
      </cdr:txBody>
    </cdr:sp>
  </cdr:relSizeAnchor>
  <cdr:relSizeAnchor xmlns:cdr="http://schemas.openxmlformats.org/drawingml/2006/chartDrawing">
    <cdr:from>
      <cdr:x>0.39684</cdr:x>
      <cdr:y>0.9126</cdr:y>
    </cdr:from>
    <cdr:to>
      <cdr:x>0.41323</cdr:x>
      <cdr:y>0.93766</cdr:y>
    </cdr:to>
    <cdr:sp macro="" textlink="">
      <cdr:nvSpPr>
        <cdr:cNvPr id="5" name="Rectangle 4">
          <a:extLst xmlns:a="http://schemas.openxmlformats.org/drawingml/2006/main">
            <a:ext uri="{FF2B5EF4-FFF2-40B4-BE49-F238E27FC236}">
              <a16:creationId xmlns:a16="http://schemas.microsoft.com/office/drawing/2014/main" id="{B2A8F7D7-DA2A-4C86-BDC3-10B1E4B0A01F}"/>
            </a:ext>
          </a:extLst>
        </cdr:cNvPr>
        <cdr:cNvSpPr/>
      </cdr:nvSpPr>
      <cdr:spPr>
        <a:xfrm xmlns:a="http://schemas.openxmlformats.org/drawingml/2006/main">
          <a:off x="4228718" y="3679610"/>
          <a:ext cx="174652" cy="101042"/>
        </a:xfrm>
        <a:prstGeom xmlns:a="http://schemas.openxmlformats.org/drawingml/2006/main" prst="rect">
          <a:avLst/>
        </a:prstGeom>
        <a:solidFill xmlns:a="http://schemas.openxmlformats.org/drawingml/2006/main">
          <a:srgbClr val="704287"/>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0.45796</cdr:x>
      <cdr:y>0.91502</cdr:y>
    </cdr:from>
    <cdr:to>
      <cdr:x>0.47435</cdr:x>
      <cdr:y>0.94008</cdr:y>
    </cdr:to>
    <cdr:sp macro="" textlink="">
      <cdr:nvSpPr>
        <cdr:cNvPr id="2" name="Rectangle 1">
          <a:extLst xmlns:a="http://schemas.openxmlformats.org/drawingml/2006/main">
            <a:ext uri="{FF2B5EF4-FFF2-40B4-BE49-F238E27FC236}">
              <a16:creationId xmlns:a16="http://schemas.microsoft.com/office/drawing/2014/main" id="{06DB294C-6B61-0B2B-2793-4B95F2812B0F}"/>
            </a:ext>
          </a:extLst>
        </cdr:cNvPr>
        <cdr:cNvSpPr/>
      </cdr:nvSpPr>
      <cdr:spPr>
        <a:xfrm xmlns:a="http://schemas.openxmlformats.org/drawingml/2006/main">
          <a:off x="4879975" y="3689350"/>
          <a:ext cx="174652" cy="101042"/>
        </a:xfrm>
        <a:prstGeom xmlns:a="http://schemas.openxmlformats.org/drawingml/2006/main" prst="rect">
          <a:avLst/>
        </a:prstGeom>
        <a:solidFill xmlns:a="http://schemas.openxmlformats.org/drawingml/2006/main">
          <a:srgbClr val="00D29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0.51963</cdr:x>
      <cdr:y>0.91352</cdr:y>
    </cdr:from>
    <cdr:to>
      <cdr:x>0.53632</cdr:x>
      <cdr:y>0.94258</cdr:y>
    </cdr:to>
    <cdr:sp macro="" textlink="">
      <cdr:nvSpPr>
        <cdr:cNvPr id="3" name="Rectangle 2">
          <a:extLst xmlns:a="http://schemas.openxmlformats.org/drawingml/2006/main">
            <a:ext uri="{FF2B5EF4-FFF2-40B4-BE49-F238E27FC236}">
              <a16:creationId xmlns:a16="http://schemas.microsoft.com/office/drawing/2014/main" id="{56BB09D9-6CE1-351C-3551-D5354D2CBBBA}"/>
            </a:ext>
          </a:extLst>
        </cdr:cNvPr>
        <cdr:cNvSpPr/>
      </cdr:nvSpPr>
      <cdr:spPr>
        <a:xfrm xmlns:a="http://schemas.openxmlformats.org/drawingml/2006/main">
          <a:off x="5537200" y="3683307"/>
          <a:ext cx="177800" cy="117167"/>
        </a:xfrm>
        <a:prstGeom xmlns:a="http://schemas.openxmlformats.org/drawingml/2006/main" prst="rect">
          <a:avLst/>
        </a:prstGeom>
        <a:solidFill xmlns:a="http://schemas.openxmlformats.org/drawingml/2006/main">
          <a:srgbClr val="64C8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endParaRPr lang="en-US" sz="1100">
            <a:solidFill>
              <a:schemeClr val="lt1"/>
            </a:solidFill>
            <a:latin typeface="+mn-lt"/>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0.35808</cdr:x>
      <cdr:y>0.94321</cdr:y>
    </cdr:from>
    <cdr:to>
      <cdr:x>0.37483</cdr:x>
      <cdr:y>1</cdr:y>
    </cdr:to>
    <cdr:sp macro="" textlink="">
      <cdr:nvSpPr>
        <cdr:cNvPr id="2" name="Rectangle 1">
          <a:extLst xmlns:a="http://schemas.openxmlformats.org/drawingml/2006/main">
            <a:ext uri="{FF2B5EF4-FFF2-40B4-BE49-F238E27FC236}">
              <a16:creationId xmlns:a16="http://schemas.microsoft.com/office/drawing/2014/main" id="{B69E1829-4CD8-6679-4934-1A84B46D7488}"/>
            </a:ext>
          </a:extLst>
        </cdr:cNvPr>
        <cdr:cNvSpPr/>
      </cdr:nvSpPr>
      <cdr:spPr>
        <a:xfrm xmlns:a="http://schemas.openxmlformats.org/drawingml/2006/main">
          <a:off x="3736975" y="3150410"/>
          <a:ext cx="174849" cy="189690"/>
        </a:xfrm>
        <a:prstGeom xmlns:a="http://schemas.openxmlformats.org/drawingml/2006/main" prst="rect">
          <a:avLst/>
        </a:prstGeom>
        <a:solidFill xmlns:a="http://schemas.openxmlformats.org/drawingml/2006/main">
          <a:srgbClr val="704287"/>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0.46339</cdr:x>
      <cdr:y>0.94321</cdr:y>
    </cdr:from>
    <cdr:to>
      <cdr:x>0.48015</cdr:x>
      <cdr:y>1</cdr:y>
    </cdr:to>
    <cdr:sp macro="" textlink="">
      <cdr:nvSpPr>
        <cdr:cNvPr id="3" name="Rectangle 2">
          <a:extLst xmlns:a="http://schemas.openxmlformats.org/drawingml/2006/main">
            <a:ext uri="{FF2B5EF4-FFF2-40B4-BE49-F238E27FC236}">
              <a16:creationId xmlns:a16="http://schemas.microsoft.com/office/drawing/2014/main" id="{4D82895E-A9B9-F778-2118-4993A196EB21}"/>
            </a:ext>
          </a:extLst>
        </cdr:cNvPr>
        <cdr:cNvSpPr/>
      </cdr:nvSpPr>
      <cdr:spPr>
        <a:xfrm xmlns:a="http://schemas.openxmlformats.org/drawingml/2006/main">
          <a:off x="3651707" y="3833205"/>
          <a:ext cx="132075" cy="230795"/>
        </a:xfrm>
        <a:prstGeom xmlns:a="http://schemas.openxmlformats.org/drawingml/2006/main" prst="rect">
          <a:avLst/>
        </a:prstGeom>
        <a:solidFill xmlns:a="http://schemas.openxmlformats.org/drawingml/2006/main">
          <a:srgbClr val="64C8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0.56088</cdr:x>
      <cdr:y>0.94321</cdr:y>
    </cdr:from>
    <cdr:to>
      <cdr:x>0.57765</cdr:x>
      <cdr:y>1</cdr:y>
    </cdr:to>
    <cdr:sp macro="" textlink="">
      <cdr:nvSpPr>
        <cdr:cNvPr id="4" name="Rectangle 3">
          <a:extLst xmlns:a="http://schemas.openxmlformats.org/drawingml/2006/main">
            <a:ext uri="{FF2B5EF4-FFF2-40B4-BE49-F238E27FC236}">
              <a16:creationId xmlns:a16="http://schemas.microsoft.com/office/drawing/2014/main" id="{758810AC-2552-9FDA-D425-D17F41E76548}"/>
            </a:ext>
          </a:extLst>
        </cdr:cNvPr>
        <cdr:cNvSpPr/>
      </cdr:nvSpPr>
      <cdr:spPr>
        <a:xfrm xmlns:a="http://schemas.openxmlformats.org/drawingml/2006/main">
          <a:off x="4419960" y="3833205"/>
          <a:ext cx="132154" cy="230795"/>
        </a:xfrm>
        <a:prstGeom xmlns:a="http://schemas.openxmlformats.org/drawingml/2006/main" prst="rect">
          <a:avLst/>
        </a:prstGeom>
        <a:solidFill xmlns:a="http://schemas.openxmlformats.org/drawingml/2006/main">
          <a:srgbClr val="00665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0.33587</cdr:x>
      <cdr:y>0.86692</cdr:y>
    </cdr:from>
    <cdr:to>
      <cdr:x>0.62201</cdr:x>
      <cdr:y>0.93821</cdr:y>
    </cdr:to>
    <cdr:sp macro="" textlink="">
      <cdr:nvSpPr>
        <cdr:cNvPr id="5" name="TextBox 1">
          <a:extLst xmlns:a="http://schemas.openxmlformats.org/drawingml/2006/main">
            <a:ext uri="{FF2B5EF4-FFF2-40B4-BE49-F238E27FC236}">
              <a16:creationId xmlns:a16="http://schemas.microsoft.com/office/drawing/2014/main" id="{08AE3874-1007-EEDB-B6DD-7C687AD5ABDA}"/>
            </a:ext>
          </a:extLst>
        </cdr:cNvPr>
        <cdr:cNvSpPr txBox="1"/>
      </cdr:nvSpPr>
      <cdr:spPr>
        <a:xfrm xmlns:a="http://schemas.openxmlformats.org/drawingml/2006/main">
          <a:off x="2646773" y="3523163"/>
          <a:ext cx="2254850" cy="28972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50" dirty="0">
              <a:latin typeface="Univers LT Std 45 Light" panose="020B0403020202020204" pitchFamily="34" charset="0"/>
              <a:cs typeface="Arial" panose="020B0604020202020204" pitchFamily="34" charset="0"/>
            </a:rPr>
            <a:t>Equities</a:t>
          </a:r>
          <a:r>
            <a:rPr lang="en-GB" sz="950" baseline="0" dirty="0">
              <a:latin typeface="Univers LT Std 45 Light" panose="020B0403020202020204" pitchFamily="34" charset="0"/>
              <a:cs typeface="Arial" panose="020B0604020202020204" pitchFamily="34" charset="0"/>
            </a:rPr>
            <a:t>      </a:t>
          </a:r>
          <a:r>
            <a:rPr lang="en-GB" sz="950" dirty="0">
              <a:latin typeface="Univers LT Std 45 Light" panose="020B0403020202020204" pitchFamily="34" charset="0"/>
              <a:cs typeface="Arial" panose="020B0604020202020204" pitchFamily="34" charset="0"/>
            </a:rPr>
            <a:t>Alternatives   </a:t>
          </a:r>
          <a:r>
            <a:rPr lang="en-GB" sz="950" baseline="0" dirty="0">
              <a:latin typeface="Univers LT Std 45 Light" panose="020B0403020202020204" pitchFamily="34" charset="0"/>
              <a:cs typeface="Arial" panose="020B0604020202020204" pitchFamily="34" charset="0"/>
            </a:rPr>
            <a:t>      Bonds</a:t>
          </a:r>
          <a:endParaRPr lang="en-GB" sz="950" dirty="0">
            <a:latin typeface="Univers LT Std 45 Light" panose="020B0403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0.00405</cdr:y>
    </cdr:from>
    <cdr:to>
      <cdr:x>0.15407</cdr:x>
      <cdr:y>0.08816</cdr:y>
    </cdr:to>
    <cdr:sp macro="" textlink="">
      <cdr:nvSpPr>
        <cdr:cNvPr id="2" name="TextBox 1">
          <a:extLst xmlns:a="http://schemas.openxmlformats.org/drawingml/2006/main">
            <a:ext uri="{FF2B5EF4-FFF2-40B4-BE49-F238E27FC236}">
              <a16:creationId xmlns:a16="http://schemas.microsoft.com/office/drawing/2014/main" id="{ED19854A-C8B8-43B9-8F01-3F9EB8EF3E86}"/>
            </a:ext>
          </a:extLst>
        </cdr:cNvPr>
        <cdr:cNvSpPr txBox="1"/>
      </cdr:nvSpPr>
      <cdr:spPr>
        <a:xfrm xmlns:a="http://schemas.openxmlformats.org/drawingml/2006/main">
          <a:off x="0" y="11727"/>
          <a:ext cx="1152525" cy="243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SG" sz="1200" b="0" i="0" baseline="0">
              <a:effectLst/>
              <a:latin typeface="+mn-lt"/>
              <a:ea typeface="+mn-ea"/>
              <a:cs typeface="+mn-cs"/>
            </a:rPr>
            <a:t>CAGR (%)</a:t>
          </a:r>
          <a:endParaRPr lang="en-GB" sz="12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0.91205</cdr:x>
      <cdr:y>0.56527</cdr:y>
    </cdr:from>
    <cdr:to>
      <cdr:x>1</cdr:x>
      <cdr:y>0.62682</cdr:y>
    </cdr:to>
    <cdr:sp macro="" textlink="">
      <cdr:nvSpPr>
        <cdr:cNvPr id="2" name="Rectangle 1">
          <a:extLst xmlns:a="http://schemas.openxmlformats.org/drawingml/2006/main">
            <a:ext uri="{FF2B5EF4-FFF2-40B4-BE49-F238E27FC236}">
              <a16:creationId xmlns:a16="http://schemas.microsoft.com/office/drawing/2014/main" id="{A851740F-4005-F043-1A56-7624B22FC99D}"/>
            </a:ext>
          </a:extLst>
        </cdr:cNvPr>
        <cdr:cNvSpPr/>
      </cdr:nvSpPr>
      <cdr:spPr>
        <a:xfrm xmlns:a="http://schemas.openxmlformats.org/drawingml/2006/main">
          <a:off x="4629566" y="2279172"/>
          <a:ext cx="446434" cy="248153"/>
        </a:xfrm>
        <a:prstGeom xmlns:a="http://schemas.openxmlformats.org/drawingml/2006/main" prst="rect">
          <a:avLst/>
        </a:prstGeom>
        <a:solidFill xmlns:a="http://schemas.openxmlformats.org/drawingml/2006/main">
          <a:schemeClr val="accent3">
            <a:lumMod val="90000"/>
            <a:lumOff val="1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dirty="0"/>
            <a:t>3.9%</a:t>
          </a:r>
        </a:p>
      </cdr:txBody>
    </cdr:sp>
  </cdr:relSizeAnchor>
  <cdr:relSizeAnchor xmlns:cdr="http://schemas.openxmlformats.org/drawingml/2006/chartDrawing">
    <cdr:from>
      <cdr:x>0.91205</cdr:x>
      <cdr:y>0.26773</cdr:y>
    </cdr:from>
    <cdr:to>
      <cdr:x>1</cdr:x>
      <cdr:y>0.32928</cdr:y>
    </cdr:to>
    <cdr:sp macro="" textlink="">
      <cdr:nvSpPr>
        <cdr:cNvPr id="3" name="Rectangle 2">
          <a:extLst xmlns:a="http://schemas.openxmlformats.org/drawingml/2006/main">
            <a:ext uri="{FF2B5EF4-FFF2-40B4-BE49-F238E27FC236}">
              <a16:creationId xmlns:a16="http://schemas.microsoft.com/office/drawing/2014/main" id="{5F02CF67-EB63-27D1-05EC-3DD307EC9602}"/>
            </a:ext>
          </a:extLst>
        </cdr:cNvPr>
        <cdr:cNvSpPr/>
      </cdr:nvSpPr>
      <cdr:spPr>
        <a:xfrm xmlns:a="http://schemas.openxmlformats.org/drawingml/2006/main">
          <a:off x="4629566" y="1079500"/>
          <a:ext cx="446434" cy="248153"/>
        </a:xfrm>
        <a:prstGeom xmlns:a="http://schemas.openxmlformats.org/drawingml/2006/main" prst="rect">
          <a:avLst/>
        </a:prstGeom>
        <a:solidFill xmlns:a="http://schemas.openxmlformats.org/drawingml/2006/main">
          <a:srgbClr val="D8AB4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dirty="0"/>
            <a:t>7.0%</a:t>
          </a:r>
        </a:p>
      </cdr:txBody>
    </cdr:sp>
  </cdr:relSizeAnchor>
  <cdr:relSizeAnchor xmlns:cdr="http://schemas.openxmlformats.org/drawingml/2006/chartDrawing">
    <cdr:from>
      <cdr:x>0.91205</cdr:x>
      <cdr:y>0.13072</cdr:y>
    </cdr:from>
    <cdr:to>
      <cdr:x>1</cdr:x>
      <cdr:y>0.19226</cdr:y>
    </cdr:to>
    <cdr:sp macro="" textlink="">
      <cdr:nvSpPr>
        <cdr:cNvPr id="4" name="Rectangle 3">
          <a:extLst xmlns:a="http://schemas.openxmlformats.org/drawingml/2006/main">
            <a:ext uri="{FF2B5EF4-FFF2-40B4-BE49-F238E27FC236}">
              <a16:creationId xmlns:a16="http://schemas.microsoft.com/office/drawing/2014/main" id="{649BD2C8-ED40-EDAF-453D-6D910F0A99B4}"/>
            </a:ext>
          </a:extLst>
        </cdr:cNvPr>
        <cdr:cNvSpPr/>
      </cdr:nvSpPr>
      <cdr:spPr>
        <a:xfrm xmlns:a="http://schemas.openxmlformats.org/drawingml/2006/main">
          <a:off x="4629566" y="527050"/>
          <a:ext cx="446434" cy="248153"/>
        </a:xfrm>
        <a:prstGeom xmlns:a="http://schemas.openxmlformats.org/drawingml/2006/main" prst="rect">
          <a:avLst/>
        </a:prstGeom>
        <a:solidFill xmlns:a="http://schemas.openxmlformats.org/drawingml/2006/main">
          <a:srgbClr val="64C8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dirty="0"/>
            <a:t>6.6%</a:t>
          </a:r>
        </a:p>
      </cdr:txBody>
    </cdr:sp>
  </cdr:relSizeAnchor>
</c:userShapes>
</file>

<file path=ppt/drawings/drawing5.xml><?xml version="1.0" encoding="utf-8"?>
<c:userShapes xmlns:c="http://schemas.openxmlformats.org/drawingml/2006/chart">
  <cdr:relSizeAnchor xmlns:cdr="http://schemas.openxmlformats.org/drawingml/2006/chartDrawing">
    <cdr:from>
      <cdr:x>0.56445</cdr:x>
      <cdr:y>0.36268</cdr:y>
    </cdr:from>
    <cdr:to>
      <cdr:x>0.67857</cdr:x>
      <cdr:y>0.36268</cdr:y>
    </cdr:to>
    <cdr:cxnSp macro="">
      <cdr:nvCxnSpPr>
        <cdr:cNvPr id="2" name="Straight Arrow Connector 1">
          <a:extLst xmlns:a="http://schemas.openxmlformats.org/drawingml/2006/main">
            <a:ext uri="{FF2B5EF4-FFF2-40B4-BE49-F238E27FC236}">
              <a16:creationId xmlns:a16="http://schemas.microsoft.com/office/drawing/2014/main" id="{75A07813-1FDD-C525-755A-137E48AEB711}"/>
            </a:ext>
          </a:extLst>
        </cdr:cNvPr>
        <cdr:cNvCxnSpPr/>
      </cdr:nvCxnSpPr>
      <cdr:spPr>
        <a:xfrm xmlns:a="http://schemas.openxmlformats.org/drawingml/2006/main" flipH="1">
          <a:off x="5168484" y="1737644"/>
          <a:ext cx="1045013" cy="0"/>
        </a:xfrm>
        <a:prstGeom xmlns:a="http://schemas.openxmlformats.org/drawingml/2006/main" prst="straightConnector1">
          <a:avLst/>
        </a:prstGeom>
        <a:ln xmlns:a="http://schemas.openxmlformats.org/drawingml/2006/main" w="25400" cap="rnd">
          <a:solidFill>
            <a:schemeClr val="tx2"/>
          </a:solidFill>
          <a:prstDash val="sysDot"/>
          <a:roun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0.69929</cdr:x>
      <cdr:y>0.26097</cdr:y>
    </cdr:from>
    <cdr:to>
      <cdr:x>0.69929</cdr:x>
      <cdr:y>0.33912</cdr:y>
    </cdr:to>
    <cdr:cxnSp macro="">
      <cdr:nvCxnSpPr>
        <cdr:cNvPr id="3" name="Straight Arrow Connector 2">
          <a:extLst xmlns:a="http://schemas.openxmlformats.org/drawingml/2006/main">
            <a:ext uri="{FF2B5EF4-FFF2-40B4-BE49-F238E27FC236}">
              <a16:creationId xmlns:a16="http://schemas.microsoft.com/office/drawing/2014/main" id="{4EC1C2BC-9185-0D34-8176-44FCB9DE6C26}"/>
            </a:ext>
          </a:extLst>
        </cdr:cNvPr>
        <cdr:cNvCxnSpPr/>
      </cdr:nvCxnSpPr>
      <cdr:spPr>
        <a:xfrm xmlns:a="http://schemas.openxmlformats.org/drawingml/2006/main" flipV="1">
          <a:off x="6403222" y="1250345"/>
          <a:ext cx="0" cy="374417"/>
        </a:xfrm>
        <a:prstGeom xmlns:a="http://schemas.openxmlformats.org/drawingml/2006/main" prst="straightConnector1">
          <a:avLst/>
        </a:prstGeom>
        <a:ln xmlns:a="http://schemas.openxmlformats.org/drawingml/2006/main" w="25400" cap="rnd">
          <a:solidFill>
            <a:schemeClr val="tx2"/>
          </a:solidFill>
          <a:prstDash val="sysDot"/>
          <a:roun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0.59488</cdr:x>
      <cdr:y>0.1651</cdr:y>
    </cdr:from>
    <cdr:to>
      <cdr:x>0.74875</cdr:x>
      <cdr:y>0.21632</cdr:y>
    </cdr:to>
    <cdr:sp macro="" textlink="">
      <cdr:nvSpPr>
        <cdr:cNvPr id="4" name="Content Placeholder 10">
          <a:extLst xmlns:a="http://schemas.openxmlformats.org/drawingml/2006/main">
            <a:ext uri="{FF2B5EF4-FFF2-40B4-BE49-F238E27FC236}">
              <a16:creationId xmlns:a16="http://schemas.microsoft.com/office/drawing/2014/main" id="{FCC942D9-F65E-EA68-37B2-529E3A49D0A2}"/>
            </a:ext>
          </a:extLst>
        </cdr:cNvPr>
        <cdr:cNvSpPr txBox="1">
          <a:spLocks xmlns:a="http://schemas.openxmlformats.org/drawingml/2006/main"/>
        </cdr:cNvSpPr>
      </cdr:nvSpPr>
      <cdr:spPr>
        <a:xfrm xmlns:a="http://schemas.openxmlformats.org/drawingml/2006/main">
          <a:off x="5447165" y="791012"/>
          <a:ext cx="1408928" cy="245384"/>
        </a:xfrm>
        <a:prstGeom xmlns:a="http://schemas.openxmlformats.org/drawingml/2006/main" prst="rect">
          <a:avLst/>
        </a:prstGeom>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lvl="2" indent="0">
            <a:buNone/>
          </a:pPr>
          <a:r>
            <a:rPr lang="en-GB" sz="800" dirty="0"/>
            <a:t>Equivalent volatility portfolio with gold</a:t>
          </a:r>
          <a:endParaRPr lang="en-GB" dirty="0"/>
        </a:p>
      </cdr:txBody>
    </cdr:sp>
  </cdr:relSizeAnchor>
  <cdr:relSizeAnchor xmlns:cdr="http://schemas.openxmlformats.org/drawingml/2006/chartDrawing">
    <cdr:from>
      <cdr:x>0.41616</cdr:x>
      <cdr:y>0.28742</cdr:y>
    </cdr:from>
    <cdr:to>
      <cdr:x>0.58384</cdr:x>
      <cdr:y>0.33573</cdr:y>
    </cdr:to>
    <cdr:sp macro="" textlink="">
      <cdr:nvSpPr>
        <cdr:cNvPr id="5" name="Content Placeholder 10">
          <a:extLst xmlns:a="http://schemas.openxmlformats.org/drawingml/2006/main">
            <a:ext uri="{FF2B5EF4-FFF2-40B4-BE49-F238E27FC236}">
              <a16:creationId xmlns:a16="http://schemas.microsoft.com/office/drawing/2014/main" id="{78800F36-103C-8A6C-4F05-8FC1F3877832}"/>
            </a:ext>
          </a:extLst>
        </cdr:cNvPr>
        <cdr:cNvSpPr txBox="1">
          <a:spLocks xmlns:a="http://schemas.openxmlformats.org/drawingml/2006/main"/>
        </cdr:cNvSpPr>
      </cdr:nvSpPr>
      <cdr:spPr>
        <a:xfrm xmlns:a="http://schemas.openxmlformats.org/drawingml/2006/main">
          <a:off x="3279519" y="1168063"/>
          <a:ext cx="1321310" cy="196332"/>
        </a:xfrm>
        <a:prstGeom xmlns:a="http://schemas.openxmlformats.org/drawingml/2006/main" prst="rect">
          <a:avLst/>
        </a:prstGeom>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lvl="2" indent="0">
            <a:buNone/>
          </a:pPr>
          <a:r>
            <a:rPr lang="en-GB" sz="800" dirty="0"/>
            <a:t>Equivalent return portfolio with gold</a:t>
          </a:r>
          <a:endParaRPr lang="en-GB" dirty="0"/>
        </a:p>
      </cdr:txBody>
    </cdr:sp>
  </cdr:relSizeAnchor>
  <cdr:relSizeAnchor xmlns:cdr="http://schemas.openxmlformats.org/drawingml/2006/chartDrawing">
    <cdr:from>
      <cdr:x>0.70444</cdr:x>
      <cdr:y>0.37318</cdr:y>
    </cdr:from>
    <cdr:to>
      <cdr:x>0.87164</cdr:x>
      <cdr:y>0.43774</cdr:y>
    </cdr:to>
    <cdr:sp macro="" textlink="">
      <cdr:nvSpPr>
        <cdr:cNvPr id="6" name="Content Placeholder 10">
          <a:extLst xmlns:a="http://schemas.openxmlformats.org/drawingml/2006/main">
            <a:ext uri="{FF2B5EF4-FFF2-40B4-BE49-F238E27FC236}">
              <a16:creationId xmlns:a16="http://schemas.microsoft.com/office/drawing/2014/main" id="{0F115524-8B1C-80F5-3674-9BAD97F60E30}"/>
            </a:ext>
          </a:extLst>
        </cdr:cNvPr>
        <cdr:cNvSpPr txBox="1">
          <a:spLocks xmlns:a="http://schemas.openxmlformats.org/drawingml/2006/main"/>
        </cdr:cNvSpPr>
      </cdr:nvSpPr>
      <cdr:spPr>
        <a:xfrm xmlns:a="http://schemas.openxmlformats.org/drawingml/2006/main">
          <a:off x="5551234" y="1516604"/>
          <a:ext cx="1317586" cy="262371"/>
        </a:xfrm>
        <a:prstGeom xmlns:a="http://schemas.openxmlformats.org/drawingml/2006/main" prst="rect">
          <a:avLst/>
        </a:prstGeom>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lvl="2" indent="0">
            <a:buNone/>
          </a:pPr>
          <a:r>
            <a:rPr lang="en-GB" sz="800" dirty="0"/>
            <a:t>Portfolio without gold</a:t>
          </a:r>
        </a:p>
        <a:p xmlns:a="http://schemas.openxmlformats.org/drawingml/2006/main">
          <a:endParaRPr lang="en-GB"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9FECA4F-BCB1-0E4A-A14B-C28C87B76D8D}" type="datetimeFigureOut">
              <a:rPr lang="en-GB" smtClean="0"/>
              <a:pPr/>
              <a:t>07/08/2024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F9A890C-80C0-2F4E-BE4D-0E359C3F472E}" type="slidenum">
              <a:rPr lang="en-GB" smtClean="0"/>
              <a:pPr/>
              <a:t>‹#›</a:t>
            </a:fld>
            <a:endParaRPr lang="en-GB"/>
          </a:p>
        </p:txBody>
      </p:sp>
    </p:spTree>
    <p:extLst>
      <p:ext uri="{BB962C8B-B14F-4D97-AF65-F5344CB8AC3E}">
        <p14:creationId xmlns:p14="http://schemas.microsoft.com/office/powerpoint/2010/main" val="334492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3</a:t>
            </a:fld>
            <a:endParaRPr lang="en-GB"/>
          </a:p>
        </p:txBody>
      </p:sp>
    </p:spTree>
    <p:extLst>
      <p:ext uri="{BB962C8B-B14F-4D97-AF65-F5344CB8AC3E}">
        <p14:creationId xmlns:p14="http://schemas.microsoft.com/office/powerpoint/2010/main" val="370066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4</a:t>
            </a:fld>
            <a:endParaRPr lang="en-GB"/>
          </a:p>
        </p:txBody>
      </p:sp>
    </p:spTree>
    <p:extLst>
      <p:ext uri="{BB962C8B-B14F-4D97-AF65-F5344CB8AC3E}">
        <p14:creationId xmlns:p14="http://schemas.microsoft.com/office/powerpoint/2010/main" val="619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5</a:t>
            </a:fld>
            <a:endParaRPr lang="en-GB"/>
          </a:p>
        </p:txBody>
      </p:sp>
    </p:spTree>
    <p:extLst>
      <p:ext uri="{BB962C8B-B14F-4D97-AF65-F5344CB8AC3E}">
        <p14:creationId xmlns:p14="http://schemas.microsoft.com/office/powerpoint/2010/main" val="318732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6</a:t>
            </a:fld>
            <a:endParaRPr lang="en-GB"/>
          </a:p>
        </p:txBody>
      </p:sp>
    </p:spTree>
    <p:extLst>
      <p:ext uri="{BB962C8B-B14F-4D97-AF65-F5344CB8AC3E}">
        <p14:creationId xmlns:p14="http://schemas.microsoft.com/office/powerpoint/2010/main" val="173784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954088"/>
            <a:ext cx="8562975" cy="4816475"/>
          </a:xfrm>
        </p:spPr>
      </p:sp>
      <p:sp>
        <p:nvSpPr>
          <p:cNvPr id="3" name="Notes Placeholder 2"/>
          <p:cNvSpPr>
            <a:spLocks noGrp="1"/>
          </p:cNvSpPr>
          <p:nvPr>
            <p:ph type="body" idx="1"/>
          </p:nvPr>
        </p:nvSpPr>
        <p:spPr/>
        <p:txBody>
          <a:bodyPr>
            <a:normAutofit/>
          </a:bodyPr>
          <a:lstStyle/>
          <a:p>
            <a:endParaRPr lang="en-GB" sz="800" dirty="0">
              <a:latin typeface="+mn-lt"/>
            </a:endParaRPr>
          </a:p>
        </p:txBody>
      </p:sp>
      <p:sp>
        <p:nvSpPr>
          <p:cNvPr id="4" name="Slide Number Placeholder 3"/>
          <p:cNvSpPr>
            <a:spLocks noGrp="1"/>
          </p:cNvSpPr>
          <p:nvPr>
            <p:ph type="sldNum" sz="quarter" idx="5"/>
          </p:nvPr>
        </p:nvSpPr>
        <p:spPr/>
        <p:txBody>
          <a:bodyPr/>
          <a:lstStyle/>
          <a:p>
            <a:fld id="{7961E227-9655-471B-9F1A-5D2E4EC7EF62}" type="slidenum">
              <a:rPr lang="en-GB" smtClean="0"/>
              <a:pPr/>
              <a:t>7</a:t>
            </a:fld>
            <a:endParaRPr lang="en-GB"/>
          </a:p>
        </p:txBody>
      </p:sp>
    </p:spTree>
    <p:extLst>
      <p:ext uri="{BB962C8B-B14F-4D97-AF65-F5344CB8AC3E}">
        <p14:creationId xmlns:p14="http://schemas.microsoft.com/office/powerpoint/2010/main" val="288932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8</a:t>
            </a:fld>
            <a:endParaRPr lang="en-GB"/>
          </a:p>
        </p:txBody>
      </p:sp>
    </p:spTree>
    <p:extLst>
      <p:ext uri="{BB962C8B-B14F-4D97-AF65-F5344CB8AC3E}">
        <p14:creationId xmlns:p14="http://schemas.microsoft.com/office/powerpoint/2010/main" val="255511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A890C-80C0-2F4E-BE4D-0E359C3F472E}" type="slidenum">
              <a:rPr lang="en-GB" smtClean="0"/>
              <a:pPr/>
              <a:t>9</a:t>
            </a:fld>
            <a:endParaRPr lang="en-GB"/>
          </a:p>
        </p:txBody>
      </p:sp>
    </p:spTree>
    <p:extLst>
      <p:ext uri="{BB962C8B-B14F-4D97-AF65-F5344CB8AC3E}">
        <p14:creationId xmlns:p14="http://schemas.microsoft.com/office/powerpoint/2010/main" val="401859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A52347C2-00D1-41D9-CE1D-379F52296C1A}"/>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4" name="Freeform 23">
            <a:extLst>
              <a:ext uri="{FF2B5EF4-FFF2-40B4-BE49-F238E27FC236}">
                <a16:creationId xmlns:a16="http://schemas.microsoft.com/office/drawing/2014/main" id="{976DF5EA-443A-D003-5D3A-44890490FF3C}"/>
              </a:ext>
            </a:extLst>
          </p:cNvPr>
          <p:cNvSpPr/>
          <p:nvPr userDrawn="1"/>
        </p:nvSpPr>
        <p:spPr>
          <a:xfrm>
            <a:off x="254000" y="255600"/>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57640450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v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v10]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318596229"/>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v1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v11]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39896716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v1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v12]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8800148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1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tx1"/>
                </a:solidFill>
                <a:latin typeface="+mn-lt"/>
              </a:defRPr>
            </a:lvl1pPr>
            <a:lvl2pPr>
              <a:spcBef>
                <a:spcPts val="2400"/>
              </a:spcBef>
              <a:spcAft>
                <a:spcPts val="0"/>
              </a:spcAft>
              <a:defRPr sz="2400">
                <a:solidFill>
                  <a:schemeClr val="tx1"/>
                </a:solidFill>
                <a:latin typeface="+mj-lt"/>
              </a:defRPr>
            </a:lvl2pPr>
            <a:lvl3pPr marL="0" indent="0">
              <a:spcBef>
                <a:spcPts val="2000"/>
              </a:spcBef>
              <a:spcAft>
                <a:spcPts val="0"/>
              </a:spcAft>
              <a:buNone/>
              <a:defRPr sz="1500">
                <a:solidFill>
                  <a:schemeClr val="tx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v13]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chemeClr val="tx1"/>
                </a:solidFill>
                <a:latin typeface="+mj-lt"/>
              </a:rPr>
              <a:t>gold.org</a:t>
            </a:r>
            <a:endParaRPr lang="en-GB" sz="1500">
              <a:solidFill>
                <a:schemeClr val="tx1"/>
              </a:solidFill>
              <a:latin typeface="+mj-lt"/>
            </a:endParaRPr>
          </a:p>
        </p:txBody>
      </p:sp>
    </p:spTree>
    <p:extLst>
      <p:ext uri="{BB962C8B-B14F-4D97-AF65-F5344CB8AC3E}">
        <p14:creationId xmlns:p14="http://schemas.microsoft.com/office/powerpoint/2010/main" val="7998856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v1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FE08A54-6938-463B-D9D8-12AA9EF9E56E}"/>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4F345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4F345D"/>
              </a:solidFill>
            </a:endParaRPr>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v14]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634951771"/>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v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2965A58-D33C-F818-2B90-BC60B605D7EA}"/>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193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v15]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60376817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v1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B946DD9-264B-A664-3C5A-975A37619B34}"/>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1F46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v16]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4074197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v17">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716B9944-F8FB-8C75-4570-24FBD4DE9410}"/>
              </a:ext>
            </a:extLst>
          </p:cNvPr>
          <p:cNvSpPr>
            <a:spLocks noGrp="1"/>
          </p:cNvSpPr>
          <p:nvPr>
            <p:ph type="pic" sz="quarter" idx="15"/>
          </p:nvPr>
        </p:nvSpPr>
        <p:spPr>
          <a:xfrm>
            <a:off x="254003" y="254588"/>
            <a:ext cx="11680823" cy="6348825"/>
          </a:xfrm>
          <a:custGeom>
            <a:avLst/>
            <a:gdLst>
              <a:gd name="connsiteX0" fmla="*/ 1296098 w 11680823"/>
              <a:gd name="connsiteY0" fmla="*/ 801626 h 6348825"/>
              <a:gd name="connsiteX1" fmla="*/ 1354772 w 11680823"/>
              <a:gd name="connsiteY1" fmla="*/ 859931 h 6348825"/>
              <a:gd name="connsiteX2" fmla="*/ 1296098 w 11680823"/>
              <a:gd name="connsiteY2" fmla="*/ 918236 h 6348825"/>
              <a:gd name="connsiteX3" fmla="*/ 1237425 w 11680823"/>
              <a:gd name="connsiteY3" fmla="*/ 859931 h 6348825"/>
              <a:gd name="connsiteX4" fmla="*/ 1296098 w 11680823"/>
              <a:gd name="connsiteY4" fmla="*/ 801626 h 6348825"/>
              <a:gd name="connsiteX5" fmla="*/ 1585212 w 11680823"/>
              <a:gd name="connsiteY5" fmla="*/ 776323 h 6348825"/>
              <a:gd name="connsiteX6" fmla="*/ 1585212 w 11680823"/>
              <a:gd name="connsiteY6" fmla="*/ 943540 h 6348825"/>
              <a:gd name="connsiteX7" fmla="*/ 1614740 w 11680823"/>
              <a:gd name="connsiteY7" fmla="*/ 943540 h 6348825"/>
              <a:gd name="connsiteX8" fmla="*/ 1614740 w 11680823"/>
              <a:gd name="connsiteY8" fmla="*/ 825226 h 6348825"/>
              <a:gd name="connsiteX9" fmla="*/ 1703957 w 11680823"/>
              <a:gd name="connsiteY9" fmla="*/ 943540 h 6348825"/>
              <a:gd name="connsiteX10" fmla="*/ 1729103 w 11680823"/>
              <a:gd name="connsiteY10" fmla="*/ 943540 h 6348825"/>
              <a:gd name="connsiteX11" fmla="*/ 1729103 w 11680823"/>
              <a:gd name="connsiteY11" fmla="*/ 776323 h 6348825"/>
              <a:gd name="connsiteX12" fmla="*/ 1699639 w 11680823"/>
              <a:gd name="connsiteY12" fmla="*/ 776323 h 6348825"/>
              <a:gd name="connsiteX13" fmla="*/ 1699639 w 11680823"/>
              <a:gd name="connsiteY13" fmla="*/ 891292 h 6348825"/>
              <a:gd name="connsiteX14" fmla="*/ 1613025 w 11680823"/>
              <a:gd name="connsiteY14" fmla="*/ 776323 h 6348825"/>
              <a:gd name="connsiteX15" fmla="*/ 1409697 w 11680823"/>
              <a:gd name="connsiteY15" fmla="*/ 776322 h 6348825"/>
              <a:gd name="connsiteX16" fmla="*/ 1409697 w 11680823"/>
              <a:gd name="connsiteY16" fmla="*/ 874885 h 6348825"/>
              <a:gd name="connsiteX17" fmla="*/ 1481707 w 11680823"/>
              <a:gd name="connsiteY17" fmla="*/ 946441 h 6348825"/>
              <a:gd name="connsiteX18" fmla="*/ 1553716 w 11680823"/>
              <a:gd name="connsiteY18" fmla="*/ 874885 h 6348825"/>
              <a:gd name="connsiteX19" fmla="*/ 1553716 w 11680823"/>
              <a:gd name="connsiteY19" fmla="*/ 776322 h 6348825"/>
              <a:gd name="connsiteX20" fmla="*/ 1524252 w 11680823"/>
              <a:gd name="connsiteY20" fmla="*/ 776322 h 6348825"/>
              <a:gd name="connsiteX21" fmla="*/ 1524252 w 11680823"/>
              <a:gd name="connsiteY21" fmla="*/ 876021 h 6348825"/>
              <a:gd name="connsiteX22" fmla="*/ 1481707 w 11680823"/>
              <a:gd name="connsiteY22" fmla="*/ 918235 h 6348825"/>
              <a:gd name="connsiteX23" fmla="*/ 1439226 w 11680823"/>
              <a:gd name="connsiteY23" fmla="*/ 876021 h 6348825"/>
              <a:gd name="connsiteX24" fmla="*/ 1439226 w 11680823"/>
              <a:gd name="connsiteY24" fmla="*/ 776322 h 6348825"/>
              <a:gd name="connsiteX25" fmla="*/ 1993390 w 11680823"/>
              <a:gd name="connsiteY25" fmla="*/ 776260 h 6348825"/>
              <a:gd name="connsiteX26" fmla="*/ 1993390 w 11680823"/>
              <a:gd name="connsiteY26" fmla="*/ 943540 h 6348825"/>
              <a:gd name="connsiteX27" fmla="*/ 2107944 w 11680823"/>
              <a:gd name="connsiteY27" fmla="*/ 943540 h 6348825"/>
              <a:gd name="connsiteX28" fmla="*/ 2107944 w 11680823"/>
              <a:gd name="connsiteY28" fmla="*/ 916785 h 6348825"/>
              <a:gd name="connsiteX29" fmla="*/ 2022981 w 11680823"/>
              <a:gd name="connsiteY29" fmla="*/ 916785 h 6348825"/>
              <a:gd name="connsiteX30" fmla="*/ 2022981 w 11680823"/>
              <a:gd name="connsiteY30" fmla="*/ 776260 h 6348825"/>
              <a:gd name="connsiteX31" fmla="*/ 1932431 w 11680823"/>
              <a:gd name="connsiteY31" fmla="*/ 776260 h 6348825"/>
              <a:gd name="connsiteX32" fmla="*/ 1932431 w 11680823"/>
              <a:gd name="connsiteY32" fmla="*/ 943540 h 6348825"/>
              <a:gd name="connsiteX33" fmla="*/ 1962022 w 11680823"/>
              <a:gd name="connsiteY33" fmla="*/ 943540 h 6348825"/>
              <a:gd name="connsiteX34" fmla="*/ 1962022 w 11680823"/>
              <a:gd name="connsiteY34" fmla="*/ 776260 h 6348825"/>
              <a:gd name="connsiteX35" fmla="*/ 1296098 w 11680823"/>
              <a:gd name="connsiteY35" fmla="*/ 773420 h 6348825"/>
              <a:gd name="connsiteX36" fmla="*/ 1209040 w 11680823"/>
              <a:gd name="connsiteY36" fmla="*/ 859931 h 6348825"/>
              <a:gd name="connsiteX37" fmla="*/ 1296098 w 11680823"/>
              <a:gd name="connsiteY37" fmla="*/ 946442 h 6348825"/>
              <a:gd name="connsiteX38" fmla="*/ 1383157 w 11680823"/>
              <a:gd name="connsiteY38" fmla="*/ 859931 h 6348825"/>
              <a:gd name="connsiteX39" fmla="*/ 1296098 w 11680823"/>
              <a:gd name="connsiteY39" fmla="*/ 773420 h 6348825"/>
              <a:gd name="connsiteX40" fmla="*/ 1133284 w 11680823"/>
              <a:gd name="connsiteY40" fmla="*/ 773420 h 6348825"/>
              <a:gd name="connsiteX41" fmla="*/ 1046226 w 11680823"/>
              <a:gd name="connsiteY41" fmla="*/ 859931 h 6348825"/>
              <a:gd name="connsiteX42" fmla="*/ 1133284 w 11680823"/>
              <a:gd name="connsiteY42" fmla="*/ 946442 h 6348825"/>
              <a:gd name="connsiteX43" fmla="*/ 1194879 w 11680823"/>
              <a:gd name="connsiteY43" fmla="*/ 921076 h 6348825"/>
              <a:gd name="connsiteX44" fmla="*/ 1174813 w 11680823"/>
              <a:gd name="connsiteY44" fmla="*/ 901136 h 6348825"/>
              <a:gd name="connsiteX45" fmla="*/ 1133284 w 11680823"/>
              <a:gd name="connsiteY45" fmla="*/ 918236 h 6348825"/>
              <a:gd name="connsiteX46" fmla="*/ 1074610 w 11680823"/>
              <a:gd name="connsiteY46" fmla="*/ 859931 h 6348825"/>
              <a:gd name="connsiteX47" fmla="*/ 1133284 w 11680823"/>
              <a:gd name="connsiteY47" fmla="*/ 801626 h 6348825"/>
              <a:gd name="connsiteX48" fmla="*/ 1174750 w 11680823"/>
              <a:gd name="connsiteY48" fmla="*/ 818663 h 6348825"/>
              <a:gd name="connsiteX49" fmla="*/ 1194815 w 11680823"/>
              <a:gd name="connsiteY49" fmla="*/ 798723 h 6348825"/>
              <a:gd name="connsiteX50" fmla="*/ 1133284 w 11680823"/>
              <a:gd name="connsiteY50" fmla="*/ 773420 h 6348825"/>
              <a:gd name="connsiteX51" fmla="*/ 1843403 w 11680823"/>
              <a:gd name="connsiteY51" fmla="*/ 773419 h 6348825"/>
              <a:gd name="connsiteX52" fmla="*/ 1756345 w 11680823"/>
              <a:gd name="connsiteY52" fmla="*/ 859931 h 6348825"/>
              <a:gd name="connsiteX53" fmla="*/ 1843403 w 11680823"/>
              <a:gd name="connsiteY53" fmla="*/ 946442 h 6348825"/>
              <a:gd name="connsiteX54" fmla="*/ 1904999 w 11680823"/>
              <a:gd name="connsiteY54" fmla="*/ 921076 h 6348825"/>
              <a:gd name="connsiteX55" fmla="*/ 1884933 w 11680823"/>
              <a:gd name="connsiteY55" fmla="*/ 901136 h 6348825"/>
              <a:gd name="connsiteX56" fmla="*/ 1843403 w 11680823"/>
              <a:gd name="connsiteY56" fmla="*/ 918236 h 6348825"/>
              <a:gd name="connsiteX57" fmla="*/ 1784730 w 11680823"/>
              <a:gd name="connsiteY57" fmla="*/ 859931 h 6348825"/>
              <a:gd name="connsiteX58" fmla="*/ 1843403 w 11680823"/>
              <a:gd name="connsiteY58" fmla="*/ 801626 h 6348825"/>
              <a:gd name="connsiteX59" fmla="*/ 1884869 w 11680823"/>
              <a:gd name="connsiteY59" fmla="*/ 818663 h 6348825"/>
              <a:gd name="connsiteX60" fmla="*/ 1904935 w 11680823"/>
              <a:gd name="connsiteY60" fmla="*/ 798723 h 6348825"/>
              <a:gd name="connsiteX61" fmla="*/ 1843403 w 11680823"/>
              <a:gd name="connsiteY61" fmla="*/ 773419 h 6348825"/>
              <a:gd name="connsiteX62" fmla="*/ 1614740 w 11680823"/>
              <a:gd name="connsiteY62" fmla="*/ 580710 h 6348825"/>
              <a:gd name="connsiteX63" fmla="*/ 1650617 w 11680823"/>
              <a:gd name="connsiteY63" fmla="*/ 580710 h 6348825"/>
              <a:gd name="connsiteX64" fmla="*/ 1706498 w 11680823"/>
              <a:gd name="connsiteY64" fmla="*/ 637563 h 6348825"/>
              <a:gd name="connsiteX65" fmla="*/ 1650617 w 11680823"/>
              <a:gd name="connsiteY65" fmla="*/ 694417 h 6348825"/>
              <a:gd name="connsiteX66" fmla="*/ 1614740 w 11680823"/>
              <a:gd name="connsiteY66" fmla="*/ 694417 h 6348825"/>
              <a:gd name="connsiteX67" fmla="*/ 1614740 w 11680823"/>
              <a:gd name="connsiteY67" fmla="*/ 580710 h 6348825"/>
              <a:gd name="connsiteX68" fmla="*/ 1325435 w 11680823"/>
              <a:gd name="connsiteY68" fmla="*/ 579260 h 6348825"/>
              <a:gd name="connsiteX69" fmla="*/ 1384108 w 11680823"/>
              <a:gd name="connsiteY69" fmla="*/ 637565 h 6348825"/>
              <a:gd name="connsiteX70" fmla="*/ 1325435 w 11680823"/>
              <a:gd name="connsiteY70" fmla="*/ 695870 h 6348825"/>
              <a:gd name="connsiteX71" fmla="*/ 1266761 w 11680823"/>
              <a:gd name="connsiteY71" fmla="*/ 637565 h 6348825"/>
              <a:gd name="connsiteX72" fmla="*/ 1325435 w 11680823"/>
              <a:gd name="connsiteY72" fmla="*/ 579260 h 6348825"/>
              <a:gd name="connsiteX73" fmla="*/ 1439290 w 11680823"/>
              <a:gd name="connsiteY73" fmla="*/ 553893 h 6348825"/>
              <a:gd name="connsiteX74" fmla="*/ 1439290 w 11680823"/>
              <a:gd name="connsiteY74" fmla="*/ 721173 h 6348825"/>
              <a:gd name="connsiteX75" fmla="*/ 1553780 w 11680823"/>
              <a:gd name="connsiteY75" fmla="*/ 721173 h 6348825"/>
              <a:gd name="connsiteX76" fmla="*/ 1553780 w 11680823"/>
              <a:gd name="connsiteY76" fmla="*/ 694418 h 6348825"/>
              <a:gd name="connsiteX77" fmla="*/ 1468818 w 11680823"/>
              <a:gd name="connsiteY77" fmla="*/ 694418 h 6348825"/>
              <a:gd name="connsiteX78" fmla="*/ 1468818 w 11680823"/>
              <a:gd name="connsiteY78" fmla="*/ 553893 h 6348825"/>
              <a:gd name="connsiteX79" fmla="*/ 1585149 w 11680823"/>
              <a:gd name="connsiteY79" fmla="*/ 553892 h 6348825"/>
              <a:gd name="connsiteX80" fmla="*/ 1585149 w 11680823"/>
              <a:gd name="connsiteY80" fmla="*/ 721172 h 6348825"/>
              <a:gd name="connsiteX81" fmla="*/ 1650617 w 11680823"/>
              <a:gd name="connsiteY81" fmla="*/ 721172 h 6348825"/>
              <a:gd name="connsiteX82" fmla="*/ 1734819 w 11680823"/>
              <a:gd name="connsiteY82" fmla="*/ 637563 h 6348825"/>
              <a:gd name="connsiteX83" fmla="*/ 1650617 w 11680823"/>
              <a:gd name="connsiteY83" fmla="*/ 553892 h 6348825"/>
              <a:gd name="connsiteX84" fmla="*/ 1134616 w 11680823"/>
              <a:gd name="connsiteY84" fmla="*/ 551747 h 6348825"/>
              <a:gd name="connsiteX85" fmla="*/ 1046224 w 11680823"/>
              <a:gd name="connsiteY85" fmla="*/ 637564 h 6348825"/>
              <a:gd name="connsiteX86" fmla="*/ 1135949 w 11680823"/>
              <a:gd name="connsiteY86" fmla="*/ 724706 h 6348825"/>
              <a:gd name="connsiteX87" fmla="*/ 1209673 w 11680823"/>
              <a:gd name="connsiteY87" fmla="*/ 693976 h 6348825"/>
              <a:gd name="connsiteX88" fmla="*/ 1209673 w 11680823"/>
              <a:gd name="connsiteY88" fmla="*/ 628477 h 6348825"/>
              <a:gd name="connsiteX89" fmla="*/ 1209737 w 11680823"/>
              <a:gd name="connsiteY89" fmla="*/ 628477 h 6348825"/>
              <a:gd name="connsiteX90" fmla="*/ 1209673 w 11680823"/>
              <a:gd name="connsiteY90" fmla="*/ 628414 h 6348825"/>
              <a:gd name="connsiteX91" fmla="*/ 1209673 w 11680823"/>
              <a:gd name="connsiteY91" fmla="*/ 628477 h 6348825"/>
              <a:gd name="connsiteX92" fmla="*/ 1138807 w 11680823"/>
              <a:gd name="connsiteY92" fmla="*/ 628477 h 6348825"/>
              <a:gd name="connsiteX93" fmla="*/ 1138807 w 11680823"/>
              <a:gd name="connsiteY93" fmla="*/ 654033 h 6348825"/>
              <a:gd name="connsiteX94" fmla="*/ 1181860 w 11680823"/>
              <a:gd name="connsiteY94" fmla="*/ 654033 h 6348825"/>
              <a:gd name="connsiteX95" fmla="*/ 1181860 w 11680823"/>
              <a:gd name="connsiteY95" fmla="*/ 681797 h 6348825"/>
              <a:gd name="connsiteX96" fmla="*/ 1136013 w 11680823"/>
              <a:gd name="connsiteY96" fmla="*/ 696626 h 6348825"/>
              <a:gd name="connsiteX97" fmla="*/ 1074608 w 11680823"/>
              <a:gd name="connsiteY97" fmla="*/ 637627 h 6348825"/>
              <a:gd name="connsiteX98" fmla="*/ 1134616 w 11680823"/>
              <a:gd name="connsiteY98" fmla="*/ 579953 h 6348825"/>
              <a:gd name="connsiteX99" fmla="*/ 1179447 w 11680823"/>
              <a:gd name="connsiteY99" fmla="*/ 596990 h 6348825"/>
              <a:gd name="connsiteX100" fmla="*/ 1199513 w 11680823"/>
              <a:gd name="connsiteY100" fmla="*/ 577050 h 6348825"/>
              <a:gd name="connsiteX101" fmla="*/ 1134616 w 11680823"/>
              <a:gd name="connsiteY101" fmla="*/ 551747 h 6348825"/>
              <a:gd name="connsiteX102" fmla="*/ 1325435 w 11680823"/>
              <a:gd name="connsiteY102" fmla="*/ 551054 h 6348825"/>
              <a:gd name="connsiteX103" fmla="*/ 1238376 w 11680823"/>
              <a:gd name="connsiteY103" fmla="*/ 637565 h 6348825"/>
              <a:gd name="connsiteX104" fmla="*/ 1325435 w 11680823"/>
              <a:gd name="connsiteY104" fmla="*/ 724076 h 6348825"/>
              <a:gd name="connsiteX105" fmla="*/ 1412493 w 11680823"/>
              <a:gd name="connsiteY105" fmla="*/ 637565 h 6348825"/>
              <a:gd name="connsiteX106" fmla="*/ 1325435 w 11680823"/>
              <a:gd name="connsiteY106" fmla="*/ 551054 h 6348825"/>
              <a:gd name="connsiteX107" fmla="*/ 616078 w 11680823"/>
              <a:gd name="connsiteY107" fmla="*/ 478867 h 6348825"/>
              <a:gd name="connsiteX108" fmla="*/ 775844 w 11680823"/>
              <a:gd name="connsiteY108" fmla="*/ 637628 h 6348825"/>
              <a:gd name="connsiteX109" fmla="*/ 616078 w 11680823"/>
              <a:gd name="connsiteY109" fmla="*/ 796264 h 6348825"/>
              <a:gd name="connsiteX110" fmla="*/ 456439 w 11680823"/>
              <a:gd name="connsiteY110" fmla="*/ 637628 h 6348825"/>
              <a:gd name="connsiteX111" fmla="*/ 616078 w 11680823"/>
              <a:gd name="connsiteY111" fmla="*/ 478867 h 6348825"/>
              <a:gd name="connsiteX112" fmla="*/ 616205 w 11680823"/>
              <a:gd name="connsiteY112" fmla="*/ 450030 h 6348825"/>
              <a:gd name="connsiteX113" fmla="*/ 427420 w 11680823"/>
              <a:gd name="connsiteY113" fmla="*/ 637628 h 6348825"/>
              <a:gd name="connsiteX114" fmla="*/ 616205 w 11680823"/>
              <a:gd name="connsiteY114" fmla="*/ 825038 h 6348825"/>
              <a:gd name="connsiteX115" fmla="*/ 804864 w 11680823"/>
              <a:gd name="connsiteY115" fmla="*/ 637628 h 6348825"/>
              <a:gd name="connsiteX116" fmla="*/ 616205 w 11680823"/>
              <a:gd name="connsiteY116" fmla="*/ 450030 h 6348825"/>
              <a:gd name="connsiteX117" fmla="*/ 616142 w 11680823"/>
              <a:gd name="connsiteY117" fmla="*/ 405166 h 6348825"/>
              <a:gd name="connsiteX118" fmla="*/ 850012 w 11680823"/>
              <a:gd name="connsiteY118" fmla="*/ 637565 h 6348825"/>
              <a:gd name="connsiteX119" fmla="*/ 616142 w 11680823"/>
              <a:gd name="connsiteY119" fmla="*/ 869966 h 6348825"/>
              <a:gd name="connsiteX120" fmla="*/ 616205 w 11680823"/>
              <a:gd name="connsiteY120" fmla="*/ 869903 h 6348825"/>
              <a:gd name="connsiteX121" fmla="*/ 382335 w 11680823"/>
              <a:gd name="connsiteY121" fmla="*/ 637502 h 6348825"/>
              <a:gd name="connsiteX122" fmla="*/ 616142 w 11680823"/>
              <a:gd name="connsiteY122" fmla="*/ 405166 h 6348825"/>
              <a:gd name="connsiteX123" fmla="*/ 616078 w 11680823"/>
              <a:gd name="connsiteY123" fmla="*/ 376392 h 6348825"/>
              <a:gd name="connsiteX124" fmla="*/ 616110 w 11680823"/>
              <a:gd name="connsiteY124" fmla="*/ 376396 h 6348825"/>
              <a:gd name="connsiteX125" fmla="*/ 563171 w 11680823"/>
              <a:gd name="connsiteY125" fmla="*/ 381701 h 6348825"/>
              <a:gd name="connsiteX126" fmla="*/ 353315 w 11680823"/>
              <a:gd name="connsiteY126" fmla="*/ 637565 h 6348825"/>
              <a:gd name="connsiteX127" fmla="*/ 616142 w 11680823"/>
              <a:gd name="connsiteY127" fmla="*/ 898740 h 6348825"/>
              <a:gd name="connsiteX128" fmla="*/ 879032 w 11680823"/>
              <a:gd name="connsiteY128" fmla="*/ 637565 h 6348825"/>
              <a:gd name="connsiteX129" fmla="*/ 669054 w 11680823"/>
              <a:gd name="connsiteY129" fmla="*/ 381701 h 6348825"/>
              <a:gd name="connsiteX130" fmla="*/ 616110 w 11680823"/>
              <a:gd name="connsiteY130" fmla="*/ 376396 h 6348825"/>
              <a:gd name="connsiteX131" fmla="*/ 616142 w 11680823"/>
              <a:gd name="connsiteY131" fmla="*/ 376392 h 6348825"/>
              <a:gd name="connsiteX132" fmla="*/ 1808987 w 11680823"/>
              <a:gd name="connsiteY132" fmla="*/ 358281 h 6348825"/>
              <a:gd name="connsiteX133" fmla="*/ 1844866 w 11680823"/>
              <a:gd name="connsiteY133" fmla="*/ 358281 h 6348825"/>
              <a:gd name="connsiteX134" fmla="*/ 1900746 w 11680823"/>
              <a:gd name="connsiteY134" fmla="*/ 415134 h 6348825"/>
              <a:gd name="connsiteX135" fmla="*/ 1844866 w 11680823"/>
              <a:gd name="connsiteY135" fmla="*/ 471988 h 6348825"/>
              <a:gd name="connsiteX136" fmla="*/ 1808987 w 11680823"/>
              <a:gd name="connsiteY136" fmla="*/ 471988 h 6348825"/>
              <a:gd name="connsiteX137" fmla="*/ 1808987 w 11680823"/>
              <a:gd name="connsiteY137" fmla="*/ 358281 h 6348825"/>
              <a:gd name="connsiteX138" fmla="*/ 1498410 w 11680823"/>
              <a:gd name="connsiteY138" fmla="*/ 358219 h 6348825"/>
              <a:gd name="connsiteX139" fmla="*/ 1551051 w 11680823"/>
              <a:gd name="connsiteY139" fmla="*/ 358219 h 6348825"/>
              <a:gd name="connsiteX140" fmla="*/ 1577595 w 11680823"/>
              <a:gd name="connsiteY140" fmla="*/ 385920 h 6348825"/>
              <a:gd name="connsiteX141" fmla="*/ 1551051 w 11680823"/>
              <a:gd name="connsiteY141" fmla="*/ 413684 h 6348825"/>
              <a:gd name="connsiteX142" fmla="*/ 1498410 w 11680823"/>
              <a:gd name="connsiteY142" fmla="*/ 413684 h 6348825"/>
              <a:gd name="connsiteX143" fmla="*/ 1354709 w 11680823"/>
              <a:gd name="connsiteY143" fmla="*/ 356830 h 6348825"/>
              <a:gd name="connsiteX144" fmla="*/ 1413382 w 11680823"/>
              <a:gd name="connsiteY144" fmla="*/ 415135 h 6348825"/>
              <a:gd name="connsiteX145" fmla="*/ 1354709 w 11680823"/>
              <a:gd name="connsiteY145" fmla="*/ 473440 h 6348825"/>
              <a:gd name="connsiteX146" fmla="*/ 1296035 w 11680823"/>
              <a:gd name="connsiteY146" fmla="*/ 415135 h 6348825"/>
              <a:gd name="connsiteX147" fmla="*/ 1354709 w 11680823"/>
              <a:gd name="connsiteY147" fmla="*/ 356830 h 6348825"/>
              <a:gd name="connsiteX148" fmla="*/ 1468883 w 11680823"/>
              <a:gd name="connsiteY148" fmla="*/ 331527 h 6348825"/>
              <a:gd name="connsiteX149" fmla="*/ 1468883 w 11680823"/>
              <a:gd name="connsiteY149" fmla="*/ 498807 h 6348825"/>
              <a:gd name="connsiteX150" fmla="*/ 1498473 w 11680823"/>
              <a:gd name="connsiteY150" fmla="*/ 498807 h 6348825"/>
              <a:gd name="connsiteX151" fmla="*/ 1498473 w 11680823"/>
              <a:gd name="connsiteY151" fmla="*/ 440502 h 6348825"/>
              <a:gd name="connsiteX152" fmla="*/ 1535494 w 11680823"/>
              <a:gd name="connsiteY152" fmla="*/ 440502 h 6348825"/>
              <a:gd name="connsiteX153" fmla="*/ 1576833 w 11680823"/>
              <a:gd name="connsiteY153" fmla="*/ 498807 h 6348825"/>
              <a:gd name="connsiteX154" fmla="*/ 1611694 w 11680823"/>
              <a:gd name="connsiteY154" fmla="*/ 498807 h 6348825"/>
              <a:gd name="connsiteX155" fmla="*/ 1567117 w 11680823"/>
              <a:gd name="connsiteY155" fmla="*/ 436716 h 6348825"/>
              <a:gd name="connsiteX156" fmla="*/ 1567117 w 11680823"/>
              <a:gd name="connsiteY156" fmla="*/ 436653 h 6348825"/>
              <a:gd name="connsiteX157" fmla="*/ 1605916 w 11680823"/>
              <a:gd name="connsiteY157" fmla="*/ 385983 h 6348825"/>
              <a:gd name="connsiteX158" fmla="*/ 1551114 w 11680823"/>
              <a:gd name="connsiteY158" fmla="*/ 331527 h 6348825"/>
              <a:gd name="connsiteX159" fmla="*/ 1025142 w 11680823"/>
              <a:gd name="connsiteY159" fmla="*/ 331526 h 6348825"/>
              <a:gd name="connsiteX160" fmla="*/ 1079752 w 11680823"/>
              <a:gd name="connsiteY160" fmla="*/ 498743 h 6348825"/>
              <a:gd name="connsiteX161" fmla="*/ 1105279 w 11680823"/>
              <a:gd name="connsiteY161" fmla="*/ 498743 h 6348825"/>
              <a:gd name="connsiteX162" fmla="*/ 1143442 w 11680823"/>
              <a:gd name="connsiteY162" fmla="*/ 383142 h 6348825"/>
              <a:gd name="connsiteX163" fmla="*/ 1181670 w 11680823"/>
              <a:gd name="connsiteY163" fmla="*/ 498743 h 6348825"/>
              <a:gd name="connsiteX164" fmla="*/ 1207133 w 11680823"/>
              <a:gd name="connsiteY164" fmla="*/ 498743 h 6348825"/>
              <a:gd name="connsiteX165" fmla="*/ 1261743 w 11680823"/>
              <a:gd name="connsiteY165" fmla="*/ 331526 h 6348825"/>
              <a:gd name="connsiteX166" fmla="*/ 1231326 w 11680823"/>
              <a:gd name="connsiteY166" fmla="*/ 331526 h 6348825"/>
              <a:gd name="connsiteX167" fmla="*/ 1194370 w 11680823"/>
              <a:gd name="connsiteY167" fmla="*/ 450281 h 6348825"/>
              <a:gd name="connsiteX168" fmla="*/ 1155952 w 11680823"/>
              <a:gd name="connsiteY168" fmla="*/ 331526 h 6348825"/>
              <a:gd name="connsiteX169" fmla="*/ 1130933 w 11680823"/>
              <a:gd name="connsiteY169" fmla="*/ 331526 h 6348825"/>
              <a:gd name="connsiteX170" fmla="*/ 1092515 w 11680823"/>
              <a:gd name="connsiteY170" fmla="*/ 450281 h 6348825"/>
              <a:gd name="connsiteX171" fmla="*/ 1055558 w 11680823"/>
              <a:gd name="connsiteY171" fmla="*/ 331526 h 6348825"/>
              <a:gd name="connsiteX172" fmla="*/ 616142 w 11680823"/>
              <a:gd name="connsiteY172" fmla="*/ 331465 h 6348825"/>
              <a:gd name="connsiteX173" fmla="*/ 924117 w 11680823"/>
              <a:gd name="connsiteY173" fmla="*/ 637502 h 6348825"/>
              <a:gd name="connsiteX174" fmla="*/ 616142 w 11680823"/>
              <a:gd name="connsiteY174" fmla="*/ 943604 h 6348825"/>
              <a:gd name="connsiteX175" fmla="*/ 616078 w 11680823"/>
              <a:gd name="connsiteY175" fmla="*/ 943604 h 6348825"/>
              <a:gd name="connsiteX176" fmla="*/ 308103 w 11680823"/>
              <a:gd name="connsiteY176" fmla="*/ 637502 h 6348825"/>
              <a:gd name="connsiteX177" fmla="*/ 616142 w 11680823"/>
              <a:gd name="connsiteY177" fmla="*/ 331465 h 6348825"/>
              <a:gd name="connsiteX178" fmla="*/ 1638236 w 11680823"/>
              <a:gd name="connsiteY178" fmla="*/ 331463 h 6348825"/>
              <a:gd name="connsiteX179" fmla="*/ 1638236 w 11680823"/>
              <a:gd name="connsiteY179" fmla="*/ 498743 h 6348825"/>
              <a:gd name="connsiteX180" fmla="*/ 1752790 w 11680823"/>
              <a:gd name="connsiteY180" fmla="*/ 498743 h 6348825"/>
              <a:gd name="connsiteX181" fmla="*/ 1752790 w 11680823"/>
              <a:gd name="connsiteY181" fmla="*/ 471988 h 6348825"/>
              <a:gd name="connsiteX182" fmla="*/ 1667827 w 11680823"/>
              <a:gd name="connsiteY182" fmla="*/ 471988 h 6348825"/>
              <a:gd name="connsiteX183" fmla="*/ 1667827 w 11680823"/>
              <a:gd name="connsiteY183" fmla="*/ 331463 h 6348825"/>
              <a:gd name="connsiteX184" fmla="*/ 1779396 w 11680823"/>
              <a:gd name="connsiteY184" fmla="*/ 331463 h 6348825"/>
              <a:gd name="connsiteX185" fmla="*/ 1779396 w 11680823"/>
              <a:gd name="connsiteY185" fmla="*/ 498743 h 6348825"/>
              <a:gd name="connsiteX186" fmla="*/ 1844866 w 11680823"/>
              <a:gd name="connsiteY186" fmla="*/ 498743 h 6348825"/>
              <a:gd name="connsiteX187" fmla="*/ 1929065 w 11680823"/>
              <a:gd name="connsiteY187" fmla="*/ 415134 h 6348825"/>
              <a:gd name="connsiteX188" fmla="*/ 1844866 w 11680823"/>
              <a:gd name="connsiteY188" fmla="*/ 331463 h 6348825"/>
              <a:gd name="connsiteX189" fmla="*/ 1354709 w 11680823"/>
              <a:gd name="connsiteY189" fmla="*/ 328624 h 6348825"/>
              <a:gd name="connsiteX190" fmla="*/ 1267650 w 11680823"/>
              <a:gd name="connsiteY190" fmla="*/ 415135 h 6348825"/>
              <a:gd name="connsiteX191" fmla="*/ 1354709 w 11680823"/>
              <a:gd name="connsiteY191" fmla="*/ 501646 h 6348825"/>
              <a:gd name="connsiteX192" fmla="*/ 1441767 w 11680823"/>
              <a:gd name="connsiteY192" fmla="*/ 415135 h 6348825"/>
              <a:gd name="connsiteX193" fmla="*/ 1354709 w 11680823"/>
              <a:gd name="connsiteY193" fmla="*/ 328624 h 6348825"/>
              <a:gd name="connsiteX194" fmla="*/ 616142 w 11680823"/>
              <a:gd name="connsiteY194" fmla="*/ 302691 h 6348825"/>
              <a:gd name="connsiteX195" fmla="*/ 279147 w 11680823"/>
              <a:gd name="connsiteY195" fmla="*/ 637565 h 6348825"/>
              <a:gd name="connsiteX196" fmla="*/ 616142 w 11680823"/>
              <a:gd name="connsiteY196" fmla="*/ 972378 h 6348825"/>
              <a:gd name="connsiteX197" fmla="*/ 953136 w 11680823"/>
              <a:gd name="connsiteY197" fmla="*/ 637565 h 6348825"/>
              <a:gd name="connsiteX198" fmla="*/ 616142 w 11680823"/>
              <a:gd name="connsiteY198" fmla="*/ 302691 h 6348825"/>
              <a:gd name="connsiteX199" fmla="*/ 0 w 11680823"/>
              <a:gd name="connsiteY199" fmla="*/ 0 h 6348825"/>
              <a:gd name="connsiteX200" fmla="*/ 4639007 w 11680823"/>
              <a:gd name="connsiteY200" fmla="*/ 0 h 6348825"/>
              <a:gd name="connsiteX201" fmla="*/ 5795454 w 11680823"/>
              <a:gd name="connsiteY201" fmla="*/ 0 h 6348825"/>
              <a:gd name="connsiteX202" fmla="*/ 9841020 w 11680823"/>
              <a:gd name="connsiteY202" fmla="*/ 0 h 6348825"/>
              <a:gd name="connsiteX203" fmla="*/ 9841021 w 11680823"/>
              <a:gd name="connsiteY203" fmla="*/ 0 h 6348825"/>
              <a:gd name="connsiteX204" fmla="*/ 11478210 w 11680823"/>
              <a:gd name="connsiteY204" fmla="*/ 0 h 6348825"/>
              <a:gd name="connsiteX205" fmla="*/ 11664901 w 11680823"/>
              <a:gd name="connsiteY205" fmla="*/ 123747 h 6348825"/>
              <a:gd name="connsiteX206" fmla="*/ 11677653 w 11680823"/>
              <a:gd name="connsiteY206" fmla="*/ 186913 h 6348825"/>
              <a:gd name="connsiteX207" fmla="*/ 11680822 w 11680823"/>
              <a:gd name="connsiteY207" fmla="*/ 186913 h 6348825"/>
              <a:gd name="connsiteX208" fmla="*/ 11680822 w 11680823"/>
              <a:gd name="connsiteY208" fmla="*/ 202608 h 6348825"/>
              <a:gd name="connsiteX209" fmla="*/ 11680823 w 11680823"/>
              <a:gd name="connsiteY209" fmla="*/ 202612 h 6348825"/>
              <a:gd name="connsiteX210" fmla="*/ 11680822 w 11680823"/>
              <a:gd name="connsiteY210" fmla="*/ 202612 h 6348825"/>
              <a:gd name="connsiteX211" fmla="*/ 11680822 w 11680823"/>
              <a:gd name="connsiteY211" fmla="*/ 6143973 h 6348825"/>
              <a:gd name="connsiteX212" fmla="*/ 11680371 w 11680823"/>
              <a:gd name="connsiteY212" fmla="*/ 6143973 h 6348825"/>
              <a:gd name="connsiteX213" fmla="*/ 11680823 w 11680823"/>
              <a:gd name="connsiteY213" fmla="*/ 6146212 h 6348825"/>
              <a:gd name="connsiteX214" fmla="*/ 11680822 w 11680823"/>
              <a:gd name="connsiteY214" fmla="*/ 6146212 h 6348825"/>
              <a:gd name="connsiteX215" fmla="*/ 11478209 w 11680823"/>
              <a:gd name="connsiteY215" fmla="*/ 6348825 h 6348825"/>
              <a:gd name="connsiteX216" fmla="*/ 7041815 w 11680823"/>
              <a:gd name="connsiteY216" fmla="*/ 6348824 h 6348825"/>
              <a:gd name="connsiteX217" fmla="*/ 7021717 w 11680823"/>
              <a:gd name="connsiteY217" fmla="*/ 6346798 h 6348825"/>
              <a:gd name="connsiteX218" fmla="*/ 5913243 w 11680823"/>
              <a:gd name="connsiteY218" fmla="*/ 6346798 h 6348825"/>
              <a:gd name="connsiteX219" fmla="*/ 4659117 w 11680823"/>
              <a:gd name="connsiteY219" fmla="*/ 6346798 h 6348825"/>
              <a:gd name="connsiteX220" fmla="*/ 258267 w 11680823"/>
              <a:gd name="connsiteY220" fmla="*/ 6346797 h 6348825"/>
              <a:gd name="connsiteX221" fmla="*/ 5248 w 11680823"/>
              <a:gd name="connsiteY221" fmla="*/ 6185070 h 6348825"/>
              <a:gd name="connsiteX222" fmla="*/ 0 w 11680823"/>
              <a:gd name="connsiteY222" fmla="*/ 6144250 h 6348825"/>
              <a:gd name="connsiteX223" fmla="*/ 288 w 11680823"/>
              <a:gd name="connsiteY223" fmla="*/ 6142010 h 6348825"/>
              <a:gd name="connsiteX224" fmla="*/ 0 w 11680823"/>
              <a:gd name="connsiteY224" fmla="*/ 6142010 h 6348825"/>
              <a:gd name="connsiteX225" fmla="*/ 0 w 11680823"/>
              <a:gd name="connsiteY225" fmla="*/ 6135330 h 6348825"/>
              <a:gd name="connsiteX226" fmla="*/ 0 w 11680823"/>
              <a:gd name="connsiteY226" fmla="*/ 209961 h 634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1680823" h="6348825">
                <a:moveTo>
                  <a:pt x="1296098" y="801626"/>
                </a:moveTo>
                <a:cubicBezTo>
                  <a:pt x="1328483" y="801626"/>
                  <a:pt x="1354772" y="827750"/>
                  <a:pt x="1354772" y="859931"/>
                </a:cubicBezTo>
                <a:cubicBezTo>
                  <a:pt x="1354772" y="892112"/>
                  <a:pt x="1328483" y="918236"/>
                  <a:pt x="1296098" y="918236"/>
                </a:cubicBezTo>
                <a:cubicBezTo>
                  <a:pt x="1263714" y="918236"/>
                  <a:pt x="1237425" y="892112"/>
                  <a:pt x="1237425" y="859931"/>
                </a:cubicBezTo>
                <a:cubicBezTo>
                  <a:pt x="1237425" y="827750"/>
                  <a:pt x="1263714" y="801626"/>
                  <a:pt x="1296098" y="801626"/>
                </a:cubicBezTo>
                <a:close/>
                <a:moveTo>
                  <a:pt x="1585212" y="776323"/>
                </a:moveTo>
                <a:lnTo>
                  <a:pt x="1585212" y="943540"/>
                </a:lnTo>
                <a:lnTo>
                  <a:pt x="1614740" y="943540"/>
                </a:lnTo>
                <a:lnTo>
                  <a:pt x="1614740" y="825226"/>
                </a:lnTo>
                <a:lnTo>
                  <a:pt x="1703957" y="943540"/>
                </a:lnTo>
                <a:lnTo>
                  <a:pt x="1729103" y="943540"/>
                </a:lnTo>
                <a:lnTo>
                  <a:pt x="1729103" y="776323"/>
                </a:lnTo>
                <a:lnTo>
                  <a:pt x="1699639" y="776323"/>
                </a:lnTo>
                <a:lnTo>
                  <a:pt x="1699639" y="891292"/>
                </a:lnTo>
                <a:lnTo>
                  <a:pt x="1613025" y="776323"/>
                </a:lnTo>
                <a:close/>
                <a:moveTo>
                  <a:pt x="1409697" y="776322"/>
                </a:moveTo>
                <a:lnTo>
                  <a:pt x="1409697" y="874885"/>
                </a:lnTo>
                <a:cubicBezTo>
                  <a:pt x="1409697" y="914386"/>
                  <a:pt x="1441956" y="946441"/>
                  <a:pt x="1481707" y="946441"/>
                </a:cubicBezTo>
                <a:cubicBezTo>
                  <a:pt x="1521458" y="946441"/>
                  <a:pt x="1553716" y="914386"/>
                  <a:pt x="1553716" y="874885"/>
                </a:cubicBezTo>
                <a:lnTo>
                  <a:pt x="1553716" y="776322"/>
                </a:lnTo>
                <a:lnTo>
                  <a:pt x="1524252" y="776322"/>
                </a:lnTo>
                <a:lnTo>
                  <a:pt x="1524252" y="876021"/>
                </a:lnTo>
                <a:cubicBezTo>
                  <a:pt x="1524252" y="899368"/>
                  <a:pt x="1505202" y="918235"/>
                  <a:pt x="1481707" y="918235"/>
                </a:cubicBezTo>
                <a:cubicBezTo>
                  <a:pt x="1458212" y="918235"/>
                  <a:pt x="1439226" y="899305"/>
                  <a:pt x="1439226" y="876021"/>
                </a:cubicBezTo>
                <a:lnTo>
                  <a:pt x="1439226" y="776322"/>
                </a:lnTo>
                <a:close/>
                <a:moveTo>
                  <a:pt x="1993390" y="776260"/>
                </a:moveTo>
                <a:lnTo>
                  <a:pt x="1993390" y="943540"/>
                </a:lnTo>
                <a:lnTo>
                  <a:pt x="2107944" y="943540"/>
                </a:lnTo>
                <a:lnTo>
                  <a:pt x="2107944" y="916785"/>
                </a:lnTo>
                <a:lnTo>
                  <a:pt x="2022981" y="916785"/>
                </a:lnTo>
                <a:lnTo>
                  <a:pt x="2022981" y="776260"/>
                </a:lnTo>
                <a:close/>
                <a:moveTo>
                  <a:pt x="1932431" y="776260"/>
                </a:moveTo>
                <a:lnTo>
                  <a:pt x="1932431" y="943540"/>
                </a:lnTo>
                <a:lnTo>
                  <a:pt x="1962022" y="943540"/>
                </a:lnTo>
                <a:lnTo>
                  <a:pt x="1962022" y="776260"/>
                </a:lnTo>
                <a:close/>
                <a:moveTo>
                  <a:pt x="1296098" y="773420"/>
                </a:moveTo>
                <a:cubicBezTo>
                  <a:pt x="1248029" y="773420"/>
                  <a:pt x="1209040" y="812164"/>
                  <a:pt x="1209040" y="859931"/>
                </a:cubicBezTo>
                <a:cubicBezTo>
                  <a:pt x="1209040" y="907698"/>
                  <a:pt x="1248029" y="946442"/>
                  <a:pt x="1296098" y="946442"/>
                </a:cubicBezTo>
                <a:cubicBezTo>
                  <a:pt x="1344168" y="946442"/>
                  <a:pt x="1383157" y="907698"/>
                  <a:pt x="1383157" y="859931"/>
                </a:cubicBezTo>
                <a:cubicBezTo>
                  <a:pt x="1383157" y="812164"/>
                  <a:pt x="1344168" y="773420"/>
                  <a:pt x="1296098" y="773420"/>
                </a:cubicBezTo>
                <a:close/>
                <a:moveTo>
                  <a:pt x="1133284" y="773420"/>
                </a:moveTo>
                <a:cubicBezTo>
                  <a:pt x="1085215" y="773420"/>
                  <a:pt x="1046226" y="812164"/>
                  <a:pt x="1046226" y="859931"/>
                </a:cubicBezTo>
                <a:cubicBezTo>
                  <a:pt x="1046226" y="907698"/>
                  <a:pt x="1085215" y="946442"/>
                  <a:pt x="1133284" y="946442"/>
                </a:cubicBezTo>
                <a:cubicBezTo>
                  <a:pt x="1157351" y="946442"/>
                  <a:pt x="1179131" y="936725"/>
                  <a:pt x="1194879" y="921076"/>
                </a:cubicBezTo>
                <a:lnTo>
                  <a:pt x="1174813" y="901136"/>
                </a:lnTo>
                <a:cubicBezTo>
                  <a:pt x="1164208" y="911674"/>
                  <a:pt x="1149476" y="918236"/>
                  <a:pt x="1133284" y="918236"/>
                </a:cubicBezTo>
                <a:cubicBezTo>
                  <a:pt x="1100900" y="918236"/>
                  <a:pt x="1074610" y="892112"/>
                  <a:pt x="1074610" y="859931"/>
                </a:cubicBezTo>
                <a:cubicBezTo>
                  <a:pt x="1074610" y="827750"/>
                  <a:pt x="1100900" y="801626"/>
                  <a:pt x="1133284" y="801626"/>
                </a:cubicBezTo>
                <a:cubicBezTo>
                  <a:pt x="1149476" y="801626"/>
                  <a:pt x="1164145" y="808125"/>
                  <a:pt x="1174750" y="818663"/>
                </a:cubicBezTo>
                <a:lnTo>
                  <a:pt x="1194815" y="798723"/>
                </a:lnTo>
                <a:cubicBezTo>
                  <a:pt x="1179068" y="783074"/>
                  <a:pt x="1157351" y="773420"/>
                  <a:pt x="1133284" y="773420"/>
                </a:cubicBezTo>
                <a:close/>
                <a:moveTo>
                  <a:pt x="1843403" y="773419"/>
                </a:moveTo>
                <a:cubicBezTo>
                  <a:pt x="1795334" y="773419"/>
                  <a:pt x="1756345" y="812164"/>
                  <a:pt x="1756345" y="859931"/>
                </a:cubicBezTo>
                <a:cubicBezTo>
                  <a:pt x="1756345" y="907698"/>
                  <a:pt x="1795334" y="946442"/>
                  <a:pt x="1843403" y="946442"/>
                </a:cubicBezTo>
                <a:cubicBezTo>
                  <a:pt x="1867470" y="946442"/>
                  <a:pt x="1889250" y="936725"/>
                  <a:pt x="1904999" y="921076"/>
                </a:cubicBezTo>
                <a:lnTo>
                  <a:pt x="1884933" y="901136"/>
                </a:lnTo>
                <a:cubicBezTo>
                  <a:pt x="1874264" y="911674"/>
                  <a:pt x="1859596" y="918236"/>
                  <a:pt x="1843403" y="918236"/>
                </a:cubicBezTo>
                <a:cubicBezTo>
                  <a:pt x="1811019" y="918236"/>
                  <a:pt x="1784730" y="892112"/>
                  <a:pt x="1784730" y="859931"/>
                </a:cubicBezTo>
                <a:cubicBezTo>
                  <a:pt x="1784730" y="827750"/>
                  <a:pt x="1811019" y="801626"/>
                  <a:pt x="1843403" y="801626"/>
                </a:cubicBezTo>
                <a:cubicBezTo>
                  <a:pt x="1859596" y="801626"/>
                  <a:pt x="1874264" y="808124"/>
                  <a:pt x="1884869" y="818663"/>
                </a:cubicBezTo>
                <a:lnTo>
                  <a:pt x="1904935" y="798723"/>
                </a:lnTo>
                <a:cubicBezTo>
                  <a:pt x="1889187" y="783073"/>
                  <a:pt x="1867406" y="773419"/>
                  <a:pt x="1843403" y="773419"/>
                </a:cubicBezTo>
                <a:close/>
                <a:moveTo>
                  <a:pt x="1614740" y="580710"/>
                </a:moveTo>
                <a:lnTo>
                  <a:pt x="1650617" y="580710"/>
                </a:lnTo>
                <a:cubicBezTo>
                  <a:pt x="1682177" y="580710"/>
                  <a:pt x="1706498" y="606202"/>
                  <a:pt x="1706498" y="637563"/>
                </a:cubicBezTo>
                <a:cubicBezTo>
                  <a:pt x="1706498" y="668925"/>
                  <a:pt x="1682241" y="694417"/>
                  <a:pt x="1650617" y="694417"/>
                </a:cubicBezTo>
                <a:lnTo>
                  <a:pt x="1614740" y="694417"/>
                </a:lnTo>
                <a:cubicBezTo>
                  <a:pt x="1614740" y="694417"/>
                  <a:pt x="1614740" y="580710"/>
                  <a:pt x="1614740" y="580710"/>
                </a:cubicBezTo>
                <a:close/>
                <a:moveTo>
                  <a:pt x="1325435" y="579260"/>
                </a:moveTo>
                <a:cubicBezTo>
                  <a:pt x="1357819" y="579260"/>
                  <a:pt x="1384108" y="605384"/>
                  <a:pt x="1384108" y="637565"/>
                </a:cubicBezTo>
                <a:cubicBezTo>
                  <a:pt x="1384108" y="669746"/>
                  <a:pt x="1357819" y="695870"/>
                  <a:pt x="1325435" y="695870"/>
                </a:cubicBezTo>
                <a:cubicBezTo>
                  <a:pt x="1293050" y="695870"/>
                  <a:pt x="1266761" y="669746"/>
                  <a:pt x="1266761" y="637565"/>
                </a:cubicBezTo>
                <a:cubicBezTo>
                  <a:pt x="1266761" y="605384"/>
                  <a:pt x="1293050" y="579260"/>
                  <a:pt x="1325435" y="579260"/>
                </a:cubicBezTo>
                <a:close/>
                <a:moveTo>
                  <a:pt x="1439290" y="553893"/>
                </a:moveTo>
                <a:lnTo>
                  <a:pt x="1439290" y="721173"/>
                </a:lnTo>
                <a:lnTo>
                  <a:pt x="1553780" y="721173"/>
                </a:lnTo>
                <a:lnTo>
                  <a:pt x="1553780" y="694418"/>
                </a:lnTo>
                <a:lnTo>
                  <a:pt x="1468818" y="694418"/>
                </a:lnTo>
                <a:lnTo>
                  <a:pt x="1468818" y="553893"/>
                </a:lnTo>
                <a:close/>
                <a:moveTo>
                  <a:pt x="1585149" y="553892"/>
                </a:moveTo>
                <a:lnTo>
                  <a:pt x="1585149" y="721172"/>
                </a:lnTo>
                <a:lnTo>
                  <a:pt x="1650617" y="721172"/>
                </a:lnTo>
                <a:cubicBezTo>
                  <a:pt x="1697100" y="721172"/>
                  <a:pt x="1734819" y="683753"/>
                  <a:pt x="1734819" y="637563"/>
                </a:cubicBezTo>
                <a:cubicBezTo>
                  <a:pt x="1734819" y="591374"/>
                  <a:pt x="1697100" y="553892"/>
                  <a:pt x="1650617" y="553892"/>
                </a:cubicBezTo>
                <a:close/>
                <a:moveTo>
                  <a:pt x="1134616" y="551747"/>
                </a:moveTo>
                <a:cubicBezTo>
                  <a:pt x="1086546" y="551747"/>
                  <a:pt x="1046224" y="589797"/>
                  <a:pt x="1046224" y="637564"/>
                </a:cubicBezTo>
                <a:cubicBezTo>
                  <a:pt x="1046224" y="685331"/>
                  <a:pt x="1085023" y="724706"/>
                  <a:pt x="1135949" y="724706"/>
                </a:cubicBezTo>
                <a:cubicBezTo>
                  <a:pt x="1165667" y="724706"/>
                  <a:pt x="1192718" y="712780"/>
                  <a:pt x="1209673" y="693976"/>
                </a:cubicBezTo>
                <a:lnTo>
                  <a:pt x="1209673" y="628477"/>
                </a:lnTo>
                <a:lnTo>
                  <a:pt x="1209737" y="628477"/>
                </a:lnTo>
                <a:lnTo>
                  <a:pt x="1209673" y="628414"/>
                </a:lnTo>
                <a:lnTo>
                  <a:pt x="1209673" y="628477"/>
                </a:lnTo>
                <a:lnTo>
                  <a:pt x="1138807" y="628477"/>
                </a:lnTo>
                <a:lnTo>
                  <a:pt x="1138807" y="654033"/>
                </a:lnTo>
                <a:lnTo>
                  <a:pt x="1181860" y="654033"/>
                </a:lnTo>
                <a:lnTo>
                  <a:pt x="1181860" y="681797"/>
                </a:lnTo>
                <a:cubicBezTo>
                  <a:pt x="1172335" y="690568"/>
                  <a:pt x="1156714" y="696626"/>
                  <a:pt x="1136013" y="696626"/>
                </a:cubicBezTo>
                <a:cubicBezTo>
                  <a:pt x="1101723" y="696626"/>
                  <a:pt x="1074608" y="669871"/>
                  <a:pt x="1074608" y="637627"/>
                </a:cubicBezTo>
                <a:cubicBezTo>
                  <a:pt x="1074608" y="605383"/>
                  <a:pt x="1102231" y="579953"/>
                  <a:pt x="1134616" y="579953"/>
                </a:cubicBezTo>
                <a:cubicBezTo>
                  <a:pt x="1150809" y="579953"/>
                  <a:pt x="1168842" y="586452"/>
                  <a:pt x="1179447" y="596990"/>
                </a:cubicBezTo>
                <a:lnTo>
                  <a:pt x="1199513" y="577050"/>
                </a:lnTo>
                <a:cubicBezTo>
                  <a:pt x="1183765" y="561401"/>
                  <a:pt x="1158619" y="551747"/>
                  <a:pt x="1134616" y="551747"/>
                </a:cubicBezTo>
                <a:close/>
                <a:moveTo>
                  <a:pt x="1325435" y="551054"/>
                </a:moveTo>
                <a:cubicBezTo>
                  <a:pt x="1277365" y="551054"/>
                  <a:pt x="1238376" y="589798"/>
                  <a:pt x="1238376" y="637565"/>
                </a:cubicBezTo>
                <a:cubicBezTo>
                  <a:pt x="1238376" y="685332"/>
                  <a:pt x="1277365" y="724076"/>
                  <a:pt x="1325435" y="724076"/>
                </a:cubicBezTo>
                <a:cubicBezTo>
                  <a:pt x="1373504" y="724076"/>
                  <a:pt x="1412493" y="685332"/>
                  <a:pt x="1412493" y="637565"/>
                </a:cubicBezTo>
                <a:cubicBezTo>
                  <a:pt x="1412493" y="589798"/>
                  <a:pt x="1373504" y="551054"/>
                  <a:pt x="1325435" y="551054"/>
                </a:cubicBezTo>
                <a:close/>
                <a:moveTo>
                  <a:pt x="616078" y="478867"/>
                </a:moveTo>
                <a:cubicBezTo>
                  <a:pt x="704279" y="478867"/>
                  <a:pt x="775844" y="549918"/>
                  <a:pt x="775844" y="637628"/>
                </a:cubicBezTo>
                <a:cubicBezTo>
                  <a:pt x="775844" y="725338"/>
                  <a:pt x="704153" y="796264"/>
                  <a:pt x="616078" y="796264"/>
                </a:cubicBezTo>
                <a:cubicBezTo>
                  <a:pt x="527876" y="796264"/>
                  <a:pt x="456439" y="725212"/>
                  <a:pt x="456439" y="637628"/>
                </a:cubicBezTo>
                <a:cubicBezTo>
                  <a:pt x="456439" y="550045"/>
                  <a:pt x="527876" y="478867"/>
                  <a:pt x="616078" y="478867"/>
                </a:cubicBezTo>
                <a:close/>
                <a:moveTo>
                  <a:pt x="616205" y="450030"/>
                </a:moveTo>
                <a:cubicBezTo>
                  <a:pt x="511938" y="450030"/>
                  <a:pt x="427420" y="534080"/>
                  <a:pt x="427420" y="637628"/>
                </a:cubicBezTo>
                <a:cubicBezTo>
                  <a:pt x="427420" y="741176"/>
                  <a:pt x="511875" y="825038"/>
                  <a:pt x="616205" y="825038"/>
                </a:cubicBezTo>
                <a:cubicBezTo>
                  <a:pt x="720536" y="825038"/>
                  <a:pt x="804864" y="741113"/>
                  <a:pt x="804864" y="637628"/>
                </a:cubicBezTo>
                <a:cubicBezTo>
                  <a:pt x="804864" y="534143"/>
                  <a:pt x="720409" y="450030"/>
                  <a:pt x="616205" y="450030"/>
                </a:cubicBezTo>
                <a:close/>
                <a:moveTo>
                  <a:pt x="616142" y="405166"/>
                </a:moveTo>
                <a:cubicBezTo>
                  <a:pt x="745237" y="405166"/>
                  <a:pt x="850012" y="509155"/>
                  <a:pt x="850012" y="637565"/>
                </a:cubicBezTo>
                <a:cubicBezTo>
                  <a:pt x="850012" y="765975"/>
                  <a:pt x="745301" y="869966"/>
                  <a:pt x="616142" y="869966"/>
                </a:cubicBezTo>
                <a:lnTo>
                  <a:pt x="616205" y="869903"/>
                </a:lnTo>
                <a:cubicBezTo>
                  <a:pt x="487110" y="869903"/>
                  <a:pt x="382335" y="765849"/>
                  <a:pt x="382335" y="637502"/>
                </a:cubicBezTo>
                <a:cubicBezTo>
                  <a:pt x="382335" y="509155"/>
                  <a:pt x="487046" y="405166"/>
                  <a:pt x="616142" y="405166"/>
                </a:cubicBezTo>
                <a:close/>
                <a:moveTo>
                  <a:pt x="616078" y="376392"/>
                </a:moveTo>
                <a:lnTo>
                  <a:pt x="616110" y="376396"/>
                </a:lnTo>
                <a:lnTo>
                  <a:pt x="563171" y="381701"/>
                </a:lnTo>
                <a:cubicBezTo>
                  <a:pt x="443403" y="406064"/>
                  <a:pt x="353315" y="511404"/>
                  <a:pt x="353315" y="637565"/>
                </a:cubicBezTo>
                <a:cubicBezTo>
                  <a:pt x="353315" y="781750"/>
                  <a:pt x="470917" y="898740"/>
                  <a:pt x="616142" y="898740"/>
                </a:cubicBezTo>
                <a:cubicBezTo>
                  <a:pt x="761366" y="898740"/>
                  <a:pt x="879032" y="781750"/>
                  <a:pt x="879032" y="637565"/>
                </a:cubicBezTo>
                <a:cubicBezTo>
                  <a:pt x="879032" y="511404"/>
                  <a:pt x="788846" y="406064"/>
                  <a:pt x="669054" y="381701"/>
                </a:cubicBezTo>
                <a:lnTo>
                  <a:pt x="616110" y="376396"/>
                </a:lnTo>
                <a:lnTo>
                  <a:pt x="616142" y="376392"/>
                </a:lnTo>
                <a:close/>
                <a:moveTo>
                  <a:pt x="1808987" y="358281"/>
                </a:moveTo>
                <a:lnTo>
                  <a:pt x="1844866" y="358281"/>
                </a:lnTo>
                <a:cubicBezTo>
                  <a:pt x="1876488" y="358281"/>
                  <a:pt x="1900746" y="383773"/>
                  <a:pt x="1900746" y="415134"/>
                </a:cubicBezTo>
                <a:cubicBezTo>
                  <a:pt x="1900746" y="446496"/>
                  <a:pt x="1876488" y="471988"/>
                  <a:pt x="1844866" y="471988"/>
                </a:cubicBezTo>
                <a:lnTo>
                  <a:pt x="1808987" y="471988"/>
                </a:lnTo>
                <a:cubicBezTo>
                  <a:pt x="1808987" y="471988"/>
                  <a:pt x="1808987" y="358281"/>
                  <a:pt x="1808987" y="358281"/>
                </a:cubicBezTo>
                <a:close/>
                <a:moveTo>
                  <a:pt x="1498410" y="358219"/>
                </a:moveTo>
                <a:lnTo>
                  <a:pt x="1551051" y="358219"/>
                </a:lnTo>
                <a:cubicBezTo>
                  <a:pt x="1565720" y="358219"/>
                  <a:pt x="1577595" y="370649"/>
                  <a:pt x="1577595" y="385920"/>
                </a:cubicBezTo>
                <a:cubicBezTo>
                  <a:pt x="1577595" y="401190"/>
                  <a:pt x="1565720" y="413684"/>
                  <a:pt x="1551051" y="413684"/>
                </a:cubicBezTo>
                <a:lnTo>
                  <a:pt x="1498410" y="413684"/>
                </a:lnTo>
                <a:close/>
                <a:moveTo>
                  <a:pt x="1354709" y="356830"/>
                </a:moveTo>
                <a:cubicBezTo>
                  <a:pt x="1387093" y="356830"/>
                  <a:pt x="1413382" y="382954"/>
                  <a:pt x="1413382" y="415135"/>
                </a:cubicBezTo>
                <a:cubicBezTo>
                  <a:pt x="1413382" y="447316"/>
                  <a:pt x="1387093" y="473440"/>
                  <a:pt x="1354709" y="473440"/>
                </a:cubicBezTo>
                <a:cubicBezTo>
                  <a:pt x="1322324" y="473440"/>
                  <a:pt x="1296035" y="447316"/>
                  <a:pt x="1296035" y="415135"/>
                </a:cubicBezTo>
                <a:cubicBezTo>
                  <a:pt x="1296035" y="382954"/>
                  <a:pt x="1322324" y="356830"/>
                  <a:pt x="1354709" y="356830"/>
                </a:cubicBezTo>
                <a:close/>
                <a:moveTo>
                  <a:pt x="1468883" y="331527"/>
                </a:moveTo>
                <a:lnTo>
                  <a:pt x="1468883" y="498807"/>
                </a:lnTo>
                <a:lnTo>
                  <a:pt x="1498473" y="498807"/>
                </a:lnTo>
                <a:lnTo>
                  <a:pt x="1498473" y="440502"/>
                </a:lnTo>
                <a:lnTo>
                  <a:pt x="1535494" y="440502"/>
                </a:lnTo>
                <a:lnTo>
                  <a:pt x="1576833" y="498807"/>
                </a:lnTo>
                <a:lnTo>
                  <a:pt x="1611694" y="498807"/>
                </a:lnTo>
                <a:lnTo>
                  <a:pt x="1567117" y="436716"/>
                </a:lnTo>
                <a:lnTo>
                  <a:pt x="1567117" y="436653"/>
                </a:lnTo>
                <a:cubicBezTo>
                  <a:pt x="1589660" y="430343"/>
                  <a:pt x="1605916" y="410214"/>
                  <a:pt x="1605916" y="385983"/>
                </a:cubicBezTo>
                <a:cubicBezTo>
                  <a:pt x="1605916" y="355884"/>
                  <a:pt x="1581341" y="331527"/>
                  <a:pt x="1551114" y="331527"/>
                </a:cubicBezTo>
                <a:close/>
                <a:moveTo>
                  <a:pt x="1025142" y="331526"/>
                </a:moveTo>
                <a:lnTo>
                  <a:pt x="1079752" y="498743"/>
                </a:lnTo>
                <a:lnTo>
                  <a:pt x="1105279" y="498743"/>
                </a:lnTo>
                <a:lnTo>
                  <a:pt x="1143442" y="383142"/>
                </a:lnTo>
                <a:lnTo>
                  <a:pt x="1181670" y="498743"/>
                </a:lnTo>
                <a:lnTo>
                  <a:pt x="1207133" y="498743"/>
                </a:lnTo>
                <a:lnTo>
                  <a:pt x="1261743" y="331526"/>
                </a:lnTo>
                <a:lnTo>
                  <a:pt x="1231326" y="331526"/>
                </a:lnTo>
                <a:lnTo>
                  <a:pt x="1194370" y="450281"/>
                </a:lnTo>
                <a:lnTo>
                  <a:pt x="1155952" y="331526"/>
                </a:lnTo>
                <a:lnTo>
                  <a:pt x="1130933" y="331526"/>
                </a:lnTo>
                <a:lnTo>
                  <a:pt x="1092515" y="450281"/>
                </a:lnTo>
                <a:lnTo>
                  <a:pt x="1055558" y="331526"/>
                </a:lnTo>
                <a:close/>
                <a:moveTo>
                  <a:pt x="616142" y="331465"/>
                </a:moveTo>
                <a:cubicBezTo>
                  <a:pt x="786322" y="331465"/>
                  <a:pt x="924117" y="468456"/>
                  <a:pt x="924117" y="637502"/>
                </a:cubicBezTo>
                <a:cubicBezTo>
                  <a:pt x="924117" y="806550"/>
                  <a:pt x="786195" y="943604"/>
                  <a:pt x="616142" y="943604"/>
                </a:cubicBezTo>
                <a:lnTo>
                  <a:pt x="616078" y="943604"/>
                </a:lnTo>
                <a:cubicBezTo>
                  <a:pt x="445962" y="943604"/>
                  <a:pt x="308103" y="806550"/>
                  <a:pt x="308103" y="637502"/>
                </a:cubicBezTo>
                <a:cubicBezTo>
                  <a:pt x="308103" y="468456"/>
                  <a:pt x="445962" y="331465"/>
                  <a:pt x="616142" y="331465"/>
                </a:cubicBezTo>
                <a:close/>
                <a:moveTo>
                  <a:pt x="1638236" y="331463"/>
                </a:moveTo>
                <a:lnTo>
                  <a:pt x="1638236" y="498743"/>
                </a:lnTo>
                <a:lnTo>
                  <a:pt x="1752790" y="498743"/>
                </a:lnTo>
                <a:lnTo>
                  <a:pt x="1752790" y="471988"/>
                </a:lnTo>
                <a:lnTo>
                  <a:pt x="1667827" y="471988"/>
                </a:lnTo>
                <a:lnTo>
                  <a:pt x="1667827" y="331463"/>
                </a:lnTo>
                <a:close/>
                <a:moveTo>
                  <a:pt x="1779396" y="331463"/>
                </a:moveTo>
                <a:lnTo>
                  <a:pt x="1779396" y="498743"/>
                </a:lnTo>
                <a:lnTo>
                  <a:pt x="1844866" y="498743"/>
                </a:lnTo>
                <a:cubicBezTo>
                  <a:pt x="1891348" y="498743"/>
                  <a:pt x="1929065" y="461324"/>
                  <a:pt x="1929065" y="415134"/>
                </a:cubicBezTo>
                <a:cubicBezTo>
                  <a:pt x="1929065" y="368945"/>
                  <a:pt x="1891411" y="331463"/>
                  <a:pt x="1844866" y="331463"/>
                </a:cubicBezTo>
                <a:close/>
                <a:moveTo>
                  <a:pt x="1354709" y="328624"/>
                </a:moveTo>
                <a:cubicBezTo>
                  <a:pt x="1306639" y="328624"/>
                  <a:pt x="1267650" y="367368"/>
                  <a:pt x="1267650" y="415135"/>
                </a:cubicBezTo>
                <a:cubicBezTo>
                  <a:pt x="1267650" y="462902"/>
                  <a:pt x="1306639" y="501646"/>
                  <a:pt x="1354709" y="501646"/>
                </a:cubicBezTo>
                <a:cubicBezTo>
                  <a:pt x="1402778" y="501646"/>
                  <a:pt x="1441767" y="462902"/>
                  <a:pt x="1441767" y="415135"/>
                </a:cubicBezTo>
                <a:cubicBezTo>
                  <a:pt x="1441767" y="367368"/>
                  <a:pt x="1402778" y="328624"/>
                  <a:pt x="1354709" y="328624"/>
                </a:cubicBezTo>
                <a:close/>
                <a:moveTo>
                  <a:pt x="616142" y="302691"/>
                </a:moveTo>
                <a:cubicBezTo>
                  <a:pt x="430023" y="302691"/>
                  <a:pt x="279147" y="452555"/>
                  <a:pt x="279147" y="637565"/>
                </a:cubicBezTo>
                <a:cubicBezTo>
                  <a:pt x="279147" y="822577"/>
                  <a:pt x="430023" y="972378"/>
                  <a:pt x="616142" y="972378"/>
                </a:cubicBezTo>
                <a:cubicBezTo>
                  <a:pt x="802260" y="972378"/>
                  <a:pt x="953136" y="822451"/>
                  <a:pt x="953136" y="637565"/>
                </a:cubicBezTo>
                <a:cubicBezTo>
                  <a:pt x="953136" y="452681"/>
                  <a:pt x="802260" y="302691"/>
                  <a:pt x="616142" y="302691"/>
                </a:cubicBezTo>
                <a:close/>
                <a:moveTo>
                  <a:pt x="0" y="0"/>
                </a:moveTo>
                <a:lnTo>
                  <a:pt x="4639007" y="0"/>
                </a:lnTo>
                <a:lnTo>
                  <a:pt x="5795454" y="0"/>
                </a:lnTo>
                <a:lnTo>
                  <a:pt x="9841020" y="0"/>
                </a:lnTo>
                <a:lnTo>
                  <a:pt x="9841021" y="0"/>
                </a:lnTo>
                <a:lnTo>
                  <a:pt x="11478210" y="0"/>
                </a:lnTo>
                <a:cubicBezTo>
                  <a:pt x="11562135" y="0"/>
                  <a:pt x="11634142" y="51026"/>
                  <a:pt x="11664901" y="123747"/>
                </a:cubicBezTo>
                <a:lnTo>
                  <a:pt x="11677653" y="186913"/>
                </a:lnTo>
                <a:lnTo>
                  <a:pt x="11680822" y="186913"/>
                </a:lnTo>
                <a:lnTo>
                  <a:pt x="11680822" y="202608"/>
                </a:lnTo>
                <a:lnTo>
                  <a:pt x="11680823" y="202612"/>
                </a:lnTo>
                <a:lnTo>
                  <a:pt x="11680822" y="202612"/>
                </a:lnTo>
                <a:lnTo>
                  <a:pt x="11680822" y="6143973"/>
                </a:lnTo>
                <a:lnTo>
                  <a:pt x="11680371" y="6143973"/>
                </a:lnTo>
                <a:lnTo>
                  <a:pt x="11680823" y="6146212"/>
                </a:lnTo>
                <a:lnTo>
                  <a:pt x="11680822" y="6146212"/>
                </a:lnTo>
                <a:cubicBezTo>
                  <a:pt x="11680822" y="6258112"/>
                  <a:pt x="11590109" y="6348825"/>
                  <a:pt x="11478209" y="6348825"/>
                </a:cubicBezTo>
                <a:lnTo>
                  <a:pt x="7041815" y="6348824"/>
                </a:lnTo>
                <a:lnTo>
                  <a:pt x="7021717" y="6346798"/>
                </a:lnTo>
                <a:lnTo>
                  <a:pt x="5913243" y="6346798"/>
                </a:lnTo>
                <a:lnTo>
                  <a:pt x="4659117" y="6346798"/>
                </a:lnTo>
                <a:lnTo>
                  <a:pt x="258267" y="6346797"/>
                </a:lnTo>
                <a:cubicBezTo>
                  <a:pt x="133460" y="6346797"/>
                  <a:pt x="29329" y="6277367"/>
                  <a:pt x="5248" y="6185070"/>
                </a:cubicBezTo>
                <a:lnTo>
                  <a:pt x="0" y="6144250"/>
                </a:lnTo>
                <a:lnTo>
                  <a:pt x="288" y="6142010"/>
                </a:lnTo>
                <a:lnTo>
                  <a:pt x="0" y="6142010"/>
                </a:lnTo>
                <a:lnTo>
                  <a:pt x="0" y="6135330"/>
                </a:lnTo>
                <a:lnTo>
                  <a:pt x="0" y="209961"/>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4" name="Text Placeholder 7">
            <a:extLst>
              <a:ext uri="{FF2B5EF4-FFF2-40B4-BE49-F238E27FC236}">
                <a16:creationId xmlns:a16="http://schemas.microsoft.com/office/drawing/2014/main" id="{A7961A13-2B4B-470D-1364-0EBA91586E46}"/>
              </a:ext>
            </a:extLst>
          </p:cNvPr>
          <p:cNvSpPr>
            <a:spLocks noGrp="1"/>
          </p:cNvSpPr>
          <p:nvPr>
            <p:ph type="body" sz="quarter" idx="14" hasCustomPrompt="1"/>
          </p:nvPr>
        </p:nvSpPr>
        <p:spPr>
          <a:xfrm>
            <a:off x="10459263" y="575326"/>
            <a:ext cx="1199591" cy="368300"/>
          </a:xfrm>
        </p:spPr>
        <p:txBody>
          <a:bodyPr>
            <a:normAutofit/>
          </a:bodyPr>
          <a:lstStyle>
            <a:lvl1pPr algn="r">
              <a:lnSpc>
                <a:spcPct val="100000"/>
              </a:lnSpc>
              <a:spcAft>
                <a:spcPts val="0"/>
              </a:spcAft>
              <a:defRPr sz="1500" b="0">
                <a:solidFill>
                  <a:schemeClr val="tx2"/>
                </a:solidFill>
                <a:latin typeface="+mj-lt"/>
              </a:defRPr>
            </a:lvl1pPr>
            <a:lvl2pPr algn="r">
              <a:spcAft>
                <a:spcPts val="0"/>
              </a:spcAft>
              <a:defRPr sz="1500">
                <a:latin typeface="+mj-lt"/>
              </a:defRPr>
            </a:lvl2pPr>
            <a:lvl3pPr marL="0" indent="0" algn="r">
              <a:spcAft>
                <a:spcPts val="0"/>
              </a:spcAft>
              <a:buNone/>
              <a:defRPr sz="1500">
                <a:latin typeface="+mj-lt"/>
              </a:defRPr>
            </a:lvl3pPr>
            <a:lvl4pPr marL="0" indent="0" algn="r">
              <a:spcAft>
                <a:spcPts val="0"/>
              </a:spcAft>
              <a:buNone/>
              <a:defRPr sz="1500">
                <a:latin typeface="+mj-lt"/>
              </a:defRPr>
            </a:lvl4pPr>
            <a:lvl5pPr algn="r">
              <a:spcAft>
                <a:spcPts val="0"/>
              </a:spcAft>
              <a:defRPr sz="1500">
                <a:latin typeface="+mj-lt"/>
              </a:defRPr>
            </a:lvl5pPr>
          </a:lstStyle>
          <a:p>
            <a:pPr lvl="0"/>
            <a:r>
              <a:rPr lang="en-GB"/>
              <a:t>&lt;Website&gt;</a:t>
            </a:r>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v17]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Tree>
    <p:extLst>
      <p:ext uri="{BB962C8B-B14F-4D97-AF65-F5344CB8AC3E}">
        <p14:creationId xmlns:p14="http://schemas.microsoft.com/office/powerpoint/2010/main" val="1178622151"/>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v18">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716B9944-F8FB-8C75-4570-24FBD4DE9410}"/>
              </a:ext>
            </a:extLst>
          </p:cNvPr>
          <p:cNvSpPr>
            <a:spLocks noGrp="1"/>
          </p:cNvSpPr>
          <p:nvPr>
            <p:ph type="pic" sz="quarter" idx="15"/>
          </p:nvPr>
        </p:nvSpPr>
        <p:spPr>
          <a:xfrm>
            <a:off x="254003" y="254588"/>
            <a:ext cx="11680823" cy="6348825"/>
          </a:xfrm>
          <a:custGeom>
            <a:avLst/>
            <a:gdLst>
              <a:gd name="connsiteX0" fmla="*/ 1296098 w 11680823"/>
              <a:gd name="connsiteY0" fmla="*/ 801626 h 6348825"/>
              <a:gd name="connsiteX1" fmla="*/ 1354772 w 11680823"/>
              <a:gd name="connsiteY1" fmla="*/ 859931 h 6348825"/>
              <a:gd name="connsiteX2" fmla="*/ 1296098 w 11680823"/>
              <a:gd name="connsiteY2" fmla="*/ 918236 h 6348825"/>
              <a:gd name="connsiteX3" fmla="*/ 1237425 w 11680823"/>
              <a:gd name="connsiteY3" fmla="*/ 859931 h 6348825"/>
              <a:gd name="connsiteX4" fmla="*/ 1296098 w 11680823"/>
              <a:gd name="connsiteY4" fmla="*/ 801626 h 6348825"/>
              <a:gd name="connsiteX5" fmla="*/ 1585212 w 11680823"/>
              <a:gd name="connsiteY5" fmla="*/ 776323 h 6348825"/>
              <a:gd name="connsiteX6" fmla="*/ 1585212 w 11680823"/>
              <a:gd name="connsiteY6" fmla="*/ 943540 h 6348825"/>
              <a:gd name="connsiteX7" fmla="*/ 1614740 w 11680823"/>
              <a:gd name="connsiteY7" fmla="*/ 943540 h 6348825"/>
              <a:gd name="connsiteX8" fmla="*/ 1614740 w 11680823"/>
              <a:gd name="connsiteY8" fmla="*/ 825226 h 6348825"/>
              <a:gd name="connsiteX9" fmla="*/ 1703957 w 11680823"/>
              <a:gd name="connsiteY9" fmla="*/ 943540 h 6348825"/>
              <a:gd name="connsiteX10" fmla="*/ 1729103 w 11680823"/>
              <a:gd name="connsiteY10" fmla="*/ 943540 h 6348825"/>
              <a:gd name="connsiteX11" fmla="*/ 1729103 w 11680823"/>
              <a:gd name="connsiteY11" fmla="*/ 776323 h 6348825"/>
              <a:gd name="connsiteX12" fmla="*/ 1699639 w 11680823"/>
              <a:gd name="connsiteY12" fmla="*/ 776323 h 6348825"/>
              <a:gd name="connsiteX13" fmla="*/ 1699639 w 11680823"/>
              <a:gd name="connsiteY13" fmla="*/ 891292 h 6348825"/>
              <a:gd name="connsiteX14" fmla="*/ 1613025 w 11680823"/>
              <a:gd name="connsiteY14" fmla="*/ 776323 h 6348825"/>
              <a:gd name="connsiteX15" fmla="*/ 1409697 w 11680823"/>
              <a:gd name="connsiteY15" fmla="*/ 776322 h 6348825"/>
              <a:gd name="connsiteX16" fmla="*/ 1409697 w 11680823"/>
              <a:gd name="connsiteY16" fmla="*/ 874885 h 6348825"/>
              <a:gd name="connsiteX17" fmla="*/ 1481707 w 11680823"/>
              <a:gd name="connsiteY17" fmla="*/ 946441 h 6348825"/>
              <a:gd name="connsiteX18" fmla="*/ 1553716 w 11680823"/>
              <a:gd name="connsiteY18" fmla="*/ 874885 h 6348825"/>
              <a:gd name="connsiteX19" fmla="*/ 1553716 w 11680823"/>
              <a:gd name="connsiteY19" fmla="*/ 776322 h 6348825"/>
              <a:gd name="connsiteX20" fmla="*/ 1524252 w 11680823"/>
              <a:gd name="connsiteY20" fmla="*/ 776322 h 6348825"/>
              <a:gd name="connsiteX21" fmla="*/ 1524252 w 11680823"/>
              <a:gd name="connsiteY21" fmla="*/ 876021 h 6348825"/>
              <a:gd name="connsiteX22" fmla="*/ 1481707 w 11680823"/>
              <a:gd name="connsiteY22" fmla="*/ 918235 h 6348825"/>
              <a:gd name="connsiteX23" fmla="*/ 1439226 w 11680823"/>
              <a:gd name="connsiteY23" fmla="*/ 876021 h 6348825"/>
              <a:gd name="connsiteX24" fmla="*/ 1439226 w 11680823"/>
              <a:gd name="connsiteY24" fmla="*/ 776322 h 6348825"/>
              <a:gd name="connsiteX25" fmla="*/ 1993390 w 11680823"/>
              <a:gd name="connsiteY25" fmla="*/ 776260 h 6348825"/>
              <a:gd name="connsiteX26" fmla="*/ 1993390 w 11680823"/>
              <a:gd name="connsiteY26" fmla="*/ 943540 h 6348825"/>
              <a:gd name="connsiteX27" fmla="*/ 2107944 w 11680823"/>
              <a:gd name="connsiteY27" fmla="*/ 943540 h 6348825"/>
              <a:gd name="connsiteX28" fmla="*/ 2107944 w 11680823"/>
              <a:gd name="connsiteY28" fmla="*/ 916785 h 6348825"/>
              <a:gd name="connsiteX29" fmla="*/ 2022981 w 11680823"/>
              <a:gd name="connsiteY29" fmla="*/ 916785 h 6348825"/>
              <a:gd name="connsiteX30" fmla="*/ 2022981 w 11680823"/>
              <a:gd name="connsiteY30" fmla="*/ 776260 h 6348825"/>
              <a:gd name="connsiteX31" fmla="*/ 1932431 w 11680823"/>
              <a:gd name="connsiteY31" fmla="*/ 776260 h 6348825"/>
              <a:gd name="connsiteX32" fmla="*/ 1932431 w 11680823"/>
              <a:gd name="connsiteY32" fmla="*/ 943540 h 6348825"/>
              <a:gd name="connsiteX33" fmla="*/ 1962022 w 11680823"/>
              <a:gd name="connsiteY33" fmla="*/ 943540 h 6348825"/>
              <a:gd name="connsiteX34" fmla="*/ 1962022 w 11680823"/>
              <a:gd name="connsiteY34" fmla="*/ 776260 h 6348825"/>
              <a:gd name="connsiteX35" fmla="*/ 1296098 w 11680823"/>
              <a:gd name="connsiteY35" fmla="*/ 773420 h 6348825"/>
              <a:gd name="connsiteX36" fmla="*/ 1209040 w 11680823"/>
              <a:gd name="connsiteY36" fmla="*/ 859931 h 6348825"/>
              <a:gd name="connsiteX37" fmla="*/ 1296098 w 11680823"/>
              <a:gd name="connsiteY37" fmla="*/ 946442 h 6348825"/>
              <a:gd name="connsiteX38" fmla="*/ 1383157 w 11680823"/>
              <a:gd name="connsiteY38" fmla="*/ 859931 h 6348825"/>
              <a:gd name="connsiteX39" fmla="*/ 1296098 w 11680823"/>
              <a:gd name="connsiteY39" fmla="*/ 773420 h 6348825"/>
              <a:gd name="connsiteX40" fmla="*/ 1133284 w 11680823"/>
              <a:gd name="connsiteY40" fmla="*/ 773420 h 6348825"/>
              <a:gd name="connsiteX41" fmla="*/ 1046226 w 11680823"/>
              <a:gd name="connsiteY41" fmla="*/ 859931 h 6348825"/>
              <a:gd name="connsiteX42" fmla="*/ 1133284 w 11680823"/>
              <a:gd name="connsiteY42" fmla="*/ 946442 h 6348825"/>
              <a:gd name="connsiteX43" fmla="*/ 1194879 w 11680823"/>
              <a:gd name="connsiteY43" fmla="*/ 921076 h 6348825"/>
              <a:gd name="connsiteX44" fmla="*/ 1174813 w 11680823"/>
              <a:gd name="connsiteY44" fmla="*/ 901136 h 6348825"/>
              <a:gd name="connsiteX45" fmla="*/ 1133284 w 11680823"/>
              <a:gd name="connsiteY45" fmla="*/ 918236 h 6348825"/>
              <a:gd name="connsiteX46" fmla="*/ 1074610 w 11680823"/>
              <a:gd name="connsiteY46" fmla="*/ 859931 h 6348825"/>
              <a:gd name="connsiteX47" fmla="*/ 1133284 w 11680823"/>
              <a:gd name="connsiteY47" fmla="*/ 801626 h 6348825"/>
              <a:gd name="connsiteX48" fmla="*/ 1174750 w 11680823"/>
              <a:gd name="connsiteY48" fmla="*/ 818663 h 6348825"/>
              <a:gd name="connsiteX49" fmla="*/ 1194815 w 11680823"/>
              <a:gd name="connsiteY49" fmla="*/ 798723 h 6348825"/>
              <a:gd name="connsiteX50" fmla="*/ 1133284 w 11680823"/>
              <a:gd name="connsiteY50" fmla="*/ 773420 h 6348825"/>
              <a:gd name="connsiteX51" fmla="*/ 1843403 w 11680823"/>
              <a:gd name="connsiteY51" fmla="*/ 773419 h 6348825"/>
              <a:gd name="connsiteX52" fmla="*/ 1756345 w 11680823"/>
              <a:gd name="connsiteY52" fmla="*/ 859931 h 6348825"/>
              <a:gd name="connsiteX53" fmla="*/ 1843403 w 11680823"/>
              <a:gd name="connsiteY53" fmla="*/ 946442 h 6348825"/>
              <a:gd name="connsiteX54" fmla="*/ 1904999 w 11680823"/>
              <a:gd name="connsiteY54" fmla="*/ 921076 h 6348825"/>
              <a:gd name="connsiteX55" fmla="*/ 1884933 w 11680823"/>
              <a:gd name="connsiteY55" fmla="*/ 901136 h 6348825"/>
              <a:gd name="connsiteX56" fmla="*/ 1843403 w 11680823"/>
              <a:gd name="connsiteY56" fmla="*/ 918236 h 6348825"/>
              <a:gd name="connsiteX57" fmla="*/ 1784730 w 11680823"/>
              <a:gd name="connsiteY57" fmla="*/ 859931 h 6348825"/>
              <a:gd name="connsiteX58" fmla="*/ 1843403 w 11680823"/>
              <a:gd name="connsiteY58" fmla="*/ 801626 h 6348825"/>
              <a:gd name="connsiteX59" fmla="*/ 1884869 w 11680823"/>
              <a:gd name="connsiteY59" fmla="*/ 818663 h 6348825"/>
              <a:gd name="connsiteX60" fmla="*/ 1904935 w 11680823"/>
              <a:gd name="connsiteY60" fmla="*/ 798723 h 6348825"/>
              <a:gd name="connsiteX61" fmla="*/ 1843403 w 11680823"/>
              <a:gd name="connsiteY61" fmla="*/ 773419 h 6348825"/>
              <a:gd name="connsiteX62" fmla="*/ 1614740 w 11680823"/>
              <a:gd name="connsiteY62" fmla="*/ 580710 h 6348825"/>
              <a:gd name="connsiteX63" fmla="*/ 1650617 w 11680823"/>
              <a:gd name="connsiteY63" fmla="*/ 580710 h 6348825"/>
              <a:gd name="connsiteX64" fmla="*/ 1706498 w 11680823"/>
              <a:gd name="connsiteY64" fmla="*/ 637563 h 6348825"/>
              <a:gd name="connsiteX65" fmla="*/ 1650617 w 11680823"/>
              <a:gd name="connsiteY65" fmla="*/ 694417 h 6348825"/>
              <a:gd name="connsiteX66" fmla="*/ 1614740 w 11680823"/>
              <a:gd name="connsiteY66" fmla="*/ 694417 h 6348825"/>
              <a:gd name="connsiteX67" fmla="*/ 1614740 w 11680823"/>
              <a:gd name="connsiteY67" fmla="*/ 580710 h 6348825"/>
              <a:gd name="connsiteX68" fmla="*/ 1325435 w 11680823"/>
              <a:gd name="connsiteY68" fmla="*/ 579260 h 6348825"/>
              <a:gd name="connsiteX69" fmla="*/ 1384108 w 11680823"/>
              <a:gd name="connsiteY69" fmla="*/ 637565 h 6348825"/>
              <a:gd name="connsiteX70" fmla="*/ 1325435 w 11680823"/>
              <a:gd name="connsiteY70" fmla="*/ 695870 h 6348825"/>
              <a:gd name="connsiteX71" fmla="*/ 1266761 w 11680823"/>
              <a:gd name="connsiteY71" fmla="*/ 637565 h 6348825"/>
              <a:gd name="connsiteX72" fmla="*/ 1325435 w 11680823"/>
              <a:gd name="connsiteY72" fmla="*/ 579260 h 6348825"/>
              <a:gd name="connsiteX73" fmla="*/ 1439290 w 11680823"/>
              <a:gd name="connsiteY73" fmla="*/ 553893 h 6348825"/>
              <a:gd name="connsiteX74" fmla="*/ 1439290 w 11680823"/>
              <a:gd name="connsiteY74" fmla="*/ 721173 h 6348825"/>
              <a:gd name="connsiteX75" fmla="*/ 1553780 w 11680823"/>
              <a:gd name="connsiteY75" fmla="*/ 721173 h 6348825"/>
              <a:gd name="connsiteX76" fmla="*/ 1553780 w 11680823"/>
              <a:gd name="connsiteY76" fmla="*/ 694418 h 6348825"/>
              <a:gd name="connsiteX77" fmla="*/ 1468818 w 11680823"/>
              <a:gd name="connsiteY77" fmla="*/ 694418 h 6348825"/>
              <a:gd name="connsiteX78" fmla="*/ 1468818 w 11680823"/>
              <a:gd name="connsiteY78" fmla="*/ 553893 h 6348825"/>
              <a:gd name="connsiteX79" fmla="*/ 1585149 w 11680823"/>
              <a:gd name="connsiteY79" fmla="*/ 553892 h 6348825"/>
              <a:gd name="connsiteX80" fmla="*/ 1585149 w 11680823"/>
              <a:gd name="connsiteY80" fmla="*/ 721172 h 6348825"/>
              <a:gd name="connsiteX81" fmla="*/ 1650617 w 11680823"/>
              <a:gd name="connsiteY81" fmla="*/ 721172 h 6348825"/>
              <a:gd name="connsiteX82" fmla="*/ 1734819 w 11680823"/>
              <a:gd name="connsiteY82" fmla="*/ 637563 h 6348825"/>
              <a:gd name="connsiteX83" fmla="*/ 1650617 w 11680823"/>
              <a:gd name="connsiteY83" fmla="*/ 553892 h 6348825"/>
              <a:gd name="connsiteX84" fmla="*/ 1134616 w 11680823"/>
              <a:gd name="connsiteY84" fmla="*/ 551747 h 6348825"/>
              <a:gd name="connsiteX85" fmla="*/ 1046224 w 11680823"/>
              <a:gd name="connsiteY85" fmla="*/ 637564 h 6348825"/>
              <a:gd name="connsiteX86" fmla="*/ 1135949 w 11680823"/>
              <a:gd name="connsiteY86" fmla="*/ 724706 h 6348825"/>
              <a:gd name="connsiteX87" fmla="*/ 1209673 w 11680823"/>
              <a:gd name="connsiteY87" fmla="*/ 693976 h 6348825"/>
              <a:gd name="connsiteX88" fmla="*/ 1209673 w 11680823"/>
              <a:gd name="connsiteY88" fmla="*/ 628477 h 6348825"/>
              <a:gd name="connsiteX89" fmla="*/ 1209737 w 11680823"/>
              <a:gd name="connsiteY89" fmla="*/ 628477 h 6348825"/>
              <a:gd name="connsiteX90" fmla="*/ 1209673 w 11680823"/>
              <a:gd name="connsiteY90" fmla="*/ 628414 h 6348825"/>
              <a:gd name="connsiteX91" fmla="*/ 1209673 w 11680823"/>
              <a:gd name="connsiteY91" fmla="*/ 628477 h 6348825"/>
              <a:gd name="connsiteX92" fmla="*/ 1138807 w 11680823"/>
              <a:gd name="connsiteY92" fmla="*/ 628477 h 6348825"/>
              <a:gd name="connsiteX93" fmla="*/ 1138807 w 11680823"/>
              <a:gd name="connsiteY93" fmla="*/ 654033 h 6348825"/>
              <a:gd name="connsiteX94" fmla="*/ 1181860 w 11680823"/>
              <a:gd name="connsiteY94" fmla="*/ 654033 h 6348825"/>
              <a:gd name="connsiteX95" fmla="*/ 1181860 w 11680823"/>
              <a:gd name="connsiteY95" fmla="*/ 681797 h 6348825"/>
              <a:gd name="connsiteX96" fmla="*/ 1136013 w 11680823"/>
              <a:gd name="connsiteY96" fmla="*/ 696626 h 6348825"/>
              <a:gd name="connsiteX97" fmla="*/ 1074608 w 11680823"/>
              <a:gd name="connsiteY97" fmla="*/ 637627 h 6348825"/>
              <a:gd name="connsiteX98" fmla="*/ 1134616 w 11680823"/>
              <a:gd name="connsiteY98" fmla="*/ 579953 h 6348825"/>
              <a:gd name="connsiteX99" fmla="*/ 1179447 w 11680823"/>
              <a:gd name="connsiteY99" fmla="*/ 596990 h 6348825"/>
              <a:gd name="connsiteX100" fmla="*/ 1199513 w 11680823"/>
              <a:gd name="connsiteY100" fmla="*/ 577050 h 6348825"/>
              <a:gd name="connsiteX101" fmla="*/ 1134616 w 11680823"/>
              <a:gd name="connsiteY101" fmla="*/ 551747 h 6348825"/>
              <a:gd name="connsiteX102" fmla="*/ 1325435 w 11680823"/>
              <a:gd name="connsiteY102" fmla="*/ 551054 h 6348825"/>
              <a:gd name="connsiteX103" fmla="*/ 1238376 w 11680823"/>
              <a:gd name="connsiteY103" fmla="*/ 637565 h 6348825"/>
              <a:gd name="connsiteX104" fmla="*/ 1325435 w 11680823"/>
              <a:gd name="connsiteY104" fmla="*/ 724076 h 6348825"/>
              <a:gd name="connsiteX105" fmla="*/ 1412493 w 11680823"/>
              <a:gd name="connsiteY105" fmla="*/ 637565 h 6348825"/>
              <a:gd name="connsiteX106" fmla="*/ 1325435 w 11680823"/>
              <a:gd name="connsiteY106" fmla="*/ 551054 h 6348825"/>
              <a:gd name="connsiteX107" fmla="*/ 616078 w 11680823"/>
              <a:gd name="connsiteY107" fmla="*/ 478867 h 6348825"/>
              <a:gd name="connsiteX108" fmla="*/ 775844 w 11680823"/>
              <a:gd name="connsiteY108" fmla="*/ 637628 h 6348825"/>
              <a:gd name="connsiteX109" fmla="*/ 616078 w 11680823"/>
              <a:gd name="connsiteY109" fmla="*/ 796264 h 6348825"/>
              <a:gd name="connsiteX110" fmla="*/ 456439 w 11680823"/>
              <a:gd name="connsiteY110" fmla="*/ 637628 h 6348825"/>
              <a:gd name="connsiteX111" fmla="*/ 616078 w 11680823"/>
              <a:gd name="connsiteY111" fmla="*/ 478867 h 6348825"/>
              <a:gd name="connsiteX112" fmla="*/ 616205 w 11680823"/>
              <a:gd name="connsiteY112" fmla="*/ 450030 h 6348825"/>
              <a:gd name="connsiteX113" fmla="*/ 427420 w 11680823"/>
              <a:gd name="connsiteY113" fmla="*/ 637628 h 6348825"/>
              <a:gd name="connsiteX114" fmla="*/ 616205 w 11680823"/>
              <a:gd name="connsiteY114" fmla="*/ 825038 h 6348825"/>
              <a:gd name="connsiteX115" fmla="*/ 804864 w 11680823"/>
              <a:gd name="connsiteY115" fmla="*/ 637628 h 6348825"/>
              <a:gd name="connsiteX116" fmla="*/ 616205 w 11680823"/>
              <a:gd name="connsiteY116" fmla="*/ 450030 h 6348825"/>
              <a:gd name="connsiteX117" fmla="*/ 616142 w 11680823"/>
              <a:gd name="connsiteY117" fmla="*/ 405166 h 6348825"/>
              <a:gd name="connsiteX118" fmla="*/ 850012 w 11680823"/>
              <a:gd name="connsiteY118" fmla="*/ 637565 h 6348825"/>
              <a:gd name="connsiteX119" fmla="*/ 616142 w 11680823"/>
              <a:gd name="connsiteY119" fmla="*/ 869966 h 6348825"/>
              <a:gd name="connsiteX120" fmla="*/ 616205 w 11680823"/>
              <a:gd name="connsiteY120" fmla="*/ 869903 h 6348825"/>
              <a:gd name="connsiteX121" fmla="*/ 382335 w 11680823"/>
              <a:gd name="connsiteY121" fmla="*/ 637502 h 6348825"/>
              <a:gd name="connsiteX122" fmla="*/ 616142 w 11680823"/>
              <a:gd name="connsiteY122" fmla="*/ 405166 h 6348825"/>
              <a:gd name="connsiteX123" fmla="*/ 616078 w 11680823"/>
              <a:gd name="connsiteY123" fmla="*/ 376392 h 6348825"/>
              <a:gd name="connsiteX124" fmla="*/ 616110 w 11680823"/>
              <a:gd name="connsiteY124" fmla="*/ 376396 h 6348825"/>
              <a:gd name="connsiteX125" fmla="*/ 563171 w 11680823"/>
              <a:gd name="connsiteY125" fmla="*/ 381701 h 6348825"/>
              <a:gd name="connsiteX126" fmla="*/ 353315 w 11680823"/>
              <a:gd name="connsiteY126" fmla="*/ 637565 h 6348825"/>
              <a:gd name="connsiteX127" fmla="*/ 616142 w 11680823"/>
              <a:gd name="connsiteY127" fmla="*/ 898740 h 6348825"/>
              <a:gd name="connsiteX128" fmla="*/ 879032 w 11680823"/>
              <a:gd name="connsiteY128" fmla="*/ 637565 h 6348825"/>
              <a:gd name="connsiteX129" fmla="*/ 669054 w 11680823"/>
              <a:gd name="connsiteY129" fmla="*/ 381701 h 6348825"/>
              <a:gd name="connsiteX130" fmla="*/ 616110 w 11680823"/>
              <a:gd name="connsiteY130" fmla="*/ 376396 h 6348825"/>
              <a:gd name="connsiteX131" fmla="*/ 616142 w 11680823"/>
              <a:gd name="connsiteY131" fmla="*/ 376392 h 6348825"/>
              <a:gd name="connsiteX132" fmla="*/ 1808987 w 11680823"/>
              <a:gd name="connsiteY132" fmla="*/ 358281 h 6348825"/>
              <a:gd name="connsiteX133" fmla="*/ 1844866 w 11680823"/>
              <a:gd name="connsiteY133" fmla="*/ 358281 h 6348825"/>
              <a:gd name="connsiteX134" fmla="*/ 1900746 w 11680823"/>
              <a:gd name="connsiteY134" fmla="*/ 415134 h 6348825"/>
              <a:gd name="connsiteX135" fmla="*/ 1844866 w 11680823"/>
              <a:gd name="connsiteY135" fmla="*/ 471988 h 6348825"/>
              <a:gd name="connsiteX136" fmla="*/ 1808987 w 11680823"/>
              <a:gd name="connsiteY136" fmla="*/ 471988 h 6348825"/>
              <a:gd name="connsiteX137" fmla="*/ 1808987 w 11680823"/>
              <a:gd name="connsiteY137" fmla="*/ 358281 h 6348825"/>
              <a:gd name="connsiteX138" fmla="*/ 1498410 w 11680823"/>
              <a:gd name="connsiteY138" fmla="*/ 358219 h 6348825"/>
              <a:gd name="connsiteX139" fmla="*/ 1551051 w 11680823"/>
              <a:gd name="connsiteY139" fmla="*/ 358219 h 6348825"/>
              <a:gd name="connsiteX140" fmla="*/ 1577595 w 11680823"/>
              <a:gd name="connsiteY140" fmla="*/ 385920 h 6348825"/>
              <a:gd name="connsiteX141" fmla="*/ 1551051 w 11680823"/>
              <a:gd name="connsiteY141" fmla="*/ 413684 h 6348825"/>
              <a:gd name="connsiteX142" fmla="*/ 1498410 w 11680823"/>
              <a:gd name="connsiteY142" fmla="*/ 413684 h 6348825"/>
              <a:gd name="connsiteX143" fmla="*/ 1354709 w 11680823"/>
              <a:gd name="connsiteY143" fmla="*/ 356830 h 6348825"/>
              <a:gd name="connsiteX144" fmla="*/ 1413382 w 11680823"/>
              <a:gd name="connsiteY144" fmla="*/ 415135 h 6348825"/>
              <a:gd name="connsiteX145" fmla="*/ 1354709 w 11680823"/>
              <a:gd name="connsiteY145" fmla="*/ 473440 h 6348825"/>
              <a:gd name="connsiteX146" fmla="*/ 1296035 w 11680823"/>
              <a:gd name="connsiteY146" fmla="*/ 415135 h 6348825"/>
              <a:gd name="connsiteX147" fmla="*/ 1354709 w 11680823"/>
              <a:gd name="connsiteY147" fmla="*/ 356830 h 6348825"/>
              <a:gd name="connsiteX148" fmla="*/ 1468883 w 11680823"/>
              <a:gd name="connsiteY148" fmla="*/ 331527 h 6348825"/>
              <a:gd name="connsiteX149" fmla="*/ 1468883 w 11680823"/>
              <a:gd name="connsiteY149" fmla="*/ 498807 h 6348825"/>
              <a:gd name="connsiteX150" fmla="*/ 1498473 w 11680823"/>
              <a:gd name="connsiteY150" fmla="*/ 498807 h 6348825"/>
              <a:gd name="connsiteX151" fmla="*/ 1498473 w 11680823"/>
              <a:gd name="connsiteY151" fmla="*/ 440502 h 6348825"/>
              <a:gd name="connsiteX152" fmla="*/ 1535494 w 11680823"/>
              <a:gd name="connsiteY152" fmla="*/ 440502 h 6348825"/>
              <a:gd name="connsiteX153" fmla="*/ 1576833 w 11680823"/>
              <a:gd name="connsiteY153" fmla="*/ 498807 h 6348825"/>
              <a:gd name="connsiteX154" fmla="*/ 1611694 w 11680823"/>
              <a:gd name="connsiteY154" fmla="*/ 498807 h 6348825"/>
              <a:gd name="connsiteX155" fmla="*/ 1567117 w 11680823"/>
              <a:gd name="connsiteY155" fmla="*/ 436716 h 6348825"/>
              <a:gd name="connsiteX156" fmla="*/ 1567117 w 11680823"/>
              <a:gd name="connsiteY156" fmla="*/ 436653 h 6348825"/>
              <a:gd name="connsiteX157" fmla="*/ 1605916 w 11680823"/>
              <a:gd name="connsiteY157" fmla="*/ 385983 h 6348825"/>
              <a:gd name="connsiteX158" fmla="*/ 1551114 w 11680823"/>
              <a:gd name="connsiteY158" fmla="*/ 331527 h 6348825"/>
              <a:gd name="connsiteX159" fmla="*/ 1025142 w 11680823"/>
              <a:gd name="connsiteY159" fmla="*/ 331526 h 6348825"/>
              <a:gd name="connsiteX160" fmla="*/ 1079752 w 11680823"/>
              <a:gd name="connsiteY160" fmla="*/ 498743 h 6348825"/>
              <a:gd name="connsiteX161" fmla="*/ 1105279 w 11680823"/>
              <a:gd name="connsiteY161" fmla="*/ 498743 h 6348825"/>
              <a:gd name="connsiteX162" fmla="*/ 1143442 w 11680823"/>
              <a:gd name="connsiteY162" fmla="*/ 383142 h 6348825"/>
              <a:gd name="connsiteX163" fmla="*/ 1181670 w 11680823"/>
              <a:gd name="connsiteY163" fmla="*/ 498743 h 6348825"/>
              <a:gd name="connsiteX164" fmla="*/ 1207133 w 11680823"/>
              <a:gd name="connsiteY164" fmla="*/ 498743 h 6348825"/>
              <a:gd name="connsiteX165" fmla="*/ 1261743 w 11680823"/>
              <a:gd name="connsiteY165" fmla="*/ 331526 h 6348825"/>
              <a:gd name="connsiteX166" fmla="*/ 1231326 w 11680823"/>
              <a:gd name="connsiteY166" fmla="*/ 331526 h 6348825"/>
              <a:gd name="connsiteX167" fmla="*/ 1194370 w 11680823"/>
              <a:gd name="connsiteY167" fmla="*/ 450281 h 6348825"/>
              <a:gd name="connsiteX168" fmla="*/ 1155952 w 11680823"/>
              <a:gd name="connsiteY168" fmla="*/ 331526 h 6348825"/>
              <a:gd name="connsiteX169" fmla="*/ 1130933 w 11680823"/>
              <a:gd name="connsiteY169" fmla="*/ 331526 h 6348825"/>
              <a:gd name="connsiteX170" fmla="*/ 1092515 w 11680823"/>
              <a:gd name="connsiteY170" fmla="*/ 450281 h 6348825"/>
              <a:gd name="connsiteX171" fmla="*/ 1055558 w 11680823"/>
              <a:gd name="connsiteY171" fmla="*/ 331526 h 6348825"/>
              <a:gd name="connsiteX172" fmla="*/ 616142 w 11680823"/>
              <a:gd name="connsiteY172" fmla="*/ 331465 h 6348825"/>
              <a:gd name="connsiteX173" fmla="*/ 924117 w 11680823"/>
              <a:gd name="connsiteY173" fmla="*/ 637502 h 6348825"/>
              <a:gd name="connsiteX174" fmla="*/ 616142 w 11680823"/>
              <a:gd name="connsiteY174" fmla="*/ 943604 h 6348825"/>
              <a:gd name="connsiteX175" fmla="*/ 616078 w 11680823"/>
              <a:gd name="connsiteY175" fmla="*/ 943604 h 6348825"/>
              <a:gd name="connsiteX176" fmla="*/ 308103 w 11680823"/>
              <a:gd name="connsiteY176" fmla="*/ 637502 h 6348825"/>
              <a:gd name="connsiteX177" fmla="*/ 616142 w 11680823"/>
              <a:gd name="connsiteY177" fmla="*/ 331465 h 6348825"/>
              <a:gd name="connsiteX178" fmla="*/ 1638236 w 11680823"/>
              <a:gd name="connsiteY178" fmla="*/ 331463 h 6348825"/>
              <a:gd name="connsiteX179" fmla="*/ 1638236 w 11680823"/>
              <a:gd name="connsiteY179" fmla="*/ 498743 h 6348825"/>
              <a:gd name="connsiteX180" fmla="*/ 1752790 w 11680823"/>
              <a:gd name="connsiteY180" fmla="*/ 498743 h 6348825"/>
              <a:gd name="connsiteX181" fmla="*/ 1752790 w 11680823"/>
              <a:gd name="connsiteY181" fmla="*/ 471988 h 6348825"/>
              <a:gd name="connsiteX182" fmla="*/ 1667827 w 11680823"/>
              <a:gd name="connsiteY182" fmla="*/ 471988 h 6348825"/>
              <a:gd name="connsiteX183" fmla="*/ 1667827 w 11680823"/>
              <a:gd name="connsiteY183" fmla="*/ 331463 h 6348825"/>
              <a:gd name="connsiteX184" fmla="*/ 1779396 w 11680823"/>
              <a:gd name="connsiteY184" fmla="*/ 331463 h 6348825"/>
              <a:gd name="connsiteX185" fmla="*/ 1779396 w 11680823"/>
              <a:gd name="connsiteY185" fmla="*/ 498743 h 6348825"/>
              <a:gd name="connsiteX186" fmla="*/ 1844866 w 11680823"/>
              <a:gd name="connsiteY186" fmla="*/ 498743 h 6348825"/>
              <a:gd name="connsiteX187" fmla="*/ 1929065 w 11680823"/>
              <a:gd name="connsiteY187" fmla="*/ 415134 h 6348825"/>
              <a:gd name="connsiteX188" fmla="*/ 1844866 w 11680823"/>
              <a:gd name="connsiteY188" fmla="*/ 331463 h 6348825"/>
              <a:gd name="connsiteX189" fmla="*/ 1354709 w 11680823"/>
              <a:gd name="connsiteY189" fmla="*/ 328624 h 6348825"/>
              <a:gd name="connsiteX190" fmla="*/ 1267650 w 11680823"/>
              <a:gd name="connsiteY190" fmla="*/ 415135 h 6348825"/>
              <a:gd name="connsiteX191" fmla="*/ 1354709 w 11680823"/>
              <a:gd name="connsiteY191" fmla="*/ 501646 h 6348825"/>
              <a:gd name="connsiteX192" fmla="*/ 1441767 w 11680823"/>
              <a:gd name="connsiteY192" fmla="*/ 415135 h 6348825"/>
              <a:gd name="connsiteX193" fmla="*/ 1354709 w 11680823"/>
              <a:gd name="connsiteY193" fmla="*/ 328624 h 6348825"/>
              <a:gd name="connsiteX194" fmla="*/ 616142 w 11680823"/>
              <a:gd name="connsiteY194" fmla="*/ 302691 h 6348825"/>
              <a:gd name="connsiteX195" fmla="*/ 279147 w 11680823"/>
              <a:gd name="connsiteY195" fmla="*/ 637565 h 6348825"/>
              <a:gd name="connsiteX196" fmla="*/ 616142 w 11680823"/>
              <a:gd name="connsiteY196" fmla="*/ 972378 h 6348825"/>
              <a:gd name="connsiteX197" fmla="*/ 953136 w 11680823"/>
              <a:gd name="connsiteY197" fmla="*/ 637565 h 6348825"/>
              <a:gd name="connsiteX198" fmla="*/ 616142 w 11680823"/>
              <a:gd name="connsiteY198" fmla="*/ 302691 h 6348825"/>
              <a:gd name="connsiteX199" fmla="*/ 0 w 11680823"/>
              <a:gd name="connsiteY199" fmla="*/ 0 h 6348825"/>
              <a:gd name="connsiteX200" fmla="*/ 4639007 w 11680823"/>
              <a:gd name="connsiteY200" fmla="*/ 0 h 6348825"/>
              <a:gd name="connsiteX201" fmla="*/ 5795454 w 11680823"/>
              <a:gd name="connsiteY201" fmla="*/ 0 h 6348825"/>
              <a:gd name="connsiteX202" fmla="*/ 9841020 w 11680823"/>
              <a:gd name="connsiteY202" fmla="*/ 0 h 6348825"/>
              <a:gd name="connsiteX203" fmla="*/ 9841021 w 11680823"/>
              <a:gd name="connsiteY203" fmla="*/ 0 h 6348825"/>
              <a:gd name="connsiteX204" fmla="*/ 11478210 w 11680823"/>
              <a:gd name="connsiteY204" fmla="*/ 0 h 6348825"/>
              <a:gd name="connsiteX205" fmla="*/ 11664901 w 11680823"/>
              <a:gd name="connsiteY205" fmla="*/ 123747 h 6348825"/>
              <a:gd name="connsiteX206" fmla="*/ 11677653 w 11680823"/>
              <a:gd name="connsiteY206" fmla="*/ 186913 h 6348825"/>
              <a:gd name="connsiteX207" fmla="*/ 11680822 w 11680823"/>
              <a:gd name="connsiteY207" fmla="*/ 186913 h 6348825"/>
              <a:gd name="connsiteX208" fmla="*/ 11680822 w 11680823"/>
              <a:gd name="connsiteY208" fmla="*/ 202608 h 6348825"/>
              <a:gd name="connsiteX209" fmla="*/ 11680823 w 11680823"/>
              <a:gd name="connsiteY209" fmla="*/ 202612 h 6348825"/>
              <a:gd name="connsiteX210" fmla="*/ 11680822 w 11680823"/>
              <a:gd name="connsiteY210" fmla="*/ 202612 h 6348825"/>
              <a:gd name="connsiteX211" fmla="*/ 11680822 w 11680823"/>
              <a:gd name="connsiteY211" fmla="*/ 6143973 h 6348825"/>
              <a:gd name="connsiteX212" fmla="*/ 11680371 w 11680823"/>
              <a:gd name="connsiteY212" fmla="*/ 6143973 h 6348825"/>
              <a:gd name="connsiteX213" fmla="*/ 11680823 w 11680823"/>
              <a:gd name="connsiteY213" fmla="*/ 6146212 h 6348825"/>
              <a:gd name="connsiteX214" fmla="*/ 11680822 w 11680823"/>
              <a:gd name="connsiteY214" fmla="*/ 6146212 h 6348825"/>
              <a:gd name="connsiteX215" fmla="*/ 11478209 w 11680823"/>
              <a:gd name="connsiteY215" fmla="*/ 6348825 h 6348825"/>
              <a:gd name="connsiteX216" fmla="*/ 7041815 w 11680823"/>
              <a:gd name="connsiteY216" fmla="*/ 6348824 h 6348825"/>
              <a:gd name="connsiteX217" fmla="*/ 7021717 w 11680823"/>
              <a:gd name="connsiteY217" fmla="*/ 6346798 h 6348825"/>
              <a:gd name="connsiteX218" fmla="*/ 5913243 w 11680823"/>
              <a:gd name="connsiteY218" fmla="*/ 6346798 h 6348825"/>
              <a:gd name="connsiteX219" fmla="*/ 4659117 w 11680823"/>
              <a:gd name="connsiteY219" fmla="*/ 6346798 h 6348825"/>
              <a:gd name="connsiteX220" fmla="*/ 258267 w 11680823"/>
              <a:gd name="connsiteY220" fmla="*/ 6346797 h 6348825"/>
              <a:gd name="connsiteX221" fmla="*/ 5248 w 11680823"/>
              <a:gd name="connsiteY221" fmla="*/ 6185070 h 6348825"/>
              <a:gd name="connsiteX222" fmla="*/ 0 w 11680823"/>
              <a:gd name="connsiteY222" fmla="*/ 6144250 h 6348825"/>
              <a:gd name="connsiteX223" fmla="*/ 288 w 11680823"/>
              <a:gd name="connsiteY223" fmla="*/ 6142010 h 6348825"/>
              <a:gd name="connsiteX224" fmla="*/ 0 w 11680823"/>
              <a:gd name="connsiteY224" fmla="*/ 6142010 h 6348825"/>
              <a:gd name="connsiteX225" fmla="*/ 0 w 11680823"/>
              <a:gd name="connsiteY225" fmla="*/ 6135330 h 6348825"/>
              <a:gd name="connsiteX226" fmla="*/ 0 w 11680823"/>
              <a:gd name="connsiteY226" fmla="*/ 209961 h 634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1680823" h="6348825">
                <a:moveTo>
                  <a:pt x="1296098" y="801626"/>
                </a:moveTo>
                <a:cubicBezTo>
                  <a:pt x="1328483" y="801626"/>
                  <a:pt x="1354772" y="827750"/>
                  <a:pt x="1354772" y="859931"/>
                </a:cubicBezTo>
                <a:cubicBezTo>
                  <a:pt x="1354772" y="892112"/>
                  <a:pt x="1328483" y="918236"/>
                  <a:pt x="1296098" y="918236"/>
                </a:cubicBezTo>
                <a:cubicBezTo>
                  <a:pt x="1263714" y="918236"/>
                  <a:pt x="1237425" y="892112"/>
                  <a:pt x="1237425" y="859931"/>
                </a:cubicBezTo>
                <a:cubicBezTo>
                  <a:pt x="1237425" y="827750"/>
                  <a:pt x="1263714" y="801626"/>
                  <a:pt x="1296098" y="801626"/>
                </a:cubicBezTo>
                <a:close/>
                <a:moveTo>
                  <a:pt x="1585212" y="776323"/>
                </a:moveTo>
                <a:lnTo>
                  <a:pt x="1585212" y="943540"/>
                </a:lnTo>
                <a:lnTo>
                  <a:pt x="1614740" y="943540"/>
                </a:lnTo>
                <a:lnTo>
                  <a:pt x="1614740" y="825226"/>
                </a:lnTo>
                <a:lnTo>
                  <a:pt x="1703957" y="943540"/>
                </a:lnTo>
                <a:lnTo>
                  <a:pt x="1729103" y="943540"/>
                </a:lnTo>
                <a:lnTo>
                  <a:pt x="1729103" y="776323"/>
                </a:lnTo>
                <a:lnTo>
                  <a:pt x="1699639" y="776323"/>
                </a:lnTo>
                <a:lnTo>
                  <a:pt x="1699639" y="891292"/>
                </a:lnTo>
                <a:lnTo>
                  <a:pt x="1613025" y="776323"/>
                </a:lnTo>
                <a:close/>
                <a:moveTo>
                  <a:pt x="1409697" y="776322"/>
                </a:moveTo>
                <a:lnTo>
                  <a:pt x="1409697" y="874885"/>
                </a:lnTo>
                <a:cubicBezTo>
                  <a:pt x="1409697" y="914386"/>
                  <a:pt x="1441956" y="946441"/>
                  <a:pt x="1481707" y="946441"/>
                </a:cubicBezTo>
                <a:cubicBezTo>
                  <a:pt x="1521458" y="946441"/>
                  <a:pt x="1553716" y="914386"/>
                  <a:pt x="1553716" y="874885"/>
                </a:cubicBezTo>
                <a:lnTo>
                  <a:pt x="1553716" y="776322"/>
                </a:lnTo>
                <a:lnTo>
                  <a:pt x="1524252" y="776322"/>
                </a:lnTo>
                <a:lnTo>
                  <a:pt x="1524252" y="876021"/>
                </a:lnTo>
                <a:cubicBezTo>
                  <a:pt x="1524252" y="899368"/>
                  <a:pt x="1505202" y="918235"/>
                  <a:pt x="1481707" y="918235"/>
                </a:cubicBezTo>
                <a:cubicBezTo>
                  <a:pt x="1458212" y="918235"/>
                  <a:pt x="1439226" y="899305"/>
                  <a:pt x="1439226" y="876021"/>
                </a:cubicBezTo>
                <a:lnTo>
                  <a:pt x="1439226" y="776322"/>
                </a:lnTo>
                <a:close/>
                <a:moveTo>
                  <a:pt x="1993390" y="776260"/>
                </a:moveTo>
                <a:lnTo>
                  <a:pt x="1993390" y="943540"/>
                </a:lnTo>
                <a:lnTo>
                  <a:pt x="2107944" y="943540"/>
                </a:lnTo>
                <a:lnTo>
                  <a:pt x="2107944" y="916785"/>
                </a:lnTo>
                <a:lnTo>
                  <a:pt x="2022981" y="916785"/>
                </a:lnTo>
                <a:lnTo>
                  <a:pt x="2022981" y="776260"/>
                </a:lnTo>
                <a:close/>
                <a:moveTo>
                  <a:pt x="1932431" y="776260"/>
                </a:moveTo>
                <a:lnTo>
                  <a:pt x="1932431" y="943540"/>
                </a:lnTo>
                <a:lnTo>
                  <a:pt x="1962022" y="943540"/>
                </a:lnTo>
                <a:lnTo>
                  <a:pt x="1962022" y="776260"/>
                </a:lnTo>
                <a:close/>
                <a:moveTo>
                  <a:pt x="1296098" y="773420"/>
                </a:moveTo>
                <a:cubicBezTo>
                  <a:pt x="1248029" y="773420"/>
                  <a:pt x="1209040" y="812164"/>
                  <a:pt x="1209040" y="859931"/>
                </a:cubicBezTo>
                <a:cubicBezTo>
                  <a:pt x="1209040" y="907698"/>
                  <a:pt x="1248029" y="946442"/>
                  <a:pt x="1296098" y="946442"/>
                </a:cubicBezTo>
                <a:cubicBezTo>
                  <a:pt x="1344168" y="946442"/>
                  <a:pt x="1383157" y="907698"/>
                  <a:pt x="1383157" y="859931"/>
                </a:cubicBezTo>
                <a:cubicBezTo>
                  <a:pt x="1383157" y="812164"/>
                  <a:pt x="1344168" y="773420"/>
                  <a:pt x="1296098" y="773420"/>
                </a:cubicBezTo>
                <a:close/>
                <a:moveTo>
                  <a:pt x="1133284" y="773420"/>
                </a:moveTo>
                <a:cubicBezTo>
                  <a:pt x="1085215" y="773420"/>
                  <a:pt x="1046226" y="812164"/>
                  <a:pt x="1046226" y="859931"/>
                </a:cubicBezTo>
                <a:cubicBezTo>
                  <a:pt x="1046226" y="907698"/>
                  <a:pt x="1085215" y="946442"/>
                  <a:pt x="1133284" y="946442"/>
                </a:cubicBezTo>
                <a:cubicBezTo>
                  <a:pt x="1157351" y="946442"/>
                  <a:pt x="1179131" y="936725"/>
                  <a:pt x="1194879" y="921076"/>
                </a:cubicBezTo>
                <a:lnTo>
                  <a:pt x="1174813" y="901136"/>
                </a:lnTo>
                <a:cubicBezTo>
                  <a:pt x="1164208" y="911674"/>
                  <a:pt x="1149476" y="918236"/>
                  <a:pt x="1133284" y="918236"/>
                </a:cubicBezTo>
                <a:cubicBezTo>
                  <a:pt x="1100900" y="918236"/>
                  <a:pt x="1074610" y="892112"/>
                  <a:pt x="1074610" y="859931"/>
                </a:cubicBezTo>
                <a:cubicBezTo>
                  <a:pt x="1074610" y="827750"/>
                  <a:pt x="1100900" y="801626"/>
                  <a:pt x="1133284" y="801626"/>
                </a:cubicBezTo>
                <a:cubicBezTo>
                  <a:pt x="1149476" y="801626"/>
                  <a:pt x="1164145" y="808125"/>
                  <a:pt x="1174750" y="818663"/>
                </a:cubicBezTo>
                <a:lnTo>
                  <a:pt x="1194815" y="798723"/>
                </a:lnTo>
                <a:cubicBezTo>
                  <a:pt x="1179068" y="783074"/>
                  <a:pt x="1157351" y="773420"/>
                  <a:pt x="1133284" y="773420"/>
                </a:cubicBezTo>
                <a:close/>
                <a:moveTo>
                  <a:pt x="1843403" y="773419"/>
                </a:moveTo>
                <a:cubicBezTo>
                  <a:pt x="1795334" y="773419"/>
                  <a:pt x="1756345" y="812164"/>
                  <a:pt x="1756345" y="859931"/>
                </a:cubicBezTo>
                <a:cubicBezTo>
                  <a:pt x="1756345" y="907698"/>
                  <a:pt x="1795334" y="946442"/>
                  <a:pt x="1843403" y="946442"/>
                </a:cubicBezTo>
                <a:cubicBezTo>
                  <a:pt x="1867470" y="946442"/>
                  <a:pt x="1889250" y="936725"/>
                  <a:pt x="1904999" y="921076"/>
                </a:cubicBezTo>
                <a:lnTo>
                  <a:pt x="1884933" y="901136"/>
                </a:lnTo>
                <a:cubicBezTo>
                  <a:pt x="1874264" y="911674"/>
                  <a:pt x="1859596" y="918236"/>
                  <a:pt x="1843403" y="918236"/>
                </a:cubicBezTo>
                <a:cubicBezTo>
                  <a:pt x="1811019" y="918236"/>
                  <a:pt x="1784730" y="892112"/>
                  <a:pt x="1784730" y="859931"/>
                </a:cubicBezTo>
                <a:cubicBezTo>
                  <a:pt x="1784730" y="827750"/>
                  <a:pt x="1811019" y="801626"/>
                  <a:pt x="1843403" y="801626"/>
                </a:cubicBezTo>
                <a:cubicBezTo>
                  <a:pt x="1859596" y="801626"/>
                  <a:pt x="1874264" y="808124"/>
                  <a:pt x="1884869" y="818663"/>
                </a:cubicBezTo>
                <a:lnTo>
                  <a:pt x="1904935" y="798723"/>
                </a:lnTo>
                <a:cubicBezTo>
                  <a:pt x="1889187" y="783073"/>
                  <a:pt x="1867406" y="773419"/>
                  <a:pt x="1843403" y="773419"/>
                </a:cubicBezTo>
                <a:close/>
                <a:moveTo>
                  <a:pt x="1614740" y="580710"/>
                </a:moveTo>
                <a:lnTo>
                  <a:pt x="1650617" y="580710"/>
                </a:lnTo>
                <a:cubicBezTo>
                  <a:pt x="1682177" y="580710"/>
                  <a:pt x="1706498" y="606202"/>
                  <a:pt x="1706498" y="637563"/>
                </a:cubicBezTo>
                <a:cubicBezTo>
                  <a:pt x="1706498" y="668925"/>
                  <a:pt x="1682241" y="694417"/>
                  <a:pt x="1650617" y="694417"/>
                </a:cubicBezTo>
                <a:lnTo>
                  <a:pt x="1614740" y="694417"/>
                </a:lnTo>
                <a:cubicBezTo>
                  <a:pt x="1614740" y="694417"/>
                  <a:pt x="1614740" y="580710"/>
                  <a:pt x="1614740" y="580710"/>
                </a:cubicBezTo>
                <a:close/>
                <a:moveTo>
                  <a:pt x="1325435" y="579260"/>
                </a:moveTo>
                <a:cubicBezTo>
                  <a:pt x="1357819" y="579260"/>
                  <a:pt x="1384108" y="605384"/>
                  <a:pt x="1384108" y="637565"/>
                </a:cubicBezTo>
                <a:cubicBezTo>
                  <a:pt x="1384108" y="669746"/>
                  <a:pt x="1357819" y="695870"/>
                  <a:pt x="1325435" y="695870"/>
                </a:cubicBezTo>
                <a:cubicBezTo>
                  <a:pt x="1293050" y="695870"/>
                  <a:pt x="1266761" y="669746"/>
                  <a:pt x="1266761" y="637565"/>
                </a:cubicBezTo>
                <a:cubicBezTo>
                  <a:pt x="1266761" y="605384"/>
                  <a:pt x="1293050" y="579260"/>
                  <a:pt x="1325435" y="579260"/>
                </a:cubicBezTo>
                <a:close/>
                <a:moveTo>
                  <a:pt x="1439290" y="553893"/>
                </a:moveTo>
                <a:lnTo>
                  <a:pt x="1439290" y="721173"/>
                </a:lnTo>
                <a:lnTo>
                  <a:pt x="1553780" y="721173"/>
                </a:lnTo>
                <a:lnTo>
                  <a:pt x="1553780" y="694418"/>
                </a:lnTo>
                <a:lnTo>
                  <a:pt x="1468818" y="694418"/>
                </a:lnTo>
                <a:lnTo>
                  <a:pt x="1468818" y="553893"/>
                </a:lnTo>
                <a:close/>
                <a:moveTo>
                  <a:pt x="1585149" y="553892"/>
                </a:moveTo>
                <a:lnTo>
                  <a:pt x="1585149" y="721172"/>
                </a:lnTo>
                <a:lnTo>
                  <a:pt x="1650617" y="721172"/>
                </a:lnTo>
                <a:cubicBezTo>
                  <a:pt x="1697100" y="721172"/>
                  <a:pt x="1734819" y="683753"/>
                  <a:pt x="1734819" y="637563"/>
                </a:cubicBezTo>
                <a:cubicBezTo>
                  <a:pt x="1734819" y="591374"/>
                  <a:pt x="1697100" y="553892"/>
                  <a:pt x="1650617" y="553892"/>
                </a:cubicBezTo>
                <a:close/>
                <a:moveTo>
                  <a:pt x="1134616" y="551747"/>
                </a:moveTo>
                <a:cubicBezTo>
                  <a:pt x="1086546" y="551747"/>
                  <a:pt x="1046224" y="589797"/>
                  <a:pt x="1046224" y="637564"/>
                </a:cubicBezTo>
                <a:cubicBezTo>
                  <a:pt x="1046224" y="685331"/>
                  <a:pt x="1085023" y="724706"/>
                  <a:pt x="1135949" y="724706"/>
                </a:cubicBezTo>
                <a:cubicBezTo>
                  <a:pt x="1165667" y="724706"/>
                  <a:pt x="1192718" y="712780"/>
                  <a:pt x="1209673" y="693976"/>
                </a:cubicBezTo>
                <a:lnTo>
                  <a:pt x="1209673" y="628477"/>
                </a:lnTo>
                <a:lnTo>
                  <a:pt x="1209737" y="628477"/>
                </a:lnTo>
                <a:lnTo>
                  <a:pt x="1209673" y="628414"/>
                </a:lnTo>
                <a:lnTo>
                  <a:pt x="1209673" y="628477"/>
                </a:lnTo>
                <a:lnTo>
                  <a:pt x="1138807" y="628477"/>
                </a:lnTo>
                <a:lnTo>
                  <a:pt x="1138807" y="654033"/>
                </a:lnTo>
                <a:lnTo>
                  <a:pt x="1181860" y="654033"/>
                </a:lnTo>
                <a:lnTo>
                  <a:pt x="1181860" y="681797"/>
                </a:lnTo>
                <a:cubicBezTo>
                  <a:pt x="1172335" y="690568"/>
                  <a:pt x="1156714" y="696626"/>
                  <a:pt x="1136013" y="696626"/>
                </a:cubicBezTo>
                <a:cubicBezTo>
                  <a:pt x="1101723" y="696626"/>
                  <a:pt x="1074608" y="669871"/>
                  <a:pt x="1074608" y="637627"/>
                </a:cubicBezTo>
                <a:cubicBezTo>
                  <a:pt x="1074608" y="605383"/>
                  <a:pt x="1102231" y="579953"/>
                  <a:pt x="1134616" y="579953"/>
                </a:cubicBezTo>
                <a:cubicBezTo>
                  <a:pt x="1150809" y="579953"/>
                  <a:pt x="1168842" y="586452"/>
                  <a:pt x="1179447" y="596990"/>
                </a:cubicBezTo>
                <a:lnTo>
                  <a:pt x="1199513" y="577050"/>
                </a:lnTo>
                <a:cubicBezTo>
                  <a:pt x="1183765" y="561401"/>
                  <a:pt x="1158619" y="551747"/>
                  <a:pt x="1134616" y="551747"/>
                </a:cubicBezTo>
                <a:close/>
                <a:moveTo>
                  <a:pt x="1325435" y="551054"/>
                </a:moveTo>
                <a:cubicBezTo>
                  <a:pt x="1277365" y="551054"/>
                  <a:pt x="1238376" y="589798"/>
                  <a:pt x="1238376" y="637565"/>
                </a:cubicBezTo>
                <a:cubicBezTo>
                  <a:pt x="1238376" y="685332"/>
                  <a:pt x="1277365" y="724076"/>
                  <a:pt x="1325435" y="724076"/>
                </a:cubicBezTo>
                <a:cubicBezTo>
                  <a:pt x="1373504" y="724076"/>
                  <a:pt x="1412493" y="685332"/>
                  <a:pt x="1412493" y="637565"/>
                </a:cubicBezTo>
                <a:cubicBezTo>
                  <a:pt x="1412493" y="589798"/>
                  <a:pt x="1373504" y="551054"/>
                  <a:pt x="1325435" y="551054"/>
                </a:cubicBezTo>
                <a:close/>
                <a:moveTo>
                  <a:pt x="616078" y="478867"/>
                </a:moveTo>
                <a:cubicBezTo>
                  <a:pt x="704279" y="478867"/>
                  <a:pt x="775844" y="549918"/>
                  <a:pt x="775844" y="637628"/>
                </a:cubicBezTo>
                <a:cubicBezTo>
                  <a:pt x="775844" y="725338"/>
                  <a:pt x="704153" y="796264"/>
                  <a:pt x="616078" y="796264"/>
                </a:cubicBezTo>
                <a:cubicBezTo>
                  <a:pt x="527876" y="796264"/>
                  <a:pt x="456439" y="725212"/>
                  <a:pt x="456439" y="637628"/>
                </a:cubicBezTo>
                <a:cubicBezTo>
                  <a:pt x="456439" y="550045"/>
                  <a:pt x="527876" y="478867"/>
                  <a:pt x="616078" y="478867"/>
                </a:cubicBezTo>
                <a:close/>
                <a:moveTo>
                  <a:pt x="616205" y="450030"/>
                </a:moveTo>
                <a:cubicBezTo>
                  <a:pt x="511938" y="450030"/>
                  <a:pt x="427420" y="534080"/>
                  <a:pt x="427420" y="637628"/>
                </a:cubicBezTo>
                <a:cubicBezTo>
                  <a:pt x="427420" y="741176"/>
                  <a:pt x="511875" y="825038"/>
                  <a:pt x="616205" y="825038"/>
                </a:cubicBezTo>
                <a:cubicBezTo>
                  <a:pt x="720536" y="825038"/>
                  <a:pt x="804864" y="741113"/>
                  <a:pt x="804864" y="637628"/>
                </a:cubicBezTo>
                <a:cubicBezTo>
                  <a:pt x="804864" y="534143"/>
                  <a:pt x="720409" y="450030"/>
                  <a:pt x="616205" y="450030"/>
                </a:cubicBezTo>
                <a:close/>
                <a:moveTo>
                  <a:pt x="616142" y="405166"/>
                </a:moveTo>
                <a:cubicBezTo>
                  <a:pt x="745237" y="405166"/>
                  <a:pt x="850012" y="509155"/>
                  <a:pt x="850012" y="637565"/>
                </a:cubicBezTo>
                <a:cubicBezTo>
                  <a:pt x="850012" y="765975"/>
                  <a:pt x="745301" y="869966"/>
                  <a:pt x="616142" y="869966"/>
                </a:cubicBezTo>
                <a:lnTo>
                  <a:pt x="616205" y="869903"/>
                </a:lnTo>
                <a:cubicBezTo>
                  <a:pt x="487110" y="869903"/>
                  <a:pt x="382335" y="765849"/>
                  <a:pt x="382335" y="637502"/>
                </a:cubicBezTo>
                <a:cubicBezTo>
                  <a:pt x="382335" y="509155"/>
                  <a:pt x="487046" y="405166"/>
                  <a:pt x="616142" y="405166"/>
                </a:cubicBezTo>
                <a:close/>
                <a:moveTo>
                  <a:pt x="616078" y="376392"/>
                </a:moveTo>
                <a:lnTo>
                  <a:pt x="616110" y="376396"/>
                </a:lnTo>
                <a:lnTo>
                  <a:pt x="563171" y="381701"/>
                </a:lnTo>
                <a:cubicBezTo>
                  <a:pt x="443403" y="406064"/>
                  <a:pt x="353315" y="511404"/>
                  <a:pt x="353315" y="637565"/>
                </a:cubicBezTo>
                <a:cubicBezTo>
                  <a:pt x="353315" y="781750"/>
                  <a:pt x="470917" y="898740"/>
                  <a:pt x="616142" y="898740"/>
                </a:cubicBezTo>
                <a:cubicBezTo>
                  <a:pt x="761366" y="898740"/>
                  <a:pt x="879032" y="781750"/>
                  <a:pt x="879032" y="637565"/>
                </a:cubicBezTo>
                <a:cubicBezTo>
                  <a:pt x="879032" y="511404"/>
                  <a:pt x="788846" y="406064"/>
                  <a:pt x="669054" y="381701"/>
                </a:cubicBezTo>
                <a:lnTo>
                  <a:pt x="616110" y="376396"/>
                </a:lnTo>
                <a:lnTo>
                  <a:pt x="616142" y="376392"/>
                </a:lnTo>
                <a:close/>
                <a:moveTo>
                  <a:pt x="1808987" y="358281"/>
                </a:moveTo>
                <a:lnTo>
                  <a:pt x="1844866" y="358281"/>
                </a:lnTo>
                <a:cubicBezTo>
                  <a:pt x="1876488" y="358281"/>
                  <a:pt x="1900746" y="383773"/>
                  <a:pt x="1900746" y="415134"/>
                </a:cubicBezTo>
                <a:cubicBezTo>
                  <a:pt x="1900746" y="446496"/>
                  <a:pt x="1876488" y="471988"/>
                  <a:pt x="1844866" y="471988"/>
                </a:cubicBezTo>
                <a:lnTo>
                  <a:pt x="1808987" y="471988"/>
                </a:lnTo>
                <a:cubicBezTo>
                  <a:pt x="1808987" y="471988"/>
                  <a:pt x="1808987" y="358281"/>
                  <a:pt x="1808987" y="358281"/>
                </a:cubicBezTo>
                <a:close/>
                <a:moveTo>
                  <a:pt x="1498410" y="358219"/>
                </a:moveTo>
                <a:lnTo>
                  <a:pt x="1551051" y="358219"/>
                </a:lnTo>
                <a:cubicBezTo>
                  <a:pt x="1565720" y="358219"/>
                  <a:pt x="1577595" y="370649"/>
                  <a:pt x="1577595" y="385920"/>
                </a:cubicBezTo>
                <a:cubicBezTo>
                  <a:pt x="1577595" y="401190"/>
                  <a:pt x="1565720" y="413684"/>
                  <a:pt x="1551051" y="413684"/>
                </a:cubicBezTo>
                <a:lnTo>
                  <a:pt x="1498410" y="413684"/>
                </a:lnTo>
                <a:close/>
                <a:moveTo>
                  <a:pt x="1354709" y="356830"/>
                </a:moveTo>
                <a:cubicBezTo>
                  <a:pt x="1387093" y="356830"/>
                  <a:pt x="1413382" y="382954"/>
                  <a:pt x="1413382" y="415135"/>
                </a:cubicBezTo>
                <a:cubicBezTo>
                  <a:pt x="1413382" y="447316"/>
                  <a:pt x="1387093" y="473440"/>
                  <a:pt x="1354709" y="473440"/>
                </a:cubicBezTo>
                <a:cubicBezTo>
                  <a:pt x="1322324" y="473440"/>
                  <a:pt x="1296035" y="447316"/>
                  <a:pt x="1296035" y="415135"/>
                </a:cubicBezTo>
                <a:cubicBezTo>
                  <a:pt x="1296035" y="382954"/>
                  <a:pt x="1322324" y="356830"/>
                  <a:pt x="1354709" y="356830"/>
                </a:cubicBezTo>
                <a:close/>
                <a:moveTo>
                  <a:pt x="1468883" y="331527"/>
                </a:moveTo>
                <a:lnTo>
                  <a:pt x="1468883" y="498807"/>
                </a:lnTo>
                <a:lnTo>
                  <a:pt x="1498473" y="498807"/>
                </a:lnTo>
                <a:lnTo>
                  <a:pt x="1498473" y="440502"/>
                </a:lnTo>
                <a:lnTo>
                  <a:pt x="1535494" y="440502"/>
                </a:lnTo>
                <a:lnTo>
                  <a:pt x="1576833" y="498807"/>
                </a:lnTo>
                <a:lnTo>
                  <a:pt x="1611694" y="498807"/>
                </a:lnTo>
                <a:lnTo>
                  <a:pt x="1567117" y="436716"/>
                </a:lnTo>
                <a:lnTo>
                  <a:pt x="1567117" y="436653"/>
                </a:lnTo>
                <a:cubicBezTo>
                  <a:pt x="1589660" y="430343"/>
                  <a:pt x="1605916" y="410214"/>
                  <a:pt x="1605916" y="385983"/>
                </a:cubicBezTo>
                <a:cubicBezTo>
                  <a:pt x="1605916" y="355884"/>
                  <a:pt x="1581341" y="331527"/>
                  <a:pt x="1551114" y="331527"/>
                </a:cubicBezTo>
                <a:close/>
                <a:moveTo>
                  <a:pt x="1025142" y="331526"/>
                </a:moveTo>
                <a:lnTo>
                  <a:pt x="1079752" y="498743"/>
                </a:lnTo>
                <a:lnTo>
                  <a:pt x="1105279" y="498743"/>
                </a:lnTo>
                <a:lnTo>
                  <a:pt x="1143442" y="383142"/>
                </a:lnTo>
                <a:lnTo>
                  <a:pt x="1181670" y="498743"/>
                </a:lnTo>
                <a:lnTo>
                  <a:pt x="1207133" y="498743"/>
                </a:lnTo>
                <a:lnTo>
                  <a:pt x="1261743" y="331526"/>
                </a:lnTo>
                <a:lnTo>
                  <a:pt x="1231326" y="331526"/>
                </a:lnTo>
                <a:lnTo>
                  <a:pt x="1194370" y="450281"/>
                </a:lnTo>
                <a:lnTo>
                  <a:pt x="1155952" y="331526"/>
                </a:lnTo>
                <a:lnTo>
                  <a:pt x="1130933" y="331526"/>
                </a:lnTo>
                <a:lnTo>
                  <a:pt x="1092515" y="450281"/>
                </a:lnTo>
                <a:lnTo>
                  <a:pt x="1055558" y="331526"/>
                </a:lnTo>
                <a:close/>
                <a:moveTo>
                  <a:pt x="616142" y="331465"/>
                </a:moveTo>
                <a:cubicBezTo>
                  <a:pt x="786322" y="331465"/>
                  <a:pt x="924117" y="468456"/>
                  <a:pt x="924117" y="637502"/>
                </a:cubicBezTo>
                <a:cubicBezTo>
                  <a:pt x="924117" y="806550"/>
                  <a:pt x="786195" y="943604"/>
                  <a:pt x="616142" y="943604"/>
                </a:cubicBezTo>
                <a:lnTo>
                  <a:pt x="616078" y="943604"/>
                </a:lnTo>
                <a:cubicBezTo>
                  <a:pt x="445962" y="943604"/>
                  <a:pt x="308103" y="806550"/>
                  <a:pt x="308103" y="637502"/>
                </a:cubicBezTo>
                <a:cubicBezTo>
                  <a:pt x="308103" y="468456"/>
                  <a:pt x="445962" y="331465"/>
                  <a:pt x="616142" y="331465"/>
                </a:cubicBezTo>
                <a:close/>
                <a:moveTo>
                  <a:pt x="1638236" y="331463"/>
                </a:moveTo>
                <a:lnTo>
                  <a:pt x="1638236" y="498743"/>
                </a:lnTo>
                <a:lnTo>
                  <a:pt x="1752790" y="498743"/>
                </a:lnTo>
                <a:lnTo>
                  <a:pt x="1752790" y="471988"/>
                </a:lnTo>
                <a:lnTo>
                  <a:pt x="1667827" y="471988"/>
                </a:lnTo>
                <a:lnTo>
                  <a:pt x="1667827" y="331463"/>
                </a:lnTo>
                <a:close/>
                <a:moveTo>
                  <a:pt x="1779396" y="331463"/>
                </a:moveTo>
                <a:lnTo>
                  <a:pt x="1779396" y="498743"/>
                </a:lnTo>
                <a:lnTo>
                  <a:pt x="1844866" y="498743"/>
                </a:lnTo>
                <a:cubicBezTo>
                  <a:pt x="1891348" y="498743"/>
                  <a:pt x="1929065" y="461324"/>
                  <a:pt x="1929065" y="415134"/>
                </a:cubicBezTo>
                <a:cubicBezTo>
                  <a:pt x="1929065" y="368945"/>
                  <a:pt x="1891411" y="331463"/>
                  <a:pt x="1844866" y="331463"/>
                </a:cubicBezTo>
                <a:close/>
                <a:moveTo>
                  <a:pt x="1354709" y="328624"/>
                </a:moveTo>
                <a:cubicBezTo>
                  <a:pt x="1306639" y="328624"/>
                  <a:pt x="1267650" y="367368"/>
                  <a:pt x="1267650" y="415135"/>
                </a:cubicBezTo>
                <a:cubicBezTo>
                  <a:pt x="1267650" y="462902"/>
                  <a:pt x="1306639" y="501646"/>
                  <a:pt x="1354709" y="501646"/>
                </a:cubicBezTo>
                <a:cubicBezTo>
                  <a:pt x="1402778" y="501646"/>
                  <a:pt x="1441767" y="462902"/>
                  <a:pt x="1441767" y="415135"/>
                </a:cubicBezTo>
                <a:cubicBezTo>
                  <a:pt x="1441767" y="367368"/>
                  <a:pt x="1402778" y="328624"/>
                  <a:pt x="1354709" y="328624"/>
                </a:cubicBezTo>
                <a:close/>
                <a:moveTo>
                  <a:pt x="616142" y="302691"/>
                </a:moveTo>
                <a:cubicBezTo>
                  <a:pt x="430023" y="302691"/>
                  <a:pt x="279147" y="452555"/>
                  <a:pt x="279147" y="637565"/>
                </a:cubicBezTo>
                <a:cubicBezTo>
                  <a:pt x="279147" y="822577"/>
                  <a:pt x="430023" y="972378"/>
                  <a:pt x="616142" y="972378"/>
                </a:cubicBezTo>
                <a:cubicBezTo>
                  <a:pt x="802260" y="972378"/>
                  <a:pt x="953136" y="822451"/>
                  <a:pt x="953136" y="637565"/>
                </a:cubicBezTo>
                <a:cubicBezTo>
                  <a:pt x="953136" y="452681"/>
                  <a:pt x="802260" y="302691"/>
                  <a:pt x="616142" y="302691"/>
                </a:cubicBezTo>
                <a:close/>
                <a:moveTo>
                  <a:pt x="0" y="0"/>
                </a:moveTo>
                <a:lnTo>
                  <a:pt x="4639007" y="0"/>
                </a:lnTo>
                <a:lnTo>
                  <a:pt x="5795454" y="0"/>
                </a:lnTo>
                <a:lnTo>
                  <a:pt x="9841020" y="0"/>
                </a:lnTo>
                <a:lnTo>
                  <a:pt x="9841021" y="0"/>
                </a:lnTo>
                <a:lnTo>
                  <a:pt x="11478210" y="0"/>
                </a:lnTo>
                <a:cubicBezTo>
                  <a:pt x="11562135" y="0"/>
                  <a:pt x="11634142" y="51026"/>
                  <a:pt x="11664901" y="123747"/>
                </a:cubicBezTo>
                <a:lnTo>
                  <a:pt x="11677653" y="186913"/>
                </a:lnTo>
                <a:lnTo>
                  <a:pt x="11680822" y="186913"/>
                </a:lnTo>
                <a:lnTo>
                  <a:pt x="11680822" y="202608"/>
                </a:lnTo>
                <a:lnTo>
                  <a:pt x="11680823" y="202612"/>
                </a:lnTo>
                <a:lnTo>
                  <a:pt x="11680822" y="202612"/>
                </a:lnTo>
                <a:lnTo>
                  <a:pt x="11680822" y="6143973"/>
                </a:lnTo>
                <a:lnTo>
                  <a:pt x="11680371" y="6143973"/>
                </a:lnTo>
                <a:lnTo>
                  <a:pt x="11680823" y="6146212"/>
                </a:lnTo>
                <a:lnTo>
                  <a:pt x="11680822" y="6146212"/>
                </a:lnTo>
                <a:cubicBezTo>
                  <a:pt x="11680822" y="6258112"/>
                  <a:pt x="11590109" y="6348825"/>
                  <a:pt x="11478209" y="6348825"/>
                </a:cubicBezTo>
                <a:lnTo>
                  <a:pt x="7041815" y="6348824"/>
                </a:lnTo>
                <a:lnTo>
                  <a:pt x="7021717" y="6346798"/>
                </a:lnTo>
                <a:lnTo>
                  <a:pt x="5913243" y="6346798"/>
                </a:lnTo>
                <a:lnTo>
                  <a:pt x="4659117" y="6346798"/>
                </a:lnTo>
                <a:lnTo>
                  <a:pt x="258267" y="6346797"/>
                </a:lnTo>
                <a:cubicBezTo>
                  <a:pt x="133460" y="6346797"/>
                  <a:pt x="29329" y="6277367"/>
                  <a:pt x="5248" y="6185070"/>
                </a:cubicBezTo>
                <a:lnTo>
                  <a:pt x="0" y="6144250"/>
                </a:lnTo>
                <a:lnTo>
                  <a:pt x="288" y="6142010"/>
                </a:lnTo>
                <a:lnTo>
                  <a:pt x="0" y="6142010"/>
                </a:lnTo>
                <a:lnTo>
                  <a:pt x="0" y="6135330"/>
                </a:lnTo>
                <a:lnTo>
                  <a:pt x="0" y="209961"/>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4" name="Text Placeholder 7">
            <a:extLst>
              <a:ext uri="{FF2B5EF4-FFF2-40B4-BE49-F238E27FC236}">
                <a16:creationId xmlns:a16="http://schemas.microsoft.com/office/drawing/2014/main" id="{A7961A13-2B4B-470D-1364-0EBA91586E46}"/>
              </a:ext>
            </a:extLst>
          </p:cNvPr>
          <p:cNvSpPr>
            <a:spLocks noGrp="1"/>
          </p:cNvSpPr>
          <p:nvPr>
            <p:ph type="body" sz="quarter" idx="14" hasCustomPrompt="1"/>
          </p:nvPr>
        </p:nvSpPr>
        <p:spPr>
          <a:xfrm>
            <a:off x="10459263" y="575326"/>
            <a:ext cx="1199591" cy="368300"/>
          </a:xfrm>
        </p:spPr>
        <p:txBody>
          <a:bodyPr>
            <a:normAutofit/>
          </a:bodyPr>
          <a:lstStyle>
            <a:lvl1pPr algn="r">
              <a:lnSpc>
                <a:spcPct val="100000"/>
              </a:lnSpc>
              <a:spcAft>
                <a:spcPts val="0"/>
              </a:spcAft>
              <a:defRPr sz="1500" b="0">
                <a:solidFill>
                  <a:schemeClr val="bg1"/>
                </a:solidFill>
                <a:latin typeface="+mj-lt"/>
              </a:defRPr>
            </a:lvl1pPr>
            <a:lvl2pPr algn="r">
              <a:spcAft>
                <a:spcPts val="0"/>
              </a:spcAft>
              <a:defRPr sz="1500">
                <a:latin typeface="+mj-lt"/>
              </a:defRPr>
            </a:lvl2pPr>
            <a:lvl3pPr marL="0" indent="0" algn="r">
              <a:spcAft>
                <a:spcPts val="0"/>
              </a:spcAft>
              <a:buNone/>
              <a:defRPr sz="1500">
                <a:latin typeface="+mj-lt"/>
              </a:defRPr>
            </a:lvl3pPr>
            <a:lvl4pPr marL="0" indent="0" algn="r">
              <a:spcAft>
                <a:spcPts val="0"/>
              </a:spcAft>
              <a:buNone/>
              <a:defRPr sz="1500">
                <a:latin typeface="+mj-lt"/>
              </a:defRPr>
            </a:lvl4pPr>
            <a:lvl5pPr algn="r">
              <a:spcAft>
                <a:spcPts val="0"/>
              </a:spcAft>
              <a:defRPr sz="1500">
                <a:latin typeface="+mj-lt"/>
              </a:defRPr>
            </a:lvl5pPr>
          </a:lstStyle>
          <a:p>
            <a:pPr lvl="0"/>
            <a:r>
              <a:rPr lang="en-GB"/>
              <a:t>&lt;Website&gt;</a:t>
            </a:r>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v18]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Tree>
    <p:extLst>
      <p:ext uri="{BB962C8B-B14F-4D97-AF65-F5344CB8AC3E}">
        <p14:creationId xmlns:p14="http://schemas.microsoft.com/office/powerpoint/2010/main" val="288969303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v1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4608BB1-453B-94E2-4F72-BE4E1BACF31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4297489" cy="3908805"/>
          </a:xfrm>
        </p:spPr>
        <p:txBody>
          <a:bodyPr anchor="b" anchorCtr="0"/>
          <a:lstStyle>
            <a:lvl1pPr>
              <a:lnSpc>
                <a:spcPct val="90000"/>
              </a:lnSpc>
              <a:spcAft>
                <a:spcPts val="0"/>
              </a:spcAft>
              <a:defRPr sz="4200" b="0">
                <a:solidFill>
                  <a:schemeClr val="tx1"/>
                </a:solidFill>
                <a:latin typeface="+mn-lt"/>
              </a:defRPr>
            </a:lvl1pPr>
            <a:lvl2pPr>
              <a:spcBef>
                <a:spcPts val="2400"/>
              </a:spcBef>
              <a:spcAft>
                <a:spcPts val="0"/>
              </a:spcAft>
              <a:defRPr sz="2400">
                <a:solidFill>
                  <a:schemeClr val="tx1"/>
                </a:solidFill>
                <a:latin typeface="+mj-lt"/>
              </a:defRPr>
            </a:lvl2pPr>
            <a:lvl3pPr marL="0" indent="0">
              <a:spcBef>
                <a:spcPts val="2000"/>
              </a:spcBef>
              <a:spcAft>
                <a:spcPts val="0"/>
              </a:spcAft>
              <a:buNone/>
              <a:defRPr sz="1500">
                <a:solidFill>
                  <a:schemeClr val="tx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v19] First level &lt;Title&gt;</a:t>
            </a:r>
          </a:p>
          <a:p>
            <a:pPr lvl="1"/>
            <a:r>
              <a:rPr lang="en-GB"/>
              <a:t>Second level &lt;Subtitle&gt;</a:t>
            </a:r>
          </a:p>
          <a:p>
            <a:pPr lvl="2"/>
            <a:r>
              <a:rPr lang="en-GB"/>
              <a:t>Third level &lt;D Month YYYY&gt;</a:t>
            </a:r>
          </a:p>
        </p:txBody>
      </p:sp>
    </p:spTree>
    <p:extLst>
      <p:ext uri="{BB962C8B-B14F-4D97-AF65-F5344CB8AC3E}">
        <p14:creationId xmlns:p14="http://schemas.microsoft.com/office/powerpoint/2010/main" val="3302449639"/>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986CDC77-4F0E-B704-8D58-75B5F2ACA2EF}"/>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2914273632"/>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v2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v20]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2255557420"/>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v2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v21]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tx2"/>
                </a:solidFill>
                <a:latin typeface="+mj-lt"/>
              </a:rPr>
              <a:t>gold.org</a:t>
            </a:r>
            <a:endParaRPr lang="en-GB" sz="1500">
              <a:solidFill>
                <a:schemeClr val="tx2"/>
              </a:solidFill>
              <a:latin typeface="+mj-lt"/>
            </a:endParaRPr>
          </a:p>
        </p:txBody>
      </p:sp>
    </p:spTree>
    <p:extLst>
      <p:ext uri="{BB962C8B-B14F-4D97-AF65-F5344CB8AC3E}">
        <p14:creationId xmlns:p14="http://schemas.microsoft.com/office/powerpoint/2010/main" val="3261083547"/>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v22">
    <p:bg>
      <p:bgPr>
        <a:solidFill>
          <a:srgbClr val="3C1E4B"/>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v22]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75059816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v23">
    <p:bg>
      <p:bgPr>
        <a:solidFill>
          <a:srgbClr val="001E46"/>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v23]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1321406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v24">
    <p:bg>
      <p:bgPr>
        <a:solidFill>
          <a:srgbClr val="00323C"/>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v24]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112662172"/>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tatement: v1">
    <p:bg>
      <p:bgPr>
        <a:solidFill>
          <a:srgbClr val="00323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chemeClr val="accent6"/>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GB"/>
              <a:t>For internal discussion purposes only</a:t>
            </a:r>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v1] &lt;Text&gt;</a:t>
            </a:r>
          </a:p>
        </p:txBody>
      </p:sp>
    </p:spTree>
    <p:extLst>
      <p:ext uri="{BB962C8B-B14F-4D97-AF65-F5344CB8AC3E}">
        <p14:creationId xmlns:p14="http://schemas.microsoft.com/office/powerpoint/2010/main" val="1180799448"/>
      </p:ext>
    </p:extLst>
  </p:cSld>
  <p:clrMapOvr>
    <a:masterClrMapping/>
  </p:clrMapOvr>
  <p:extLst>
    <p:ext uri="{DCECCB84-F9BA-43D5-87BE-67443E8EF086}">
      <p15:sldGuideLst xmlns:p15="http://schemas.microsoft.com/office/powerpoint/2012/main">
        <p15:guide id="3" pos="208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tatement: v2">
    <p:bg>
      <p:bgPr>
        <a:solidFill>
          <a:srgbClr val="3C1E4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rgbClr val="DC8CFF"/>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GB"/>
              <a:t>For internal discussion purposes only</a:t>
            </a:r>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v2] &lt;Text&gt;</a:t>
            </a:r>
          </a:p>
        </p:txBody>
      </p:sp>
    </p:spTree>
    <p:extLst>
      <p:ext uri="{BB962C8B-B14F-4D97-AF65-F5344CB8AC3E}">
        <p14:creationId xmlns:p14="http://schemas.microsoft.com/office/powerpoint/2010/main" val="3305191234"/>
      </p:ext>
    </p:extLst>
  </p:cSld>
  <p:clrMapOvr>
    <a:masterClrMapping/>
  </p:clrMapOvr>
  <p:extLst>
    <p:ext uri="{DCECCB84-F9BA-43D5-87BE-67443E8EF086}">
      <p15:sldGuideLst xmlns:p15="http://schemas.microsoft.com/office/powerpoint/2012/main">
        <p15:guide id="3" pos="208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tatement: v3">
    <p:bg>
      <p:bgPr>
        <a:solidFill>
          <a:srgbClr val="001E4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rgbClr val="64C8FF"/>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GB"/>
              <a:t>For internal discussion purposes only</a:t>
            </a:r>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v3] &lt;Text&gt;</a:t>
            </a:r>
          </a:p>
        </p:txBody>
      </p:sp>
    </p:spTree>
    <p:extLst>
      <p:ext uri="{BB962C8B-B14F-4D97-AF65-F5344CB8AC3E}">
        <p14:creationId xmlns:p14="http://schemas.microsoft.com/office/powerpoint/2010/main" val="3813665259"/>
      </p:ext>
    </p:extLst>
  </p:cSld>
  <p:clrMapOvr>
    <a:masterClrMapping/>
  </p:clrMapOvr>
  <p:extLst>
    <p:ext uri="{DCECCB84-F9BA-43D5-87BE-67443E8EF086}">
      <p15:sldGuideLst xmlns:p15="http://schemas.microsoft.com/office/powerpoint/2012/main">
        <p15:guide id="3" pos="209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4859809" cy="868567"/>
          </a:xfrm>
        </p:spPr>
        <p:txBody>
          <a:bodyPr/>
          <a:lstStyle/>
          <a:p>
            <a:r>
              <a:rPr lang="en-GB"/>
              <a:t>[Contents: v1]</a:t>
            </a:r>
          </a:p>
        </p:txBody>
      </p:sp>
      <p:sp>
        <p:nvSpPr>
          <p:cNvPr id="10" name="Table Placeholder 9">
            <a:extLst>
              <a:ext uri="{FF2B5EF4-FFF2-40B4-BE49-F238E27FC236}">
                <a16:creationId xmlns:a16="http://schemas.microsoft.com/office/drawing/2014/main" id="{BC702705-9ECB-172B-C301-3823A15EE8FB}"/>
              </a:ext>
            </a:extLst>
          </p:cNvPr>
          <p:cNvSpPr>
            <a:spLocks noGrp="1"/>
          </p:cNvSpPr>
          <p:nvPr>
            <p:ph type="tbl" sz="quarter" idx="13"/>
          </p:nvPr>
        </p:nvSpPr>
        <p:spPr>
          <a:xfrm>
            <a:off x="1009650" y="2032000"/>
            <a:ext cx="4859809" cy="4064000"/>
          </a:xfrm>
        </p:spPr>
        <p:txBody>
          <a:bodyPr>
            <a:normAutofit/>
          </a:bodyPr>
          <a:lstStyle>
            <a:lvl1pPr>
              <a:defRPr sz="2400" b="0">
                <a:latin typeface="+mn-lt"/>
              </a:defRPr>
            </a:lvl1pPr>
          </a:lstStyle>
          <a:p>
            <a:r>
              <a:rPr lang="en-US"/>
              <a:t>Click icon to add table</a:t>
            </a:r>
            <a:endParaRPr lang="en-GB"/>
          </a:p>
        </p:txBody>
      </p:sp>
      <p:sp>
        <p:nvSpPr>
          <p:cNvPr id="24" name="Picture Placeholder 23">
            <a:extLst>
              <a:ext uri="{FF2B5EF4-FFF2-40B4-BE49-F238E27FC236}">
                <a16:creationId xmlns:a16="http://schemas.microsoft.com/office/drawing/2014/main" id="{59174443-560A-32C0-4641-BE6BDB4D1EFB}"/>
              </a:ext>
            </a:extLst>
          </p:cNvPr>
          <p:cNvSpPr>
            <a:spLocks noGrp="1"/>
          </p:cNvSpPr>
          <p:nvPr>
            <p:ph type="pic" sz="quarter" idx="17"/>
          </p:nvPr>
        </p:nvSpPr>
        <p:spPr>
          <a:xfrm>
            <a:off x="6588125" y="1270254"/>
            <a:ext cx="5091925" cy="4827141"/>
          </a:xfrm>
          <a:custGeom>
            <a:avLst/>
            <a:gdLst>
              <a:gd name="connsiteX0" fmla="*/ 0 w 5091925"/>
              <a:gd name="connsiteY0" fmla="*/ 0 h 4827141"/>
              <a:gd name="connsiteX1" fmla="*/ 3252122 w 5091925"/>
              <a:gd name="connsiteY1" fmla="*/ 0 h 4827141"/>
              <a:gd name="connsiteX2" fmla="*/ 3252123 w 5091925"/>
              <a:gd name="connsiteY2" fmla="*/ 0 h 4827141"/>
              <a:gd name="connsiteX3" fmla="*/ 4889312 w 5091925"/>
              <a:gd name="connsiteY3" fmla="*/ 0 h 4827141"/>
              <a:gd name="connsiteX4" fmla="*/ 5076003 w 5091925"/>
              <a:gd name="connsiteY4" fmla="*/ 123747 h 4827141"/>
              <a:gd name="connsiteX5" fmla="*/ 5088755 w 5091925"/>
              <a:gd name="connsiteY5" fmla="*/ 186913 h 4827141"/>
              <a:gd name="connsiteX6" fmla="*/ 5091924 w 5091925"/>
              <a:gd name="connsiteY6" fmla="*/ 186913 h 4827141"/>
              <a:gd name="connsiteX7" fmla="*/ 5091924 w 5091925"/>
              <a:gd name="connsiteY7" fmla="*/ 202608 h 4827141"/>
              <a:gd name="connsiteX8" fmla="*/ 5091925 w 5091925"/>
              <a:gd name="connsiteY8" fmla="*/ 202613 h 4827141"/>
              <a:gd name="connsiteX9" fmla="*/ 5091924 w 5091925"/>
              <a:gd name="connsiteY9" fmla="*/ 202613 h 4827141"/>
              <a:gd name="connsiteX10" fmla="*/ 5091924 w 5091925"/>
              <a:gd name="connsiteY10" fmla="*/ 1548892 h 4827141"/>
              <a:gd name="connsiteX11" fmla="*/ 5090400 w 5091925"/>
              <a:gd name="connsiteY11" fmla="*/ 1548892 h 4827141"/>
              <a:gd name="connsiteX12" fmla="*/ 5090400 w 5091925"/>
              <a:gd name="connsiteY12" fmla="*/ 4624523 h 4827141"/>
              <a:gd name="connsiteX13" fmla="*/ 5090401 w 5091925"/>
              <a:gd name="connsiteY13" fmla="*/ 4624528 h 4827141"/>
              <a:gd name="connsiteX14" fmla="*/ 5090400 w 5091925"/>
              <a:gd name="connsiteY14" fmla="*/ 4624528 h 4827141"/>
              <a:gd name="connsiteX15" fmla="*/ 5090400 w 5091925"/>
              <a:gd name="connsiteY15" fmla="*/ 4625721 h 4827141"/>
              <a:gd name="connsiteX16" fmla="*/ 5090159 w 5091925"/>
              <a:gd name="connsiteY16" fmla="*/ 4625721 h 4827141"/>
              <a:gd name="connsiteX17" fmla="*/ 5074478 w 5091925"/>
              <a:gd name="connsiteY17" fmla="*/ 4703394 h 4827141"/>
              <a:gd name="connsiteX18" fmla="*/ 4887787 w 5091925"/>
              <a:gd name="connsiteY18" fmla="*/ 4827141 h 4827141"/>
              <a:gd name="connsiteX19" fmla="*/ 202613 w 5091925"/>
              <a:gd name="connsiteY19" fmla="*/ 4827140 h 4827141"/>
              <a:gd name="connsiteX20" fmla="*/ 15923 w 5091925"/>
              <a:gd name="connsiteY20" fmla="*/ 4703393 h 4827141"/>
              <a:gd name="connsiteX21" fmla="*/ 241 w 5091925"/>
              <a:gd name="connsiteY21" fmla="*/ 4625721 h 4827141"/>
              <a:gd name="connsiteX22" fmla="*/ 0 w 5091925"/>
              <a:gd name="connsiteY22" fmla="*/ 4625721 h 4827141"/>
              <a:gd name="connsiteX23" fmla="*/ 0 w 5091925"/>
              <a:gd name="connsiteY23" fmla="*/ 4624528 h 4827141"/>
              <a:gd name="connsiteX24" fmla="*/ 0 w 5091925"/>
              <a:gd name="connsiteY24" fmla="*/ 4624527 h 4827141"/>
              <a:gd name="connsiteX25" fmla="*/ 0 w 5091925"/>
              <a:gd name="connsiteY25" fmla="*/ 1548892 h 4827141"/>
              <a:gd name="connsiteX26" fmla="*/ 0 w 5091925"/>
              <a:gd name="connsiteY26" fmla="*/ 953834 h 48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91925" h="4827141">
                <a:moveTo>
                  <a:pt x="0" y="0"/>
                </a:moveTo>
                <a:lnTo>
                  <a:pt x="3252122" y="0"/>
                </a:lnTo>
                <a:lnTo>
                  <a:pt x="3252123" y="0"/>
                </a:lnTo>
                <a:lnTo>
                  <a:pt x="4889312" y="0"/>
                </a:lnTo>
                <a:cubicBezTo>
                  <a:pt x="4973237" y="0"/>
                  <a:pt x="5045244" y="51026"/>
                  <a:pt x="5076003" y="123747"/>
                </a:cubicBezTo>
                <a:lnTo>
                  <a:pt x="5088755" y="186913"/>
                </a:lnTo>
                <a:lnTo>
                  <a:pt x="5091924" y="186913"/>
                </a:lnTo>
                <a:lnTo>
                  <a:pt x="5091924" y="202608"/>
                </a:lnTo>
                <a:lnTo>
                  <a:pt x="5091925" y="202613"/>
                </a:lnTo>
                <a:lnTo>
                  <a:pt x="5091924" y="202613"/>
                </a:lnTo>
                <a:lnTo>
                  <a:pt x="5091924" y="1548892"/>
                </a:lnTo>
                <a:lnTo>
                  <a:pt x="5090400" y="1548892"/>
                </a:lnTo>
                <a:lnTo>
                  <a:pt x="5090400" y="4624523"/>
                </a:lnTo>
                <a:lnTo>
                  <a:pt x="5090401" y="4624528"/>
                </a:lnTo>
                <a:lnTo>
                  <a:pt x="5090400" y="4624528"/>
                </a:lnTo>
                <a:lnTo>
                  <a:pt x="5090400" y="4625721"/>
                </a:lnTo>
                <a:lnTo>
                  <a:pt x="5090159" y="4625721"/>
                </a:lnTo>
                <a:lnTo>
                  <a:pt x="5074478" y="4703394"/>
                </a:lnTo>
                <a:cubicBezTo>
                  <a:pt x="5043719" y="4776115"/>
                  <a:pt x="4971712" y="4827141"/>
                  <a:pt x="4887787" y="4827141"/>
                </a:cubicBezTo>
                <a:lnTo>
                  <a:pt x="202613" y="4827140"/>
                </a:lnTo>
                <a:cubicBezTo>
                  <a:pt x="118688" y="4827140"/>
                  <a:pt x="46681" y="4776114"/>
                  <a:pt x="15923" y="4703393"/>
                </a:cubicBezTo>
                <a:lnTo>
                  <a:pt x="241" y="4625721"/>
                </a:lnTo>
                <a:lnTo>
                  <a:pt x="0" y="4625721"/>
                </a:lnTo>
                <a:lnTo>
                  <a:pt x="0" y="4624528"/>
                </a:lnTo>
                <a:lnTo>
                  <a:pt x="0" y="4624527"/>
                </a:lnTo>
                <a:lnTo>
                  <a:pt x="0" y="1548892"/>
                </a:lnTo>
                <a:lnTo>
                  <a:pt x="0" y="953834"/>
                </a:lnTo>
                <a:close/>
              </a:path>
            </a:pathLst>
          </a:custGeom>
        </p:spPr>
        <p:txBody>
          <a:bodyPr wrap="square" bIns="1080000" anchor="ctr" anchorCtr="1">
            <a:noAutofit/>
          </a:bodyPr>
          <a:lstStyle>
            <a:lvl1pPr>
              <a:defRPr b="0">
                <a:latin typeface="+mn-lt"/>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0FC5D3FD-8D7E-97FE-C658-F56A41D811FC}"/>
              </a:ext>
            </a:extLst>
          </p:cNvPr>
          <p:cNvSpPr>
            <a:spLocks noGrp="1"/>
          </p:cNvSpPr>
          <p:nvPr>
            <p:ph type="dt" sz="half" idx="18"/>
          </p:nvPr>
        </p:nvSpPr>
        <p:spPr/>
        <p:txBody>
          <a:bodyPr/>
          <a:lstStyle/>
          <a:p>
            <a:r>
              <a:rPr lang="en-GB"/>
              <a:t>For internal discussion purposes only</a:t>
            </a:r>
          </a:p>
        </p:txBody>
      </p:sp>
      <p:sp>
        <p:nvSpPr>
          <p:cNvPr id="7" name="Footer Placeholder 6">
            <a:extLst>
              <a:ext uri="{FF2B5EF4-FFF2-40B4-BE49-F238E27FC236}">
                <a16:creationId xmlns:a16="http://schemas.microsoft.com/office/drawing/2014/main" id="{AE0AA409-3D6A-F754-6C6D-EB8D9CD211C8}"/>
              </a:ext>
            </a:extLst>
          </p:cNvPr>
          <p:cNvSpPr>
            <a:spLocks noGrp="1"/>
          </p:cNvSpPr>
          <p:nvPr>
            <p:ph type="ftr" sz="quarter" idx="19"/>
          </p:nvPr>
        </p:nvSpPr>
        <p:spPr/>
        <p:txBody>
          <a:bodyPr/>
          <a:lstStyle/>
          <a:p>
            <a:r>
              <a:rPr lang="en-GB"/>
              <a:t>&lt;Header&gt;</a:t>
            </a:r>
          </a:p>
        </p:txBody>
      </p:sp>
      <p:sp>
        <p:nvSpPr>
          <p:cNvPr id="8" name="Slide Number Placeholder 7">
            <a:extLst>
              <a:ext uri="{FF2B5EF4-FFF2-40B4-BE49-F238E27FC236}">
                <a16:creationId xmlns:a16="http://schemas.microsoft.com/office/drawing/2014/main" id="{F4FCBC6F-21A0-D40A-F936-4601ED225F9B}"/>
              </a:ext>
            </a:extLst>
          </p:cNvPr>
          <p:cNvSpPr>
            <a:spLocks noGrp="1"/>
          </p:cNvSpPr>
          <p:nvPr>
            <p:ph type="sldNum" sz="quarter" idx="20"/>
          </p:nvPr>
        </p:nvSpPr>
        <p:spPr/>
        <p:txBody>
          <a:bodyPr/>
          <a:lstStyle/>
          <a:p>
            <a:fld id="{7AD8EBCA-3EC2-B24B-964C-A05FBBD49954}" type="slidenum">
              <a:rPr lang="en-GB" smtClean="0"/>
              <a:pPr/>
              <a:t>‹#›</a:t>
            </a:fld>
            <a:endParaRPr lang="en-GB"/>
          </a:p>
        </p:txBody>
      </p:sp>
    </p:spTree>
    <p:extLst>
      <p:ext uri="{BB962C8B-B14F-4D97-AF65-F5344CB8AC3E}">
        <p14:creationId xmlns:p14="http://schemas.microsoft.com/office/powerpoint/2010/main" val="358981401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4859809" cy="868567"/>
          </a:xfrm>
        </p:spPr>
        <p:txBody>
          <a:bodyPr/>
          <a:lstStyle/>
          <a:p>
            <a:r>
              <a:rPr lang="en-GB"/>
              <a:t>[Contents: v2]</a:t>
            </a:r>
          </a:p>
        </p:txBody>
      </p:sp>
      <p:sp>
        <p:nvSpPr>
          <p:cNvPr id="10" name="Table Placeholder 9">
            <a:extLst>
              <a:ext uri="{FF2B5EF4-FFF2-40B4-BE49-F238E27FC236}">
                <a16:creationId xmlns:a16="http://schemas.microsoft.com/office/drawing/2014/main" id="{BC702705-9ECB-172B-C301-3823A15EE8FB}"/>
              </a:ext>
            </a:extLst>
          </p:cNvPr>
          <p:cNvSpPr>
            <a:spLocks noGrp="1"/>
          </p:cNvSpPr>
          <p:nvPr>
            <p:ph type="tbl" sz="quarter" idx="13"/>
          </p:nvPr>
        </p:nvSpPr>
        <p:spPr>
          <a:xfrm>
            <a:off x="1009650" y="2032000"/>
            <a:ext cx="4859809" cy="4064000"/>
          </a:xfrm>
        </p:spPr>
        <p:txBody>
          <a:bodyPr>
            <a:normAutofit/>
          </a:bodyPr>
          <a:lstStyle>
            <a:lvl1pPr>
              <a:defRPr sz="2400" b="0">
                <a:latin typeface="+mn-lt"/>
              </a:defRPr>
            </a:lvl1pPr>
          </a:lstStyle>
          <a:p>
            <a:r>
              <a:rPr lang="en-US"/>
              <a:t>Click icon to add table</a:t>
            </a:r>
            <a:endParaRPr lang="en-GB"/>
          </a:p>
        </p:txBody>
      </p:sp>
      <p:sp>
        <p:nvSpPr>
          <p:cNvPr id="8" name="Table Placeholder 9">
            <a:extLst>
              <a:ext uri="{FF2B5EF4-FFF2-40B4-BE49-F238E27FC236}">
                <a16:creationId xmlns:a16="http://schemas.microsoft.com/office/drawing/2014/main" id="{1C65DEEE-CEFC-FED2-13F5-971A1AAABE7D}"/>
              </a:ext>
            </a:extLst>
          </p:cNvPr>
          <p:cNvSpPr>
            <a:spLocks noGrp="1"/>
          </p:cNvSpPr>
          <p:nvPr>
            <p:ph type="tbl" sz="quarter" idx="14"/>
          </p:nvPr>
        </p:nvSpPr>
        <p:spPr>
          <a:xfrm>
            <a:off x="6821015" y="2032000"/>
            <a:ext cx="4859809" cy="4064000"/>
          </a:xfrm>
        </p:spPr>
        <p:txBody>
          <a:bodyPr>
            <a:normAutofit/>
          </a:bodyPr>
          <a:lstStyle>
            <a:lvl1pPr>
              <a:defRPr sz="2400" b="0">
                <a:latin typeface="+mn-lt"/>
              </a:defRPr>
            </a:lvl1pPr>
          </a:lstStyle>
          <a:p>
            <a:r>
              <a:rPr lang="en-US"/>
              <a:t>Click icon to add table</a:t>
            </a:r>
            <a:endParaRPr lang="en-GB"/>
          </a:p>
        </p:txBody>
      </p:sp>
      <p:sp>
        <p:nvSpPr>
          <p:cNvPr id="3" name="Date Placeholder 2">
            <a:extLst>
              <a:ext uri="{FF2B5EF4-FFF2-40B4-BE49-F238E27FC236}">
                <a16:creationId xmlns:a16="http://schemas.microsoft.com/office/drawing/2014/main" id="{E8D92AD5-7438-8939-ED30-AE40920BC9D5}"/>
              </a:ext>
            </a:extLst>
          </p:cNvPr>
          <p:cNvSpPr>
            <a:spLocks noGrp="1"/>
          </p:cNvSpPr>
          <p:nvPr>
            <p:ph type="dt" sz="half" idx="15"/>
          </p:nvPr>
        </p:nvSpPr>
        <p:spPr/>
        <p:txBody>
          <a:bodyPr/>
          <a:lstStyle/>
          <a:p>
            <a:r>
              <a:rPr lang="en-GB"/>
              <a:t>For internal discussion purposes only</a:t>
            </a:r>
          </a:p>
        </p:txBody>
      </p:sp>
      <p:sp>
        <p:nvSpPr>
          <p:cNvPr id="7" name="Footer Placeholder 6">
            <a:extLst>
              <a:ext uri="{FF2B5EF4-FFF2-40B4-BE49-F238E27FC236}">
                <a16:creationId xmlns:a16="http://schemas.microsoft.com/office/drawing/2014/main" id="{044CCC2C-FCBF-D402-B325-D9B11BA003C3}"/>
              </a:ext>
            </a:extLst>
          </p:cNvPr>
          <p:cNvSpPr>
            <a:spLocks noGrp="1"/>
          </p:cNvSpPr>
          <p:nvPr>
            <p:ph type="ftr" sz="quarter" idx="16"/>
          </p:nvPr>
        </p:nvSpPr>
        <p:spPr/>
        <p:txBody>
          <a:bodyPr/>
          <a:lstStyle/>
          <a:p>
            <a:r>
              <a:rPr lang="en-GB"/>
              <a:t>&lt;Header&gt;</a:t>
            </a:r>
          </a:p>
        </p:txBody>
      </p:sp>
      <p:sp>
        <p:nvSpPr>
          <p:cNvPr id="9" name="Slide Number Placeholder 8">
            <a:extLst>
              <a:ext uri="{FF2B5EF4-FFF2-40B4-BE49-F238E27FC236}">
                <a16:creationId xmlns:a16="http://schemas.microsoft.com/office/drawing/2014/main" id="{16AE55A4-6B66-462F-7923-9A22ADDB2841}"/>
              </a:ext>
            </a:extLst>
          </p:cNvPr>
          <p:cNvSpPr>
            <a:spLocks noGrp="1"/>
          </p:cNvSpPr>
          <p:nvPr>
            <p:ph type="sldNum" sz="quarter" idx="17"/>
          </p:nvPr>
        </p:nvSpPr>
        <p:spPr/>
        <p:txBody>
          <a:bodyPr/>
          <a:lstStyle/>
          <a:p>
            <a:fld id="{7AD8EBCA-3EC2-B24B-964C-A05FBBD49954}" type="slidenum">
              <a:rPr lang="en-GB" smtClean="0"/>
              <a:pPr/>
              <a:t>‹#›</a:t>
            </a:fld>
            <a:endParaRPr lang="en-GB"/>
          </a:p>
        </p:txBody>
      </p:sp>
    </p:spTree>
    <p:extLst>
      <p:ext uri="{BB962C8B-B14F-4D97-AF65-F5344CB8AC3E}">
        <p14:creationId xmlns:p14="http://schemas.microsoft.com/office/powerpoint/2010/main" val="177921833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v3]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26B221AB-E122-9A66-C511-0BDF09F929D9}"/>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102080620"/>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 v1">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3C1E4B"/>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v1]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r>
              <a:rPr lang="en-GB"/>
              <a:t>&lt;Header&gt;</a:t>
            </a:r>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2966794524"/>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v2">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001E46"/>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v2]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r>
              <a:rPr lang="en-GB"/>
              <a:t>&lt;Header&gt;</a:t>
            </a:r>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3048776267"/>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 v3">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00323C"/>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v3]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r>
              <a:rPr lang="en-GB"/>
              <a:t>&lt;Header&gt;</a:t>
            </a:r>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1029148372"/>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[Title and content]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BF66B593-2A8F-6EF1-1164-994ABA6F3FAB}"/>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64870290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[Two column content]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7" name="Content Placeholder 2">
            <a:extLst>
              <a:ext uri="{FF2B5EF4-FFF2-40B4-BE49-F238E27FC236}">
                <a16:creationId xmlns:a16="http://schemas.microsoft.com/office/drawing/2014/main" id="{3658953D-5B50-AB9D-D8A7-044AC246F3AC}"/>
              </a:ext>
            </a:extLst>
          </p:cNvPr>
          <p:cNvSpPr>
            <a:spLocks noGrp="1"/>
          </p:cNvSpPr>
          <p:nvPr>
            <p:ph idx="13" hasCustomPrompt="1"/>
          </p:nvPr>
        </p:nvSpPr>
        <p:spPr>
          <a:xfrm>
            <a:off x="6588124"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GB"/>
              <a:t>For internal discussion purposes only</a:t>
            </a:r>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r>
              <a:rPr lang="en-GB"/>
              <a:t>&lt;Header&gt;</a:t>
            </a:r>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DEFD29F9-EE6F-F178-E7A8-A69E5D0FBC12}"/>
              </a:ext>
            </a:extLst>
          </p:cNvPr>
          <p:cNvSpPr>
            <a:spLocks noGrp="1"/>
          </p:cNvSpPr>
          <p:nvPr>
            <p:ph type="body" sz="quarter" idx="17"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54187794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C8229D6-44E6-65A4-EA93-FF5EEE1C777D}"/>
              </a:ext>
            </a:extLst>
          </p:cNvPr>
          <p:cNvSpPr/>
          <p:nvPr userDrawn="1"/>
        </p:nvSpPr>
        <p:spPr>
          <a:xfrm>
            <a:off x="8391524" y="2031999"/>
            <a:ext cx="3290401" cy="3074756"/>
          </a:xfrm>
          <a:custGeom>
            <a:avLst/>
            <a:gdLst>
              <a:gd name="connsiteX0" fmla="*/ 0 w 3290401"/>
              <a:gd name="connsiteY0" fmla="*/ 2872142 h 3074756"/>
              <a:gd name="connsiteX1" fmla="*/ 0 w 3290401"/>
              <a:gd name="connsiteY1" fmla="*/ 2872143 h 3074756"/>
              <a:gd name="connsiteX2" fmla="*/ 0 w 3290401"/>
              <a:gd name="connsiteY2" fmla="*/ 2872143 h 3074756"/>
              <a:gd name="connsiteX3" fmla="*/ 0 w 3290401"/>
              <a:gd name="connsiteY3" fmla="*/ 0 h 3074756"/>
              <a:gd name="connsiteX4" fmla="*/ 1449983 w 3290401"/>
              <a:gd name="connsiteY4" fmla="*/ 0 h 3074756"/>
              <a:gd name="connsiteX5" fmla="*/ 3087719 w 3290401"/>
              <a:gd name="connsiteY5" fmla="*/ 0 h 3074756"/>
              <a:gd name="connsiteX6" fmla="*/ 3088934 w 3290401"/>
              <a:gd name="connsiteY6" fmla="*/ 0 h 3074756"/>
              <a:gd name="connsiteX7" fmla="*/ 3088934 w 3290401"/>
              <a:gd name="connsiteY7" fmla="*/ 245 h 3074756"/>
              <a:gd name="connsiteX8" fmla="*/ 3166612 w 3290401"/>
              <a:gd name="connsiteY8" fmla="*/ 15922 h 3074756"/>
              <a:gd name="connsiteX9" fmla="*/ 3290400 w 3290401"/>
              <a:gd name="connsiteY9" fmla="*/ 202613 h 3074756"/>
              <a:gd name="connsiteX10" fmla="*/ 3290399 w 3290401"/>
              <a:gd name="connsiteY10" fmla="*/ 202613 h 3074756"/>
              <a:gd name="connsiteX11" fmla="*/ 3289624 w 3290401"/>
              <a:gd name="connsiteY11" fmla="*/ 207739 h 3074756"/>
              <a:gd name="connsiteX12" fmla="*/ 3289624 w 3290401"/>
              <a:gd name="connsiteY12" fmla="*/ 2864436 h 3074756"/>
              <a:gd name="connsiteX13" fmla="*/ 3290401 w 3290401"/>
              <a:gd name="connsiteY13" fmla="*/ 2872143 h 3074756"/>
              <a:gd name="connsiteX14" fmla="*/ 3290400 w 3290401"/>
              <a:gd name="connsiteY14" fmla="*/ 2872143 h 3074756"/>
              <a:gd name="connsiteX15" fmla="*/ 3087787 w 3290401"/>
              <a:gd name="connsiteY15" fmla="*/ 3074756 h 3074756"/>
              <a:gd name="connsiteX16" fmla="*/ 202613 w 3290401"/>
              <a:gd name="connsiteY16" fmla="*/ 3074755 h 3074756"/>
              <a:gd name="connsiteX17" fmla="*/ 4116 w 3290401"/>
              <a:gd name="connsiteY17" fmla="*/ 2912976 h 3074756"/>
              <a:gd name="connsiteX18" fmla="*/ 0 w 3290401"/>
              <a:gd name="connsiteY18" fmla="*/ 2872143 h 3074756"/>
              <a:gd name="connsiteX19" fmla="*/ 504 w 3290401"/>
              <a:gd name="connsiteY19" fmla="*/ 2867147 h 3074756"/>
              <a:gd name="connsiteX20" fmla="*/ 0 w 3290401"/>
              <a:gd name="connsiteY20" fmla="*/ 2867147 h 307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0401" h="3074756">
                <a:moveTo>
                  <a:pt x="0" y="2872142"/>
                </a:moveTo>
                <a:lnTo>
                  <a:pt x="0" y="2872143"/>
                </a:lnTo>
                <a:lnTo>
                  <a:pt x="0" y="2872143"/>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2864436"/>
                </a:lnTo>
                <a:lnTo>
                  <a:pt x="3290401" y="2872143"/>
                </a:lnTo>
                <a:lnTo>
                  <a:pt x="3290400" y="2872143"/>
                </a:lnTo>
                <a:cubicBezTo>
                  <a:pt x="3290400" y="2984043"/>
                  <a:pt x="3199687" y="3074756"/>
                  <a:pt x="3087787" y="3074756"/>
                </a:cubicBezTo>
                <a:lnTo>
                  <a:pt x="202613" y="3074755"/>
                </a:lnTo>
                <a:cubicBezTo>
                  <a:pt x="104701" y="3074755"/>
                  <a:pt x="23009" y="3005303"/>
                  <a:pt x="4116" y="2912976"/>
                </a:cubicBezTo>
                <a:lnTo>
                  <a:pt x="0" y="2872143"/>
                </a:lnTo>
                <a:lnTo>
                  <a:pt x="504" y="2867147"/>
                </a:lnTo>
                <a:lnTo>
                  <a:pt x="0" y="2867147"/>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[Text and quote]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14" name="Text Placeholder 7">
            <a:extLst>
              <a:ext uri="{FF2B5EF4-FFF2-40B4-BE49-F238E27FC236}">
                <a16:creationId xmlns:a16="http://schemas.microsoft.com/office/drawing/2014/main" id="{EDD8D518-B79D-5F85-F7A6-8E5885D33459}"/>
              </a:ext>
            </a:extLst>
          </p:cNvPr>
          <p:cNvSpPr>
            <a:spLocks noGrp="1"/>
          </p:cNvSpPr>
          <p:nvPr>
            <p:ph type="body" sz="quarter" idx="14" hasCustomPrompt="1"/>
          </p:nvPr>
        </p:nvSpPr>
        <p:spPr>
          <a:xfrm>
            <a:off x="8653247" y="2325871"/>
            <a:ext cx="2782691" cy="1657342"/>
          </a:xfrm>
        </p:spPr>
        <p:txBody>
          <a:bodyPr anchor="t" anchorCtr="0">
            <a:normAutofit/>
          </a:bodyPr>
          <a:lstStyle>
            <a:lvl1pPr>
              <a:lnSpc>
                <a:spcPct val="100000"/>
              </a:lnSpc>
              <a:spcAft>
                <a:spcPts val="0"/>
              </a:spcAft>
              <a:defRPr sz="2400" b="0">
                <a:solidFill>
                  <a:schemeClr val="bg1"/>
                </a:solidFill>
                <a:latin typeface="+mn-lt"/>
              </a:defRPr>
            </a:lvl1pPr>
            <a:lvl2pPr>
              <a:lnSpc>
                <a:spcPct val="100000"/>
              </a:lnSpc>
              <a:spcAft>
                <a:spcPts val="0"/>
              </a:spcAft>
              <a:defRPr sz="2400">
                <a:solidFill>
                  <a:schemeClr val="bg1"/>
                </a:solidFill>
              </a:defRPr>
            </a:lvl2pPr>
            <a:lvl3pPr marL="0" indent="0">
              <a:lnSpc>
                <a:spcPct val="100000"/>
              </a:lnSpc>
              <a:spcAft>
                <a:spcPts val="0"/>
              </a:spcAft>
              <a:buNone/>
              <a:defRPr sz="2400">
                <a:solidFill>
                  <a:schemeClr val="bg1"/>
                </a:solidFill>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&lt;“Quote”&gt;</a:t>
            </a:r>
          </a:p>
        </p:txBody>
      </p:sp>
      <p:sp>
        <p:nvSpPr>
          <p:cNvPr id="16" name="Text Placeholder 7">
            <a:extLst>
              <a:ext uri="{FF2B5EF4-FFF2-40B4-BE49-F238E27FC236}">
                <a16:creationId xmlns:a16="http://schemas.microsoft.com/office/drawing/2014/main" id="{F010DA67-1C71-0D9E-096F-1F650E0218CD}"/>
              </a:ext>
            </a:extLst>
          </p:cNvPr>
          <p:cNvSpPr>
            <a:spLocks noGrp="1"/>
          </p:cNvSpPr>
          <p:nvPr>
            <p:ph type="body" sz="quarter" idx="15" hasCustomPrompt="1"/>
          </p:nvPr>
        </p:nvSpPr>
        <p:spPr>
          <a:xfrm>
            <a:off x="8653247" y="4114801"/>
            <a:ext cx="2782691" cy="754618"/>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7" name="Date Placeholder 6">
            <a:extLst>
              <a:ext uri="{FF2B5EF4-FFF2-40B4-BE49-F238E27FC236}">
                <a16:creationId xmlns:a16="http://schemas.microsoft.com/office/drawing/2014/main" id="{3BEC4815-A1FC-D937-4681-5D147EBBCA0C}"/>
              </a:ext>
            </a:extLst>
          </p:cNvPr>
          <p:cNvSpPr>
            <a:spLocks noGrp="1"/>
          </p:cNvSpPr>
          <p:nvPr>
            <p:ph type="dt" sz="half" idx="16"/>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3E69442A-763B-C5D7-22B1-1E5D419FFC17}"/>
              </a:ext>
            </a:extLst>
          </p:cNvPr>
          <p:cNvSpPr>
            <a:spLocks noGrp="1"/>
          </p:cNvSpPr>
          <p:nvPr>
            <p:ph type="ftr" sz="quarter" idx="17"/>
          </p:nvPr>
        </p:nvSpPr>
        <p:spPr/>
        <p:txBody>
          <a:bodyPr/>
          <a:lstStyle/>
          <a:p>
            <a:r>
              <a:rPr lang="en-GB"/>
              <a:t>&lt;Header&gt;</a:t>
            </a:r>
          </a:p>
        </p:txBody>
      </p:sp>
      <p:sp>
        <p:nvSpPr>
          <p:cNvPr id="9" name="Slide Number Placeholder 8">
            <a:extLst>
              <a:ext uri="{FF2B5EF4-FFF2-40B4-BE49-F238E27FC236}">
                <a16:creationId xmlns:a16="http://schemas.microsoft.com/office/drawing/2014/main" id="{A431FFA4-C505-CBAC-E609-366B8024E363}"/>
              </a:ext>
            </a:extLst>
          </p:cNvPr>
          <p:cNvSpPr>
            <a:spLocks noGrp="1"/>
          </p:cNvSpPr>
          <p:nvPr>
            <p:ph type="sldNum" sz="quarter" idx="18"/>
          </p:nvPr>
        </p:nvSpPr>
        <p:spPr/>
        <p:txBody>
          <a:bodyPr/>
          <a:lstStyle/>
          <a:p>
            <a:fld id="{7AD8EBCA-3EC2-B24B-964C-A05FBBD49954}" type="slidenum">
              <a:rPr lang="en-GB" smtClean="0"/>
              <a:pPr/>
              <a:t>‹#›</a:t>
            </a:fld>
            <a:endParaRPr lang="en-GB"/>
          </a:p>
        </p:txBody>
      </p:sp>
      <p:sp>
        <p:nvSpPr>
          <p:cNvPr id="12" name="Text Placeholder 7">
            <a:extLst>
              <a:ext uri="{FF2B5EF4-FFF2-40B4-BE49-F238E27FC236}">
                <a16:creationId xmlns:a16="http://schemas.microsoft.com/office/drawing/2014/main" id="{689302C6-5E6B-1E20-A1C4-98CBC4FDA930}"/>
              </a:ext>
            </a:extLst>
          </p:cNvPr>
          <p:cNvSpPr>
            <a:spLocks noGrp="1"/>
          </p:cNvSpPr>
          <p:nvPr>
            <p:ph type="body" sz="quarter" idx="19"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321160119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e and referenc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DBE1358-A781-E00C-CA22-5907EFB185E7}"/>
              </a:ext>
            </a:extLst>
          </p:cNvPr>
          <p:cNvSpPr/>
          <p:nvPr userDrawn="1"/>
        </p:nvSpPr>
        <p:spPr>
          <a:xfrm>
            <a:off x="8391524" y="2031999"/>
            <a:ext cx="3290401" cy="1775224"/>
          </a:xfrm>
          <a:custGeom>
            <a:avLst/>
            <a:gdLst>
              <a:gd name="connsiteX0" fmla="*/ 0 w 3290401"/>
              <a:gd name="connsiteY0" fmla="*/ 1572610 h 1775224"/>
              <a:gd name="connsiteX1" fmla="*/ 0 w 3290401"/>
              <a:gd name="connsiteY1" fmla="*/ 1572611 h 1775224"/>
              <a:gd name="connsiteX2" fmla="*/ 0 w 3290401"/>
              <a:gd name="connsiteY2" fmla="*/ 1572611 h 1775224"/>
              <a:gd name="connsiteX3" fmla="*/ 0 w 3290401"/>
              <a:gd name="connsiteY3" fmla="*/ 0 h 1775224"/>
              <a:gd name="connsiteX4" fmla="*/ 1449983 w 3290401"/>
              <a:gd name="connsiteY4" fmla="*/ 0 h 1775224"/>
              <a:gd name="connsiteX5" fmla="*/ 3087719 w 3290401"/>
              <a:gd name="connsiteY5" fmla="*/ 0 h 1775224"/>
              <a:gd name="connsiteX6" fmla="*/ 3088934 w 3290401"/>
              <a:gd name="connsiteY6" fmla="*/ 0 h 1775224"/>
              <a:gd name="connsiteX7" fmla="*/ 3088934 w 3290401"/>
              <a:gd name="connsiteY7" fmla="*/ 245 h 1775224"/>
              <a:gd name="connsiteX8" fmla="*/ 3166612 w 3290401"/>
              <a:gd name="connsiteY8" fmla="*/ 15922 h 1775224"/>
              <a:gd name="connsiteX9" fmla="*/ 3290400 w 3290401"/>
              <a:gd name="connsiteY9" fmla="*/ 202613 h 1775224"/>
              <a:gd name="connsiteX10" fmla="*/ 3290399 w 3290401"/>
              <a:gd name="connsiteY10" fmla="*/ 202613 h 1775224"/>
              <a:gd name="connsiteX11" fmla="*/ 3289624 w 3290401"/>
              <a:gd name="connsiteY11" fmla="*/ 207739 h 1775224"/>
              <a:gd name="connsiteX12" fmla="*/ 3289624 w 3290401"/>
              <a:gd name="connsiteY12" fmla="*/ 1397000 h 1775224"/>
              <a:gd name="connsiteX13" fmla="*/ 3289301 w 3290401"/>
              <a:gd name="connsiteY13" fmla="*/ 1397000 h 1775224"/>
              <a:gd name="connsiteX14" fmla="*/ 3289301 w 3290401"/>
              <a:gd name="connsiteY14" fmla="*/ 1565276 h 1775224"/>
              <a:gd name="connsiteX15" fmla="*/ 3288920 w 3290401"/>
              <a:gd name="connsiteY15" fmla="*/ 1565276 h 1775224"/>
              <a:gd name="connsiteX16" fmla="*/ 3290401 w 3290401"/>
              <a:gd name="connsiteY16" fmla="*/ 1572611 h 1775224"/>
              <a:gd name="connsiteX17" fmla="*/ 3290400 w 3290401"/>
              <a:gd name="connsiteY17" fmla="*/ 1572611 h 1775224"/>
              <a:gd name="connsiteX18" fmla="*/ 3087787 w 3290401"/>
              <a:gd name="connsiteY18" fmla="*/ 1775224 h 1775224"/>
              <a:gd name="connsiteX19" fmla="*/ 202613 w 3290401"/>
              <a:gd name="connsiteY19" fmla="*/ 1775223 h 1775224"/>
              <a:gd name="connsiteX20" fmla="*/ 15922 w 3290401"/>
              <a:gd name="connsiteY20" fmla="*/ 1651476 h 1775224"/>
              <a:gd name="connsiteX21" fmla="*/ 0 w 3290401"/>
              <a:gd name="connsiteY21" fmla="*/ 1572611 h 1775224"/>
              <a:gd name="connsiteX22" fmla="*/ 1481 w 3290401"/>
              <a:gd name="connsiteY22" fmla="*/ 1565276 h 1775224"/>
              <a:gd name="connsiteX23" fmla="*/ 0 w 3290401"/>
              <a:gd name="connsiteY23" fmla="*/ 1565276 h 1775224"/>
              <a:gd name="connsiteX24" fmla="*/ 0 w 3290401"/>
              <a:gd name="connsiteY24" fmla="*/ 1397000 h 1775224"/>
              <a:gd name="connsiteX25" fmla="*/ 0 w 3290401"/>
              <a:gd name="connsiteY25" fmla="*/ 844551 h 17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01" h="1775224">
                <a:moveTo>
                  <a:pt x="0" y="1572610"/>
                </a:moveTo>
                <a:lnTo>
                  <a:pt x="0" y="1572611"/>
                </a:lnTo>
                <a:lnTo>
                  <a:pt x="0" y="1572611"/>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1397000"/>
                </a:lnTo>
                <a:lnTo>
                  <a:pt x="3289301" y="1397000"/>
                </a:lnTo>
                <a:lnTo>
                  <a:pt x="3289301" y="1565276"/>
                </a:lnTo>
                <a:lnTo>
                  <a:pt x="3288920" y="1565276"/>
                </a:lnTo>
                <a:lnTo>
                  <a:pt x="3290401" y="1572611"/>
                </a:lnTo>
                <a:lnTo>
                  <a:pt x="3290400" y="1572611"/>
                </a:lnTo>
                <a:cubicBezTo>
                  <a:pt x="3290400" y="1684511"/>
                  <a:pt x="3199687" y="1775224"/>
                  <a:pt x="3087787" y="1775224"/>
                </a:cubicBezTo>
                <a:lnTo>
                  <a:pt x="202613" y="1775223"/>
                </a:lnTo>
                <a:cubicBezTo>
                  <a:pt x="118688" y="1775223"/>
                  <a:pt x="46681" y="1724197"/>
                  <a:pt x="15922" y="1651476"/>
                </a:cubicBezTo>
                <a:lnTo>
                  <a:pt x="0" y="1572611"/>
                </a:lnTo>
                <a:lnTo>
                  <a:pt x="1481" y="1565276"/>
                </a:lnTo>
                <a:lnTo>
                  <a:pt x="0" y="1565276"/>
                </a:lnTo>
                <a:lnTo>
                  <a:pt x="0" y="1397000"/>
                </a:lnTo>
                <a:lnTo>
                  <a:pt x="0" y="844551"/>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14">
            <a:extLst>
              <a:ext uri="{FF2B5EF4-FFF2-40B4-BE49-F238E27FC236}">
                <a16:creationId xmlns:a16="http://schemas.microsoft.com/office/drawing/2014/main" id="{732BC935-3F7D-8414-37B4-F5FD954A5F51}"/>
              </a:ext>
            </a:extLst>
          </p:cNvPr>
          <p:cNvSpPr/>
          <p:nvPr userDrawn="1"/>
        </p:nvSpPr>
        <p:spPr>
          <a:xfrm>
            <a:off x="8391524" y="4067233"/>
            <a:ext cx="3290401" cy="1775224"/>
          </a:xfrm>
          <a:custGeom>
            <a:avLst/>
            <a:gdLst>
              <a:gd name="connsiteX0" fmla="*/ 0 w 3290401"/>
              <a:gd name="connsiteY0" fmla="*/ 1572610 h 1775224"/>
              <a:gd name="connsiteX1" fmla="*/ 0 w 3290401"/>
              <a:gd name="connsiteY1" fmla="*/ 1572611 h 1775224"/>
              <a:gd name="connsiteX2" fmla="*/ 0 w 3290401"/>
              <a:gd name="connsiteY2" fmla="*/ 1572611 h 1775224"/>
              <a:gd name="connsiteX3" fmla="*/ 0 w 3290401"/>
              <a:gd name="connsiteY3" fmla="*/ 0 h 1775224"/>
              <a:gd name="connsiteX4" fmla="*/ 1449983 w 3290401"/>
              <a:gd name="connsiteY4" fmla="*/ 0 h 1775224"/>
              <a:gd name="connsiteX5" fmla="*/ 3087719 w 3290401"/>
              <a:gd name="connsiteY5" fmla="*/ 0 h 1775224"/>
              <a:gd name="connsiteX6" fmla="*/ 3088934 w 3290401"/>
              <a:gd name="connsiteY6" fmla="*/ 0 h 1775224"/>
              <a:gd name="connsiteX7" fmla="*/ 3088934 w 3290401"/>
              <a:gd name="connsiteY7" fmla="*/ 245 h 1775224"/>
              <a:gd name="connsiteX8" fmla="*/ 3166612 w 3290401"/>
              <a:gd name="connsiteY8" fmla="*/ 15922 h 1775224"/>
              <a:gd name="connsiteX9" fmla="*/ 3290400 w 3290401"/>
              <a:gd name="connsiteY9" fmla="*/ 202613 h 1775224"/>
              <a:gd name="connsiteX10" fmla="*/ 3290399 w 3290401"/>
              <a:gd name="connsiteY10" fmla="*/ 202613 h 1775224"/>
              <a:gd name="connsiteX11" fmla="*/ 3289624 w 3290401"/>
              <a:gd name="connsiteY11" fmla="*/ 207739 h 1775224"/>
              <a:gd name="connsiteX12" fmla="*/ 3289624 w 3290401"/>
              <a:gd name="connsiteY12" fmla="*/ 1397000 h 1775224"/>
              <a:gd name="connsiteX13" fmla="*/ 3289301 w 3290401"/>
              <a:gd name="connsiteY13" fmla="*/ 1397000 h 1775224"/>
              <a:gd name="connsiteX14" fmla="*/ 3289301 w 3290401"/>
              <a:gd name="connsiteY14" fmla="*/ 1565276 h 1775224"/>
              <a:gd name="connsiteX15" fmla="*/ 3288920 w 3290401"/>
              <a:gd name="connsiteY15" fmla="*/ 1565276 h 1775224"/>
              <a:gd name="connsiteX16" fmla="*/ 3290401 w 3290401"/>
              <a:gd name="connsiteY16" fmla="*/ 1572611 h 1775224"/>
              <a:gd name="connsiteX17" fmla="*/ 3290400 w 3290401"/>
              <a:gd name="connsiteY17" fmla="*/ 1572611 h 1775224"/>
              <a:gd name="connsiteX18" fmla="*/ 3087787 w 3290401"/>
              <a:gd name="connsiteY18" fmla="*/ 1775224 h 1775224"/>
              <a:gd name="connsiteX19" fmla="*/ 202613 w 3290401"/>
              <a:gd name="connsiteY19" fmla="*/ 1775223 h 1775224"/>
              <a:gd name="connsiteX20" fmla="*/ 15922 w 3290401"/>
              <a:gd name="connsiteY20" fmla="*/ 1651476 h 1775224"/>
              <a:gd name="connsiteX21" fmla="*/ 0 w 3290401"/>
              <a:gd name="connsiteY21" fmla="*/ 1572611 h 1775224"/>
              <a:gd name="connsiteX22" fmla="*/ 1481 w 3290401"/>
              <a:gd name="connsiteY22" fmla="*/ 1565276 h 1775224"/>
              <a:gd name="connsiteX23" fmla="*/ 0 w 3290401"/>
              <a:gd name="connsiteY23" fmla="*/ 1565276 h 1775224"/>
              <a:gd name="connsiteX24" fmla="*/ 0 w 3290401"/>
              <a:gd name="connsiteY24" fmla="*/ 1397000 h 1775224"/>
              <a:gd name="connsiteX25" fmla="*/ 0 w 3290401"/>
              <a:gd name="connsiteY25" fmla="*/ 844551 h 17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01" h="1775224">
                <a:moveTo>
                  <a:pt x="0" y="1572610"/>
                </a:moveTo>
                <a:lnTo>
                  <a:pt x="0" y="1572611"/>
                </a:lnTo>
                <a:lnTo>
                  <a:pt x="0" y="1572611"/>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1397000"/>
                </a:lnTo>
                <a:lnTo>
                  <a:pt x="3289301" y="1397000"/>
                </a:lnTo>
                <a:lnTo>
                  <a:pt x="3289301" y="1565276"/>
                </a:lnTo>
                <a:lnTo>
                  <a:pt x="3288920" y="1565276"/>
                </a:lnTo>
                <a:lnTo>
                  <a:pt x="3290401" y="1572611"/>
                </a:lnTo>
                <a:lnTo>
                  <a:pt x="3290400" y="1572611"/>
                </a:lnTo>
                <a:cubicBezTo>
                  <a:pt x="3290400" y="1684511"/>
                  <a:pt x="3199687" y="1775224"/>
                  <a:pt x="3087787" y="1775224"/>
                </a:cubicBezTo>
                <a:lnTo>
                  <a:pt x="202613" y="1775223"/>
                </a:lnTo>
                <a:cubicBezTo>
                  <a:pt x="118688" y="1775223"/>
                  <a:pt x="46681" y="1724197"/>
                  <a:pt x="15922" y="1651476"/>
                </a:cubicBezTo>
                <a:lnTo>
                  <a:pt x="0" y="1572611"/>
                </a:lnTo>
                <a:lnTo>
                  <a:pt x="1481" y="1565276"/>
                </a:lnTo>
                <a:lnTo>
                  <a:pt x="0" y="1565276"/>
                </a:lnTo>
                <a:lnTo>
                  <a:pt x="0" y="1397000"/>
                </a:lnTo>
                <a:lnTo>
                  <a:pt x="0" y="844551"/>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Text Placeholder 7">
            <a:extLst>
              <a:ext uri="{FF2B5EF4-FFF2-40B4-BE49-F238E27FC236}">
                <a16:creationId xmlns:a16="http://schemas.microsoft.com/office/drawing/2014/main" id="{F497684F-452A-535D-BB94-FD12F24EBAD6}"/>
              </a:ext>
            </a:extLst>
          </p:cNvPr>
          <p:cNvSpPr>
            <a:spLocks noGrp="1"/>
          </p:cNvSpPr>
          <p:nvPr>
            <p:ph type="body" sz="quarter" idx="18" hasCustomPrompt="1"/>
          </p:nvPr>
        </p:nvSpPr>
        <p:spPr>
          <a:xfrm>
            <a:off x="8653247" y="4176155"/>
            <a:ext cx="3027578" cy="1100180"/>
          </a:xfrm>
        </p:spPr>
        <p:txBody>
          <a:bodyPr anchor="t" anchorCtr="0">
            <a:normAutofit/>
          </a:bodyPr>
          <a:lstStyle>
            <a:lvl1pPr>
              <a:lnSpc>
                <a:spcPct val="100000"/>
              </a:lnSpc>
              <a:spcAft>
                <a:spcPts val="0"/>
              </a:spcAft>
              <a:defRPr sz="7000" b="0">
                <a:solidFill>
                  <a:schemeClr val="accent5"/>
                </a:solidFill>
                <a:latin typeface="+mn-lt"/>
              </a:defRPr>
            </a:lvl1pPr>
            <a:lvl2pPr>
              <a:spcAft>
                <a:spcPts val="0"/>
              </a:spcAft>
              <a:defRPr/>
            </a:lvl2pPr>
            <a:lvl3pPr marL="0" indent="0">
              <a:spcAft>
                <a:spcPts val="0"/>
              </a:spcAft>
              <a:buNone/>
              <a:defRPr/>
            </a:lvl3pPr>
            <a:lvl4pPr marL="0" indent="0">
              <a:spcAft>
                <a:spcPts val="0"/>
              </a:spcAft>
              <a:buNone/>
              <a:defRPr/>
            </a:lvl4pPr>
            <a:lvl5pPr>
              <a:spcAft>
                <a:spcPts val="0"/>
              </a:spcAft>
              <a:defRPr/>
            </a:lvl5pPr>
          </a:lstStyle>
          <a:p>
            <a:pPr lvl="0"/>
            <a:r>
              <a:rPr lang="en-GB"/>
              <a:t>&lt;0%&gt;</a:t>
            </a:r>
          </a:p>
        </p:txBody>
      </p:sp>
      <p:sp>
        <p:nvSpPr>
          <p:cNvPr id="7" name="Text Placeholder 7">
            <a:extLst>
              <a:ext uri="{FF2B5EF4-FFF2-40B4-BE49-F238E27FC236}">
                <a16:creationId xmlns:a16="http://schemas.microsoft.com/office/drawing/2014/main" id="{C772C6C4-F0B8-3B7C-8743-AF8981739924}"/>
              </a:ext>
            </a:extLst>
          </p:cNvPr>
          <p:cNvSpPr>
            <a:spLocks noGrp="1"/>
          </p:cNvSpPr>
          <p:nvPr>
            <p:ph type="body" sz="quarter" idx="17" hasCustomPrompt="1"/>
          </p:nvPr>
        </p:nvSpPr>
        <p:spPr>
          <a:xfrm>
            <a:off x="8653247" y="2141514"/>
            <a:ext cx="3027577" cy="1095955"/>
          </a:xfrm>
        </p:spPr>
        <p:txBody>
          <a:bodyPr anchor="t" anchorCtr="0">
            <a:normAutofit/>
          </a:bodyPr>
          <a:lstStyle>
            <a:lvl1pPr>
              <a:lnSpc>
                <a:spcPct val="100000"/>
              </a:lnSpc>
              <a:spcAft>
                <a:spcPts val="0"/>
              </a:spcAft>
              <a:defRPr sz="7000" b="0">
                <a:solidFill>
                  <a:schemeClr val="accent4"/>
                </a:solidFill>
                <a:latin typeface="+mn-lt"/>
              </a:defRPr>
            </a:lvl1pPr>
            <a:lvl2pPr>
              <a:spcAft>
                <a:spcPts val="0"/>
              </a:spcAft>
              <a:defRPr/>
            </a:lvl2pPr>
            <a:lvl3pPr marL="0" indent="0">
              <a:spcAft>
                <a:spcPts val="0"/>
              </a:spcAft>
              <a:buNone/>
              <a:defRPr/>
            </a:lvl3pPr>
            <a:lvl4pPr marL="0" indent="0">
              <a:spcAft>
                <a:spcPts val="0"/>
              </a:spcAft>
              <a:buNone/>
              <a:defRPr/>
            </a:lvl4pPr>
            <a:lvl5pPr>
              <a:spcAft>
                <a:spcPts val="0"/>
              </a:spcAft>
              <a:defRPr/>
            </a:lvl5pPr>
          </a:lstStyle>
          <a:p>
            <a:pPr lvl="0"/>
            <a:r>
              <a:rPr lang="en-GB"/>
              <a:t>&lt;0%&gt;</a:t>
            </a:r>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a:t>
            </a:r>
            <a:r>
              <a:rPr lang="en-GB">
                <a:solidFill>
                  <a:schemeClr val="tx1"/>
                </a:solidFill>
              </a:rPr>
              <a:t>Date and reference</a:t>
            </a:r>
            <a:r>
              <a:rPr lang="en-GB"/>
              <a: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19" name="Text Placeholder 7">
            <a:extLst>
              <a:ext uri="{FF2B5EF4-FFF2-40B4-BE49-F238E27FC236}">
                <a16:creationId xmlns:a16="http://schemas.microsoft.com/office/drawing/2014/main" id="{94411A48-760F-5255-231C-A5B91484DFFC}"/>
              </a:ext>
            </a:extLst>
          </p:cNvPr>
          <p:cNvSpPr>
            <a:spLocks noGrp="1"/>
          </p:cNvSpPr>
          <p:nvPr>
            <p:ph type="body" sz="quarter" idx="14" hasCustomPrompt="1"/>
          </p:nvPr>
        </p:nvSpPr>
        <p:spPr>
          <a:xfrm>
            <a:off x="8653247" y="3134133"/>
            <a:ext cx="2856127" cy="673090"/>
          </a:xfrm>
        </p:spPr>
        <p:txBody>
          <a:bodyPr>
            <a:normAutofit/>
          </a:bodyPr>
          <a:lstStyle>
            <a:lvl1pPr>
              <a:lnSpc>
                <a:spcPct val="100000"/>
              </a:lnSpc>
              <a:spcAft>
                <a:spcPts val="0"/>
              </a:spcAft>
              <a:defRPr sz="1500" b="0">
                <a:solidFill>
                  <a:schemeClr val="bg1"/>
                </a:solidFill>
                <a:latin typeface="+mj-lt"/>
              </a:defRPr>
            </a:lvl1pPr>
            <a:lvl2pPr>
              <a:lnSpc>
                <a:spcPct val="100000"/>
              </a:lnSpc>
              <a:spcAft>
                <a:spcPts val="0"/>
              </a:spcAft>
              <a:defRPr sz="1500">
                <a:solidFill>
                  <a:schemeClr val="bg1"/>
                </a:solidFill>
                <a:latin typeface="+mj-lt"/>
              </a:defRPr>
            </a:lvl2pPr>
            <a:lvl3pPr marL="0" indent="0">
              <a:lnSpc>
                <a:spcPct val="100000"/>
              </a:lnSpc>
              <a:spcAft>
                <a:spcPts val="0"/>
              </a:spcAft>
              <a:buNone/>
              <a:defRPr sz="1500">
                <a:solidFill>
                  <a:schemeClr val="bg1"/>
                </a:solidFill>
                <a:latin typeface="+mj-lt"/>
              </a:defRPr>
            </a:lvl3pPr>
            <a:lvl4pPr marL="0" indent="0">
              <a:lnSpc>
                <a:spcPct val="100000"/>
              </a:lnSpc>
              <a:spcAft>
                <a:spcPts val="0"/>
              </a:spcAft>
              <a:buNone/>
              <a:defRPr sz="1500">
                <a:solidFill>
                  <a:schemeClr val="bg1"/>
                </a:solidFill>
                <a:latin typeface="+mj-lt"/>
              </a:defRPr>
            </a:lvl4pPr>
            <a:lvl5pPr>
              <a:lnSpc>
                <a:spcPct val="100000"/>
              </a:lnSpc>
              <a:spcAft>
                <a:spcPts val="0"/>
              </a:spcAft>
              <a:defRPr sz="1500">
                <a:solidFill>
                  <a:schemeClr val="bg1"/>
                </a:solidFill>
                <a:latin typeface="+mj-lt"/>
              </a:defRPr>
            </a:lvl5pPr>
          </a:lstStyle>
          <a:p>
            <a:pPr lvl="0"/>
            <a:r>
              <a:rPr lang="en-GB"/>
              <a:t>&lt;Text&gt;</a:t>
            </a:r>
          </a:p>
        </p:txBody>
      </p:sp>
      <p:sp>
        <p:nvSpPr>
          <p:cNvPr id="24" name="Text Placeholder 7">
            <a:extLst>
              <a:ext uri="{FF2B5EF4-FFF2-40B4-BE49-F238E27FC236}">
                <a16:creationId xmlns:a16="http://schemas.microsoft.com/office/drawing/2014/main" id="{5A0815E8-E24D-E5C8-70CE-058684C61829}"/>
              </a:ext>
            </a:extLst>
          </p:cNvPr>
          <p:cNvSpPr>
            <a:spLocks noGrp="1"/>
          </p:cNvSpPr>
          <p:nvPr>
            <p:ph type="body" sz="quarter" idx="16" hasCustomPrompt="1"/>
          </p:nvPr>
        </p:nvSpPr>
        <p:spPr>
          <a:xfrm>
            <a:off x="8653247" y="5169367"/>
            <a:ext cx="2856127" cy="673090"/>
          </a:xfrm>
        </p:spPr>
        <p:txBody>
          <a:bodyPr>
            <a:normAutofit/>
          </a:bodyPr>
          <a:lstStyle>
            <a:lvl1pPr>
              <a:lnSpc>
                <a:spcPct val="100000"/>
              </a:lnSpc>
              <a:spcAft>
                <a:spcPts val="0"/>
              </a:spcAft>
              <a:defRPr sz="1500" b="0">
                <a:solidFill>
                  <a:schemeClr val="bg1"/>
                </a:solidFill>
                <a:latin typeface="+mj-lt"/>
              </a:defRPr>
            </a:lvl1pPr>
            <a:lvl2pPr>
              <a:lnSpc>
                <a:spcPct val="100000"/>
              </a:lnSpc>
              <a:spcAft>
                <a:spcPts val="0"/>
              </a:spcAft>
              <a:defRPr sz="1500">
                <a:solidFill>
                  <a:schemeClr val="bg1"/>
                </a:solidFill>
                <a:latin typeface="+mj-lt"/>
              </a:defRPr>
            </a:lvl2pPr>
            <a:lvl3pPr marL="0" indent="0">
              <a:lnSpc>
                <a:spcPct val="100000"/>
              </a:lnSpc>
              <a:spcAft>
                <a:spcPts val="0"/>
              </a:spcAft>
              <a:buNone/>
              <a:defRPr sz="1500">
                <a:solidFill>
                  <a:schemeClr val="bg1"/>
                </a:solidFill>
                <a:latin typeface="+mj-lt"/>
              </a:defRPr>
            </a:lvl3pPr>
            <a:lvl4pPr marL="0" indent="0">
              <a:lnSpc>
                <a:spcPct val="100000"/>
              </a:lnSpc>
              <a:spcAft>
                <a:spcPts val="0"/>
              </a:spcAft>
              <a:buNone/>
              <a:defRPr sz="1500">
                <a:solidFill>
                  <a:schemeClr val="bg1"/>
                </a:solidFill>
                <a:latin typeface="+mj-lt"/>
              </a:defRPr>
            </a:lvl4pPr>
            <a:lvl5pPr>
              <a:lnSpc>
                <a:spcPct val="100000"/>
              </a:lnSpc>
              <a:spcAft>
                <a:spcPts val="0"/>
              </a:spcAft>
              <a:defRPr sz="1500">
                <a:solidFill>
                  <a:schemeClr val="bg1"/>
                </a:solidFill>
                <a:latin typeface="+mj-lt"/>
              </a:defRPr>
            </a:lvl5pPr>
          </a:lstStyle>
          <a:p>
            <a:pPr lvl="0"/>
            <a:r>
              <a:rPr lang="en-GB"/>
              <a:t>&lt;Text&gt;</a:t>
            </a:r>
          </a:p>
        </p:txBody>
      </p:sp>
      <p:sp>
        <p:nvSpPr>
          <p:cNvPr id="9" name="Date Placeholder 8">
            <a:extLst>
              <a:ext uri="{FF2B5EF4-FFF2-40B4-BE49-F238E27FC236}">
                <a16:creationId xmlns:a16="http://schemas.microsoft.com/office/drawing/2014/main" id="{305D1EB1-7649-B23C-3F9C-0D9298865C8D}"/>
              </a:ext>
            </a:extLst>
          </p:cNvPr>
          <p:cNvSpPr>
            <a:spLocks noGrp="1"/>
          </p:cNvSpPr>
          <p:nvPr>
            <p:ph type="dt" sz="half" idx="19"/>
          </p:nvPr>
        </p:nvSpPr>
        <p:spPr/>
        <p:txBody>
          <a:bodyPr/>
          <a:lstStyle/>
          <a:p>
            <a:r>
              <a:rPr lang="en-GB"/>
              <a:t>For internal discussion purposes only</a:t>
            </a:r>
          </a:p>
        </p:txBody>
      </p:sp>
      <p:sp>
        <p:nvSpPr>
          <p:cNvPr id="10" name="Footer Placeholder 9">
            <a:extLst>
              <a:ext uri="{FF2B5EF4-FFF2-40B4-BE49-F238E27FC236}">
                <a16:creationId xmlns:a16="http://schemas.microsoft.com/office/drawing/2014/main" id="{766EBC93-A4FF-478E-8B52-A92464366336}"/>
              </a:ext>
            </a:extLst>
          </p:cNvPr>
          <p:cNvSpPr>
            <a:spLocks noGrp="1"/>
          </p:cNvSpPr>
          <p:nvPr>
            <p:ph type="ftr" sz="quarter" idx="20"/>
          </p:nvPr>
        </p:nvSpPr>
        <p:spPr/>
        <p:txBody>
          <a:bodyPr/>
          <a:lstStyle/>
          <a:p>
            <a:r>
              <a:rPr lang="en-GB"/>
              <a:t>&lt;Header&gt;</a:t>
            </a:r>
          </a:p>
        </p:txBody>
      </p:sp>
      <p:sp>
        <p:nvSpPr>
          <p:cNvPr id="11" name="Slide Number Placeholder 10">
            <a:extLst>
              <a:ext uri="{FF2B5EF4-FFF2-40B4-BE49-F238E27FC236}">
                <a16:creationId xmlns:a16="http://schemas.microsoft.com/office/drawing/2014/main" id="{71250539-1F34-35E2-2BF4-0C95B2C9F99D}"/>
              </a:ext>
            </a:extLst>
          </p:cNvPr>
          <p:cNvSpPr>
            <a:spLocks noGrp="1"/>
          </p:cNvSpPr>
          <p:nvPr>
            <p:ph type="sldNum" sz="quarter" idx="21"/>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690CA586-6F29-EAC1-A35A-DDBD8D32D0AA}"/>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74609257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134D78C-CF57-8BFC-6444-5BD0AA0AB2EF}"/>
              </a:ext>
            </a:extLst>
          </p:cNvPr>
          <p:cNvSpPr>
            <a:spLocks noGrp="1"/>
          </p:cNvSpPr>
          <p:nvPr>
            <p:ph type="pic" sz="quarter" idx="17"/>
          </p:nvPr>
        </p:nvSpPr>
        <p:spPr>
          <a:xfrm>
            <a:off x="6588123" y="2031999"/>
            <a:ext cx="5094002" cy="4064001"/>
          </a:xfrm>
          <a:custGeom>
            <a:avLst/>
            <a:gdLst>
              <a:gd name="connsiteX0" fmla="*/ 1 w 5094002"/>
              <a:gd name="connsiteY0" fmla="*/ 3861387 h 4064001"/>
              <a:gd name="connsiteX1" fmla="*/ 1 w 5094002"/>
              <a:gd name="connsiteY1" fmla="*/ 3861388 h 4064001"/>
              <a:gd name="connsiteX2" fmla="*/ 1 w 5094002"/>
              <a:gd name="connsiteY2" fmla="*/ 3861388 h 4064001"/>
              <a:gd name="connsiteX3" fmla="*/ 1 w 5094002"/>
              <a:gd name="connsiteY3" fmla="*/ 0 h 4064001"/>
              <a:gd name="connsiteX4" fmla="*/ 3253448 w 5094002"/>
              <a:gd name="connsiteY4" fmla="*/ 0 h 4064001"/>
              <a:gd name="connsiteX5" fmla="*/ 3253449 w 5094002"/>
              <a:gd name="connsiteY5" fmla="*/ 0 h 4064001"/>
              <a:gd name="connsiteX6" fmla="*/ 4891305 w 5094002"/>
              <a:gd name="connsiteY6" fmla="*/ 0 h 4064001"/>
              <a:gd name="connsiteX7" fmla="*/ 5078073 w 5094002"/>
              <a:gd name="connsiteY7" fmla="*/ 123747 h 4064001"/>
              <a:gd name="connsiteX8" fmla="*/ 5090829 w 5094002"/>
              <a:gd name="connsiteY8" fmla="*/ 186913 h 4064001"/>
              <a:gd name="connsiteX9" fmla="*/ 5094000 w 5094002"/>
              <a:gd name="connsiteY9" fmla="*/ 186913 h 4064001"/>
              <a:gd name="connsiteX10" fmla="*/ 5094000 w 5094002"/>
              <a:gd name="connsiteY10" fmla="*/ 202608 h 4064001"/>
              <a:gd name="connsiteX11" fmla="*/ 5094001 w 5094002"/>
              <a:gd name="connsiteY11" fmla="*/ 202613 h 4064001"/>
              <a:gd name="connsiteX12" fmla="*/ 5094000 w 5094002"/>
              <a:gd name="connsiteY12" fmla="*/ 202613 h 4064001"/>
              <a:gd name="connsiteX13" fmla="*/ 5094000 w 5094002"/>
              <a:gd name="connsiteY13" fmla="*/ 1548892 h 4064001"/>
              <a:gd name="connsiteX14" fmla="*/ 5092475 w 5094002"/>
              <a:gd name="connsiteY14" fmla="*/ 1548892 h 4064001"/>
              <a:gd name="connsiteX15" fmla="*/ 5092475 w 5094002"/>
              <a:gd name="connsiteY15" fmla="*/ 2979965 h 4064001"/>
              <a:gd name="connsiteX16" fmla="*/ 5092702 w 5094002"/>
              <a:gd name="connsiteY16" fmla="*/ 2979965 h 4064001"/>
              <a:gd name="connsiteX17" fmla="*/ 5092702 w 5094002"/>
              <a:gd name="connsiteY17" fmla="*/ 3826890 h 4064001"/>
              <a:gd name="connsiteX18" fmla="*/ 5087037 w 5094002"/>
              <a:gd name="connsiteY18" fmla="*/ 3826890 h 4064001"/>
              <a:gd name="connsiteX19" fmla="*/ 5094002 w 5094002"/>
              <a:gd name="connsiteY19" fmla="*/ 3861388 h 4064001"/>
              <a:gd name="connsiteX20" fmla="*/ 5094001 w 5094002"/>
              <a:gd name="connsiteY20" fmla="*/ 3861388 h 4064001"/>
              <a:gd name="connsiteX21" fmla="*/ 4891388 w 5094002"/>
              <a:gd name="connsiteY21" fmla="*/ 4064001 h 4064001"/>
              <a:gd name="connsiteX22" fmla="*/ 202614 w 5094002"/>
              <a:gd name="connsiteY22" fmla="*/ 4064000 h 4064001"/>
              <a:gd name="connsiteX23" fmla="*/ 15924 w 5094002"/>
              <a:gd name="connsiteY23" fmla="*/ 3940253 h 4064001"/>
              <a:gd name="connsiteX24" fmla="*/ 1 w 5094002"/>
              <a:gd name="connsiteY24" fmla="*/ 3861388 h 4064001"/>
              <a:gd name="connsiteX25" fmla="*/ 6966 w 5094002"/>
              <a:gd name="connsiteY25" fmla="*/ 3826890 h 4064001"/>
              <a:gd name="connsiteX26" fmla="*/ 0 w 5094002"/>
              <a:gd name="connsiteY26" fmla="*/ 3826890 h 4064001"/>
              <a:gd name="connsiteX27" fmla="*/ 0 w 5094002"/>
              <a:gd name="connsiteY27" fmla="*/ 2979965 h 4064001"/>
              <a:gd name="connsiteX28" fmla="*/ 1 w 5094002"/>
              <a:gd name="connsiteY28" fmla="*/ 2979965 h 4064001"/>
              <a:gd name="connsiteX29" fmla="*/ 1 w 5094002"/>
              <a:gd name="connsiteY29" fmla="*/ 1548892 h 4064001"/>
              <a:gd name="connsiteX30" fmla="*/ 1 w 5094002"/>
              <a:gd name="connsiteY30" fmla="*/ 953834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94002" h="4064001">
                <a:moveTo>
                  <a:pt x="1" y="3861387"/>
                </a:moveTo>
                <a:lnTo>
                  <a:pt x="1" y="3861388"/>
                </a:lnTo>
                <a:lnTo>
                  <a:pt x="1" y="3861388"/>
                </a:lnTo>
                <a:close/>
                <a:moveTo>
                  <a:pt x="1" y="0"/>
                </a:moveTo>
                <a:lnTo>
                  <a:pt x="3253448" y="0"/>
                </a:lnTo>
                <a:lnTo>
                  <a:pt x="3253449" y="0"/>
                </a:lnTo>
                <a:lnTo>
                  <a:pt x="4891305" y="0"/>
                </a:lnTo>
                <a:cubicBezTo>
                  <a:pt x="4975265" y="0"/>
                  <a:pt x="5047301" y="51026"/>
                  <a:pt x="5078073" y="123747"/>
                </a:cubicBezTo>
                <a:lnTo>
                  <a:pt x="5090829" y="186913"/>
                </a:lnTo>
                <a:lnTo>
                  <a:pt x="5094000" y="186913"/>
                </a:lnTo>
                <a:lnTo>
                  <a:pt x="5094000" y="202608"/>
                </a:lnTo>
                <a:lnTo>
                  <a:pt x="5094001" y="202613"/>
                </a:lnTo>
                <a:lnTo>
                  <a:pt x="5094000" y="202613"/>
                </a:lnTo>
                <a:lnTo>
                  <a:pt x="5094000" y="1548892"/>
                </a:lnTo>
                <a:lnTo>
                  <a:pt x="5092475" y="1548892"/>
                </a:lnTo>
                <a:lnTo>
                  <a:pt x="5092475" y="2979965"/>
                </a:lnTo>
                <a:lnTo>
                  <a:pt x="5092702" y="2979965"/>
                </a:lnTo>
                <a:lnTo>
                  <a:pt x="5092702" y="3826890"/>
                </a:lnTo>
                <a:lnTo>
                  <a:pt x="5087037" y="3826890"/>
                </a:lnTo>
                <a:lnTo>
                  <a:pt x="5094002" y="3861388"/>
                </a:lnTo>
                <a:lnTo>
                  <a:pt x="5094001" y="3861388"/>
                </a:lnTo>
                <a:cubicBezTo>
                  <a:pt x="5094001" y="3973288"/>
                  <a:pt x="5003288" y="4064001"/>
                  <a:pt x="4891388" y="4064001"/>
                </a:cubicBezTo>
                <a:lnTo>
                  <a:pt x="202614" y="4064000"/>
                </a:lnTo>
                <a:cubicBezTo>
                  <a:pt x="118689" y="4064000"/>
                  <a:pt x="46682" y="4012974"/>
                  <a:pt x="15924" y="3940253"/>
                </a:cubicBezTo>
                <a:lnTo>
                  <a:pt x="1" y="3861388"/>
                </a:lnTo>
                <a:lnTo>
                  <a:pt x="6966" y="3826890"/>
                </a:lnTo>
                <a:lnTo>
                  <a:pt x="0" y="3826890"/>
                </a:lnTo>
                <a:lnTo>
                  <a:pt x="0" y="2979965"/>
                </a:lnTo>
                <a:lnTo>
                  <a:pt x="1" y="2979965"/>
                </a:lnTo>
                <a:lnTo>
                  <a:pt x="1" y="1548892"/>
                </a:lnTo>
                <a:lnTo>
                  <a:pt x="1" y="953834"/>
                </a:lnTo>
                <a:close/>
              </a:path>
            </a:pathLst>
          </a:custGeom>
        </p:spPr>
        <p:txBody>
          <a:bodyPr wrap="square" bIns="1080000" anchor="ctr" anchorCtr="1">
            <a:noAutofit/>
          </a:bodyPr>
          <a:lstStyle>
            <a:lvl1pPr>
              <a:defRPr b="0">
                <a:latin typeface="+mn-lt"/>
              </a:defRPr>
            </a:lvl1pPr>
          </a:lstStyle>
          <a:p>
            <a:r>
              <a:rPr lang="en-US"/>
              <a:t>Click icon to add picture</a:t>
            </a:r>
            <a:endParaRPr lang="en-GB"/>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[Text and image]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04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pic>
        <p:nvPicPr>
          <p:cNvPr id="11" name="Picture 10">
            <a:extLst>
              <a:ext uri="{FF2B5EF4-FFF2-40B4-BE49-F238E27FC236}">
                <a16:creationId xmlns:a16="http://schemas.microsoft.com/office/drawing/2014/main" id="{6D47C1D3-4ECA-0589-3E72-FB1C1E9E396E}"/>
              </a:ext>
            </a:extLst>
          </p:cNvPr>
          <p:cNvPicPr>
            <a:picLocks noChangeAspect="1"/>
          </p:cNvPicPr>
          <p:nvPr userDrawn="1"/>
        </p:nvPicPr>
        <p:blipFill>
          <a:blip r:embed="rId2"/>
          <a:stretch>
            <a:fillRect/>
          </a:stretch>
        </p:blipFill>
        <p:spPr>
          <a:xfrm>
            <a:off x="0" y="-1"/>
            <a:ext cx="0" cy="0"/>
          </a:xfrm>
          <a:prstGeom prst="rect">
            <a:avLst/>
          </a:prstGeom>
        </p:spPr>
      </p:pic>
      <p:sp>
        <p:nvSpPr>
          <p:cNvPr id="20" name="Date Placeholder 19">
            <a:extLst>
              <a:ext uri="{FF2B5EF4-FFF2-40B4-BE49-F238E27FC236}">
                <a16:creationId xmlns:a16="http://schemas.microsoft.com/office/drawing/2014/main" id="{F26AB13C-ADC4-8327-C6B0-15F51AC4941B}"/>
              </a:ext>
            </a:extLst>
          </p:cNvPr>
          <p:cNvSpPr>
            <a:spLocks noGrp="1"/>
          </p:cNvSpPr>
          <p:nvPr>
            <p:ph type="dt" sz="half" idx="18"/>
          </p:nvPr>
        </p:nvSpPr>
        <p:spPr/>
        <p:txBody>
          <a:bodyPr/>
          <a:lstStyle/>
          <a:p>
            <a:r>
              <a:rPr lang="en-GB"/>
              <a:t>For internal discussion purposes only</a:t>
            </a:r>
          </a:p>
        </p:txBody>
      </p:sp>
      <p:sp>
        <p:nvSpPr>
          <p:cNvPr id="21" name="Footer Placeholder 20">
            <a:extLst>
              <a:ext uri="{FF2B5EF4-FFF2-40B4-BE49-F238E27FC236}">
                <a16:creationId xmlns:a16="http://schemas.microsoft.com/office/drawing/2014/main" id="{4E58BD3E-C5E3-0DAC-BE38-F7FAE816C5CF}"/>
              </a:ext>
            </a:extLst>
          </p:cNvPr>
          <p:cNvSpPr>
            <a:spLocks noGrp="1"/>
          </p:cNvSpPr>
          <p:nvPr>
            <p:ph type="ftr" sz="quarter" idx="19"/>
          </p:nvPr>
        </p:nvSpPr>
        <p:spPr/>
        <p:txBody>
          <a:bodyPr/>
          <a:lstStyle/>
          <a:p>
            <a:r>
              <a:rPr lang="en-GB"/>
              <a:t>&lt;Header&gt;</a:t>
            </a:r>
          </a:p>
        </p:txBody>
      </p:sp>
      <p:sp>
        <p:nvSpPr>
          <p:cNvPr id="22" name="Slide Number Placeholder 21">
            <a:extLst>
              <a:ext uri="{FF2B5EF4-FFF2-40B4-BE49-F238E27FC236}">
                <a16:creationId xmlns:a16="http://schemas.microsoft.com/office/drawing/2014/main" id="{D7FAA7D4-346A-0968-F037-EDEBBDB9DBC5}"/>
              </a:ext>
            </a:extLst>
          </p:cNvPr>
          <p:cNvSpPr>
            <a:spLocks noGrp="1"/>
          </p:cNvSpPr>
          <p:nvPr>
            <p:ph type="sldNum" sz="quarter" idx="20"/>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18B7406A-8BDF-CBD6-5F71-5CA9E2270188}"/>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86022484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text a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[Three column text and images]</a:t>
            </a:r>
          </a:p>
        </p:txBody>
      </p:sp>
      <p:pic>
        <p:nvPicPr>
          <p:cNvPr id="11" name="Picture 10">
            <a:extLst>
              <a:ext uri="{FF2B5EF4-FFF2-40B4-BE49-F238E27FC236}">
                <a16:creationId xmlns:a16="http://schemas.microsoft.com/office/drawing/2014/main" id="{6D47C1D3-4ECA-0589-3E72-FB1C1E9E396E}"/>
              </a:ext>
            </a:extLst>
          </p:cNvPr>
          <p:cNvPicPr>
            <a:picLocks noChangeAspect="1"/>
          </p:cNvPicPr>
          <p:nvPr userDrawn="1"/>
        </p:nvPicPr>
        <p:blipFill>
          <a:blip r:embed="rId2"/>
          <a:stretch>
            <a:fillRect/>
          </a:stretch>
        </p:blipFill>
        <p:spPr>
          <a:xfrm>
            <a:off x="0" y="-1"/>
            <a:ext cx="0" cy="0"/>
          </a:xfrm>
          <a:prstGeom prst="rect">
            <a:avLst/>
          </a:prstGeom>
        </p:spPr>
      </p:pic>
      <p:sp>
        <p:nvSpPr>
          <p:cNvPr id="9" name="Text Placeholder 7">
            <a:extLst>
              <a:ext uri="{FF2B5EF4-FFF2-40B4-BE49-F238E27FC236}">
                <a16:creationId xmlns:a16="http://schemas.microsoft.com/office/drawing/2014/main" id="{0FD0583A-F613-1266-AEB3-FA746115F41F}"/>
              </a:ext>
            </a:extLst>
          </p:cNvPr>
          <p:cNvSpPr>
            <a:spLocks noGrp="1"/>
          </p:cNvSpPr>
          <p:nvPr>
            <p:ph type="body" sz="quarter" idx="13" hasCustomPrompt="1"/>
          </p:nvPr>
        </p:nvSpPr>
        <p:spPr>
          <a:xfrm>
            <a:off x="1009649"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1DF0C261-58F4-167A-5184-A64CF8415B7C}"/>
              </a:ext>
            </a:extLst>
          </p:cNvPr>
          <p:cNvSpPr>
            <a:spLocks noGrp="1"/>
          </p:cNvSpPr>
          <p:nvPr>
            <p:ph type="pic" sz="quarter" idx="14"/>
          </p:nvPr>
        </p:nvSpPr>
        <p:spPr>
          <a:xfrm>
            <a:off x="1009649"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4" name="Picture Placeholder 23">
            <a:extLst>
              <a:ext uri="{FF2B5EF4-FFF2-40B4-BE49-F238E27FC236}">
                <a16:creationId xmlns:a16="http://schemas.microsoft.com/office/drawing/2014/main" id="{A33E1A50-6A98-2EDE-5DB2-C22EB5BC19C4}"/>
              </a:ext>
            </a:extLst>
          </p:cNvPr>
          <p:cNvSpPr>
            <a:spLocks noGrp="1"/>
          </p:cNvSpPr>
          <p:nvPr>
            <p:ph type="pic" sz="quarter" idx="16"/>
          </p:nvPr>
        </p:nvSpPr>
        <p:spPr>
          <a:xfrm>
            <a:off x="8361622"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6" name="Picture Placeholder 25">
            <a:extLst>
              <a:ext uri="{FF2B5EF4-FFF2-40B4-BE49-F238E27FC236}">
                <a16:creationId xmlns:a16="http://schemas.microsoft.com/office/drawing/2014/main" id="{B6E0D795-EBB0-3D28-3CB3-040263EC7374}"/>
              </a:ext>
            </a:extLst>
          </p:cNvPr>
          <p:cNvSpPr>
            <a:spLocks noGrp="1"/>
          </p:cNvSpPr>
          <p:nvPr>
            <p:ph type="pic" sz="quarter" idx="18"/>
          </p:nvPr>
        </p:nvSpPr>
        <p:spPr>
          <a:xfrm>
            <a:off x="4685635"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7" name="Text Placeholder 7">
            <a:extLst>
              <a:ext uri="{FF2B5EF4-FFF2-40B4-BE49-F238E27FC236}">
                <a16:creationId xmlns:a16="http://schemas.microsoft.com/office/drawing/2014/main" id="{D5AD2780-D12F-AB83-9753-9BF3954A27A0}"/>
              </a:ext>
            </a:extLst>
          </p:cNvPr>
          <p:cNvSpPr>
            <a:spLocks noGrp="1"/>
          </p:cNvSpPr>
          <p:nvPr>
            <p:ph type="body" sz="quarter" idx="19" hasCustomPrompt="1"/>
          </p:nvPr>
        </p:nvSpPr>
        <p:spPr>
          <a:xfrm>
            <a:off x="4685635"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8" name="Text Placeholder 7">
            <a:extLst>
              <a:ext uri="{FF2B5EF4-FFF2-40B4-BE49-F238E27FC236}">
                <a16:creationId xmlns:a16="http://schemas.microsoft.com/office/drawing/2014/main" id="{EB9BD4EF-7B19-D045-CC82-2638A49523CB}"/>
              </a:ext>
            </a:extLst>
          </p:cNvPr>
          <p:cNvSpPr>
            <a:spLocks noGrp="1"/>
          </p:cNvSpPr>
          <p:nvPr>
            <p:ph type="body" sz="quarter" idx="20" hasCustomPrompt="1"/>
          </p:nvPr>
        </p:nvSpPr>
        <p:spPr>
          <a:xfrm>
            <a:off x="8361622"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3" name="Date Placeholder 32">
            <a:extLst>
              <a:ext uri="{FF2B5EF4-FFF2-40B4-BE49-F238E27FC236}">
                <a16:creationId xmlns:a16="http://schemas.microsoft.com/office/drawing/2014/main" id="{CB36F72C-BD26-2AD3-B847-442C2798E9F0}"/>
              </a:ext>
            </a:extLst>
          </p:cNvPr>
          <p:cNvSpPr>
            <a:spLocks noGrp="1"/>
          </p:cNvSpPr>
          <p:nvPr>
            <p:ph type="dt" sz="half" idx="21"/>
          </p:nvPr>
        </p:nvSpPr>
        <p:spPr/>
        <p:txBody>
          <a:bodyPr/>
          <a:lstStyle/>
          <a:p>
            <a:r>
              <a:rPr lang="en-GB"/>
              <a:t>For internal discussion purposes only</a:t>
            </a:r>
          </a:p>
        </p:txBody>
      </p:sp>
      <p:sp>
        <p:nvSpPr>
          <p:cNvPr id="34" name="Footer Placeholder 33">
            <a:extLst>
              <a:ext uri="{FF2B5EF4-FFF2-40B4-BE49-F238E27FC236}">
                <a16:creationId xmlns:a16="http://schemas.microsoft.com/office/drawing/2014/main" id="{BA80EB88-4243-2DCA-6D69-9996A11B6D87}"/>
              </a:ext>
            </a:extLst>
          </p:cNvPr>
          <p:cNvSpPr>
            <a:spLocks noGrp="1"/>
          </p:cNvSpPr>
          <p:nvPr>
            <p:ph type="ftr" sz="quarter" idx="22"/>
          </p:nvPr>
        </p:nvSpPr>
        <p:spPr/>
        <p:txBody>
          <a:bodyPr/>
          <a:lstStyle/>
          <a:p>
            <a:r>
              <a:rPr lang="en-GB"/>
              <a:t>&lt;Header&gt;</a:t>
            </a:r>
          </a:p>
        </p:txBody>
      </p:sp>
      <p:sp>
        <p:nvSpPr>
          <p:cNvPr id="35" name="Slide Number Placeholder 34">
            <a:extLst>
              <a:ext uri="{FF2B5EF4-FFF2-40B4-BE49-F238E27FC236}">
                <a16:creationId xmlns:a16="http://schemas.microsoft.com/office/drawing/2014/main" id="{9B96FD14-B342-2AD6-F72A-0CA9334F0D93}"/>
              </a:ext>
            </a:extLst>
          </p:cNvPr>
          <p:cNvSpPr>
            <a:spLocks noGrp="1"/>
          </p:cNvSpPr>
          <p:nvPr>
            <p:ph type="sldNum" sz="quarter" idx="23"/>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2F10EF64-1B80-9223-169C-60714980BBFE}"/>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420884144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2948"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5044" userDrawn="1">
          <p15:clr>
            <a:srgbClr val="FBAE40"/>
          </p15:clr>
        </p15:guide>
        <p15:guide id="11" pos="5264" userDrawn="1">
          <p15:clr>
            <a:srgbClr val="FBAE40"/>
          </p15:clr>
        </p15:guide>
        <p15:guide id="12" pos="272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lumn text a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[Four column text and images]</a:t>
            </a:r>
          </a:p>
        </p:txBody>
      </p:sp>
      <p:sp>
        <p:nvSpPr>
          <p:cNvPr id="8" name="Text Placeholder 7">
            <a:extLst>
              <a:ext uri="{FF2B5EF4-FFF2-40B4-BE49-F238E27FC236}">
                <a16:creationId xmlns:a16="http://schemas.microsoft.com/office/drawing/2014/main" id="{AF9D3AA3-801E-8B1C-40B1-3E48B9F26D2B}"/>
              </a:ext>
            </a:extLst>
          </p:cNvPr>
          <p:cNvSpPr>
            <a:spLocks noGrp="1"/>
          </p:cNvSpPr>
          <p:nvPr>
            <p:ph type="body" sz="quarter" idx="13" hasCustomPrompt="1"/>
          </p:nvPr>
        </p:nvSpPr>
        <p:spPr>
          <a:xfrm>
            <a:off x="1009649"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F3BDCA7F-7615-7953-EB65-27E45426A4D9}"/>
              </a:ext>
            </a:extLst>
          </p:cNvPr>
          <p:cNvSpPr>
            <a:spLocks noGrp="1"/>
          </p:cNvSpPr>
          <p:nvPr>
            <p:ph type="pic" sz="quarter" idx="14"/>
          </p:nvPr>
        </p:nvSpPr>
        <p:spPr>
          <a:xfrm>
            <a:off x="1009648"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p>
            <a:fld id="{7AD8EBCA-3EC2-B24B-964C-A05FBBD49954}" type="slidenum">
              <a:rPr lang="en-GB" smtClean="0"/>
              <a:pPr/>
              <a:t>‹#›</a:t>
            </a:fld>
            <a:endParaRPr lang="en-GB"/>
          </a:p>
        </p:txBody>
      </p:sp>
      <p:sp>
        <p:nvSpPr>
          <p:cNvPr id="28" name="Text Placeholder 7">
            <a:extLst>
              <a:ext uri="{FF2B5EF4-FFF2-40B4-BE49-F238E27FC236}">
                <a16:creationId xmlns:a16="http://schemas.microsoft.com/office/drawing/2014/main" id="{EA3D05AE-DD23-AF16-D9D5-1AC8CAC278CC}"/>
              </a:ext>
            </a:extLst>
          </p:cNvPr>
          <p:cNvSpPr>
            <a:spLocks noGrp="1"/>
          </p:cNvSpPr>
          <p:nvPr>
            <p:ph type="body" sz="quarter" idx="18" hasCustomPrompt="1"/>
          </p:nvPr>
        </p:nvSpPr>
        <p:spPr>
          <a:xfrm>
            <a:off x="3801107"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9" name="Picture Placeholder 28">
            <a:extLst>
              <a:ext uri="{FF2B5EF4-FFF2-40B4-BE49-F238E27FC236}">
                <a16:creationId xmlns:a16="http://schemas.microsoft.com/office/drawing/2014/main" id="{758DC195-A00B-C884-4906-A01D734E1923}"/>
              </a:ext>
            </a:extLst>
          </p:cNvPr>
          <p:cNvSpPr>
            <a:spLocks noGrp="1"/>
          </p:cNvSpPr>
          <p:nvPr>
            <p:ph type="pic" sz="quarter" idx="19"/>
          </p:nvPr>
        </p:nvSpPr>
        <p:spPr>
          <a:xfrm>
            <a:off x="3801106"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0" name="Text Placeholder 7">
            <a:extLst>
              <a:ext uri="{FF2B5EF4-FFF2-40B4-BE49-F238E27FC236}">
                <a16:creationId xmlns:a16="http://schemas.microsoft.com/office/drawing/2014/main" id="{011BD848-FE51-4DF5-4741-A03E0F7725A4}"/>
              </a:ext>
            </a:extLst>
          </p:cNvPr>
          <p:cNvSpPr>
            <a:spLocks noGrp="1"/>
          </p:cNvSpPr>
          <p:nvPr>
            <p:ph type="body" sz="quarter" idx="20" hasCustomPrompt="1"/>
          </p:nvPr>
        </p:nvSpPr>
        <p:spPr>
          <a:xfrm>
            <a:off x="6592565"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1" name="Picture Placeholder 30">
            <a:extLst>
              <a:ext uri="{FF2B5EF4-FFF2-40B4-BE49-F238E27FC236}">
                <a16:creationId xmlns:a16="http://schemas.microsoft.com/office/drawing/2014/main" id="{4614B3DF-F4BB-6ADA-8F2D-40BB1157CB79}"/>
              </a:ext>
            </a:extLst>
          </p:cNvPr>
          <p:cNvSpPr>
            <a:spLocks noGrp="1"/>
          </p:cNvSpPr>
          <p:nvPr>
            <p:ph type="pic" sz="quarter" idx="21"/>
          </p:nvPr>
        </p:nvSpPr>
        <p:spPr>
          <a:xfrm>
            <a:off x="6592564"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2" name="Text Placeholder 7">
            <a:extLst>
              <a:ext uri="{FF2B5EF4-FFF2-40B4-BE49-F238E27FC236}">
                <a16:creationId xmlns:a16="http://schemas.microsoft.com/office/drawing/2014/main" id="{16FB2971-61E3-74A7-B050-1CFC42061274}"/>
              </a:ext>
            </a:extLst>
          </p:cNvPr>
          <p:cNvSpPr>
            <a:spLocks noGrp="1"/>
          </p:cNvSpPr>
          <p:nvPr>
            <p:ph type="body" sz="quarter" idx="22" hasCustomPrompt="1"/>
          </p:nvPr>
        </p:nvSpPr>
        <p:spPr>
          <a:xfrm>
            <a:off x="9384024"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3" name="Picture Placeholder 32">
            <a:extLst>
              <a:ext uri="{FF2B5EF4-FFF2-40B4-BE49-F238E27FC236}">
                <a16:creationId xmlns:a16="http://schemas.microsoft.com/office/drawing/2014/main" id="{91B5CAB8-7BE8-884F-8E82-5F92072B0D57}"/>
              </a:ext>
            </a:extLst>
          </p:cNvPr>
          <p:cNvSpPr>
            <a:spLocks noGrp="1"/>
          </p:cNvSpPr>
          <p:nvPr>
            <p:ph type="pic" sz="quarter" idx="23"/>
          </p:nvPr>
        </p:nvSpPr>
        <p:spPr>
          <a:xfrm>
            <a:off x="9384022"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 name="Text Placeholder 7">
            <a:extLst>
              <a:ext uri="{FF2B5EF4-FFF2-40B4-BE49-F238E27FC236}">
                <a16:creationId xmlns:a16="http://schemas.microsoft.com/office/drawing/2014/main" id="{A5FAE3AA-7481-D4CE-ED9D-DE3CDA24B19F}"/>
              </a:ext>
            </a:extLst>
          </p:cNvPr>
          <p:cNvSpPr>
            <a:spLocks noGrp="1"/>
          </p:cNvSpPr>
          <p:nvPr>
            <p:ph type="body" sz="quarter" idx="24"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13713817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4"/>
                </a:solidFill>
                <a:latin typeface="+mn-lt"/>
              </a:defRPr>
            </a:lvl1pPr>
            <a:lvl2pPr>
              <a:spcBef>
                <a:spcPts val="2400"/>
              </a:spcBef>
              <a:spcAft>
                <a:spcPts val="0"/>
              </a:spcAft>
              <a:defRPr sz="2400">
                <a:solidFill>
                  <a:schemeClr val="accent4"/>
                </a:solidFill>
                <a:latin typeface="+mj-lt"/>
              </a:defRPr>
            </a:lvl2pPr>
            <a:lvl3pPr marL="0" indent="0">
              <a:spcBef>
                <a:spcPts val="2000"/>
              </a:spcBef>
              <a:spcAft>
                <a:spcPts val="0"/>
              </a:spcAft>
              <a:buNone/>
              <a:defRPr sz="1500">
                <a:solidFill>
                  <a:schemeClr val="accent4"/>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v4]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021DC89E-7218-5687-A479-C772F6C480E1}"/>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624017781"/>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lumn text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[Four column text and icons]</a:t>
            </a:r>
          </a:p>
        </p:txBody>
      </p:sp>
      <p:sp>
        <p:nvSpPr>
          <p:cNvPr id="8" name="Text Placeholder 7">
            <a:extLst>
              <a:ext uri="{FF2B5EF4-FFF2-40B4-BE49-F238E27FC236}">
                <a16:creationId xmlns:a16="http://schemas.microsoft.com/office/drawing/2014/main" id="{AF9D3AA3-801E-8B1C-40B1-3E48B9F26D2B}"/>
              </a:ext>
            </a:extLst>
          </p:cNvPr>
          <p:cNvSpPr>
            <a:spLocks noGrp="1"/>
          </p:cNvSpPr>
          <p:nvPr>
            <p:ph type="body" sz="quarter" idx="13" hasCustomPrompt="1"/>
          </p:nvPr>
        </p:nvSpPr>
        <p:spPr>
          <a:xfrm>
            <a:off x="1009648"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F3BDCA7F-7615-7953-EB65-27E45426A4D9}"/>
              </a:ext>
            </a:extLst>
          </p:cNvPr>
          <p:cNvSpPr>
            <a:spLocks noGrp="1"/>
          </p:cNvSpPr>
          <p:nvPr>
            <p:ph type="pic" sz="quarter" idx="14" hasCustomPrompt="1"/>
          </p:nvPr>
        </p:nvSpPr>
        <p:spPr>
          <a:xfrm>
            <a:off x="1267048"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p>
            <a:fld id="{7AD8EBCA-3EC2-B24B-964C-A05FBBD49954}" type="slidenum">
              <a:rPr lang="en-GB" smtClean="0"/>
              <a:pPr/>
              <a:t>‹#›</a:t>
            </a:fld>
            <a:endParaRPr lang="en-GB"/>
          </a:p>
        </p:txBody>
      </p:sp>
      <p:sp>
        <p:nvSpPr>
          <p:cNvPr id="28" name="Text Placeholder 7">
            <a:extLst>
              <a:ext uri="{FF2B5EF4-FFF2-40B4-BE49-F238E27FC236}">
                <a16:creationId xmlns:a16="http://schemas.microsoft.com/office/drawing/2014/main" id="{EA3D05AE-DD23-AF16-D9D5-1AC8CAC278CC}"/>
              </a:ext>
            </a:extLst>
          </p:cNvPr>
          <p:cNvSpPr>
            <a:spLocks noGrp="1"/>
          </p:cNvSpPr>
          <p:nvPr>
            <p:ph type="body" sz="quarter" idx="18" hasCustomPrompt="1"/>
          </p:nvPr>
        </p:nvSpPr>
        <p:spPr>
          <a:xfrm>
            <a:off x="3801107"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0" name="Text Placeholder 7">
            <a:extLst>
              <a:ext uri="{FF2B5EF4-FFF2-40B4-BE49-F238E27FC236}">
                <a16:creationId xmlns:a16="http://schemas.microsoft.com/office/drawing/2014/main" id="{011BD848-FE51-4DF5-4741-A03E0F7725A4}"/>
              </a:ext>
            </a:extLst>
          </p:cNvPr>
          <p:cNvSpPr>
            <a:spLocks noGrp="1"/>
          </p:cNvSpPr>
          <p:nvPr>
            <p:ph type="body" sz="quarter" idx="20" hasCustomPrompt="1"/>
          </p:nvPr>
        </p:nvSpPr>
        <p:spPr>
          <a:xfrm>
            <a:off x="6592565"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2" name="Text Placeholder 7">
            <a:extLst>
              <a:ext uri="{FF2B5EF4-FFF2-40B4-BE49-F238E27FC236}">
                <a16:creationId xmlns:a16="http://schemas.microsoft.com/office/drawing/2014/main" id="{16FB2971-61E3-74A7-B050-1CFC42061274}"/>
              </a:ext>
            </a:extLst>
          </p:cNvPr>
          <p:cNvSpPr>
            <a:spLocks noGrp="1"/>
          </p:cNvSpPr>
          <p:nvPr>
            <p:ph type="body" sz="quarter" idx="22" hasCustomPrompt="1"/>
          </p:nvPr>
        </p:nvSpPr>
        <p:spPr>
          <a:xfrm>
            <a:off x="9384024"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5" name="Picture Placeholder 21">
            <a:extLst>
              <a:ext uri="{FF2B5EF4-FFF2-40B4-BE49-F238E27FC236}">
                <a16:creationId xmlns:a16="http://schemas.microsoft.com/office/drawing/2014/main" id="{966FA8D0-A6C5-0CF7-5DDE-D9D884E5F844}"/>
              </a:ext>
            </a:extLst>
          </p:cNvPr>
          <p:cNvSpPr>
            <a:spLocks noGrp="1"/>
          </p:cNvSpPr>
          <p:nvPr>
            <p:ph type="pic" sz="quarter" idx="23" hasCustomPrompt="1"/>
          </p:nvPr>
        </p:nvSpPr>
        <p:spPr>
          <a:xfrm>
            <a:off x="4058507"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6" name="Picture Placeholder 21">
            <a:extLst>
              <a:ext uri="{FF2B5EF4-FFF2-40B4-BE49-F238E27FC236}">
                <a16:creationId xmlns:a16="http://schemas.microsoft.com/office/drawing/2014/main" id="{65201A9A-3E46-CDA5-3B83-7276E46BD3FA}"/>
              </a:ext>
            </a:extLst>
          </p:cNvPr>
          <p:cNvSpPr>
            <a:spLocks noGrp="1"/>
          </p:cNvSpPr>
          <p:nvPr>
            <p:ph type="pic" sz="quarter" idx="24" hasCustomPrompt="1"/>
          </p:nvPr>
        </p:nvSpPr>
        <p:spPr>
          <a:xfrm>
            <a:off x="6849965"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7" name="Picture Placeholder 21">
            <a:extLst>
              <a:ext uri="{FF2B5EF4-FFF2-40B4-BE49-F238E27FC236}">
                <a16:creationId xmlns:a16="http://schemas.microsoft.com/office/drawing/2014/main" id="{C4A06373-4662-B894-FC2F-3B2363136D88}"/>
              </a:ext>
            </a:extLst>
          </p:cNvPr>
          <p:cNvSpPr>
            <a:spLocks noGrp="1"/>
          </p:cNvSpPr>
          <p:nvPr>
            <p:ph type="pic" sz="quarter" idx="25" hasCustomPrompt="1"/>
          </p:nvPr>
        </p:nvSpPr>
        <p:spPr>
          <a:xfrm>
            <a:off x="9641424"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3" name="Text Placeholder 7">
            <a:extLst>
              <a:ext uri="{FF2B5EF4-FFF2-40B4-BE49-F238E27FC236}">
                <a16:creationId xmlns:a16="http://schemas.microsoft.com/office/drawing/2014/main" id="{98B12352-CC56-8C74-0DB5-717C5CDBF4AE}"/>
              </a:ext>
            </a:extLst>
          </p:cNvPr>
          <p:cNvSpPr>
            <a:spLocks noGrp="1"/>
          </p:cNvSpPr>
          <p:nvPr>
            <p:ph type="body" sz="quarter" idx="26"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516762212"/>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out us: v1">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v1]</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74615928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out us: v1 with text">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v1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7" name="Content Placeholder 5">
            <a:extLst>
              <a:ext uri="{FF2B5EF4-FFF2-40B4-BE49-F238E27FC236}">
                <a16:creationId xmlns:a16="http://schemas.microsoft.com/office/drawing/2014/main" id="{90E396C0-5228-E59D-B304-CF4F1314D9DE}"/>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latin typeface="+mn-lt"/>
                <a:ea typeface="Calibri" panose="020F0502020204030204" pitchFamily="34" charset="0"/>
              </a:rPr>
              <a:t>We are a membership organisation that champions the role gold plays as a strategic asset, shaping the future of a responsible</a:t>
            </a:r>
            <a:br>
              <a:rPr lang="en-GB" b="0" dirty="0">
                <a:latin typeface="+mn-lt"/>
                <a:ea typeface="Calibri" panose="020F0502020204030204" pitchFamily="34" charset="0"/>
              </a:rPr>
            </a:br>
            <a:r>
              <a:rPr lang="en-GB" b="0" dirty="0">
                <a:latin typeface="+mn-lt"/>
                <a:ea typeface="Calibri" panose="020F0502020204030204" pitchFamily="34" charset="0"/>
              </a:rPr>
              <a:t>and accessible gold supply chain. Our team</a:t>
            </a:r>
            <a:br>
              <a:rPr lang="en-GB" b="0" dirty="0">
                <a:latin typeface="+mn-lt"/>
                <a:ea typeface="Calibri" panose="020F0502020204030204" pitchFamily="34" charset="0"/>
              </a:rPr>
            </a:br>
            <a:r>
              <a:rPr lang="en-GB" b="0" dirty="0">
                <a:latin typeface="+mn-lt"/>
                <a:ea typeface="Calibri" panose="020F0502020204030204" pitchFamily="34" charset="0"/>
              </a:rPr>
              <a:t>of experts builds understanding of the use</a:t>
            </a:r>
            <a:br>
              <a:rPr lang="en-GB" b="0" dirty="0">
                <a:latin typeface="+mn-lt"/>
                <a:ea typeface="Calibri" panose="020F0502020204030204" pitchFamily="34" charset="0"/>
              </a:rPr>
            </a:br>
            <a:r>
              <a:rPr lang="en-GB" b="0" dirty="0">
                <a:latin typeface="+mn-lt"/>
                <a:ea typeface="Calibri" panose="020F0502020204030204" pitchFamily="34" charset="0"/>
              </a:rPr>
              <a:t>case and possibilities of gold through trusted research, analysis, commentary and insights.</a:t>
            </a:r>
          </a:p>
          <a:p>
            <a:pPr>
              <a:spcBef>
                <a:spcPts val="1200"/>
              </a:spcBef>
            </a:pPr>
            <a:r>
              <a:rPr lang="en-GB" b="0" dirty="0">
                <a:latin typeface="+mn-lt"/>
                <a:ea typeface="Calibri" panose="020F0502020204030204" pitchFamily="34" charset="0"/>
              </a:rPr>
              <a:t>We drive industry progress, shaping policy</a:t>
            </a:r>
            <a:br>
              <a:rPr lang="en-GB" b="0" dirty="0">
                <a:latin typeface="+mn-lt"/>
                <a:ea typeface="Calibri" panose="020F0502020204030204" pitchFamily="34" charset="0"/>
              </a:rPr>
            </a:br>
            <a:r>
              <a:rPr lang="en-GB" b="0" dirty="0">
                <a:latin typeface="+mn-lt"/>
                <a:ea typeface="Calibri" panose="020F0502020204030204" pitchFamily="34" charset="0"/>
              </a:rPr>
              <a:t>and setting the standards for a perpetual and sustainable gold market.</a:t>
            </a:r>
            <a:endParaRPr lang="en-GB" dirty="0">
              <a:solidFill>
                <a:schemeClr val="accent4"/>
              </a:solidFill>
            </a:endParaRPr>
          </a:p>
        </p:txBody>
      </p:sp>
      <p:sp>
        <p:nvSpPr>
          <p:cNvPr id="3" name="TextBox 2">
            <a:extLst>
              <a:ext uri="{FF2B5EF4-FFF2-40B4-BE49-F238E27FC236}">
                <a16:creationId xmlns:a16="http://schemas.microsoft.com/office/drawing/2014/main" id="{5BA345C5-B1F1-A3F8-225D-15BD170B227B}"/>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dirty="0" err="1">
                <a:solidFill>
                  <a:srgbClr val="DC8CFF"/>
                </a:solidFill>
                <a:latin typeface="+mj-lt"/>
              </a:rPr>
              <a:t>gold.org</a:t>
            </a:r>
            <a:endParaRPr lang="en-GB" b="1" dirty="0">
              <a:solidFill>
                <a:srgbClr val="DC8CFF"/>
              </a:solidFill>
              <a:latin typeface="+mj-lt"/>
            </a:endParaRPr>
          </a:p>
        </p:txBody>
      </p:sp>
    </p:spTree>
    <p:extLst>
      <p:ext uri="{BB962C8B-B14F-4D97-AF65-F5344CB8AC3E}">
        <p14:creationId xmlns:p14="http://schemas.microsoft.com/office/powerpoint/2010/main" val="31994383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out us: v2">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v2]</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423084588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out us: v2 with text">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v2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rgbClr val="64C8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Content Placeholder 5">
            <a:extLst>
              <a:ext uri="{FF2B5EF4-FFF2-40B4-BE49-F238E27FC236}">
                <a16:creationId xmlns:a16="http://schemas.microsoft.com/office/drawing/2014/main" id="{831E876B-9C88-CE3C-46F4-DFD96AF8EA1B}"/>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n-lt"/>
                <a:ea typeface="Calibri" panose="020F0502020204030204" pitchFamily="34" charset="0"/>
              </a:rPr>
              <a:t>We are a membership organisation that champions the role gold plays as a strategic asset, shaping the future of a responsible</a:t>
            </a:r>
            <a:br>
              <a:rPr lang="en-GB" b="0">
                <a:latin typeface="+mn-lt"/>
                <a:ea typeface="Calibri" panose="020F0502020204030204" pitchFamily="34" charset="0"/>
              </a:rPr>
            </a:br>
            <a:r>
              <a:rPr lang="en-GB" b="0">
                <a:latin typeface="+mn-lt"/>
                <a:ea typeface="Calibri" panose="020F0502020204030204" pitchFamily="34" charset="0"/>
              </a:rPr>
              <a:t>and accessible gold supply chain. Our team</a:t>
            </a:r>
            <a:br>
              <a:rPr lang="en-GB" b="0">
                <a:latin typeface="+mn-lt"/>
                <a:ea typeface="Calibri" panose="020F0502020204030204" pitchFamily="34" charset="0"/>
              </a:rPr>
            </a:br>
            <a:r>
              <a:rPr lang="en-GB" b="0">
                <a:latin typeface="+mn-lt"/>
                <a:ea typeface="Calibri" panose="020F0502020204030204" pitchFamily="34" charset="0"/>
              </a:rPr>
              <a:t>of experts builds understanding of the use</a:t>
            </a:r>
            <a:br>
              <a:rPr lang="en-GB" b="0">
                <a:latin typeface="+mn-lt"/>
                <a:ea typeface="Calibri" panose="020F0502020204030204" pitchFamily="34" charset="0"/>
              </a:rPr>
            </a:br>
            <a:r>
              <a:rPr lang="en-GB" b="0">
                <a:latin typeface="+mn-lt"/>
                <a:ea typeface="Calibri" panose="020F0502020204030204" pitchFamily="34" charset="0"/>
              </a:rPr>
              <a:t>case and possibilities of gold through trusted research, analysis, commentary and insights.</a:t>
            </a:r>
          </a:p>
          <a:p>
            <a:pPr>
              <a:spcBef>
                <a:spcPts val="1200"/>
              </a:spcBef>
            </a:pPr>
            <a:r>
              <a:rPr lang="en-GB" b="0">
                <a:latin typeface="+mn-lt"/>
                <a:ea typeface="Calibri" panose="020F0502020204030204" pitchFamily="34" charset="0"/>
              </a:rPr>
              <a:t>We drive industry progress, shaping policy</a:t>
            </a:r>
            <a:br>
              <a:rPr lang="en-GB" b="0">
                <a:latin typeface="+mn-lt"/>
                <a:ea typeface="Calibri" panose="020F0502020204030204" pitchFamily="34" charset="0"/>
              </a:rPr>
            </a:br>
            <a:r>
              <a:rPr lang="en-GB" b="0">
                <a:latin typeface="+mn-lt"/>
                <a:ea typeface="Calibri" panose="020F0502020204030204" pitchFamily="34" charset="0"/>
              </a:rPr>
              <a:t>and setting the standards for a perpetual and sustainable gold market.</a:t>
            </a:r>
            <a:endParaRPr lang="en-GB">
              <a:solidFill>
                <a:schemeClr val="accent4"/>
              </a:solidFill>
            </a:endParaRPr>
          </a:p>
        </p:txBody>
      </p:sp>
      <p:sp>
        <p:nvSpPr>
          <p:cNvPr id="4" name="TextBox 3">
            <a:extLst>
              <a:ext uri="{FF2B5EF4-FFF2-40B4-BE49-F238E27FC236}">
                <a16:creationId xmlns:a16="http://schemas.microsoft.com/office/drawing/2014/main" id="{58EFD5B6-B524-7EEB-275F-86D8DCA9D9D5}"/>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err="1">
                <a:solidFill>
                  <a:srgbClr val="64C8FF"/>
                </a:solidFill>
                <a:latin typeface="+mj-lt"/>
              </a:rPr>
              <a:t>gold.org</a:t>
            </a:r>
            <a:endParaRPr lang="en-GB" b="1">
              <a:solidFill>
                <a:srgbClr val="64C8FF"/>
              </a:solidFill>
              <a:latin typeface="+mj-lt"/>
            </a:endParaRPr>
          </a:p>
        </p:txBody>
      </p:sp>
    </p:spTree>
    <p:extLst>
      <p:ext uri="{BB962C8B-B14F-4D97-AF65-F5344CB8AC3E}">
        <p14:creationId xmlns:p14="http://schemas.microsoft.com/office/powerpoint/2010/main" val="279591751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bout us: v3">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v3]</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79198378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out us: v3 with text">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v3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rgbClr val="00D29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Content Placeholder 5">
            <a:extLst>
              <a:ext uri="{FF2B5EF4-FFF2-40B4-BE49-F238E27FC236}">
                <a16:creationId xmlns:a16="http://schemas.microsoft.com/office/drawing/2014/main" id="{0BB35088-C5E9-21E8-0065-4919C8D3AF41}"/>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n-lt"/>
                <a:ea typeface="Calibri" panose="020F0502020204030204" pitchFamily="34" charset="0"/>
              </a:rPr>
              <a:t>We are a membership organisation that champions the role gold plays as a strategic asset, shaping the future of a responsible</a:t>
            </a:r>
            <a:br>
              <a:rPr lang="en-GB" b="0">
                <a:latin typeface="+mn-lt"/>
                <a:ea typeface="Calibri" panose="020F0502020204030204" pitchFamily="34" charset="0"/>
              </a:rPr>
            </a:br>
            <a:r>
              <a:rPr lang="en-GB" b="0">
                <a:latin typeface="+mn-lt"/>
                <a:ea typeface="Calibri" panose="020F0502020204030204" pitchFamily="34" charset="0"/>
              </a:rPr>
              <a:t>and accessible gold supply chain. Our team</a:t>
            </a:r>
            <a:br>
              <a:rPr lang="en-GB" b="0">
                <a:latin typeface="+mn-lt"/>
                <a:ea typeface="Calibri" panose="020F0502020204030204" pitchFamily="34" charset="0"/>
              </a:rPr>
            </a:br>
            <a:r>
              <a:rPr lang="en-GB" b="0">
                <a:latin typeface="+mn-lt"/>
                <a:ea typeface="Calibri" panose="020F0502020204030204" pitchFamily="34" charset="0"/>
              </a:rPr>
              <a:t>of experts builds understanding of the use</a:t>
            </a:r>
            <a:br>
              <a:rPr lang="en-GB" b="0">
                <a:latin typeface="+mn-lt"/>
                <a:ea typeface="Calibri" panose="020F0502020204030204" pitchFamily="34" charset="0"/>
              </a:rPr>
            </a:br>
            <a:r>
              <a:rPr lang="en-GB" b="0">
                <a:latin typeface="+mn-lt"/>
                <a:ea typeface="Calibri" panose="020F0502020204030204" pitchFamily="34" charset="0"/>
              </a:rPr>
              <a:t>case and possibilities of gold through trusted research, analysis, commentary and insights.</a:t>
            </a:r>
          </a:p>
          <a:p>
            <a:pPr>
              <a:spcBef>
                <a:spcPts val="1200"/>
              </a:spcBef>
            </a:pPr>
            <a:r>
              <a:rPr lang="en-GB" b="0">
                <a:latin typeface="+mn-lt"/>
                <a:ea typeface="Calibri" panose="020F0502020204030204" pitchFamily="34" charset="0"/>
              </a:rPr>
              <a:t>We drive industry progress, shaping policy</a:t>
            </a:r>
            <a:br>
              <a:rPr lang="en-GB" b="0">
                <a:latin typeface="+mn-lt"/>
                <a:ea typeface="Calibri" panose="020F0502020204030204" pitchFamily="34" charset="0"/>
              </a:rPr>
            </a:br>
            <a:r>
              <a:rPr lang="en-GB" b="0">
                <a:latin typeface="+mn-lt"/>
                <a:ea typeface="Calibri" panose="020F0502020204030204" pitchFamily="34" charset="0"/>
              </a:rPr>
              <a:t>and setting the standards for a perpetual and sustainable gold market.</a:t>
            </a:r>
            <a:endParaRPr lang="en-GB">
              <a:solidFill>
                <a:schemeClr val="accent4"/>
              </a:solidFill>
            </a:endParaRPr>
          </a:p>
        </p:txBody>
      </p:sp>
      <p:sp>
        <p:nvSpPr>
          <p:cNvPr id="4" name="TextBox 3">
            <a:extLst>
              <a:ext uri="{FF2B5EF4-FFF2-40B4-BE49-F238E27FC236}">
                <a16:creationId xmlns:a16="http://schemas.microsoft.com/office/drawing/2014/main" id="{83376A71-ACB7-A0FE-8E9D-FBAFFAD4B7F7}"/>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err="1">
                <a:solidFill>
                  <a:srgbClr val="00D296"/>
                </a:solidFill>
                <a:latin typeface="+mj-lt"/>
              </a:rPr>
              <a:t>gold.org</a:t>
            </a:r>
            <a:endParaRPr lang="en-GB" b="1">
              <a:solidFill>
                <a:srgbClr val="00D296"/>
              </a:solidFill>
              <a:latin typeface="+mj-lt"/>
            </a:endParaRPr>
          </a:p>
        </p:txBody>
      </p:sp>
    </p:spTree>
    <p:extLst>
      <p:ext uri="{BB962C8B-B14F-4D97-AF65-F5344CB8AC3E}">
        <p14:creationId xmlns:p14="http://schemas.microsoft.com/office/powerpoint/2010/main" val="1847870416"/>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 and stats">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8CE147E6-1010-26CD-1F4F-31AF788ABEA3}"/>
              </a:ext>
            </a:extLst>
          </p:cNvPr>
          <p:cNvSpPr>
            <a:spLocks noGrp="1"/>
          </p:cNvSpPr>
          <p:nvPr>
            <p:ph type="body" sz="quarter" idx="16" hasCustomPrompt="1"/>
          </p:nvPr>
        </p:nvSpPr>
        <p:spPr>
          <a:xfrm>
            <a:off x="9380422" y="3559772"/>
            <a:ext cx="2304001" cy="1266230"/>
          </a:xfrm>
          <a:custGeom>
            <a:avLst/>
            <a:gdLst>
              <a:gd name="connsiteX0" fmla="*/ 0 w 2304001"/>
              <a:gd name="connsiteY0" fmla="*/ 0 h 1266230"/>
              <a:gd name="connsiteX1" fmla="*/ 202613 w 2304001"/>
              <a:gd name="connsiteY1" fmla="*/ 0 h 1266230"/>
              <a:gd name="connsiteX2" fmla="*/ 393700 w 2304001"/>
              <a:gd name="connsiteY2" fmla="*/ 0 h 1266230"/>
              <a:gd name="connsiteX3" fmla="*/ 2101388 w 2304001"/>
              <a:gd name="connsiteY3" fmla="*/ 0 h 1266230"/>
              <a:gd name="connsiteX4" fmla="*/ 2304001 w 2304001"/>
              <a:gd name="connsiteY4" fmla="*/ 202613 h 1266230"/>
              <a:gd name="connsiteX5" fmla="*/ 2304000 w 2304001"/>
              <a:gd name="connsiteY5" fmla="*/ 202613 h 1266230"/>
              <a:gd name="connsiteX6" fmla="*/ 2292616 w 2304001"/>
              <a:gd name="connsiteY6" fmla="*/ 259002 h 1266230"/>
              <a:gd name="connsiteX7" fmla="*/ 2304000 w 2304001"/>
              <a:gd name="connsiteY7" fmla="*/ 259002 h 1266230"/>
              <a:gd name="connsiteX8" fmla="*/ 2304000 w 2304001"/>
              <a:gd name="connsiteY8" fmla="*/ 1025525 h 1266230"/>
              <a:gd name="connsiteX9" fmla="*/ 2296311 w 2304001"/>
              <a:gd name="connsiteY9" fmla="*/ 1025525 h 1266230"/>
              <a:gd name="connsiteX10" fmla="*/ 2304001 w 2304001"/>
              <a:gd name="connsiteY10" fmla="*/ 1063617 h 1266230"/>
              <a:gd name="connsiteX11" fmla="*/ 2304000 w 2304001"/>
              <a:gd name="connsiteY11" fmla="*/ 1063617 h 1266230"/>
              <a:gd name="connsiteX12" fmla="*/ 2101387 w 2304001"/>
              <a:gd name="connsiteY12" fmla="*/ 1266230 h 1266230"/>
              <a:gd name="connsiteX13" fmla="*/ 202613 w 2304001"/>
              <a:gd name="connsiteY13" fmla="*/ 1266229 h 1266230"/>
              <a:gd name="connsiteX14" fmla="*/ 15922 w 2304001"/>
              <a:gd name="connsiteY14" fmla="*/ 1142482 h 1266230"/>
              <a:gd name="connsiteX15" fmla="*/ 0 w 2304001"/>
              <a:gd name="connsiteY15" fmla="*/ 1063617 h 1266230"/>
              <a:gd name="connsiteX16" fmla="*/ 7690 w 2304001"/>
              <a:gd name="connsiteY16" fmla="*/ 1025525 h 1266230"/>
              <a:gd name="connsiteX17" fmla="*/ 0 w 2304001"/>
              <a:gd name="connsiteY17" fmla="*/ 1025525 h 1266230"/>
              <a:gd name="connsiteX18" fmla="*/ 0 w 2304001"/>
              <a:gd name="connsiteY18" fmla="*/ 260350 h 1266230"/>
              <a:gd name="connsiteX19" fmla="*/ 0 w 2304001"/>
              <a:gd name="connsiteY19" fmla="*/ 259002 h 1266230"/>
              <a:gd name="connsiteX20" fmla="*/ 0 w 2304001"/>
              <a:gd name="connsiteY20" fmla="*/ 202612 h 12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4001" h="1266230">
                <a:moveTo>
                  <a:pt x="0" y="0"/>
                </a:moveTo>
                <a:lnTo>
                  <a:pt x="202613" y="0"/>
                </a:lnTo>
                <a:lnTo>
                  <a:pt x="393700" y="0"/>
                </a:lnTo>
                <a:lnTo>
                  <a:pt x="2101388" y="0"/>
                </a:lnTo>
                <a:cubicBezTo>
                  <a:pt x="2213288" y="0"/>
                  <a:pt x="2304001" y="90713"/>
                  <a:pt x="2304001" y="202613"/>
                </a:cubicBezTo>
                <a:lnTo>
                  <a:pt x="2304000" y="202613"/>
                </a:lnTo>
                <a:lnTo>
                  <a:pt x="2292616" y="259002"/>
                </a:lnTo>
                <a:lnTo>
                  <a:pt x="2304000" y="259002"/>
                </a:lnTo>
                <a:lnTo>
                  <a:pt x="2304000" y="1025525"/>
                </a:lnTo>
                <a:lnTo>
                  <a:pt x="2296311" y="1025525"/>
                </a:lnTo>
                <a:lnTo>
                  <a:pt x="2304001" y="1063617"/>
                </a:lnTo>
                <a:lnTo>
                  <a:pt x="2304000" y="1063617"/>
                </a:lnTo>
                <a:cubicBezTo>
                  <a:pt x="2304000" y="1175517"/>
                  <a:pt x="2213287" y="1266230"/>
                  <a:pt x="2101387" y="1266230"/>
                </a:cubicBezTo>
                <a:lnTo>
                  <a:pt x="202613" y="1266229"/>
                </a:lnTo>
                <a:cubicBezTo>
                  <a:pt x="118688" y="1266229"/>
                  <a:pt x="46681" y="1215203"/>
                  <a:pt x="15922" y="1142482"/>
                </a:cubicBezTo>
                <a:lnTo>
                  <a:pt x="0" y="1063617"/>
                </a:lnTo>
                <a:lnTo>
                  <a:pt x="7690" y="1025525"/>
                </a:lnTo>
                <a:lnTo>
                  <a:pt x="0" y="1025525"/>
                </a:lnTo>
                <a:lnTo>
                  <a:pt x="0" y="260350"/>
                </a:lnTo>
                <a:lnTo>
                  <a:pt x="0" y="259002"/>
                </a:lnTo>
                <a:lnTo>
                  <a:pt x="0" y="202612"/>
                </a:lnTo>
                <a:close/>
              </a:path>
            </a:pathLst>
          </a:custGeom>
          <a:solidFill>
            <a:srgbClr val="A0DAC7"/>
          </a:solidFill>
        </p:spPr>
        <p:txBody>
          <a:bodyPr wrap="square" lIns="251999" tIns="251999" rIns="180000">
            <a:noAutofit/>
          </a:bodyPr>
          <a:lstStyle>
            <a:lvl1pPr marL="0" indent="0">
              <a:lnSpc>
                <a:spcPct val="100000"/>
              </a:lnSpc>
              <a:spcAft>
                <a:spcPts val="0"/>
              </a:spcAft>
              <a:buNone/>
              <a:defRPr sz="3600" b="0">
                <a:solidFill>
                  <a:schemeClr val="tx1"/>
                </a:solidFill>
                <a:latin typeface="+mn-lt"/>
              </a:defRPr>
            </a:lvl1pPr>
            <a:lvl2pPr marL="0" indent="0">
              <a:lnSpc>
                <a:spcPct val="100000"/>
              </a:lnSpc>
              <a:spcAft>
                <a:spcPts val="0"/>
              </a:spcAft>
              <a:buNone/>
              <a:defRPr sz="1500">
                <a:solidFill>
                  <a:schemeClr val="tx1"/>
                </a:solidFill>
                <a:latin typeface="+mj-lt"/>
              </a:defRPr>
            </a:lvl2pPr>
            <a:lvl3pPr marL="0" indent="0">
              <a:spcAft>
                <a:spcPts val="0"/>
              </a:spcAft>
              <a:buNone/>
              <a:defRPr/>
            </a:lvl3pPr>
            <a:lvl4pPr marL="0" indent="0">
              <a:spcAft>
                <a:spcPts val="0"/>
              </a:spcAft>
              <a:buNone/>
              <a:defRPr/>
            </a:lvl4pPr>
            <a:lvl5pPr>
              <a:spcAft>
                <a:spcPts val="0"/>
              </a:spcAft>
              <a:defRPr/>
            </a:lvl5pPr>
          </a:lstStyle>
          <a:p>
            <a:pPr lvl="0"/>
            <a:r>
              <a:rPr lang="en-GB"/>
              <a:t>L1&lt;0&gt;</a:t>
            </a:r>
          </a:p>
          <a:p>
            <a:pPr lvl="1"/>
            <a:r>
              <a:rPr lang="en-GB"/>
              <a:t>Second level &lt;Text&gt;</a:t>
            </a:r>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[Graph and stats]</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6" name="Chart Placeholder 5">
            <a:extLst>
              <a:ext uri="{FF2B5EF4-FFF2-40B4-BE49-F238E27FC236}">
                <a16:creationId xmlns:a16="http://schemas.microsoft.com/office/drawing/2014/main" id="{40CCEB2A-C61C-EDA3-4785-69BC14BCF90B}"/>
              </a:ext>
            </a:extLst>
          </p:cNvPr>
          <p:cNvSpPr>
            <a:spLocks noGrp="1"/>
          </p:cNvSpPr>
          <p:nvPr>
            <p:ph type="chart" sz="quarter" idx="13"/>
          </p:nvPr>
        </p:nvSpPr>
        <p:spPr>
          <a:xfrm>
            <a:off x="1009650" y="2032000"/>
            <a:ext cx="7880350" cy="4064000"/>
          </a:xfrm>
        </p:spPr>
        <p:txBody>
          <a:bodyPr/>
          <a:lstStyle>
            <a:lvl1pPr>
              <a:defRPr b="0"/>
            </a:lvl1pPr>
          </a:lstStyle>
          <a:p>
            <a:r>
              <a:rPr lang="en-US"/>
              <a:t>Click icon to add chart</a:t>
            </a:r>
            <a:endParaRPr lang="en-GB"/>
          </a:p>
        </p:txBody>
      </p:sp>
      <p:sp>
        <p:nvSpPr>
          <p:cNvPr id="20" name="Text Placeholder 19">
            <a:extLst>
              <a:ext uri="{FF2B5EF4-FFF2-40B4-BE49-F238E27FC236}">
                <a16:creationId xmlns:a16="http://schemas.microsoft.com/office/drawing/2014/main" id="{F423E7FA-7FD2-3395-1F2C-E2F4F2984507}"/>
              </a:ext>
            </a:extLst>
          </p:cNvPr>
          <p:cNvSpPr>
            <a:spLocks noGrp="1"/>
          </p:cNvSpPr>
          <p:nvPr>
            <p:ph type="body" sz="quarter" idx="14" hasCustomPrompt="1"/>
          </p:nvPr>
        </p:nvSpPr>
        <p:spPr>
          <a:xfrm>
            <a:off x="9380422" y="2031999"/>
            <a:ext cx="2304001" cy="1266230"/>
          </a:xfrm>
          <a:custGeom>
            <a:avLst/>
            <a:gdLst>
              <a:gd name="connsiteX0" fmla="*/ 0 w 2304001"/>
              <a:gd name="connsiteY0" fmla="*/ 0 h 1266230"/>
              <a:gd name="connsiteX1" fmla="*/ 202613 w 2304001"/>
              <a:gd name="connsiteY1" fmla="*/ 0 h 1266230"/>
              <a:gd name="connsiteX2" fmla="*/ 393700 w 2304001"/>
              <a:gd name="connsiteY2" fmla="*/ 0 h 1266230"/>
              <a:gd name="connsiteX3" fmla="*/ 2101388 w 2304001"/>
              <a:gd name="connsiteY3" fmla="*/ 0 h 1266230"/>
              <a:gd name="connsiteX4" fmla="*/ 2304001 w 2304001"/>
              <a:gd name="connsiteY4" fmla="*/ 202613 h 1266230"/>
              <a:gd name="connsiteX5" fmla="*/ 2304000 w 2304001"/>
              <a:gd name="connsiteY5" fmla="*/ 202613 h 1266230"/>
              <a:gd name="connsiteX6" fmla="*/ 2292616 w 2304001"/>
              <a:gd name="connsiteY6" fmla="*/ 259002 h 1266230"/>
              <a:gd name="connsiteX7" fmla="*/ 2304000 w 2304001"/>
              <a:gd name="connsiteY7" fmla="*/ 259002 h 1266230"/>
              <a:gd name="connsiteX8" fmla="*/ 2304000 w 2304001"/>
              <a:gd name="connsiteY8" fmla="*/ 1025525 h 1266230"/>
              <a:gd name="connsiteX9" fmla="*/ 2296311 w 2304001"/>
              <a:gd name="connsiteY9" fmla="*/ 1025525 h 1266230"/>
              <a:gd name="connsiteX10" fmla="*/ 2304001 w 2304001"/>
              <a:gd name="connsiteY10" fmla="*/ 1063617 h 1266230"/>
              <a:gd name="connsiteX11" fmla="*/ 2304000 w 2304001"/>
              <a:gd name="connsiteY11" fmla="*/ 1063617 h 1266230"/>
              <a:gd name="connsiteX12" fmla="*/ 2101387 w 2304001"/>
              <a:gd name="connsiteY12" fmla="*/ 1266230 h 1266230"/>
              <a:gd name="connsiteX13" fmla="*/ 202613 w 2304001"/>
              <a:gd name="connsiteY13" fmla="*/ 1266229 h 1266230"/>
              <a:gd name="connsiteX14" fmla="*/ 15922 w 2304001"/>
              <a:gd name="connsiteY14" fmla="*/ 1142482 h 1266230"/>
              <a:gd name="connsiteX15" fmla="*/ 0 w 2304001"/>
              <a:gd name="connsiteY15" fmla="*/ 1063617 h 1266230"/>
              <a:gd name="connsiteX16" fmla="*/ 7690 w 2304001"/>
              <a:gd name="connsiteY16" fmla="*/ 1025525 h 1266230"/>
              <a:gd name="connsiteX17" fmla="*/ 0 w 2304001"/>
              <a:gd name="connsiteY17" fmla="*/ 1025525 h 1266230"/>
              <a:gd name="connsiteX18" fmla="*/ 0 w 2304001"/>
              <a:gd name="connsiteY18" fmla="*/ 260350 h 1266230"/>
              <a:gd name="connsiteX19" fmla="*/ 0 w 2304001"/>
              <a:gd name="connsiteY19" fmla="*/ 259002 h 1266230"/>
              <a:gd name="connsiteX20" fmla="*/ 0 w 2304001"/>
              <a:gd name="connsiteY20" fmla="*/ 202612 h 12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4001" h="1266230">
                <a:moveTo>
                  <a:pt x="0" y="0"/>
                </a:moveTo>
                <a:lnTo>
                  <a:pt x="202613" y="0"/>
                </a:lnTo>
                <a:lnTo>
                  <a:pt x="393700" y="0"/>
                </a:lnTo>
                <a:lnTo>
                  <a:pt x="2101388" y="0"/>
                </a:lnTo>
                <a:cubicBezTo>
                  <a:pt x="2213288" y="0"/>
                  <a:pt x="2304001" y="90713"/>
                  <a:pt x="2304001" y="202613"/>
                </a:cubicBezTo>
                <a:lnTo>
                  <a:pt x="2304000" y="202613"/>
                </a:lnTo>
                <a:lnTo>
                  <a:pt x="2292616" y="259002"/>
                </a:lnTo>
                <a:lnTo>
                  <a:pt x="2304000" y="259002"/>
                </a:lnTo>
                <a:lnTo>
                  <a:pt x="2304000" y="1025525"/>
                </a:lnTo>
                <a:lnTo>
                  <a:pt x="2296311" y="1025525"/>
                </a:lnTo>
                <a:lnTo>
                  <a:pt x="2304001" y="1063617"/>
                </a:lnTo>
                <a:lnTo>
                  <a:pt x="2304000" y="1063617"/>
                </a:lnTo>
                <a:cubicBezTo>
                  <a:pt x="2304000" y="1175517"/>
                  <a:pt x="2213287" y="1266230"/>
                  <a:pt x="2101387" y="1266230"/>
                </a:cubicBezTo>
                <a:lnTo>
                  <a:pt x="202613" y="1266229"/>
                </a:lnTo>
                <a:cubicBezTo>
                  <a:pt x="118688" y="1266229"/>
                  <a:pt x="46681" y="1215203"/>
                  <a:pt x="15922" y="1142482"/>
                </a:cubicBezTo>
                <a:lnTo>
                  <a:pt x="0" y="1063617"/>
                </a:lnTo>
                <a:lnTo>
                  <a:pt x="7690" y="1025525"/>
                </a:lnTo>
                <a:lnTo>
                  <a:pt x="0" y="1025525"/>
                </a:lnTo>
                <a:lnTo>
                  <a:pt x="0" y="260350"/>
                </a:lnTo>
                <a:lnTo>
                  <a:pt x="0" y="259002"/>
                </a:lnTo>
                <a:lnTo>
                  <a:pt x="0" y="202612"/>
                </a:lnTo>
                <a:close/>
              </a:path>
            </a:pathLst>
          </a:custGeom>
          <a:solidFill>
            <a:srgbClr val="D9AB4D"/>
          </a:solidFill>
        </p:spPr>
        <p:txBody>
          <a:bodyPr wrap="square" lIns="251999" tIns="251999" rIns="180000">
            <a:noAutofit/>
          </a:bodyPr>
          <a:lstStyle>
            <a:lvl1pPr>
              <a:lnSpc>
                <a:spcPct val="100000"/>
              </a:lnSpc>
              <a:spcAft>
                <a:spcPts val="300"/>
              </a:spcAft>
              <a:defRPr sz="3600" b="0">
                <a:solidFill>
                  <a:schemeClr val="bg1"/>
                </a:solidFill>
                <a:latin typeface="+mn-lt"/>
              </a:defRPr>
            </a:lvl1pPr>
            <a:lvl2pPr>
              <a:lnSpc>
                <a:spcPct val="100000"/>
              </a:lnSpc>
              <a:spcAft>
                <a:spcPts val="0"/>
              </a:spcAft>
              <a:defRPr sz="1500">
                <a:solidFill>
                  <a:schemeClr val="bg1"/>
                </a:solidFill>
                <a:latin typeface="+mj-lt"/>
              </a:defRPr>
            </a:lvl2pPr>
            <a:lvl3pPr marL="0" indent="0">
              <a:spcAft>
                <a:spcPts val="0"/>
              </a:spcAft>
              <a:buNone/>
              <a:defRPr/>
            </a:lvl3pPr>
            <a:lvl4pPr marL="0" indent="0">
              <a:spcAft>
                <a:spcPts val="0"/>
              </a:spcAft>
              <a:buNone/>
              <a:defRPr/>
            </a:lvl4pPr>
            <a:lvl5pPr>
              <a:spcAft>
                <a:spcPts val="0"/>
              </a:spcAft>
              <a:defRPr/>
            </a:lvl5pPr>
          </a:lstStyle>
          <a:p>
            <a:pPr lvl="0"/>
            <a:r>
              <a:rPr lang="en-GB"/>
              <a:t>L1&lt;0&gt;</a:t>
            </a:r>
          </a:p>
          <a:p>
            <a:pPr lvl="1"/>
            <a:r>
              <a:rPr lang="en-GB"/>
              <a:t>Second level &lt;Text&gt;</a:t>
            </a:r>
          </a:p>
        </p:txBody>
      </p:sp>
      <p:sp>
        <p:nvSpPr>
          <p:cNvPr id="3" name="Text Placeholder 7">
            <a:extLst>
              <a:ext uri="{FF2B5EF4-FFF2-40B4-BE49-F238E27FC236}">
                <a16:creationId xmlns:a16="http://schemas.microsoft.com/office/drawing/2014/main" id="{F3F9044F-F4C0-AC62-F12C-5B766D867B6A}"/>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614947967"/>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hart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[Two charts and text]</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A12C5CD0-1A4F-9F3F-0D9D-A6CBE0BFE974}"/>
              </a:ext>
            </a:extLst>
          </p:cNvPr>
          <p:cNvSpPr>
            <a:spLocks noGrp="1"/>
          </p:cNvSpPr>
          <p:nvPr>
            <p:ph type="body" sz="quarter" idx="13" hasCustomPrompt="1"/>
          </p:nvPr>
        </p:nvSpPr>
        <p:spPr>
          <a:xfrm>
            <a:off x="1009649"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4" name="Text Placeholder 7">
            <a:extLst>
              <a:ext uri="{FF2B5EF4-FFF2-40B4-BE49-F238E27FC236}">
                <a16:creationId xmlns:a16="http://schemas.microsoft.com/office/drawing/2014/main" id="{AF987AE6-001B-D800-7D86-B016B26C26CF}"/>
              </a:ext>
            </a:extLst>
          </p:cNvPr>
          <p:cNvSpPr>
            <a:spLocks noGrp="1"/>
          </p:cNvSpPr>
          <p:nvPr>
            <p:ph type="body" sz="quarter" idx="22" hasCustomPrompt="1"/>
          </p:nvPr>
        </p:nvSpPr>
        <p:spPr>
          <a:xfrm>
            <a:off x="6588124"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5" name="Chart Placeholder 5">
            <a:extLst>
              <a:ext uri="{FF2B5EF4-FFF2-40B4-BE49-F238E27FC236}">
                <a16:creationId xmlns:a16="http://schemas.microsoft.com/office/drawing/2014/main" id="{64BB8EAE-945C-08AB-CEB1-0EAF8EC3EE9C}"/>
              </a:ext>
            </a:extLst>
          </p:cNvPr>
          <p:cNvSpPr>
            <a:spLocks noGrp="1"/>
          </p:cNvSpPr>
          <p:nvPr>
            <p:ph type="chart" sz="quarter" idx="23"/>
          </p:nvPr>
        </p:nvSpPr>
        <p:spPr>
          <a:xfrm>
            <a:off x="1009650" y="2898966"/>
            <a:ext cx="5093999" cy="3185727"/>
          </a:xfrm>
        </p:spPr>
        <p:txBody>
          <a:bodyPr bIns="1080000" anchor="ctr" anchorCtr="1"/>
          <a:lstStyle>
            <a:lvl1pPr>
              <a:defRPr b="0"/>
            </a:lvl1pPr>
          </a:lstStyle>
          <a:p>
            <a:r>
              <a:rPr lang="en-US"/>
              <a:t>Click icon to add chart</a:t>
            </a:r>
            <a:endParaRPr lang="en-GB"/>
          </a:p>
        </p:txBody>
      </p:sp>
      <p:sp>
        <p:nvSpPr>
          <p:cNvPr id="10" name="Chart Placeholder 5">
            <a:extLst>
              <a:ext uri="{FF2B5EF4-FFF2-40B4-BE49-F238E27FC236}">
                <a16:creationId xmlns:a16="http://schemas.microsoft.com/office/drawing/2014/main" id="{812B71BD-1F07-E5C9-E9CA-79A676C4306D}"/>
              </a:ext>
            </a:extLst>
          </p:cNvPr>
          <p:cNvSpPr>
            <a:spLocks noGrp="1"/>
          </p:cNvSpPr>
          <p:nvPr>
            <p:ph type="chart" sz="quarter" idx="24"/>
          </p:nvPr>
        </p:nvSpPr>
        <p:spPr>
          <a:xfrm>
            <a:off x="6588125" y="2898966"/>
            <a:ext cx="5093999" cy="3185727"/>
          </a:xfrm>
        </p:spPr>
        <p:txBody>
          <a:bodyPr bIns="1080000" anchor="ctr" anchorCtr="1"/>
          <a:lstStyle>
            <a:lvl1pPr>
              <a:defRPr b="0"/>
            </a:lvl1pPr>
          </a:lstStyle>
          <a:p>
            <a:r>
              <a:rPr lang="en-US"/>
              <a:t>Click icon to add chart</a:t>
            </a:r>
            <a:endParaRPr lang="en-GB"/>
          </a:p>
        </p:txBody>
      </p:sp>
      <p:sp>
        <p:nvSpPr>
          <p:cNvPr id="6" name="Text Placeholder 7">
            <a:extLst>
              <a:ext uri="{FF2B5EF4-FFF2-40B4-BE49-F238E27FC236}">
                <a16:creationId xmlns:a16="http://schemas.microsoft.com/office/drawing/2014/main" id="{07A28720-5F11-C18A-7C3B-10E2C441312E}"/>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882933389"/>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guide id="10" pos="41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ta and icon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[Data and iconography]</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A12C5CD0-1A4F-9F3F-0D9D-A6CBE0BFE974}"/>
              </a:ext>
            </a:extLst>
          </p:cNvPr>
          <p:cNvSpPr>
            <a:spLocks noGrp="1"/>
          </p:cNvSpPr>
          <p:nvPr>
            <p:ph type="body" sz="quarter" idx="13" hasCustomPrompt="1"/>
          </p:nvPr>
        </p:nvSpPr>
        <p:spPr>
          <a:xfrm>
            <a:off x="1009649"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4" name="Text Placeholder 7">
            <a:extLst>
              <a:ext uri="{FF2B5EF4-FFF2-40B4-BE49-F238E27FC236}">
                <a16:creationId xmlns:a16="http://schemas.microsoft.com/office/drawing/2014/main" id="{3B7CD0B4-BE1A-F78B-1A13-EE03E16318A8}"/>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48170826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guide id="10" pos="41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v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5"/>
                </a:solidFill>
                <a:latin typeface="+mn-lt"/>
              </a:defRPr>
            </a:lvl1pPr>
            <a:lvl2pPr>
              <a:spcBef>
                <a:spcPts val="2400"/>
              </a:spcBef>
              <a:spcAft>
                <a:spcPts val="0"/>
              </a:spcAft>
              <a:defRPr sz="2400">
                <a:solidFill>
                  <a:schemeClr val="accent5"/>
                </a:solidFill>
                <a:latin typeface="+mj-lt"/>
              </a:defRPr>
            </a:lvl2pPr>
            <a:lvl3pPr marL="0" indent="0">
              <a:spcBef>
                <a:spcPts val="2000"/>
              </a:spcBef>
              <a:spcAft>
                <a:spcPts val="0"/>
              </a:spcAft>
              <a:buNone/>
              <a:defRPr sz="1500">
                <a:solidFill>
                  <a:schemeClr val="accent5"/>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v5]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81E9207B-B929-ED32-AFB4-5172463D9FDE}"/>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43504581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gital page">
    <p:spTree>
      <p:nvGrpSpPr>
        <p:cNvPr id="1" name=""/>
        <p:cNvGrpSpPr/>
        <p:nvPr/>
      </p:nvGrpSpPr>
      <p:grpSpPr>
        <a:xfrm>
          <a:off x="0" y="0"/>
          <a:ext cx="0" cy="0"/>
          <a:chOff x="0" y="0"/>
          <a:chExt cx="0" cy="0"/>
        </a:xfrm>
      </p:grpSpPr>
      <p:pic>
        <p:nvPicPr>
          <p:cNvPr id="12" name="Picture 11" descr="A computer screen with a colorful background&#10;&#10;Description automatically generated">
            <a:extLst>
              <a:ext uri="{FF2B5EF4-FFF2-40B4-BE49-F238E27FC236}">
                <a16:creationId xmlns:a16="http://schemas.microsoft.com/office/drawing/2014/main" id="{1A576D89-4825-FCDC-3BA8-E0C2882FC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479" y="2038349"/>
            <a:ext cx="5794408" cy="4334400"/>
          </a:xfrm>
          <a:prstGeom prst="rect">
            <a:avLst/>
          </a:prstGeom>
        </p:spPr>
      </p:pic>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[Digital page]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49" y="2032000"/>
            <a:ext cx="4277489"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GB"/>
              <a:t>For internal discussion purposes only</a:t>
            </a:r>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r>
              <a:rPr lang="en-GB"/>
              <a:t>&lt;Header&gt;</a:t>
            </a:r>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17" name="Picture Placeholder 16">
            <a:extLst>
              <a:ext uri="{FF2B5EF4-FFF2-40B4-BE49-F238E27FC236}">
                <a16:creationId xmlns:a16="http://schemas.microsoft.com/office/drawing/2014/main" id="{A31A9DF5-30CF-4F3A-BB01-5386969D44A4}"/>
              </a:ext>
            </a:extLst>
          </p:cNvPr>
          <p:cNvSpPr>
            <a:spLocks noGrp="1"/>
          </p:cNvSpPr>
          <p:nvPr>
            <p:ph type="pic" sz="quarter" idx="17"/>
          </p:nvPr>
        </p:nvSpPr>
        <p:spPr>
          <a:xfrm>
            <a:off x="5703713" y="2104651"/>
            <a:ext cx="5342112" cy="3010274"/>
          </a:xfrm>
          <a:prstGeom prst="roundRect">
            <a:avLst>
              <a:gd name="adj" fmla="val 974"/>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CBBB9E68-4906-3764-2460-721FC9C20AB2}"/>
              </a:ext>
            </a:extLst>
          </p:cNvPr>
          <p:cNvSpPr>
            <a:spLocks noGrp="1"/>
          </p:cNvSpPr>
          <p:nvPr>
            <p:ph type="body" sz="quarter" idx="21"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pic>
        <p:nvPicPr>
          <p:cNvPr id="15" name="Picture 14" descr="A screen shot of a cell phone&#10;&#10;Description automatically generated">
            <a:extLst>
              <a:ext uri="{FF2B5EF4-FFF2-40B4-BE49-F238E27FC236}">
                <a16:creationId xmlns:a16="http://schemas.microsoft.com/office/drawing/2014/main" id="{3A257A1E-65D5-B0F3-9ACD-C0A0F1529A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2691" y="4336431"/>
            <a:ext cx="859536" cy="2029968"/>
          </a:xfrm>
          <a:prstGeom prst="rect">
            <a:avLst/>
          </a:prstGeom>
        </p:spPr>
      </p:pic>
      <p:sp>
        <p:nvSpPr>
          <p:cNvPr id="18" name="Picture Placeholder 17">
            <a:extLst>
              <a:ext uri="{FF2B5EF4-FFF2-40B4-BE49-F238E27FC236}">
                <a16:creationId xmlns:a16="http://schemas.microsoft.com/office/drawing/2014/main" id="{6940C1F6-F15B-908D-4AEB-1A93A3DB341A}"/>
              </a:ext>
            </a:extLst>
          </p:cNvPr>
          <p:cNvSpPr>
            <a:spLocks noGrp="1"/>
          </p:cNvSpPr>
          <p:nvPr>
            <p:ph type="pic" sz="quarter" idx="22"/>
          </p:nvPr>
        </p:nvSpPr>
        <p:spPr>
          <a:xfrm>
            <a:off x="10867501" y="4371975"/>
            <a:ext cx="772049" cy="1682750"/>
          </a:xfrm>
          <a:prstGeom prst="roundRect">
            <a:avLst>
              <a:gd name="adj" fmla="val 15011"/>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428877404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gital page: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[Digital page]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49" y="2032000"/>
            <a:ext cx="4277489"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GB"/>
              <a:t>For internal discussion purposes only</a:t>
            </a:r>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r>
              <a:rPr lang="en-GB"/>
              <a:t>&lt;Header&gt;</a:t>
            </a:r>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17" name="Picture Placeholder 16">
            <a:extLst>
              <a:ext uri="{FF2B5EF4-FFF2-40B4-BE49-F238E27FC236}">
                <a16:creationId xmlns:a16="http://schemas.microsoft.com/office/drawing/2014/main" id="{A31A9DF5-30CF-4F3A-BB01-5386969D44A4}"/>
              </a:ext>
            </a:extLst>
          </p:cNvPr>
          <p:cNvSpPr>
            <a:spLocks noGrp="1"/>
          </p:cNvSpPr>
          <p:nvPr>
            <p:ph type="pic" sz="quarter" idx="17"/>
          </p:nvPr>
        </p:nvSpPr>
        <p:spPr>
          <a:xfrm>
            <a:off x="5703713" y="2104651"/>
            <a:ext cx="5342112" cy="3010274"/>
          </a:xfrm>
          <a:prstGeom prst="roundRect">
            <a:avLst>
              <a:gd name="adj" fmla="val 974"/>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CBBB9E68-4906-3764-2460-721FC9C20AB2}"/>
              </a:ext>
            </a:extLst>
          </p:cNvPr>
          <p:cNvSpPr>
            <a:spLocks noGrp="1"/>
          </p:cNvSpPr>
          <p:nvPr>
            <p:ph type="body" sz="quarter" idx="21"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
        <p:nvSpPr>
          <p:cNvPr id="18" name="Picture Placeholder 17">
            <a:extLst>
              <a:ext uri="{FF2B5EF4-FFF2-40B4-BE49-F238E27FC236}">
                <a16:creationId xmlns:a16="http://schemas.microsoft.com/office/drawing/2014/main" id="{6940C1F6-F15B-908D-4AEB-1A93A3DB341A}"/>
              </a:ext>
            </a:extLst>
          </p:cNvPr>
          <p:cNvSpPr>
            <a:spLocks noGrp="1"/>
          </p:cNvSpPr>
          <p:nvPr>
            <p:ph type="pic" sz="quarter" idx="22"/>
          </p:nvPr>
        </p:nvSpPr>
        <p:spPr>
          <a:xfrm>
            <a:off x="10867501" y="4371975"/>
            <a:ext cx="772049" cy="1682750"/>
          </a:xfrm>
          <a:prstGeom prst="roundRect">
            <a:avLst>
              <a:gd name="adj" fmla="val 15011"/>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818035411"/>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mber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a:t>
            </a:fld>
            <a:endParaRPr lang="en-GB"/>
          </a:p>
        </p:txBody>
      </p:sp>
      <p:sp>
        <p:nvSpPr>
          <p:cNvPr id="4" name="Title 1">
            <a:extLst>
              <a:ext uri="{FF2B5EF4-FFF2-40B4-BE49-F238E27FC236}">
                <a16:creationId xmlns:a16="http://schemas.microsoft.com/office/drawing/2014/main" id="{E5FC5A81-9696-D909-79FF-90E45F0AE18A}"/>
              </a:ext>
            </a:extLst>
          </p:cNvPr>
          <p:cNvSpPr>
            <a:spLocks noGrp="1"/>
          </p:cNvSpPr>
          <p:nvPr>
            <p:ph type="title" hasCustomPrompt="1"/>
          </p:nvPr>
        </p:nvSpPr>
        <p:spPr>
          <a:xfrm>
            <a:off x="1009650" y="773306"/>
            <a:ext cx="10670400" cy="868567"/>
          </a:xfrm>
        </p:spPr>
        <p:txBody>
          <a:bodyPr/>
          <a:lstStyle/>
          <a:p>
            <a:r>
              <a:rPr lang="en-GB"/>
              <a:t>[Members]</a:t>
            </a:r>
          </a:p>
        </p:txBody>
      </p:sp>
      <p:sp>
        <p:nvSpPr>
          <p:cNvPr id="11" name="Picture Placeholder 10">
            <a:extLst>
              <a:ext uri="{FF2B5EF4-FFF2-40B4-BE49-F238E27FC236}">
                <a16:creationId xmlns:a16="http://schemas.microsoft.com/office/drawing/2014/main" id="{FD8BF403-25FE-C604-4D9C-8CD88F941605}"/>
              </a:ext>
            </a:extLst>
          </p:cNvPr>
          <p:cNvSpPr>
            <a:spLocks noGrp="1"/>
          </p:cNvSpPr>
          <p:nvPr>
            <p:ph type="pic" sz="quarter" idx="13" hasCustomPrompt="1"/>
          </p:nvPr>
        </p:nvSpPr>
        <p:spPr>
          <a:xfrm>
            <a:off x="1009649" y="2032001"/>
            <a:ext cx="1628776" cy="539749"/>
          </a:xfrm>
        </p:spPr>
        <p:txBody>
          <a:bodyPr tIns="36000" bIns="0" anchor="t" anchorCtr="0">
            <a:normAutofit/>
          </a:bodyPr>
          <a:lstStyle>
            <a:lvl1pPr algn="ctr">
              <a:defRPr sz="1000" b="0"/>
            </a:lvl1pPr>
          </a:lstStyle>
          <a:p>
            <a:r>
              <a:rPr lang="en-GB"/>
              <a:t>Insert logo</a:t>
            </a:r>
          </a:p>
        </p:txBody>
      </p:sp>
      <p:sp>
        <p:nvSpPr>
          <p:cNvPr id="14" name="Picture Placeholder 10">
            <a:extLst>
              <a:ext uri="{FF2B5EF4-FFF2-40B4-BE49-F238E27FC236}">
                <a16:creationId xmlns:a16="http://schemas.microsoft.com/office/drawing/2014/main" id="{27AD2899-FE97-4437-2E4C-B01AA436E9A0}"/>
              </a:ext>
            </a:extLst>
          </p:cNvPr>
          <p:cNvSpPr>
            <a:spLocks noGrp="1"/>
          </p:cNvSpPr>
          <p:nvPr>
            <p:ph type="pic" sz="quarter" idx="14" hasCustomPrompt="1"/>
          </p:nvPr>
        </p:nvSpPr>
        <p:spPr>
          <a:xfrm>
            <a:off x="2818129" y="2032001"/>
            <a:ext cx="1628776" cy="539749"/>
          </a:xfrm>
        </p:spPr>
        <p:txBody>
          <a:bodyPr tIns="36000" bIns="0" anchor="t" anchorCtr="0">
            <a:normAutofit/>
          </a:bodyPr>
          <a:lstStyle>
            <a:lvl1pPr algn="ctr">
              <a:defRPr sz="1000" b="0"/>
            </a:lvl1pPr>
          </a:lstStyle>
          <a:p>
            <a:r>
              <a:rPr lang="en-GB"/>
              <a:t>Insert logo</a:t>
            </a:r>
          </a:p>
        </p:txBody>
      </p:sp>
      <p:sp>
        <p:nvSpPr>
          <p:cNvPr id="16" name="Picture Placeholder 10">
            <a:extLst>
              <a:ext uri="{FF2B5EF4-FFF2-40B4-BE49-F238E27FC236}">
                <a16:creationId xmlns:a16="http://schemas.microsoft.com/office/drawing/2014/main" id="{17E30BF5-7876-67BA-D6AB-0CD82C6D5694}"/>
              </a:ext>
            </a:extLst>
          </p:cNvPr>
          <p:cNvSpPr>
            <a:spLocks noGrp="1"/>
          </p:cNvSpPr>
          <p:nvPr>
            <p:ph type="pic" sz="quarter" idx="15" hasCustomPrompt="1"/>
          </p:nvPr>
        </p:nvSpPr>
        <p:spPr>
          <a:xfrm>
            <a:off x="4626609" y="2032001"/>
            <a:ext cx="1628776" cy="539749"/>
          </a:xfrm>
        </p:spPr>
        <p:txBody>
          <a:bodyPr tIns="36000" bIns="0" anchor="t" anchorCtr="0">
            <a:normAutofit/>
          </a:bodyPr>
          <a:lstStyle>
            <a:lvl1pPr algn="ctr">
              <a:defRPr sz="1000" b="0"/>
            </a:lvl1pPr>
          </a:lstStyle>
          <a:p>
            <a:r>
              <a:rPr lang="en-GB"/>
              <a:t>Insert logo</a:t>
            </a:r>
          </a:p>
        </p:txBody>
      </p:sp>
      <p:sp>
        <p:nvSpPr>
          <p:cNvPr id="17" name="Picture Placeholder 10">
            <a:extLst>
              <a:ext uri="{FF2B5EF4-FFF2-40B4-BE49-F238E27FC236}">
                <a16:creationId xmlns:a16="http://schemas.microsoft.com/office/drawing/2014/main" id="{EC2E7D3E-7DBF-FE3B-897E-A205F2D062E4}"/>
              </a:ext>
            </a:extLst>
          </p:cNvPr>
          <p:cNvSpPr>
            <a:spLocks noGrp="1"/>
          </p:cNvSpPr>
          <p:nvPr>
            <p:ph type="pic" sz="quarter" idx="16" hasCustomPrompt="1"/>
          </p:nvPr>
        </p:nvSpPr>
        <p:spPr>
          <a:xfrm>
            <a:off x="6435089" y="2032001"/>
            <a:ext cx="1628776" cy="539749"/>
          </a:xfrm>
        </p:spPr>
        <p:txBody>
          <a:bodyPr tIns="36000" bIns="0" anchor="t" anchorCtr="0">
            <a:normAutofit/>
          </a:bodyPr>
          <a:lstStyle>
            <a:lvl1pPr algn="ctr">
              <a:defRPr sz="1000" b="0"/>
            </a:lvl1pPr>
          </a:lstStyle>
          <a:p>
            <a:r>
              <a:rPr lang="en-GB"/>
              <a:t>Insert logo</a:t>
            </a:r>
          </a:p>
        </p:txBody>
      </p:sp>
      <p:sp>
        <p:nvSpPr>
          <p:cNvPr id="18" name="Picture Placeholder 10">
            <a:extLst>
              <a:ext uri="{FF2B5EF4-FFF2-40B4-BE49-F238E27FC236}">
                <a16:creationId xmlns:a16="http://schemas.microsoft.com/office/drawing/2014/main" id="{EFC0992C-CF71-DCC8-D6D8-F7E1BECF1887}"/>
              </a:ext>
            </a:extLst>
          </p:cNvPr>
          <p:cNvSpPr>
            <a:spLocks noGrp="1"/>
          </p:cNvSpPr>
          <p:nvPr>
            <p:ph type="pic" sz="quarter" idx="17" hasCustomPrompt="1"/>
          </p:nvPr>
        </p:nvSpPr>
        <p:spPr>
          <a:xfrm>
            <a:off x="8243569" y="2032001"/>
            <a:ext cx="1628776" cy="539749"/>
          </a:xfrm>
        </p:spPr>
        <p:txBody>
          <a:bodyPr tIns="36000" bIns="0" anchor="t" anchorCtr="0">
            <a:normAutofit/>
          </a:bodyPr>
          <a:lstStyle>
            <a:lvl1pPr algn="ctr">
              <a:defRPr sz="1000" b="0"/>
            </a:lvl1pPr>
          </a:lstStyle>
          <a:p>
            <a:r>
              <a:rPr lang="en-GB"/>
              <a:t>Insert logo</a:t>
            </a:r>
          </a:p>
        </p:txBody>
      </p:sp>
      <p:sp>
        <p:nvSpPr>
          <p:cNvPr id="19" name="Picture Placeholder 10">
            <a:extLst>
              <a:ext uri="{FF2B5EF4-FFF2-40B4-BE49-F238E27FC236}">
                <a16:creationId xmlns:a16="http://schemas.microsoft.com/office/drawing/2014/main" id="{FFE52345-A6AE-55BD-7C7F-6601FE77FC43}"/>
              </a:ext>
            </a:extLst>
          </p:cNvPr>
          <p:cNvSpPr>
            <a:spLocks noGrp="1"/>
          </p:cNvSpPr>
          <p:nvPr>
            <p:ph type="pic" sz="quarter" idx="18" hasCustomPrompt="1"/>
          </p:nvPr>
        </p:nvSpPr>
        <p:spPr>
          <a:xfrm>
            <a:off x="10052048" y="2032001"/>
            <a:ext cx="1628776" cy="539749"/>
          </a:xfrm>
        </p:spPr>
        <p:txBody>
          <a:bodyPr tIns="36000" bIns="0" anchor="t" anchorCtr="0">
            <a:normAutofit/>
          </a:bodyPr>
          <a:lstStyle>
            <a:lvl1pPr algn="ctr">
              <a:defRPr sz="1000" b="0"/>
            </a:lvl1pPr>
          </a:lstStyle>
          <a:p>
            <a:r>
              <a:rPr lang="en-GB"/>
              <a:t>Insert logo</a:t>
            </a:r>
          </a:p>
        </p:txBody>
      </p:sp>
      <p:sp>
        <p:nvSpPr>
          <p:cNvPr id="12" name="Picture Placeholder 10">
            <a:extLst>
              <a:ext uri="{FF2B5EF4-FFF2-40B4-BE49-F238E27FC236}">
                <a16:creationId xmlns:a16="http://schemas.microsoft.com/office/drawing/2014/main" id="{F2655A3D-C4E6-3C50-94C8-897891AE2F71}"/>
              </a:ext>
            </a:extLst>
          </p:cNvPr>
          <p:cNvSpPr>
            <a:spLocks noGrp="1"/>
          </p:cNvSpPr>
          <p:nvPr>
            <p:ph type="pic" sz="quarter" idx="19" hasCustomPrompt="1"/>
          </p:nvPr>
        </p:nvSpPr>
        <p:spPr>
          <a:xfrm>
            <a:off x="1009649" y="2736851"/>
            <a:ext cx="1628776" cy="539749"/>
          </a:xfrm>
        </p:spPr>
        <p:txBody>
          <a:bodyPr tIns="36000" bIns="0" anchor="t" anchorCtr="0">
            <a:normAutofit/>
          </a:bodyPr>
          <a:lstStyle>
            <a:lvl1pPr algn="ctr">
              <a:defRPr sz="1000" b="0"/>
            </a:lvl1pPr>
          </a:lstStyle>
          <a:p>
            <a:r>
              <a:rPr lang="en-GB"/>
              <a:t>Insert logo</a:t>
            </a:r>
          </a:p>
        </p:txBody>
      </p:sp>
      <p:sp>
        <p:nvSpPr>
          <p:cNvPr id="13" name="Picture Placeholder 10">
            <a:extLst>
              <a:ext uri="{FF2B5EF4-FFF2-40B4-BE49-F238E27FC236}">
                <a16:creationId xmlns:a16="http://schemas.microsoft.com/office/drawing/2014/main" id="{98812F0E-59D4-02E3-23E2-3B7B5C9C15A2}"/>
              </a:ext>
            </a:extLst>
          </p:cNvPr>
          <p:cNvSpPr>
            <a:spLocks noGrp="1"/>
          </p:cNvSpPr>
          <p:nvPr>
            <p:ph type="pic" sz="quarter" idx="20" hasCustomPrompt="1"/>
          </p:nvPr>
        </p:nvSpPr>
        <p:spPr>
          <a:xfrm>
            <a:off x="2818129" y="2736851"/>
            <a:ext cx="1628776" cy="539749"/>
          </a:xfrm>
        </p:spPr>
        <p:txBody>
          <a:bodyPr tIns="36000" bIns="0" anchor="t" anchorCtr="0">
            <a:normAutofit/>
          </a:bodyPr>
          <a:lstStyle>
            <a:lvl1pPr algn="ctr">
              <a:defRPr sz="1000" b="0"/>
            </a:lvl1pPr>
          </a:lstStyle>
          <a:p>
            <a:r>
              <a:rPr lang="en-GB"/>
              <a:t>Insert logo</a:t>
            </a:r>
          </a:p>
        </p:txBody>
      </p:sp>
      <p:sp>
        <p:nvSpPr>
          <p:cNvPr id="15" name="Picture Placeholder 10">
            <a:extLst>
              <a:ext uri="{FF2B5EF4-FFF2-40B4-BE49-F238E27FC236}">
                <a16:creationId xmlns:a16="http://schemas.microsoft.com/office/drawing/2014/main" id="{7AE3D35C-8113-D49A-C66A-FF8D5EEB6E6C}"/>
              </a:ext>
            </a:extLst>
          </p:cNvPr>
          <p:cNvSpPr>
            <a:spLocks noGrp="1"/>
          </p:cNvSpPr>
          <p:nvPr>
            <p:ph type="pic" sz="quarter" idx="21" hasCustomPrompt="1"/>
          </p:nvPr>
        </p:nvSpPr>
        <p:spPr>
          <a:xfrm>
            <a:off x="4626609" y="2736851"/>
            <a:ext cx="1628776" cy="539749"/>
          </a:xfrm>
        </p:spPr>
        <p:txBody>
          <a:bodyPr tIns="36000" bIns="0" anchor="t" anchorCtr="0">
            <a:normAutofit/>
          </a:bodyPr>
          <a:lstStyle>
            <a:lvl1pPr algn="ctr">
              <a:defRPr sz="1000" b="0"/>
            </a:lvl1pPr>
          </a:lstStyle>
          <a:p>
            <a:r>
              <a:rPr lang="en-GB"/>
              <a:t>Insert logo</a:t>
            </a:r>
          </a:p>
        </p:txBody>
      </p:sp>
      <p:sp>
        <p:nvSpPr>
          <p:cNvPr id="38" name="Picture Placeholder 10">
            <a:extLst>
              <a:ext uri="{FF2B5EF4-FFF2-40B4-BE49-F238E27FC236}">
                <a16:creationId xmlns:a16="http://schemas.microsoft.com/office/drawing/2014/main" id="{EFF092F6-8D6F-B6E3-92F9-911134627490}"/>
              </a:ext>
            </a:extLst>
          </p:cNvPr>
          <p:cNvSpPr>
            <a:spLocks noGrp="1"/>
          </p:cNvSpPr>
          <p:nvPr>
            <p:ph type="pic" sz="quarter" idx="22" hasCustomPrompt="1"/>
          </p:nvPr>
        </p:nvSpPr>
        <p:spPr>
          <a:xfrm>
            <a:off x="6435089" y="2736851"/>
            <a:ext cx="1628776" cy="539749"/>
          </a:xfrm>
        </p:spPr>
        <p:txBody>
          <a:bodyPr tIns="36000" bIns="0" anchor="t" anchorCtr="0">
            <a:normAutofit/>
          </a:bodyPr>
          <a:lstStyle>
            <a:lvl1pPr algn="ctr">
              <a:defRPr sz="1000" b="0"/>
            </a:lvl1pPr>
          </a:lstStyle>
          <a:p>
            <a:r>
              <a:rPr lang="en-GB"/>
              <a:t>Insert logo</a:t>
            </a:r>
          </a:p>
        </p:txBody>
      </p:sp>
      <p:sp>
        <p:nvSpPr>
          <p:cNvPr id="39" name="Picture Placeholder 10">
            <a:extLst>
              <a:ext uri="{FF2B5EF4-FFF2-40B4-BE49-F238E27FC236}">
                <a16:creationId xmlns:a16="http://schemas.microsoft.com/office/drawing/2014/main" id="{7B9488DB-98E6-D6B0-58BF-7AD4887C8543}"/>
              </a:ext>
            </a:extLst>
          </p:cNvPr>
          <p:cNvSpPr>
            <a:spLocks noGrp="1"/>
          </p:cNvSpPr>
          <p:nvPr>
            <p:ph type="pic" sz="quarter" idx="23" hasCustomPrompt="1"/>
          </p:nvPr>
        </p:nvSpPr>
        <p:spPr>
          <a:xfrm>
            <a:off x="8243569" y="2736851"/>
            <a:ext cx="1628776" cy="539749"/>
          </a:xfrm>
        </p:spPr>
        <p:txBody>
          <a:bodyPr tIns="36000" bIns="0" anchor="t" anchorCtr="0">
            <a:normAutofit/>
          </a:bodyPr>
          <a:lstStyle>
            <a:lvl1pPr algn="ctr">
              <a:defRPr sz="1000" b="0"/>
            </a:lvl1pPr>
          </a:lstStyle>
          <a:p>
            <a:r>
              <a:rPr lang="en-GB"/>
              <a:t>Insert logo</a:t>
            </a:r>
          </a:p>
        </p:txBody>
      </p:sp>
      <p:sp>
        <p:nvSpPr>
          <p:cNvPr id="40" name="Picture Placeholder 10">
            <a:extLst>
              <a:ext uri="{FF2B5EF4-FFF2-40B4-BE49-F238E27FC236}">
                <a16:creationId xmlns:a16="http://schemas.microsoft.com/office/drawing/2014/main" id="{E8838C0B-3A17-F454-D9FA-0EE3050A3FE8}"/>
              </a:ext>
            </a:extLst>
          </p:cNvPr>
          <p:cNvSpPr>
            <a:spLocks noGrp="1"/>
          </p:cNvSpPr>
          <p:nvPr>
            <p:ph type="pic" sz="quarter" idx="24" hasCustomPrompt="1"/>
          </p:nvPr>
        </p:nvSpPr>
        <p:spPr>
          <a:xfrm>
            <a:off x="10052048" y="2736851"/>
            <a:ext cx="1628776" cy="539749"/>
          </a:xfrm>
        </p:spPr>
        <p:txBody>
          <a:bodyPr tIns="36000" bIns="0" anchor="t" anchorCtr="0">
            <a:normAutofit/>
          </a:bodyPr>
          <a:lstStyle>
            <a:lvl1pPr algn="ctr">
              <a:defRPr sz="1000" b="0"/>
            </a:lvl1pPr>
          </a:lstStyle>
          <a:p>
            <a:r>
              <a:rPr lang="en-GB"/>
              <a:t>Insert logo</a:t>
            </a:r>
          </a:p>
        </p:txBody>
      </p:sp>
      <p:sp>
        <p:nvSpPr>
          <p:cNvPr id="41" name="Picture Placeholder 10">
            <a:extLst>
              <a:ext uri="{FF2B5EF4-FFF2-40B4-BE49-F238E27FC236}">
                <a16:creationId xmlns:a16="http://schemas.microsoft.com/office/drawing/2014/main" id="{4F7CE59B-BC9F-5AD6-DD5E-57B2BCD8B6C0}"/>
              </a:ext>
            </a:extLst>
          </p:cNvPr>
          <p:cNvSpPr>
            <a:spLocks noGrp="1"/>
          </p:cNvSpPr>
          <p:nvPr>
            <p:ph type="pic" sz="quarter" idx="25" hasCustomPrompt="1"/>
          </p:nvPr>
        </p:nvSpPr>
        <p:spPr>
          <a:xfrm>
            <a:off x="1009649" y="3441701"/>
            <a:ext cx="1628776" cy="539749"/>
          </a:xfrm>
        </p:spPr>
        <p:txBody>
          <a:bodyPr tIns="36000" bIns="0" anchor="t" anchorCtr="0">
            <a:normAutofit/>
          </a:bodyPr>
          <a:lstStyle>
            <a:lvl1pPr algn="ctr">
              <a:defRPr sz="1000" b="0"/>
            </a:lvl1pPr>
          </a:lstStyle>
          <a:p>
            <a:r>
              <a:rPr lang="en-GB"/>
              <a:t>Insert logo</a:t>
            </a:r>
          </a:p>
        </p:txBody>
      </p:sp>
      <p:sp>
        <p:nvSpPr>
          <p:cNvPr id="42" name="Picture Placeholder 10">
            <a:extLst>
              <a:ext uri="{FF2B5EF4-FFF2-40B4-BE49-F238E27FC236}">
                <a16:creationId xmlns:a16="http://schemas.microsoft.com/office/drawing/2014/main" id="{81842158-F0EB-FCF1-A261-A7E6A6D3D383}"/>
              </a:ext>
            </a:extLst>
          </p:cNvPr>
          <p:cNvSpPr>
            <a:spLocks noGrp="1"/>
          </p:cNvSpPr>
          <p:nvPr>
            <p:ph type="pic" sz="quarter" idx="26" hasCustomPrompt="1"/>
          </p:nvPr>
        </p:nvSpPr>
        <p:spPr>
          <a:xfrm>
            <a:off x="2818129" y="3441701"/>
            <a:ext cx="1628776" cy="539749"/>
          </a:xfrm>
        </p:spPr>
        <p:txBody>
          <a:bodyPr tIns="36000" bIns="0" anchor="t" anchorCtr="0">
            <a:normAutofit/>
          </a:bodyPr>
          <a:lstStyle>
            <a:lvl1pPr algn="ctr">
              <a:defRPr sz="1000" b="0"/>
            </a:lvl1pPr>
          </a:lstStyle>
          <a:p>
            <a:r>
              <a:rPr lang="en-GB"/>
              <a:t>Insert logo</a:t>
            </a:r>
          </a:p>
        </p:txBody>
      </p:sp>
      <p:sp>
        <p:nvSpPr>
          <p:cNvPr id="43" name="Picture Placeholder 10">
            <a:extLst>
              <a:ext uri="{FF2B5EF4-FFF2-40B4-BE49-F238E27FC236}">
                <a16:creationId xmlns:a16="http://schemas.microsoft.com/office/drawing/2014/main" id="{F6FF4241-DF31-DFC4-A232-CF0D1041C10F}"/>
              </a:ext>
            </a:extLst>
          </p:cNvPr>
          <p:cNvSpPr>
            <a:spLocks noGrp="1"/>
          </p:cNvSpPr>
          <p:nvPr>
            <p:ph type="pic" sz="quarter" idx="27" hasCustomPrompt="1"/>
          </p:nvPr>
        </p:nvSpPr>
        <p:spPr>
          <a:xfrm>
            <a:off x="4626609" y="3441701"/>
            <a:ext cx="1628776" cy="539749"/>
          </a:xfrm>
        </p:spPr>
        <p:txBody>
          <a:bodyPr tIns="36000" bIns="0" anchor="t" anchorCtr="0">
            <a:normAutofit/>
          </a:bodyPr>
          <a:lstStyle>
            <a:lvl1pPr algn="ctr">
              <a:defRPr sz="1000" b="0"/>
            </a:lvl1pPr>
          </a:lstStyle>
          <a:p>
            <a:r>
              <a:rPr lang="en-GB"/>
              <a:t>Insert logo</a:t>
            </a:r>
          </a:p>
        </p:txBody>
      </p:sp>
      <p:sp>
        <p:nvSpPr>
          <p:cNvPr id="44" name="Picture Placeholder 10">
            <a:extLst>
              <a:ext uri="{FF2B5EF4-FFF2-40B4-BE49-F238E27FC236}">
                <a16:creationId xmlns:a16="http://schemas.microsoft.com/office/drawing/2014/main" id="{464D14C4-9BE8-7FBB-5CFA-EDEB46B9B2E8}"/>
              </a:ext>
            </a:extLst>
          </p:cNvPr>
          <p:cNvSpPr>
            <a:spLocks noGrp="1"/>
          </p:cNvSpPr>
          <p:nvPr>
            <p:ph type="pic" sz="quarter" idx="28" hasCustomPrompt="1"/>
          </p:nvPr>
        </p:nvSpPr>
        <p:spPr>
          <a:xfrm>
            <a:off x="6435089" y="3441701"/>
            <a:ext cx="1628776" cy="539749"/>
          </a:xfrm>
        </p:spPr>
        <p:txBody>
          <a:bodyPr tIns="36000" bIns="0" anchor="t" anchorCtr="0">
            <a:normAutofit/>
          </a:bodyPr>
          <a:lstStyle>
            <a:lvl1pPr algn="ctr">
              <a:defRPr sz="1000" b="0"/>
            </a:lvl1pPr>
          </a:lstStyle>
          <a:p>
            <a:r>
              <a:rPr lang="en-GB"/>
              <a:t>Insert logo</a:t>
            </a:r>
          </a:p>
        </p:txBody>
      </p:sp>
      <p:sp>
        <p:nvSpPr>
          <p:cNvPr id="45" name="Picture Placeholder 10">
            <a:extLst>
              <a:ext uri="{FF2B5EF4-FFF2-40B4-BE49-F238E27FC236}">
                <a16:creationId xmlns:a16="http://schemas.microsoft.com/office/drawing/2014/main" id="{CF3CB885-02D6-4572-3094-912EC260D3DF}"/>
              </a:ext>
            </a:extLst>
          </p:cNvPr>
          <p:cNvSpPr>
            <a:spLocks noGrp="1"/>
          </p:cNvSpPr>
          <p:nvPr>
            <p:ph type="pic" sz="quarter" idx="29" hasCustomPrompt="1"/>
          </p:nvPr>
        </p:nvSpPr>
        <p:spPr>
          <a:xfrm>
            <a:off x="8243569" y="3441701"/>
            <a:ext cx="1628776" cy="539749"/>
          </a:xfrm>
        </p:spPr>
        <p:txBody>
          <a:bodyPr tIns="36000" bIns="0" anchor="t" anchorCtr="0">
            <a:normAutofit/>
          </a:bodyPr>
          <a:lstStyle>
            <a:lvl1pPr algn="ctr">
              <a:defRPr sz="1000" b="0"/>
            </a:lvl1pPr>
          </a:lstStyle>
          <a:p>
            <a:r>
              <a:rPr lang="en-GB"/>
              <a:t>Insert logo</a:t>
            </a:r>
          </a:p>
        </p:txBody>
      </p:sp>
      <p:sp>
        <p:nvSpPr>
          <p:cNvPr id="46" name="Picture Placeholder 10">
            <a:extLst>
              <a:ext uri="{FF2B5EF4-FFF2-40B4-BE49-F238E27FC236}">
                <a16:creationId xmlns:a16="http://schemas.microsoft.com/office/drawing/2014/main" id="{0BCAA7BF-3553-1B52-B8C4-A2F0BBA980AD}"/>
              </a:ext>
            </a:extLst>
          </p:cNvPr>
          <p:cNvSpPr>
            <a:spLocks noGrp="1"/>
          </p:cNvSpPr>
          <p:nvPr>
            <p:ph type="pic" sz="quarter" idx="30" hasCustomPrompt="1"/>
          </p:nvPr>
        </p:nvSpPr>
        <p:spPr>
          <a:xfrm>
            <a:off x="10052048" y="3441701"/>
            <a:ext cx="1628776" cy="539749"/>
          </a:xfrm>
        </p:spPr>
        <p:txBody>
          <a:bodyPr tIns="36000" bIns="0" anchor="t" anchorCtr="0">
            <a:normAutofit/>
          </a:bodyPr>
          <a:lstStyle>
            <a:lvl1pPr algn="ctr">
              <a:defRPr sz="1000" b="0"/>
            </a:lvl1pPr>
          </a:lstStyle>
          <a:p>
            <a:r>
              <a:rPr lang="en-GB"/>
              <a:t>Insert logo</a:t>
            </a:r>
          </a:p>
        </p:txBody>
      </p:sp>
      <p:sp>
        <p:nvSpPr>
          <p:cNvPr id="47" name="Picture Placeholder 10">
            <a:extLst>
              <a:ext uri="{FF2B5EF4-FFF2-40B4-BE49-F238E27FC236}">
                <a16:creationId xmlns:a16="http://schemas.microsoft.com/office/drawing/2014/main" id="{DA65DF8D-4721-46FC-84AF-D3BAFBF12D01}"/>
              </a:ext>
            </a:extLst>
          </p:cNvPr>
          <p:cNvSpPr>
            <a:spLocks noGrp="1"/>
          </p:cNvSpPr>
          <p:nvPr>
            <p:ph type="pic" sz="quarter" idx="31" hasCustomPrompt="1"/>
          </p:nvPr>
        </p:nvSpPr>
        <p:spPr>
          <a:xfrm>
            <a:off x="1009649" y="4146551"/>
            <a:ext cx="1628776" cy="539749"/>
          </a:xfrm>
        </p:spPr>
        <p:txBody>
          <a:bodyPr tIns="36000" bIns="0" anchor="t" anchorCtr="0">
            <a:normAutofit/>
          </a:bodyPr>
          <a:lstStyle>
            <a:lvl1pPr algn="ctr">
              <a:defRPr sz="1000" b="0"/>
            </a:lvl1pPr>
          </a:lstStyle>
          <a:p>
            <a:r>
              <a:rPr lang="en-GB"/>
              <a:t>Insert logo</a:t>
            </a:r>
          </a:p>
        </p:txBody>
      </p:sp>
      <p:sp>
        <p:nvSpPr>
          <p:cNvPr id="48" name="Picture Placeholder 10">
            <a:extLst>
              <a:ext uri="{FF2B5EF4-FFF2-40B4-BE49-F238E27FC236}">
                <a16:creationId xmlns:a16="http://schemas.microsoft.com/office/drawing/2014/main" id="{95F528D8-FADF-4A2D-2386-ADDD7C550815}"/>
              </a:ext>
            </a:extLst>
          </p:cNvPr>
          <p:cNvSpPr>
            <a:spLocks noGrp="1"/>
          </p:cNvSpPr>
          <p:nvPr>
            <p:ph type="pic" sz="quarter" idx="32" hasCustomPrompt="1"/>
          </p:nvPr>
        </p:nvSpPr>
        <p:spPr>
          <a:xfrm>
            <a:off x="2818129" y="4146551"/>
            <a:ext cx="1628776" cy="539749"/>
          </a:xfrm>
        </p:spPr>
        <p:txBody>
          <a:bodyPr tIns="36000" bIns="0" anchor="t" anchorCtr="0">
            <a:normAutofit/>
          </a:bodyPr>
          <a:lstStyle>
            <a:lvl1pPr algn="ctr">
              <a:defRPr sz="1000" b="0"/>
            </a:lvl1pPr>
          </a:lstStyle>
          <a:p>
            <a:r>
              <a:rPr lang="en-GB"/>
              <a:t>Insert logo</a:t>
            </a:r>
          </a:p>
        </p:txBody>
      </p:sp>
      <p:sp>
        <p:nvSpPr>
          <p:cNvPr id="49" name="Picture Placeholder 10">
            <a:extLst>
              <a:ext uri="{FF2B5EF4-FFF2-40B4-BE49-F238E27FC236}">
                <a16:creationId xmlns:a16="http://schemas.microsoft.com/office/drawing/2014/main" id="{F702086B-84F7-012D-0399-F1B09DEEDED0}"/>
              </a:ext>
            </a:extLst>
          </p:cNvPr>
          <p:cNvSpPr>
            <a:spLocks noGrp="1"/>
          </p:cNvSpPr>
          <p:nvPr>
            <p:ph type="pic" sz="quarter" idx="33" hasCustomPrompt="1"/>
          </p:nvPr>
        </p:nvSpPr>
        <p:spPr>
          <a:xfrm>
            <a:off x="4626609" y="4146551"/>
            <a:ext cx="1628776" cy="539749"/>
          </a:xfrm>
        </p:spPr>
        <p:txBody>
          <a:bodyPr tIns="36000" bIns="0" anchor="t" anchorCtr="0">
            <a:normAutofit/>
          </a:bodyPr>
          <a:lstStyle>
            <a:lvl1pPr algn="ctr">
              <a:defRPr sz="1000" b="0"/>
            </a:lvl1pPr>
          </a:lstStyle>
          <a:p>
            <a:r>
              <a:rPr lang="en-GB"/>
              <a:t>Insert logo</a:t>
            </a:r>
          </a:p>
        </p:txBody>
      </p:sp>
      <p:sp>
        <p:nvSpPr>
          <p:cNvPr id="50" name="Picture Placeholder 10">
            <a:extLst>
              <a:ext uri="{FF2B5EF4-FFF2-40B4-BE49-F238E27FC236}">
                <a16:creationId xmlns:a16="http://schemas.microsoft.com/office/drawing/2014/main" id="{39579B47-B980-9C47-A8F9-A73E69B898E8}"/>
              </a:ext>
            </a:extLst>
          </p:cNvPr>
          <p:cNvSpPr>
            <a:spLocks noGrp="1"/>
          </p:cNvSpPr>
          <p:nvPr>
            <p:ph type="pic" sz="quarter" idx="34" hasCustomPrompt="1"/>
          </p:nvPr>
        </p:nvSpPr>
        <p:spPr>
          <a:xfrm>
            <a:off x="6435089" y="4146551"/>
            <a:ext cx="1628776" cy="539749"/>
          </a:xfrm>
        </p:spPr>
        <p:txBody>
          <a:bodyPr tIns="36000" bIns="0" anchor="t" anchorCtr="0">
            <a:normAutofit/>
          </a:bodyPr>
          <a:lstStyle>
            <a:lvl1pPr algn="ctr">
              <a:defRPr sz="1000" b="0"/>
            </a:lvl1pPr>
          </a:lstStyle>
          <a:p>
            <a:r>
              <a:rPr lang="en-GB"/>
              <a:t>Insert logo</a:t>
            </a:r>
          </a:p>
        </p:txBody>
      </p:sp>
      <p:sp>
        <p:nvSpPr>
          <p:cNvPr id="51" name="Picture Placeholder 10">
            <a:extLst>
              <a:ext uri="{FF2B5EF4-FFF2-40B4-BE49-F238E27FC236}">
                <a16:creationId xmlns:a16="http://schemas.microsoft.com/office/drawing/2014/main" id="{38686FA7-58D1-9785-D74E-9FDB6B0F171B}"/>
              </a:ext>
            </a:extLst>
          </p:cNvPr>
          <p:cNvSpPr>
            <a:spLocks noGrp="1"/>
          </p:cNvSpPr>
          <p:nvPr>
            <p:ph type="pic" sz="quarter" idx="35" hasCustomPrompt="1"/>
          </p:nvPr>
        </p:nvSpPr>
        <p:spPr>
          <a:xfrm>
            <a:off x="8243569" y="4146551"/>
            <a:ext cx="1628776" cy="539749"/>
          </a:xfrm>
        </p:spPr>
        <p:txBody>
          <a:bodyPr tIns="36000" bIns="0" anchor="t" anchorCtr="0">
            <a:normAutofit/>
          </a:bodyPr>
          <a:lstStyle>
            <a:lvl1pPr algn="ctr">
              <a:defRPr sz="1000" b="0"/>
            </a:lvl1pPr>
          </a:lstStyle>
          <a:p>
            <a:r>
              <a:rPr lang="en-GB"/>
              <a:t>Insert logo</a:t>
            </a:r>
          </a:p>
        </p:txBody>
      </p:sp>
      <p:sp>
        <p:nvSpPr>
          <p:cNvPr id="52" name="Picture Placeholder 10">
            <a:extLst>
              <a:ext uri="{FF2B5EF4-FFF2-40B4-BE49-F238E27FC236}">
                <a16:creationId xmlns:a16="http://schemas.microsoft.com/office/drawing/2014/main" id="{70B4CBCF-1CCA-0640-78CF-35E9FD7F6E02}"/>
              </a:ext>
            </a:extLst>
          </p:cNvPr>
          <p:cNvSpPr>
            <a:spLocks noGrp="1"/>
          </p:cNvSpPr>
          <p:nvPr>
            <p:ph type="pic" sz="quarter" idx="36" hasCustomPrompt="1"/>
          </p:nvPr>
        </p:nvSpPr>
        <p:spPr>
          <a:xfrm>
            <a:off x="10052048" y="4146551"/>
            <a:ext cx="1628776" cy="539749"/>
          </a:xfrm>
        </p:spPr>
        <p:txBody>
          <a:bodyPr tIns="36000" bIns="0" anchor="t" anchorCtr="0">
            <a:normAutofit/>
          </a:bodyPr>
          <a:lstStyle>
            <a:lvl1pPr algn="ctr">
              <a:defRPr sz="1000" b="0"/>
            </a:lvl1pPr>
          </a:lstStyle>
          <a:p>
            <a:r>
              <a:rPr lang="en-GB"/>
              <a:t>Insert logo</a:t>
            </a:r>
          </a:p>
        </p:txBody>
      </p:sp>
      <p:sp>
        <p:nvSpPr>
          <p:cNvPr id="53" name="Picture Placeholder 10">
            <a:extLst>
              <a:ext uri="{FF2B5EF4-FFF2-40B4-BE49-F238E27FC236}">
                <a16:creationId xmlns:a16="http://schemas.microsoft.com/office/drawing/2014/main" id="{31AB9A76-5F0A-BABC-8DBB-28399D31B1F0}"/>
              </a:ext>
            </a:extLst>
          </p:cNvPr>
          <p:cNvSpPr>
            <a:spLocks noGrp="1"/>
          </p:cNvSpPr>
          <p:nvPr>
            <p:ph type="pic" sz="quarter" idx="37" hasCustomPrompt="1"/>
          </p:nvPr>
        </p:nvSpPr>
        <p:spPr>
          <a:xfrm>
            <a:off x="1009649" y="4851401"/>
            <a:ext cx="1628776" cy="539749"/>
          </a:xfrm>
        </p:spPr>
        <p:txBody>
          <a:bodyPr tIns="36000" bIns="0" anchor="t" anchorCtr="0">
            <a:normAutofit/>
          </a:bodyPr>
          <a:lstStyle>
            <a:lvl1pPr algn="ctr">
              <a:defRPr sz="1000" b="0"/>
            </a:lvl1pPr>
          </a:lstStyle>
          <a:p>
            <a:r>
              <a:rPr lang="en-GB"/>
              <a:t>Insert logo</a:t>
            </a:r>
          </a:p>
        </p:txBody>
      </p:sp>
      <p:sp>
        <p:nvSpPr>
          <p:cNvPr id="54" name="Picture Placeholder 10">
            <a:extLst>
              <a:ext uri="{FF2B5EF4-FFF2-40B4-BE49-F238E27FC236}">
                <a16:creationId xmlns:a16="http://schemas.microsoft.com/office/drawing/2014/main" id="{BC1A0616-434B-A405-1876-A77BB3B550C2}"/>
              </a:ext>
            </a:extLst>
          </p:cNvPr>
          <p:cNvSpPr>
            <a:spLocks noGrp="1"/>
          </p:cNvSpPr>
          <p:nvPr>
            <p:ph type="pic" sz="quarter" idx="38" hasCustomPrompt="1"/>
          </p:nvPr>
        </p:nvSpPr>
        <p:spPr>
          <a:xfrm>
            <a:off x="2818129" y="4851401"/>
            <a:ext cx="1628776" cy="539749"/>
          </a:xfrm>
        </p:spPr>
        <p:txBody>
          <a:bodyPr tIns="36000" bIns="0" anchor="t" anchorCtr="0">
            <a:normAutofit/>
          </a:bodyPr>
          <a:lstStyle>
            <a:lvl1pPr algn="ctr">
              <a:defRPr sz="1000" b="0"/>
            </a:lvl1pPr>
          </a:lstStyle>
          <a:p>
            <a:r>
              <a:rPr lang="en-GB"/>
              <a:t>Insert logo</a:t>
            </a:r>
          </a:p>
        </p:txBody>
      </p:sp>
      <p:sp>
        <p:nvSpPr>
          <p:cNvPr id="55" name="Picture Placeholder 10">
            <a:extLst>
              <a:ext uri="{FF2B5EF4-FFF2-40B4-BE49-F238E27FC236}">
                <a16:creationId xmlns:a16="http://schemas.microsoft.com/office/drawing/2014/main" id="{664C1FDE-2ADC-879D-B523-F046CD446015}"/>
              </a:ext>
            </a:extLst>
          </p:cNvPr>
          <p:cNvSpPr>
            <a:spLocks noGrp="1"/>
          </p:cNvSpPr>
          <p:nvPr>
            <p:ph type="pic" sz="quarter" idx="39" hasCustomPrompt="1"/>
          </p:nvPr>
        </p:nvSpPr>
        <p:spPr>
          <a:xfrm>
            <a:off x="4626609" y="4851401"/>
            <a:ext cx="1628776" cy="539749"/>
          </a:xfrm>
        </p:spPr>
        <p:txBody>
          <a:bodyPr tIns="36000" bIns="0" anchor="t" anchorCtr="0">
            <a:normAutofit/>
          </a:bodyPr>
          <a:lstStyle>
            <a:lvl1pPr algn="ctr">
              <a:defRPr sz="1000" b="0"/>
            </a:lvl1pPr>
          </a:lstStyle>
          <a:p>
            <a:r>
              <a:rPr lang="en-GB"/>
              <a:t>Insert logo</a:t>
            </a:r>
          </a:p>
        </p:txBody>
      </p:sp>
      <p:sp>
        <p:nvSpPr>
          <p:cNvPr id="56" name="Picture Placeholder 10">
            <a:extLst>
              <a:ext uri="{FF2B5EF4-FFF2-40B4-BE49-F238E27FC236}">
                <a16:creationId xmlns:a16="http://schemas.microsoft.com/office/drawing/2014/main" id="{A9C5A8B4-F492-19B9-4F2A-54617755A12B}"/>
              </a:ext>
            </a:extLst>
          </p:cNvPr>
          <p:cNvSpPr>
            <a:spLocks noGrp="1"/>
          </p:cNvSpPr>
          <p:nvPr>
            <p:ph type="pic" sz="quarter" idx="40" hasCustomPrompt="1"/>
          </p:nvPr>
        </p:nvSpPr>
        <p:spPr>
          <a:xfrm>
            <a:off x="6435089" y="4851401"/>
            <a:ext cx="1628776" cy="539749"/>
          </a:xfrm>
        </p:spPr>
        <p:txBody>
          <a:bodyPr tIns="36000" bIns="0" anchor="t" anchorCtr="0">
            <a:normAutofit/>
          </a:bodyPr>
          <a:lstStyle>
            <a:lvl1pPr algn="ctr">
              <a:defRPr sz="1000" b="0"/>
            </a:lvl1pPr>
          </a:lstStyle>
          <a:p>
            <a:r>
              <a:rPr lang="en-GB"/>
              <a:t>Insert logo</a:t>
            </a:r>
          </a:p>
        </p:txBody>
      </p:sp>
      <p:sp>
        <p:nvSpPr>
          <p:cNvPr id="57" name="Picture Placeholder 10">
            <a:extLst>
              <a:ext uri="{FF2B5EF4-FFF2-40B4-BE49-F238E27FC236}">
                <a16:creationId xmlns:a16="http://schemas.microsoft.com/office/drawing/2014/main" id="{1BC624CC-CDEF-B70B-9E2C-CD934FD549EC}"/>
              </a:ext>
            </a:extLst>
          </p:cNvPr>
          <p:cNvSpPr>
            <a:spLocks noGrp="1"/>
          </p:cNvSpPr>
          <p:nvPr>
            <p:ph type="pic" sz="quarter" idx="41" hasCustomPrompt="1"/>
          </p:nvPr>
        </p:nvSpPr>
        <p:spPr>
          <a:xfrm>
            <a:off x="8243569" y="4851401"/>
            <a:ext cx="1628776" cy="539749"/>
          </a:xfrm>
        </p:spPr>
        <p:txBody>
          <a:bodyPr tIns="36000" bIns="0" anchor="t" anchorCtr="0">
            <a:normAutofit/>
          </a:bodyPr>
          <a:lstStyle>
            <a:lvl1pPr algn="ctr">
              <a:defRPr sz="1000" b="0"/>
            </a:lvl1pPr>
          </a:lstStyle>
          <a:p>
            <a:r>
              <a:rPr lang="en-GB"/>
              <a:t>Insert logo</a:t>
            </a:r>
          </a:p>
        </p:txBody>
      </p:sp>
      <p:sp>
        <p:nvSpPr>
          <p:cNvPr id="58" name="Picture Placeholder 10">
            <a:extLst>
              <a:ext uri="{FF2B5EF4-FFF2-40B4-BE49-F238E27FC236}">
                <a16:creationId xmlns:a16="http://schemas.microsoft.com/office/drawing/2014/main" id="{1AC111E3-911F-BAF8-8547-DCE975794404}"/>
              </a:ext>
            </a:extLst>
          </p:cNvPr>
          <p:cNvSpPr>
            <a:spLocks noGrp="1"/>
          </p:cNvSpPr>
          <p:nvPr>
            <p:ph type="pic" sz="quarter" idx="42" hasCustomPrompt="1"/>
          </p:nvPr>
        </p:nvSpPr>
        <p:spPr>
          <a:xfrm>
            <a:off x="10052048" y="4851401"/>
            <a:ext cx="1628776" cy="539749"/>
          </a:xfrm>
        </p:spPr>
        <p:txBody>
          <a:bodyPr tIns="36000" bIns="0" anchor="t" anchorCtr="0">
            <a:normAutofit/>
          </a:bodyPr>
          <a:lstStyle>
            <a:lvl1pPr algn="ctr">
              <a:defRPr sz="1000" b="0"/>
            </a:lvl1pPr>
          </a:lstStyle>
          <a:p>
            <a:r>
              <a:rPr lang="en-GB"/>
              <a:t>Insert logo</a:t>
            </a:r>
          </a:p>
        </p:txBody>
      </p:sp>
      <p:sp>
        <p:nvSpPr>
          <p:cNvPr id="59" name="Picture Placeholder 10">
            <a:extLst>
              <a:ext uri="{FF2B5EF4-FFF2-40B4-BE49-F238E27FC236}">
                <a16:creationId xmlns:a16="http://schemas.microsoft.com/office/drawing/2014/main" id="{D567395F-4FD3-1382-8F79-8EF456F0BF3E}"/>
              </a:ext>
            </a:extLst>
          </p:cNvPr>
          <p:cNvSpPr>
            <a:spLocks noGrp="1"/>
          </p:cNvSpPr>
          <p:nvPr>
            <p:ph type="pic" sz="quarter" idx="43" hasCustomPrompt="1"/>
          </p:nvPr>
        </p:nvSpPr>
        <p:spPr>
          <a:xfrm>
            <a:off x="1009649" y="5556250"/>
            <a:ext cx="1628776" cy="539749"/>
          </a:xfrm>
        </p:spPr>
        <p:txBody>
          <a:bodyPr tIns="36000" bIns="0" anchor="t" anchorCtr="0">
            <a:normAutofit/>
          </a:bodyPr>
          <a:lstStyle>
            <a:lvl1pPr algn="ctr">
              <a:defRPr sz="1000" b="0"/>
            </a:lvl1pPr>
          </a:lstStyle>
          <a:p>
            <a:r>
              <a:rPr lang="en-GB"/>
              <a:t>Insert logo</a:t>
            </a:r>
          </a:p>
        </p:txBody>
      </p:sp>
      <p:sp>
        <p:nvSpPr>
          <p:cNvPr id="60" name="Picture Placeholder 10">
            <a:extLst>
              <a:ext uri="{FF2B5EF4-FFF2-40B4-BE49-F238E27FC236}">
                <a16:creationId xmlns:a16="http://schemas.microsoft.com/office/drawing/2014/main" id="{030FB6A7-DB0A-9CF3-0974-FDF8BB0C0182}"/>
              </a:ext>
            </a:extLst>
          </p:cNvPr>
          <p:cNvSpPr>
            <a:spLocks noGrp="1"/>
          </p:cNvSpPr>
          <p:nvPr>
            <p:ph type="pic" sz="quarter" idx="44" hasCustomPrompt="1"/>
          </p:nvPr>
        </p:nvSpPr>
        <p:spPr>
          <a:xfrm>
            <a:off x="2818129" y="5556250"/>
            <a:ext cx="1628776" cy="539749"/>
          </a:xfrm>
        </p:spPr>
        <p:txBody>
          <a:bodyPr tIns="36000" bIns="0" anchor="t" anchorCtr="0">
            <a:normAutofit/>
          </a:bodyPr>
          <a:lstStyle>
            <a:lvl1pPr algn="ctr">
              <a:defRPr sz="1000" b="0"/>
            </a:lvl1pPr>
          </a:lstStyle>
          <a:p>
            <a:r>
              <a:rPr lang="en-GB"/>
              <a:t>Insert logo</a:t>
            </a:r>
          </a:p>
        </p:txBody>
      </p:sp>
      <p:sp>
        <p:nvSpPr>
          <p:cNvPr id="61" name="Picture Placeholder 10">
            <a:extLst>
              <a:ext uri="{FF2B5EF4-FFF2-40B4-BE49-F238E27FC236}">
                <a16:creationId xmlns:a16="http://schemas.microsoft.com/office/drawing/2014/main" id="{9A18567C-E927-B966-FF21-AA4EFE6C7263}"/>
              </a:ext>
            </a:extLst>
          </p:cNvPr>
          <p:cNvSpPr>
            <a:spLocks noGrp="1"/>
          </p:cNvSpPr>
          <p:nvPr>
            <p:ph type="pic" sz="quarter" idx="45" hasCustomPrompt="1"/>
          </p:nvPr>
        </p:nvSpPr>
        <p:spPr>
          <a:xfrm>
            <a:off x="4626609" y="5556250"/>
            <a:ext cx="1628776" cy="539749"/>
          </a:xfrm>
        </p:spPr>
        <p:txBody>
          <a:bodyPr tIns="36000" bIns="0" anchor="t" anchorCtr="0">
            <a:normAutofit/>
          </a:bodyPr>
          <a:lstStyle>
            <a:lvl1pPr algn="ctr">
              <a:defRPr sz="1000" b="0"/>
            </a:lvl1pPr>
          </a:lstStyle>
          <a:p>
            <a:r>
              <a:rPr lang="en-GB"/>
              <a:t>Insert logo</a:t>
            </a:r>
          </a:p>
        </p:txBody>
      </p:sp>
      <p:sp>
        <p:nvSpPr>
          <p:cNvPr id="62" name="Picture Placeholder 10">
            <a:extLst>
              <a:ext uri="{FF2B5EF4-FFF2-40B4-BE49-F238E27FC236}">
                <a16:creationId xmlns:a16="http://schemas.microsoft.com/office/drawing/2014/main" id="{6FCF0772-A31B-3BAE-BBEB-D3978FD82A71}"/>
              </a:ext>
            </a:extLst>
          </p:cNvPr>
          <p:cNvSpPr>
            <a:spLocks noGrp="1"/>
          </p:cNvSpPr>
          <p:nvPr>
            <p:ph type="pic" sz="quarter" idx="46" hasCustomPrompt="1"/>
          </p:nvPr>
        </p:nvSpPr>
        <p:spPr>
          <a:xfrm>
            <a:off x="6435089" y="5556250"/>
            <a:ext cx="1628776" cy="539749"/>
          </a:xfrm>
        </p:spPr>
        <p:txBody>
          <a:bodyPr tIns="36000" bIns="0" anchor="t" anchorCtr="0">
            <a:normAutofit/>
          </a:bodyPr>
          <a:lstStyle>
            <a:lvl1pPr algn="ctr">
              <a:defRPr sz="1000" b="0"/>
            </a:lvl1pPr>
          </a:lstStyle>
          <a:p>
            <a:r>
              <a:rPr lang="en-GB"/>
              <a:t>Insert logo</a:t>
            </a:r>
          </a:p>
        </p:txBody>
      </p:sp>
      <p:sp>
        <p:nvSpPr>
          <p:cNvPr id="63" name="Picture Placeholder 10">
            <a:extLst>
              <a:ext uri="{FF2B5EF4-FFF2-40B4-BE49-F238E27FC236}">
                <a16:creationId xmlns:a16="http://schemas.microsoft.com/office/drawing/2014/main" id="{CF425A45-A49F-E2AD-46D8-2FBB20735CBC}"/>
              </a:ext>
            </a:extLst>
          </p:cNvPr>
          <p:cNvSpPr>
            <a:spLocks noGrp="1"/>
          </p:cNvSpPr>
          <p:nvPr>
            <p:ph type="pic" sz="quarter" idx="47" hasCustomPrompt="1"/>
          </p:nvPr>
        </p:nvSpPr>
        <p:spPr>
          <a:xfrm>
            <a:off x="8243569" y="5556250"/>
            <a:ext cx="1628776" cy="539749"/>
          </a:xfrm>
        </p:spPr>
        <p:txBody>
          <a:bodyPr tIns="36000" bIns="0" anchor="t" anchorCtr="0">
            <a:normAutofit/>
          </a:bodyPr>
          <a:lstStyle>
            <a:lvl1pPr algn="ctr">
              <a:defRPr sz="1000" b="0"/>
            </a:lvl1pPr>
          </a:lstStyle>
          <a:p>
            <a:r>
              <a:rPr lang="en-GB"/>
              <a:t>Insert logo</a:t>
            </a:r>
          </a:p>
        </p:txBody>
      </p:sp>
      <p:sp>
        <p:nvSpPr>
          <p:cNvPr id="64" name="Picture Placeholder 10">
            <a:extLst>
              <a:ext uri="{FF2B5EF4-FFF2-40B4-BE49-F238E27FC236}">
                <a16:creationId xmlns:a16="http://schemas.microsoft.com/office/drawing/2014/main" id="{C534407D-E7E6-AF75-A6B0-9EACEBB7D96B}"/>
              </a:ext>
            </a:extLst>
          </p:cNvPr>
          <p:cNvSpPr>
            <a:spLocks noGrp="1"/>
          </p:cNvSpPr>
          <p:nvPr>
            <p:ph type="pic" sz="quarter" idx="48" hasCustomPrompt="1"/>
          </p:nvPr>
        </p:nvSpPr>
        <p:spPr>
          <a:xfrm>
            <a:off x="10052048" y="5556250"/>
            <a:ext cx="1628776" cy="539749"/>
          </a:xfrm>
        </p:spPr>
        <p:txBody>
          <a:bodyPr tIns="36000" bIns="0" anchor="t" anchorCtr="0">
            <a:normAutofit/>
          </a:bodyPr>
          <a:lstStyle>
            <a:lvl1pPr algn="ctr">
              <a:defRPr sz="1000" b="0"/>
            </a:lvl1pPr>
          </a:lstStyle>
          <a:p>
            <a:r>
              <a:rPr lang="en-GB"/>
              <a:t>Insert logo</a:t>
            </a:r>
          </a:p>
        </p:txBody>
      </p:sp>
      <p:sp>
        <p:nvSpPr>
          <p:cNvPr id="2" name="Text Placeholder 7">
            <a:extLst>
              <a:ext uri="{FF2B5EF4-FFF2-40B4-BE49-F238E27FC236}">
                <a16:creationId xmlns:a16="http://schemas.microsoft.com/office/drawing/2014/main" id="{F154CE84-5574-3B8A-2730-6B151275083A}"/>
              </a:ext>
            </a:extLst>
          </p:cNvPr>
          <p:cNvSpPr>
            <a:spLocks noGrp="1"/>
          </p:cNvSpPr>
          <p:nvPr>
            <p:ph type="body" sz="quarter" idx="49"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308284915"/>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portant information and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chemeClr val="tx1"/>
                </a:solidFill>
              </a:defRPr>
            </a:lvl1pPr>
          </a:lstStyle>
          <a:p>
            <a:r>
              <a:rPr lang="en-GB"/>
              <a:t>[Important information and disclosures]</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13" name="Freeform 12">
            <a:extLst>
              <a:ext uri="{FF2B5EF4-FFF2-40B4-BE49-F238E27FC236}">
                <a16:creationId xmlns:a16="http://schemas.microsoft.com/office/drawing/2014/main" id="{D46F4214-4637-D29E-68BA-77F1F19F739E}"/>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5" name="Graphic 14">
            <a:extLst>
              <a:ext uri="{FF2B5EF4-FFF2-40B4-BE49-F238E27FC236}">
                <a16:creationId xmlns:a16="http://schemas.microsoft.com/office/drawing/2014/main" id="{827EA0D1-5D42-52EA-525F-4B837FB489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
        <p:nvSpPr>
          <p:cNvPr id="4" name="Content Placeholder 2">
            <a:extLst>
              <a:ext uri="{FF2B5EF4-FFF2-40B4-BE49-F238E27FC236}">
                <a16:creationId xmlns:a16="http://schemas.microsoft.com/office/drawing/2014/main" id="{3022F10B-4713-C65F-53C9-5B6EE1CBF1BA}"/>
              </a:ext>
            </a:extLst>
          </p:cNvPr>
          <p:cNvSpPr txBox="1">
            <a:spLocks/>
          </p:cNvSpPr>
          <p:nvPr userDrawn="1"/>
        </p:nvSpPr>
        <p:spPr>
          <a:xfrm>
            <a:off x="1009650" y="2031999"/>
            <a:ext cx="10670400" cy="4101673"/>
          </a:xfrm>
          <a:prstGeom prst="rect">
            <a:avLst/>
          </a:prstGeom>
        </p:spPr>
        <p:txBody>
          <a:bodyPr vert="horz" lIns="0" tIns="0" rIns="0" bIns="0" numCol="3" spcCol="360000" rtlCol="0">
            <a:norm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9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1000"/>
              </a:spcAft>
              <a:buFont typeface="Arial" panose="020B0604020202020204" pitchFamily="34" charset="0"/>
              <a:buNone/>
              <a:defRPr sz="9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1000"/>
              </a:spcAft>
              <a:buFont typeface="Arial" panose="020B0604020202020204" pitchFamily="34" charset="0"/>
              <a:buChar char="•"/>
              <a:defRPr sz="9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500"/>
              </a:spcAft>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a:t>© 2023 World Gold Council. All rights reserved. </a:t>
            </a:r>
          </a:p>
          <a:p>
            <a:pPr>
              <a:spcAft>
                <a:spcPts val="1000"/>
              </a:spcAft>
            </a:pPr>
            <a:r>
              <a:rPr lang="en-GB"/>
              <a:t>World Gold Council and the Circle device are trademarks of the World Gold Council or its affiliates.</a:t>
            </a:r>
          </a:p>
          <a:p>
            <a:pPr lvl="1"/>
            <a:r>
              <a:rPr lang="en-GB"/>
              <a:t>All references to LBMA Gold Price are used with the permission</a:t>
            </a:r>
            <a:br>
              <a:rPr lang="en-GB"/>
            </a:br>
            <a:r>
              <a:rPr lang="en-GB"/>
              <a:t>of ICE Benchmark Administration Limited and have been provided for informational purposes only. ICE Benchmark Administration Limited accepts no liability or responsibility for the accuracy of the prices or the underlying product to which the prices may be referenced. Other content is the intellectual property of the respective third party and all rights are reserved to them. </a:t>
            </a:r>
          </a:p>
          <a:p>
            <a:pPr lvl="1"/>
            <a:r>
              <a:rPr lang="en-GB"/>
              <a:t>Reproduction or redistribution of any of this information</a:t>
            </a:r>
            <a:br>
              <a:rPr lang="en-GB"/>
            </a:br>
            <a:r>
              <a:rPr lang="en-GB"/>
              <a:t>is expressly prohibited without the prior written consent</a:t>
            </a:r>
            <a:br>
              <a:rPr lang="en-GB"/>
            </a:br>
            <a:r>
              <a:rPr lang="en-GB"/>
              <a:t>of World Gold Council or the appropriate copyright owners, except as specifically provided below. Information and statistics are copyright © and/or other intellectual property of the</a:t>
            </a:r>
            <a:br>
              <a:rPr lang="en-GB"/>
            </a:br>
            <a:r>
              <a:rPr lang="en-GB"/>
              <a:t>World Gold Council or its affiliates (collectively, “WGC”) or</a:t>
            </a:r>
            <a:br>
              <a:rPr lang="en-GB"/>
            </a:br>
            <a:r>
              <a:rPr lang="en-GB"/>
              <a:t>third-party providers identified herein. All rights of the respective owners are reserved.</a:t>
            </a:r>
          </a:p>
          <a:p>
            <a:pPr lvl="1"/>
            <a:r>
              <a:rPr lang="en-GB"/>
              <a:t>The use of the statistics in this information is permitted for</a:t>
            </a:r>
            <a:br>
              <a:rPr lang="en-GB"/>
            </a:br>
            <a:r>
              <a:rPr lang="en-GB"/>
              <a:t>the purposes of review and commentary (including media commentary) in line with fair industry practice, subject to the following two pre-conditions: (</a:t>
            </a:r>
            <a:r>
              <a:rPr lang="en-GB" err="1"/>
              <a:t>i</a:t>
            </a:r>
            <a:r>
              <a:rPr lang="en-GB"/>
              <a:t>) only limited extracts of data or analysis be used; and (ii) any and all use of these statistics is accompanied by a citation to World Gold Council and, where appropriate, to Metals Focus, Refinitiv GFMS or other identified copyright owners as their source. World Gold Council is affiliated with Metals Focus.</a:t>
            </a:r>
          </a:p>
          <a:p>
            <a:pPr lvl="1"/>
            <a:r>
              <a:rPr lang="en-GB"/>
              <a:t>WGC does not guarantee the accuracy or completeness of</a:t>
            </a:r>
            <a:br>
              <a:rPr lang="en-GB"/>
            </a:br>
            <a:r>
              <a:rPr lang="en-GB"/>
              <a:t>any information nor accepts responsibility for any losses or damages arising directly or indirectly from the use of this information.</a:t>
            </a:r>
          </a:p>
          <a:p>
            <a:pPr lvl="1"/>
            <a:r>
              <a:rPr lang="en-GB"/>
              <a:t>This information is for educational purposes only and</a:t>
            </a:r>
            <a:br>
              <a:rPr lang="en-GB"/>
            </a:br>
            <a:r>
              <a:rPr lang="en-GB"/>
              <a:t>by receiving this information, you agree with its intended</a:t>
            </a:r>
            <a:br>
              <a:rPr lang="en-GB"/>
            </a:br>
            <a:r>
              <a:rPr lang="en-GB"/>
              <a:t>purpose. Nothing contained herein is intended to constitute a recommendation, investment advice, or offer for the purchase or sale of gold, any gold-related products or services or any other products, services, securities or financial instruments (collectively, “Services”). This information does not take into account any investment objectives, financial situation or particular needs of any particular person. </a:t>
            </a:r>
          </a:p>
          <a:p>
            <a:pPr lvl="1"/>
            <a:r>
              <a:rPr lang="en-GB"/>
              <a:t>Diversification does not guarantee any investment returns</a:t>
            </a:r>
            <a:br>
              <a:rPr lang="en-GB"/>
            </a:br>
            <a:r>
              <a:rPr lang="en-GB"/>
              <a:t>and does not eliminate the risk of loss. Past performance</a:t>
            </a:r>
            <a:br>
              <a:rPr lang="en-GB"/>
            </a:br>
            <a:r>
              <a:rPr lang="en-GB"/>
              <a:t>is not necessarily indicative of future results. The resulting performance of any investment outcomes that can be generated through allocation to gold are hypothetical</a:t>
            </a:r>
            <a:br>
              <a:rPr lang="en-GB"/>
            </a:br>
            <a:r>
              <a:rPr lang="en-GB"/>
              <a:t>in nature, may not reflect actual investment results and are</a:t>
            </a:r>
            <a:br>
              <a:rPr lang="en-GB"/>
            </a:br>
            <a:r>
              <a:rPr lang="en-GB"/>
              <a:t>not guarantees of future results. WGC does not guarantee or warranty any calculations and models used in any hypothetical portfolios or any outcomes resulting from any such use. Investors should discuss their individual circumstances with their appropriate investment professionals before making any decision regarding any Services or investments.</a:t>
            </a:r>
          </a:p>
          <a:p>
            <a:pPr lvl="1"/>
            <a:r>
              <a:rPr lang="en-GB"/>
              <a:t>This information may contain forward-looking statements, such as statements which use the words “believes”, “expects”, “may”, or “suggests”, or similar terminology, which are based on current expectations and are subject to change. Forward-looking statements involve a number of risks and uncertainties. There can be no assurance that any forward-looking statements will be achieved. WGC assumes no responsibility for updating any forward-looking statements.</a:t>
            </a:r>
          </a:p>
          <a:p>
            <a:r>
              <a:rPr lang="en-GB"/>
              <a:t>Information regarding </a:t>
            </a:r>
            <a:r>
              <a:rPr lang="en-GB" err="1"/>
              <a:t>QaurumSM</a:t>
            </a:r>
            <a:r>
              <a:rPr lang="en-GB"/>
              <a:t> and the Gold Valuation Framework</a:t>
            </a:r>
          </a:p>
          <a:p>
            <a:pPr lvl="1"/>
            <a:r>
              <a:rPr lang="en-GB"/>
              <a:t>Note that the resulting performance of various investment outcomes that can generated through use of </a:t>
            </a:r>
            <a:r>
              <a:rPr lang="en-GB" err="1"/>
              <a:t>Qaurum</a:t>
            </a:r>
            <a:r>
              <a:rPr lang="en-GB"/>
              <a:t>, the Gold Valuation Framework and other information are hypothetical in nature, may not reflect actual investment results and are not guarantees of future results. </a:t>
            </a:r>
          </a:p>
          <a:p>
            <a:pPr lvl="1"/>
            <a:r>
              <a:rPr lang="en-GB"/>
              <a:t>Neither WGC nor Oxford Economics provides any warranty</a:t>
            </a:r>
            <a:br>
              <a:rPr lang="en-GB"/>
            </a:br>
            <a:r>
              <a:rPr lang="en-GB"/>
              <a:t>or guarantee regarding the functionality of the tool, including without limitation any projections, estimates or calculations.</a:t>
            </a:r>
          </a:p>
        </p:txBody>
      </p:sp>
    </p:spTree>
    <p:extLst>
      <p:ext uri="{BB962C8B-B14F-4D97-AF65-F5344CB8AC3E}">
        <p14:creationId xmlns:p14="http://schemas.microsoft.com/office/powerpoint/2010/main" val="1765244353"/>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5" pos="5044" userDrawn="1">
          <p15:clr>
            <a:srgbClr val="FBAE40"/>
          </p15:clr>
        </p15:guide>
        <p15:guide id="6" pos="7358">
          <p15:clr>
            <a:srgbClr val="FBAE40"/>
          </p15:clr>
        </p15:guide>
        <p15:guide id="7" orient="horz" pos="1280">
          <p15:clr>
            <a:srgbClr val="FBAE40"/>
          </p15:clr>
        </p15:guide>
        <p15:guide id="8" orient="horz" pos="3840">
          <p15:clr>
            <a:srgbClr val="FBAE40"/>
          </p15:clr>
        </p15:guide>
        <p15:guide id="9" pos="2948" userDrawn="1">
          <p15:clr>
            <a:srgbClr val="FBAE40"/>
          </p15:clr>
        </p15:guide>
        <p15:guide id="12" pos="2728" userDrawn="1">
          <p15:clr>
            <a:srgbClr val="FBAE40"/>
          </p15:clr>
        </p15:guide>
        <p15:guide id="13" pos="526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[Title only]</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D92611C1-0F32-9295-42EA-B658D134A3F7}"/>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42026244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v1">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v1]</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4"/>
                </a:solidFill>
                <a:latin typeface="+mj-lt"/>
              </a:rPr>
              <a:t>gold.org</a:t>
            </a:r>
            <a:endParaRPr lang="en-GB" sz="1200" b="1">
              <a:solidFill>
                <a:schemeClr val="accent4"/>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4"/>
                </a:solidFill>
                <a:latin typeface="+mn-lt"/>
              </a:defRPr>
            </a:lvl1pPr>
            <a:lvl2pPr>
              <a:spcAft>
                <a:spcPts val="2400"/>
              </a:spcAft>
              <a:defRPr>
                <a:solidFill>
                  <a:schemeClr val="accent4"/>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4" name="Date Placeholder 3">
            <a:extLst>
              <a:ext uri="{FF2B5EF4-FFF2-40B4-BE49-F238E27FC236}">
                <a16:creationId xmlns:a16="http://schemas.microsoft.com/office/drawing/2014/main" id="{2D32A555-5761-9B06-257D-8A66218CE836}"/>
              </a:ext>
            </a:extLst>
          </p:cNvPr>
          <p:cNvSpPr>
            <a:spLocks noGrp="1"/>
          </p:cNvSpPr>
          <p:nvPr>
            <p:ph type="dt" sz="half" idx="14"/>
          </p:nvPr>
        </p:nvSpPr>
        <p:spPr>
          <a:xfrm>
            <a:off x="9134813" y="6265899"/>
            <a:ext cx="2300400" cy="123391"/>
          </a:xfrm>
        </p:spPr>
        <p:txBody>
          <a:bodyPr/>
          <a:lstStyle>
            <a:lvl1pPr>
              <a:defRPr>
                <a:solidFill>
                  <a:schemeClr val="bg1"/>
                </a:solidFill>
              </a:defRPr>
            </a:lvl1pPr>
          </a:lstStyle>
          <a:p>
            <a:r>
              <a:rPr lang="en-GB"/>
              <a:t>For internal discussion purposes only</a:t>
            </a:r>
          </a:p>
        </p:txBody>
      </p:sp>
      <p:sp>
        <p:nvSpPr>
          <p:cNvPr id="6" name="Footer Placeholder 5">
            <a:extLst>
              <a:ext uri="{FF2B5EF4-FFF2-40B4-BE49-F238E27FC236}">
                <a16:creationId xmlns:a16="http://schemas.microsoft.com/office/drawing/2014/main" id="{AC49BA59-EAEF-5D4A-2C8E-8A18D1B60D62}"/>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7" name="Slide Number Placeholder 6">
            <a:extLst>
              <a:ext uri="{FF2B5EF4-FFF2-40B4-BE49-F238E27FC236}">
                <a16:creationId xmlns:a16="http://schemas.microsoft.com/office/drawing/2014/main" id="{A92C9C7E-7498-4C7C-FFF0-F5E97B102126}"/>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pic>
        <p:nvPicPr>
          <p:cNvPr id="3" name="Graphic 2">
            <a:extLst>
              <a:ext uri="{FF2B5EF4-FFF2-40B4-BE49-F238E27FC236}">
                <a16:creationId xmlns:a16="http://schemas.microsoft.com/office/drawing/2014/main" id="{4B42E339-9E10-5576-500C-4B0A319024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19" name="Graphic 18">
            <a:extLst>
              <a:ext uri="{FF2B5EF4-FFF2-40B4-BE49-F238E27FC236}">
                <a16:creationId xmlns:a16="http://schemas.microsoft.com/office/drawing/2014/main" id="{FD17C6F6-9BE0-C651-7E28-8D24A2289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279745846"/>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v2">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v2]</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5"/>
                </a:solidFill>
                <a:latin typeface="+mj-lt"/>
              </a:rPr>
              <a:t>gold.org</a:t>
            </a:r>
            <a:endParaRPr lang="en-GB" sz="1200" b="1">
              <a:solidFill>
                <a:schemeClr val="accent5"/>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5"/>
                </a:solidFill>
                <a:latin typeface="+mn-lt"/>
              </a:defRPr>
            </a:lvl1pPr>
            <a:lvl2pPr>
              <a:spcAft>
                <a:spcPts val="2400"/>
              </a:spcAft>
              <a:defRPr>
                <a:solidFill>
                  <a:schemeClr val="accent5"/>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3" name="Date Placeholder 2">
            <a:extLst>
              <a:ext uri="{FF2B5EF4-FFF2-40B4-BE49-F238E27FC236}">
                <a16:creationId xmlns:a16="http://schemas.microsoft.com/office/drawing/2014/main" id="{DC90AAD2-6DEC-D2BF-C476-75D5DE983ABC}"/>
              </a:ext>
            </a:extLst>
          </p:cNvPr>
          <p:cNvSpPr>
            <a:spLocks noGrp="1"/>
          </p:cNvSpPr>
          <p:nvPr>
            <p:ph type="dt" sz="half" idx="18"/>
          </p:nvPr>
        </p:nvSpPr>
        <p:spPr>
          <a:xfrm>
            <a:off x="9134813" y="6265899"/>
            <a:ext cx="2300400" cy="123391"/>
          </a:xfrm>
        </p:spPr>
        <p:txBody>
          <a:bodyPr/>
          <a:lstStyle>
            <a:lvl1pPr>
              <a:defRPr>
                <a:solidFill>
                  <a:schemeClr val="bg1"/>
                </a:solidFill>
              </a:defRPr>
            </a:lvl1pPr>
          </a:lstStyle>
          <a:p>
            <a:r>
              <a:rPr lang="en-GB"/>
              <a:t>For internal discussion purposes only</a:t>
            </a:r>
          </a:p>
        </p:txBody>
      </p:sp>
      <p:pic>
        <p:nvPicPr>
          <p:cNvPr id="4" name="Graphic 3">
            <a:extLst>
              <a:ext uri="{FF2B5EF4-FFF2-40B4-BE49-F238E27FC236}">
                <a16:creationId xmlns:a16="http://schemas.microsoft.com/office/drawing/2014/main" id="{E0233E55-64B8-463C-C3A0-5197E13BD6D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7" name="Graphic 6">
            <a:extLst>
              <a:ext uri="{FF2B5EF4-FFF2-40B4-BE49-F238E27FC236}">
                <a16:creationId xmlns:a16="http://schemas.microsoft.com/office/drawing/2014/main" id="{9C132B90-0AAD-ACFF-75F0-9A3FDB144027}"/>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283387921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v3">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v3]</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6"/>
                </a:solidFill>
                <a:latin typeface="+mj-lt"/>
              </a:rPr>
              <a:t>gold.org</a:t>
            </a:r>
            <a:endParaRPr lang="en-GB" sz="1200" b="1">
              <a:solidFill>
                <a:schemeClr val="accent6"/>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6"/>
                </a:solidFill>
                <a:latin typeface="+mn-lt"/>
              </a:defRPr>
            </a:lvl1pPr>
            <a:lvl2pPr>
              <a:spcAft>
                <a:spcPts val="2400"/>
              </a:spcAft>
              <a:defRPr>
                <a:solidFill>
                  <a:schemeClr val="accent6"/>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3" name="Date Placeholder 2">
            <a:extLst>
              <a:ext uri="{FF2B5EF4-FFF2-40B4-BE49-F238E27FC236}">
                <a16:creationId xmlns:a16="http://schemas.microsoft.com/office/drawing/2014/main" id="{583C621A-48D7-A6EA-3AC8-46B5F4A3EE59}"/>
              </a:ext>
            </a:extLst>
          </p:cNvPr>
          <p:cNvSpPr>
            <a:spLocks noGrp="1"/>
          </p:cNvSpPr>
          <p:nvPr>
            <p:ph type="dt" sz="half" idx="18"/>
          </p:nvPr>
        </p:nvSpPr>
        <p:spPr>
          <a:xfrm>
            <a:off x="9134813" y="6265899"/>
            <a:ext cx="2300400" cy="123391"/>
          </a:xfrm>
        </p:spPr>
        <p:txBody>
          <a:bodyPr/>
          <a:lstStyle>
            <a:lvl1pPr>
              <a:defRPr>
                <a:solidFill>
                  <a:schemeClr val="bg1"/>
                </a:solidFill>
              </a:defRPr>
            </a:lvl1pPr>
          </a:lstStyle>
          <a:p>
            <a:r>
              <a:rPr lang="en-GB"/>
              <a:t>For internal discussion purposes only</a:t>
            </a:r>
          </a:p>
        </p:txBody>
      </p:sp>
      <p:pic>
        <p:nvPicPr>
          <p:cNvPr id="6" name="Graphic 5">
            <a:extLst>
              <a:ext uri="{FF2B5EF4-FFF2-40B4-BE49-F238E27FC236}">
                <a16:creationId xmlns:a16="http://schemas.microsoft.com/office/drawing/2014/main" id="{FE370017-BF93-E3C8-7E66-C60B12AC09A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7" name="Graphic 6">
            <a:extLst>
              <a:ext uri="{FF2B5EF4-FFF2-40B4-BE49-F238E27FC236}">
                <a16:creationId xmlns:a16="http://schemas.microsoft.com/office/drawing/2014/main" id="{4D9A36F7-55D1-5824-8CBB-E9AA598536E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3985238756"/>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est practice">
    <p:bg>
      <p:bgPr>
        <a:solidFill>
          <a:srgbClr val="ECE9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chemeClr val="tx1"/>
                </a:solidFill>
              </a:defRPr>
            </a:lvl1pPr>
          </a:lstStyle>
          <a:p>
            <a:r>
              <a:rPr lang="en-GB"/>
              <a:t>[Best practice]</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a:xfrm>
            <a:off x="9380424" y="6265899"/>
            <a:ext cx="2300400" cy="123391"/>
          </a:xfrm>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13" name="Freeform 12">
            <a:extLst>
              <a:ext uri="{FF2B5EF4-FFF2-40B4-BE49-F238E27FC236}">
                <a16:creationId xmlns:a16="http://schemas.microsoft.com/office/drawing/2014/main" id="{D46F4214-4637-D29E-68BA-77F1F19F739E}"/>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5" name="Graphic 14">
            <a:extLst>
              <a:ext uri="{FF2B5EF4-FFF2-40B4-BE49-F238E27FC236}">
                <a16:creationId xmlns:a16="http://schemas.microsoft.com/office/drawing/2014/main" id="{827EA0D1-5D42-52EA-525F-4B837FB489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
        <p:nvSpPr>
          <p:cNvPr id="3" name="Content Placeholder 2">
            <a:extLst>
              <a:ext uri="{FF2B5EF4-FFF2-40B4-BE49-F238E27FC236}">
                <a16:creationId xmlns:a16="http://schemas.microsoft.com/office/drawing/2014/main" id="{03DA1FCA-1F56-6535-B9C7-CD554D75A968}"/>
              </a:ext>
            </a:extLst>
          </p:cNvPr>
          <p:cNvSpPr>
            <a:spLocks noGrp="1"/>
          </p:cNvSpPr>
          <p:nvPr>
            <p:ph idx="1" hasCustomPrompt="1"/>
          </p:nvPr>
        </p:nvSpPr>
        <p:spPr>
          <a:xfrm>
            <a:off x="1009650"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Content Placeholder 2">
            <a:extLst>
              <a:ext uri="{FF2B5EF4-FFF2-40B4-BE49-F238E27FC236}">
                <a16:creationId xmlns:a16="http://schemas.microsoft.com/office/drawing/2014/main" id="{A9A5B4E6-26CE-76FA-7DCF-B35C9FD51349}"/>
              </a:ext>
            </a:extLst>
          </p:cNvPr>
          <p:cNvSpPr>
            <a:spLocks noGrp="1"/>
          </p:cNvSpPr>
          <p:nvPr>
            <p:ph idx="13" hasCustomPrompt="1"/>
          </p:nvPr>
        </p:nvSpPr>
        <p:spPr>
          <a:xfrm>
            <a:off x="4684712"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6" name="Content Placeholder 2">
            <a:extLst>
              <a:ext uri="{FF2B5EF4-FFF2-40B4-BE49-F238E27FC236}">
                <a16:creationId xmlns:a16="http://schemas.microsoft.com/office/drawing/2014/main" id="{94F14002-10EB-101A-3C15-BDDF60EA3659}"/>
              </a:ext>
            </a:extLst>
          </p:cNvPr>
          <p:cNvSpPr>
            <a:spLocks noGrp="1"/>
          </p:cNvSpPr>
          <p:nvPr>
            <p:ph idx="14" hasCustomPrompt="1"/>
          </p:nvPr>
        </p:nvSpPr>
        <p:spPr>
          <a:xfrm>
            <a:off x="8359774"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Tree>
    <p:extLst>
      <p:ext uri="{BB962C8B-B14F-4D97-AF65-F5344CB8AC3E}">
        <p14:creationId xmlns:p14="http://schemas.microsoft.com/office/powerpoint/2010/main" val="2172622341"/>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5" pos="5044">
          <p15:clr>
            <a:srgbClr val="FBAE40"/>
          </p15:clr>
        </p15:guide>
        <p15:guide id="6" pos="7358">
          <p15:clr>
            <a:srgbClr val="FBAE40"/>
          </p15:clr>
        </p15:guide>
        <p15:guide id="7" orient="horz" pos="1280">
          <p15:clr>
            <a:srgbClr val="FBAE40"/>
          </p15:clr>
        </p15:guide>
        <p15:guide id="8" orient="horz" pos="3840">
          <p15:clr>
            <a:srgbClr val="FBAE40"/>
          </p15:clr>
        </p15:guide>
        <p15:guide id="9" pos="2948">
          <p15:clr>
            <a:srgbClr val="FBAE40"/>
          </p15:clr>
        </p15:guide>
        <p15:guide id="12" pos="2728">
          <p15:clr>
            <a:srgbClr val="FBAE40"/>
          </p15:clr>
        </p15:guide>
        <p15:guide id="13" pos="526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x full width content #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0999532" y="-103676"/>
            <a:ext cx="1088787" cy="129614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a:t>Click to edit body text – see user tip to the left on how to style this text. Or click an icon below to add other content. Pictures should be 1920 pixels W x 614 pixels H.</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a:t>Click to edit slide title</a:t>
            </a:r>
            <a:endParaRPr lang="en-GB"/>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fld id="{CE01DB71-AF87-454E-A73A-0D45A9A5AEE7}" type="datetime3">
              <a:rPr lang="en-US" smtClean="0"/>
              <a:t>7 August 2024</a:t>
            </a:fld>
            <a:endParaRPr lang="en-GB"/>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Gold : Strategic case | World Gold Council</a:t>
            </a:r>
            <a:endParaRPr lang="en-GB"/>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a:t>Click to edit ‘source’ body text – see user tip to the left on how to style this text</a:t>
            </a:r>
          </a:p>
          <a:p>
            <a:pPr lvl="1"/>
            <a:r>
              <a:rPr lang="en-US"/>
              <a:t>Second level</a:t>
            </a:r>
          </a:p>
          <a:p>
            <a:pPr lvl="2"/>
            <a:r>
              <a:rPr lang="en-US"/>
              <a:t>Third level</a:t>
            </a:r>
            <a:endParaRPr lang="en-GB"/>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5544"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here to add sub or chart title</a:t>
            </a:r>
          </a:p>
          <a:p>
            <a:pPr lvl="1"/>
            <a:r>
              <a:rPr lang="en-US"/>
              <a:t>Second level</a:t>
            </a:r>
            <a:endParaRPr lang="en-GB"/>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7903317" y="1"/>
            <a:ext cx="4275406" cy="17077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0" y="6225240"/>
            <a:ext cx="1584176" cy="63276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1">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a:solidFill>
                    <a:srgbClr val="000000"/>
                  </a:solidFill>
                </a:rPr>
                <a:t>To add or change a photographic image to the faded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p>
            <a:p>
              <a:r>
                <a:rPr lang="en-GB" sz="900" baseline="0">
                  <a:solidFill>
                    <a:srgbClr val="000000"/>
                  </a:solidFill>
                </a:rPr>
                <a:t>*Pictures should be ideally </a:t>
              </a:r>
              <a:br>
                <a:rPr lang="en-GB" sz="900" baseline="0">
                  <a:solidFill>
                    <a:srgbClr val="000000"/>
                  </a:solidFill>
                </a:rPr>
              </a:br>
              <a:r>
                <a:rPr lang="en-GB" sz="900" baseline="0">
                  <a:solidFill>
                    <a:srgbClr val="000000"/>
                  </a:solidFill>
                </a:rPr>
                <a:t>1920 pixels W x 1080 pixels H</a:t>
              </a:r>
            </a:p>
            <a:p>
              <a:endParaRPr lang="en-GB" sz="900" baseline="0">
                <a:solidFill>
                  <a:srgbClr val="000000"/>
                </a:solidFill>
              </a:endParaRPr>
            </a:p>
            <a:p>
              <a:r>
                <a:rPr lang="en-GB" sz="900" baseline="0">
                  <a:solidFill>
                    <a:srgbClr val="000000"/>
                  </a:solidFill>
                </a:rPr>
                <a:t>Alternatively leave background with a solid white fill.</a:t>
              </a:r>
              <a:endParaRPr lang="en-GB" sz="90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a:solidFill>
                    <a:srgbClr val="000000"/>
                  </a:solidFill>
                </a:rPr>
                <a:t>To format</a:t>
              </a:r>
              <a:r>
                <a:rPr lang="en-GB" sz="1100" baseline="0">
                  <a:solidFill>
                    <a:srgbClr val="000000"/>
                  </a:solidFill>
                </a:rPr>
                <a:t> the body text, simply highlight the specific line(s) of text and click ‘tab’ or press ‘increase/decrease list level’ button. If you continue to click the ‘Tab’ button and the text turns </a:t>
              </a:r>
              <a:r>
                <a:rPr lang="en-GB" sz="1100" baseline="0">
                  <a:solidFill>
                    <a:srgbClr val="FF0000"/>
                  </a:solidFill>
                </a:rPr>
                <a:t>red</a:t>
              </a:r>
              <a:r>
                <a:rPr lang="en-GB" sz="1100" baseline="0">
                  <a:solidFill>
                    <a:srgbClr val="000000"/>
                  </a:solidFill>
                </a:rPr>
                <a:t>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73547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v6">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6"/>
                </a:solidFill>
                <a:latin typeface="+mn-lt"/>
              </a:defRPr>
            </a:lvl1pPr>
            <a:lvl2pPr>
              <a:spcBef>
                <a:spcPts val="2400"/>
              </a:spcBef>
              <a:spcAft>
                <a:spcPts val="0"/>
              </a:spcAft>
              <a:defRPr sz="2400">
                <a:solidFill>
                  <a:schemeClr val="accent6"/>
                </a:solidFill>
                <a:latin typeface="+mj-lt"/>
              </a:defRPr>
            </a:lvl2pPr>
            <a:lvl3pPr marL="0" indent="0">
              <a:spcBef>
                <a:spcPts val="2000"/>
              </a:spcBef>
              <a:spcAft>
                <a:spcPts val="0"/>
              </a:spcAft>
              <a:buNone/>
              <a:defRPr sz="1500">
                <a:solidFill>
                  <a:schemeClr val="accent6"/>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v6]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F343E42E-4F24-1020-3463-1714C63E0036}"/>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26484703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v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4"/>
                </a:solidFill>
                <a:latin typeface="+mn-lt"/>
              </a:defRPr>
            </a:lvl1pPr>
            <a:lvl2pPr>
              <a:spcBef>
                <a:spcPts val="2400"/>
              </a:spcBef>
              <a:spcAft>
                <a:spcPts val="0"/>
              </a:spcAft>
              <a:defRPr sz="2400">
                <a:solidFill>
                  <a:schemeClr val="accent4"/>
                </a:solidFill>
                <a:latin typeface="+mj-lt"/>
              </a:defRPr>
            </a:lvl2pPr>
            <a:lvl3pPr marL="0" indent="0">
              <a:spcBef>
                <a:spcPts val="2000"/>
              </a:spcBef>
              <a:spcAft>
                <a:spcPts val="0"/>
              </a:spcAft>
              <a:buNone/>
              <a:defRPr sz="1500">
                <a:solidFill>
                  <a:schemeClr val="accent4"/>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v7]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482336283"/>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v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5"/>
                </a:solidFill>
                <a:latin typeface="+mn-lt"/>
              </a:defRPr>
            </a:lvl1pPr>
            <a:lvl2pPr>
              <a:spcBef>
                <a:spcPts val="2400"/>
              </a:spcBef>
              <a:spcAft>
                <a:spcPts val="0"/>
              </a:spcAft>
              <a:defRPr sz="2400">
                <a:solidFill>
                  <a:schemeClr val="accent5"/>
                </a:solidFill>
                <a:latin typeface="+mj-lt"/>
              </a:defRPr>
            </a:lvl2pPr>
            <a:lvl3pPr marL="0" indent="0">
              <a:spcBef>
                <a:spcPts val="2000"/>
              </a:spcBef>
              <a:spcAft>
                <a:spcPts val="0"/>
              </a:spcAft>
              <a:buNone/>
              <a:defRPr sz="1500">
                <a:solidFill>
                  <a:schemeClr val="accent5"/>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v8]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1773609490"/>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v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6"/>
                </a:solidFill>
                <a:latin typeface="+mn-lt"/>
              </a:defRPr>
            </a:lvl1pPr>
            <a:lvl2pPr>
              <a:spcBef>
                <a:spcPts val="2400"/>
              </a:spcBef>
              <a:spcAft>
                <a:spcPts val="0"/>
              </a:spcAft>
              <a:defRPr sz="2400">
                <a:solidFill>
                  <a:schemeClr val="accent6"/>
                </a:solidFill>
                <a:latin typeface="+mj-lt"/>
              </a:defRPr>
            </a:lvl2pPr>
            <a:lvl3pPr marL="0" indent="0">
              <a:spcBef>
                <a:spcPts val="2000"/>
              </a:spcBef>
              <a:spcAft>
                <a:spcPts val="0"/>
              </a:spcAft>
              <a:buNone/>
              <a:defRPr sz="1500">
                <a:solidFill>
                  <a:schemeClr val="accent6"/>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v9]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81476159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7F454-35C5-CABE-F5CD-D988EFB54E02}"/>
              </a:ext>
            </a:extLst>
          </p:cNvPr>
          <p:cNvSpPr>
            <a:spLocks noGrp="1"/>
          </p:cNvSpPr>
          <p:nvPr>
            <p:ph type="body" idx="1"/>
          </p:nvPr>
        </p:nvSpPr>
        <p:spPr>
          <a:xfrm>
            <a:off x="1009650" y="2032000"/>
            <a:ext cx="10670400" cy="4064000"/>
          </a:xfrm>
          <a:prstGeom prst="rect">
            <a:avLst/>
          </a:prstGeom>
        </p:spPr>
        <p:txBody>
          <a:bodyPr vert="horz" lIns="0" tIns="0" rIns="0" bIns="0" rtlCol="0">
            <a:normAutofit/>
          </a:bodyPr>
          <a:lstStyle/>
          <a:p>
            <a:pPr lvl="0"/>
            <a:r>
              <a:rPr lang="en-GB" dirty="0"/>
              <a:t>First level &lt;Subheading&gt;</a:t>
            </a:r>
          </a:p>
          <a:p>
            <a:pPr lvl="1"/>
            <a:r>
              <a:rPr lang="en-GB" dirty="0"/>
              <a:t>Second level &lt;Text with para spacing&gt;</a:t>
            </a:r>
          </a:p>
          <a:p>
            <a:pPr lvl="2"/>
            <a:r>
              <a:rPr lang="en-GB" dirty="0"/>
              <a:t>Third level &lt;Bullet with para spacing&gt;</a:t>
            </a:r>
          </a:p>
          <a:p>
            <a:pPr lvl="3"/>
            <a:r>
              <a:rPr lang="en-GB" dirty="0"/>
              <a:t>Fourth level &lt;Bullet with half para spacing&gt;</a:t>
            </a:r>
          </a:p>
          <a:p>
            <a:pPr lvl="4"/>
            <a:r>
              <a:rPr lang="en-GB" dirty="0"/>
              <a:t>Fifth level &lt;Text with no para spacing&gt;</a:t>
            </a:r>
          </a:p>
        </p:txBody>
      </p:sp>
      <p:sp>
        <p:nvSpPr>
          <p:cNvPr id="2" name="Title Placeholder 1">
            <a:extLst>
              <a:ext uri="{FF2B5EF4-FFF2-40B4-BE49-F238E27FC236}">
                <a16:creationId xmlns:a16="http://schemas.microsoft.com/office/drawing/2014/main" id="{1B865490-13EC-1017-0BC8-E34184D973B1}"/>
              </a:ext>
            </a:extLst>
          </p:cNvPr>
          <p:cNvSpPr>
            <a:spLocks noGrp="1"/>
          </p:cNvSpPr>
          <p:nvPr>
            <p:ph type="title"/>
          </p:nvPr>
        </p:nvSpPr>
        <p:spPr>
          <a:xfrm>
            <a:off x="1009650" y="773306"/>
            <a:ext cx="10670400" cy="868567"/>
          </a:xfrm>
          <a:prstGeom prst="rect">
            <a:avLst/>
          </a:prstGeom>
        </p:spPr>
        <p:txBody>
          <a:bodyPr vert="horz" lIns="0" tIns="0" rIns="0" bIns="0" rtlCol="0" anchor="b" anchorCtr="0">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1651188-3972-D55C-49E9-BA2313B1524E}"/>
              </a:ext>
            </a:extLst>
          </p:cNvPr>
          <p:cNvSpPr>
            <a:spLocks noGrp="1"/>
          </p:cNvSpPr>
          <p:nvPr>
            <p:ph type="dt" sz="half" idx="2"/>
          </p:nvPr>
        </p:nvSpPr>
        <p:spPr>
          <a:xfrm>
            <a:off x="9380424" y="6265899"/>
            <a:ext cx="2300400" cy="123391"/>
          </a:xfrm>
          <a:prstGeom prst="rect">
            <a:avLst/>
          </a:prstGeom>
        </p:spPr>
        <p:txBody>
          <a:bodyPr vert="horz" lIns="0" tIns="0" rIns="0" bIns="0" rtlCol="0" anchor="t" anchorCtr="0"/>
          <a:lstStyle>
            <a:lvl1pPr algn="r">
              <a:defRPr sz="700">
                <a:solidFill>
                  <a:schemeClr val="tx1"/>
                </a:solidFill>
              </a:defRPr>
            </a:lvl1pPr>
          </a:lstStyle>
          <a:p>
            <a:r>
              <a:rPr lang="en-GB"/>
              <a:t>For internal discussion purposes only</a:t>
            </a:r>
          </a:p>
        </p:txBody>
      </p:sp>
      <p:sp>
        <p:nvSpPr>
          <p:cNvPr id="5" name="Footer Placeholder 4">
            <a:extLst>
              <a:ext uri="{FF2B5EF4-FFF2-40B4-BE49-F238E27FC236}">
                <a16:creationId xmlns:a16="http://schemas.microsoft.com/office/drawing/2014/main" id="{EF165D9C-ECCE-2BCF-7AFC-5EA0CC703747}"/>
              </a:ext>
            </a:extLst>
          </p:cNvPr>
          <p:cNvSpPr>
            <a:spLocks noGrp="1"/>
          </p:cNvSpPr>
          <p:nvPr>
            <p:ph type="ftr" sz="quarter" idx="3"/>
          </p:nvPr>
        </p:nvSpPr>
        <p:spPr>
          <a:xfrm>
            <a:off x="1009650" y="577250"/>
            <a:ext cx="2298700" cy="190800"/>
          </a:xfrm>
          <a:prstGeom prst="rect">
            <a:avLst/>
          </a:prstGeom>
        </p:spPr>
        <p:txBody>
          <a:bodyPr vert="horz" wrap="none" lIns="0" tIns="0" rIns="0" bIns="0" rtlCol="0" anchor="t" anchorCtr="0"/>
          <a:lstStyle>
            <a:lvl1pPr algn="l">
              <a:defRPr sz="9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GB"/>
              <a:t>&lt;Header&gt;</a:t>
            </a:r>
          </a:p>
        </p:txBody>
      </p:sp>
      <p:sp>
        <p:nvSpPr>
          <p:cNvPr id="6" name="Slide Number Placeholder 5">
            <a:extLst>
              <a:ext uri="{FF2B5EF4-FFF2-40B4-BE49-F238E27FC236}">
                <a16:creationId xmlns:a16="http://schemas.microsoft.com/office/drawing/2014/main" id="{6E6A3AF5-E369-598C-6306-E5AC5A1A62F2}"/>
              </a:ext>
            </a:extLst>
          </p:cNvPr>
          <p:cNvSpPr>
            <a:spLocks noGrp="1"/>
          </p:cNvSpPr>
          <p:nvPr>
            <p:ph type="sldNum" sz="quarter" idx="4"/>
          </p:nvPr>
        </p:nvSpPr>
        <p:spPr>
          <a:xfrm>
            <a:off x="11353800" y="577250"/>
            <a:ext cx="327024" cy="190800"/>
          </a:xfrm>
          <a:prstGeom prst="rect">
            <a:avLst/>
          </a:prstGeom>
        </p:spPr>
        <p:txBody>
          <a:bodyPr vert="horz" lIns="0" tIns="0" rIns="0" bIns="0" rtlCol="0" anchor="t" anchorCtr="0"/>
          <a:lstStyle>
            <a:lvl1pPr algn="r">
              <a:defRPr sz="9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7AD8EBCA-3EC2-B24B-964C-A05FBBD49954}" type="slidenum">
              <a:rPr lang="en-GB" smtClean="0"/>
              <a:pPr/>
              <a:t>‹#›</a:t>
            </a:fld>
            <a:endParaRPr lang="en-GB"/>
          </a:p>
        </p:txBody>
      </p:sp>
      <p:pic>
        <p:nvPicPr>
          <p:cNvPr id="14" name="Graphic 13">
            <a:extLst>
              <a:ext uri="{FF2B5EF4-FFF2-40B4-BE49-F238E27FC236}">
                <a16:creationId xmlns:a16="http://schemas.microsoft.com/office/drawing/2014/main" id="{DA2BEB2C-E5F3-67CA-D97F-D258ED983034}"/>
              </a:ext>
            </a:extLst>
          </p:cNvPr>
          <p:cNvPicPr>
            <a:picLocks noChangeAspect="1"/>
          </p:cNvPicPr>
          <p:nvPr userDrawn="1"/>
        </p:nvPicPr>
        <p:blipFill>
          <a:blip r:embed="rId61">
            <a:extLst>
              <a:ext uri="{96DAC541-7B7A-43D3-8B79-37D633B846F1}">
                <asvg:svgBlip xmlns:asvg="http://schemas.microsoft.com/office/drawing/2016/SVG/main" r:embed="rId62"/>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25260304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54" r:id="rId19"/>
    <p:sldLayoutId id="2147483671" r:id="rId20"/>
    <p:sldLayoutId id="2147483672" r:id="rId21"/>
    <p:sldLayoutId id="2147483673" r:id="rId22"/>
    <p:sldLayoutId id="2147483674" r:id="rId23"/>
    <p:sldLayoutId id="2147483675" r:id="rId24"/>
    <p:sldLayoutId id="2147483677" r:id="rId25"/>
    <p:sldLayoutId id="2147483706" r:id="rId26"/>
    <p:sldLayoutId id="2147483707" r:id="rId27"/>
    <p:sldLayoutId id="2147483678" r:id="rId28"/>
    <p:sldLayoutId id="2147483679" r:id="rId29"/>
    <p:sldLayoutId id="2147483680" r:id="rId30"/>
    <p:sldLayoutId id="2147483681" r:id="rId31"/>
    <p:sldLayoutId id="2147483682" r:id="rId32"/>
    <p:sldLayoutId id="2147483650" r:id="rId33"/>
    <p:sldLayoutId id="2147483686" r:id="rId34"/>
    <p:sldLayoutId id="2147483687" r:id="rId35"/>
    <p:sldLayoutId id="2147483688" r:id="rId36"/>
    <p:sldLayoutId id="2147483689" r:id="rId37"/>
    <p:sldLayoutId id="2147483690" r:id="rId38"/>
    <p:sldLayoutId id="2147483691" r:id="rId39"/>
    <p:sldLayoutId id="2147483704" r:id="rId40"/>
    <p:sldLayoutId id="2147483692" r:id="rId41"/>
    <p:sldLayoutId id="2147483710" r:id="rId42"/>
    <p:sldLayoutId id="2147483693" r:id="rId43"/>
    <p:sldLayoutId id="2147483711" r:id="rId44"/>
    <p:sldLayoutId id="2147483694" r:id="rId45"/>
    <p:sldLayoutId id="2147483712" r:id="rId46"/>
    <p:sldLayoutId id="2147483695" r:id="rId47"/>
    <p:sldLayoutId id="2147483696" r:id="rId48"/>
    <p:sldLayoutId id="2147483697" r:id="rId49"/>
    <p:sldLayoutId id="2147483705" r:id="rId50"/>
    <p:sldLayoutId id="2147483709" r:id="rId51"/>
    <p:sldLayoutId id="2147483703" r:id="rId52"/>
    <p:sldLayoutId id="2147483699" r:id="rId53"/>
    <p:sldLayoutId id="2147483698" r:id="rId54"/>
    <p:sldLayoutId id="2147483700" r:id="rId55"/>
    <p:sldLayoutId id="2147483701" r:id="rId56"/>
    <p:sldLayoutId id="2147483702" r:id="rId57"/>
    <p:sldLayoutId id="2147483708" r:id="rId58"/>
    <p:sldLayoutId id="2147483713" r:id="rId59"/>
  </p:sldLayoutIdLst>
  <p:hf hdr="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A86D76-8009-27CE-68BC-9B3F6967C678}"/>
              </a:ext>
            </a:extLst>
          </p:cNvPr>
          <p:cNvSpPr>
            <a:spLocks noGrp="1"/>
          </p:cNvSpPr>
          <p:nvPr>
            <p:ph type="body" sz="quarter" idx="13"/>
          </p:nvPr>
        </p:nvSpPr>
        <p:spPr>
          <a:xfrm>
            <a:off x="533145" y="1724892"/>
            <a:ext cx="4297489" cy="4671082"/>
          </a:xfrm>
        </p:spPr>
        <p:txBody>
          <a:bodyPr/>
          <a:lstStyle/>
          <a:p>
            <a:pPr lvl="0"/>
            <a:r>
              <a:rPr lang="en-GB" dirty="0"/>
              <a:t>Call for Evidence: UCITS EAD -</a:t>
            </a:r>
            <a:br>
              <a:rPr lang="en-GB" dirty="0"/>
            </a:br>
            <a:r>
              <a:rPr lang="en-GB" dirty="0"/>
              <a:t>Supporting data</a:t>
            </a:r>
          </a:p>
          <a:p>
            <a:pPr lvl="2"/>
            <a:r>
              <a:rPr lang="en-GB" dirty="0"/>
              <a:t>July 2024</a:t>
            </a:r>
          </a:p>
        </p:txBody>
      </p:sp>
      <p:pic>
        <p:nvPicPr>
          <p:cNvPr id="23" name="Picture Placeholder 22" descr="A gold bars on a counter&#10;&#10;Description automatically generated">
            <a:extLst>
              <a:ext uri="{FF2B5EF4-FFF2-40B4-BE49-F238E27FC236}">
                <a16:creationId xmlns:a16="http://schemas.microsoft.com/office/drawing/2014/main" id="{65C32ED9-EDA4-E640-4F02-594E99F875F5}"/>
              </a:ext>
            </a:extLst>
          </p:cNvPr>
          <p:cNvPicPr>
            <a:picLocks noGrp="1" noChangeAspect="1"/>
          </p:cNvPicPr>
          <p:nvPr>
            <p:ph type="pic" sz="quarter" idx="15"/>
          </p:nvPr>
        </p:nvPicPr>
        <p:blipFill rotWithShape="1">
          <a:blip r:embed="rId2"/>
          <a:srcRect l="25232" t="-41" r="12204" b="41"/>
          <a:stretch/>
        </p:blipFill>
        <p:spPr>
          <a:xfrm>
            <a:off x="4883384" y="251999"/>
            <a:ext cx="7054616" cy="6348827"/>
          </a:xfrm>
        </p:spPr>
      </p:pic>
    </p:spTree>
    <p:extLst>
      <p:ext uri="{BB962C8B-B14F-4D97-AF65-F5344CB8AC3E}">
        <p14:creationId xmlns:p14="http://schemas.microsoft.com/office/powerpoint/2010/main" val="41122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702A-E7B2-E57A-C3F7-7260928E0BF2}"/>
              </a:ext>
            </a:extLst>
          </p:cNvPr>
          <p:cNvSpPr>
            <a:spLocks noGrp="1"/>
          </p:cNvSpPr>
          <p:nvPr>
            <p:ph type="title"/>
          </p:nvPr>
        </p:nvSpPr>
        <p:spPr>
          <a:xfrm>
            <a:off x="1009650" y="773306"/>
            <a:ext cx="10670400" cy="868567"/>
          </a:xfrm>
        </p:spPr>
        <p:txBody>
          <a:bodyPr/>
          <a:lstStyle/>
          <a:p>
            <a:r>
              <a:rPr lang="en-GB"/>
              <a:t>Important information and disclosures</a:t>
            </a:r>
          </a:p>
        </p:txBody>
      </p:sp>
      <p:sp>
        <p:nvSpPr>
          <p:cNvPr id="4" name="Date Placeholder 3">
            <a:extLst>
              <a:ext uri="{FF2B5EF4-FFF2-40B4-BE49-F238E27FC236}">
                <a16:creationId xmlns:a16="http://schemas.microsoft.com/office/drawing/2014/main" id="{2A7D6EA5-C9B8-1909-8D4A-89639E453BF3}"/>
              </a:ext>
            </a:extLst>
          </p:cNvPr>
          <p:cNvSpPr>
            <a:spLocks noGrp="1"/>
          </p:cNvSpPr>
          <p:nvPr>
            <p:ph type="dt" sz="half" idx="10"/>
          </p:nvPr>
        </p:nvSpPr>
        <p:spPr>
          <a:xfrm>
            <a:off x="9380424" y="6265899"/>
            <a:ext cx="2300400" cy="123391"/>
          </a:xfrm>
        </p:spPr>
        <p:txBody>
          <a:bodyPr/>
          <a:lstStyle/>
          <a:p>
            <a:r>
              <a:rPr lang="en-GB"/>
              <a:t>For internal discussion purposes only</a:t>
            </a:r>
          </a:p>
        </p:txBody>
      </p:sp>
      <p:sp>
        <p:nvSpPr>
          <p:cNvPr id="5" name="Footer Placeholder 4">
            <a:extLst>
              <a:ext uri="{FF2B5EF4-FFF2-40B4-BE49-F238E27FC236}">
                <a16:creationId xmlns:a16="http://schemas.microsoft.com/office/drawing/2014/main" id="{9E045DD9-8079-DB52-3DAC-734F167B4EE1}"/>
              </a:ext>
            </a:extLst>
          </p:cNvPr>
          <p:cNvSpPr>
            <a:spLocks noGrp="1"/>
          </p:cNvSpPr>
          <p:nvPr>
            <p:ph type="ftr" sz="quarter" idx="11"/>
          </p:nvPr>
        </p:nvSpPr>
        <p:spPr>
          <a:xfrm>
            <a:off x="1009650" y="577250"/>
            <a:ext cx="2298700" cy="190800"/>
          </a:xfrm>
        </p:spPr>
        <p:txBody>
          <a:bodyPr/>
          <a:lstStyle/>
          <a:p>
            <a:r>
              <a:rPr lang="en-GB"/>
              <a:t>&lt;Header&gt;</a:t>
            </a:r>
          </a:p>
        </p:txBody>
      </p:sp>
      <p:sp>
        <p:nvSpPr>
          <p:cNvPr id="6" name="Slide Number Placeholder 5">
            <a:extLst>
              <a:ext uri="{FF2B5EF4-FFF2-40B4-BE49-F238E27FC236}">
                <a16:creationId xmlns:a16="http://schemas.microsoft.com/office/drawing/2014/main" id="{6EC358ED-0A40-AA8D-8322-8C2863CFB1DE}"/>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10</a:t>
            </a:fld>
            <a:endParaRPr lang="en-GB"/>
          </a:p>
        </p:txBody>
      </p:sp>
    </p:spTree>
    <p:extLst>
      <p:ext uri="{BB962C8B-B14F-4D97-AF65-F5344CB8AC3E}">
        <p14:creationId xmlns:p14="http://schemas.microsoft.com/office/powerpoint/2010/main" val="391531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0FB8204-4272-06F3-31BD-2D7BA26090E7}"/>
              </a:ext>
            </a:extLst>
          </p:cNvPr>
          <p:cNvSpPr>
            <a:spLocks noGrp="1"/>
          </p:cNvSpPr>
          <p:nvPr>
            <p:ph type="title"/>
          </p:nvPr>
        </p:nvSpPr>
        <p:spPr>
          <a:xfrm>
            <a:off x="1009650" y="773306"/>
            <a:ext cx="10670400" cy="868567"/>
          </a:xfrm>
        </p:spPr>
        <p:txBody>
          <a:bodyPr/>
          <a:lstStyle/>
          <a:p>
            <a:r>
              <a:rPr lang="en-US" dirty="0"/>
              <a:t>Market size</a:t>
            </a:r>
          </a:p>
        </p:txBody>
      </p:sp>
      <p:sp>
        <p:nvSpPr>
          <p:cNvPr id="18" name="Slide Number Placeholder 5">
            <a:extLst>
              <a:ext uri="{FF2B5EF4-FFF2-40B4-BE49-F238E27FC236}">
                <a16:creationId xmlns:a16="http://schemas.microsoft.com/office/drawing/2014/main" id="{789872BF-74C6-7784-D7D2-5310F913E24F}"/>
              </a:ext>
            </a:extLst>
          </p:cNvPr>
          <p:cNvSpPr>
            <a:spLocks noGrp="1"/>
          </p:cNvSpPr>
          <p:nvPr>
            <p:ph type="sldNum" sz="quarter" idx="12"/>
          </p:nvPr>
        </p:nvSpPr>
        <p:spPr>
          <a:xfrm>
            <a:off x="11353800" y="577250"/>
            <a:ext cx="327024" cy="190800"/>
          </a:xfrm>
        </p:spPr>
        <p:txBody>
          <a:bodyPr/>
          <a:lstStyle/>
          <a:p>
            <a:pPr>
              <a:spcAft>
                <a:spcPts val="600"/>
              </a:spcAft>
            </a:pPr>
            <a:fld id="{7AD8EBCA-3EC2-B24B-964C-A05FBBD49954}" type="slidenum">
              <a:rPr lang="en-GB" smtClean="0"/>
              <a:pPr>
                <a:spcAft>
                  <a:spcPts val="600"/>
                </a:spcAft>
              </a:pPr>
              <a:t>2</a:t>
            </a:fld>
            <a:endParaRPr lang="en-GB"/>
          </a:p>
        </p:txBody>
      </p:sp>
      <p:sp>
        <p:nvSpPr>
          <p:cNvPr id="4" name="Date Placeholder 3" hidden="1">
            <a:extLst>
              <a:ext uri="{FF2B5EF4-FFF2-40B4-BE49-F238E27FC236}">
                <a16:creationId xmlns:a16="http://schemas.microsoft.com/office/drawing/2014/main" id="{C57AEF4B-EC2C-4947-9802-5451603E4880}"/>
              </a:ext>
            </a:extLst>
          </p:cNvPr>
          <p:cNvSpPr>
            <a:spLocks noGrp="1"/>
          </p:cNvSpPr>
          <p:nvPr>
            <p:ph type="dt" sz="half" idx="4294967295"/>
          </p:nvPr>
        </p:nvSpPr>
        <p:spPr>
          <a:xfrm>
            <a:off x="9380424" y="6265899"/>
            <a:ext cx="2300400" cy="123391"/>
          </a:xfrm>
        </p:spPr>
        <p:txBody>
          <a:bodyPr/>
          <a:lstStyle/>
          <a:p>
            <a:pPr>
              <a:spcAft>
                <a:spcPts val="600"/>
              </a:spcAft>
            </a:pPr>
            <a:r>
              <a:rPr lang="en-GB"/>
              <a:t>For internal discussion purposes only</a:t>
            </a:r>
          </a:p>
        </p:txBody>
      </p:sp>
      <p:sp>
        <p:nvSpPr>
          <p:cNvPr id="6" name="Slide Number Placeholder 5" hidden="1">
            <a:extLst>
              <a:ext uri="{FF2B5EF4-FFF2-40B4-BE49-F238E27FC236}">
                <a16:creationId xmlns:a16="http://schemas.microsoft.com/office/drawing/2014/main" id="{7A19F063-9A68-A594-B7B2-0FD59A3CB193}"/>
              </a:ext>
            </a:extLst>
          </p:cNvPr>
          <p:cNvSpPr>
            <a:spLocks noGrp="1"/>
          </p:cNvSpPr>
          <p:nvPr>
            <p:ph type="sldNum" sz="quarter" idx="4294967295"/>
          </p:nvPr>
        </p:nvSpPr>
        <p:spPr>
          <a:xfrm>
            <a:off x="11353800" y="577250"/>
            <a:ext cx="327024" cy="190800"/>
          </a:xfrm>
        </p:spPr>
        <p:txBody>
          <a:bodyPr/>
          <a:lstStyle/>
          <a:p>
            <a:pPr>
              <a:spcAft>
                <a:spcPts val="600"/>
              </a:spcAft>
            </a:pPr>
            <a:fld id="{7AD8EBCA-3EC2-B24B-964C-A05FBBD49954}" type="slidenum">
              <a:rPr lang="en-GB" smtClean="0"/>
              <a:pPr>
                <a:spcAft>
                  <a:spcPts val="600"/>
                </a:spcAft>
              </a:pPr>
              <a:t>2</a:t>
            </a:fld>
            <a:endParaRPr lang="en-GB"/>
          </a:p>
        </p:txBody>
      </p:sp>
      <p:pic>
        <p:nvPicPr>
          <p:cNvPr id="11" name="Picture 10">
            <a:extLst>
              <a:ext uri="{FF2B5EF4-FFF2-40B4-BE49-F238E27FC236}">
                <a16:creationId xmlns:a16="http://schemas.microsoft.com/office/drawing/2014/main" id="{6BA8F0C9-6A91-1080-EB42-E1F4B3A88088}"/>
              </a:ext>
            </a:extLst>
          </p:cNvPr>
          <p:cNvPicPr>
            <a:picLocks noChangeAspect="1"/>
          </p:cNvPicPr>
          <p:nvPr/>
        </p:nvPicPr>
        <p:blipFill>
          <a:blip r:embed="rId2"/>
          <a:stretch>
            <a:fillRect/>
          </a:stretch>
        </p:blipFill>
        <p:spPr>
          <a:xfrm>
            <a:off x="461478" y="1785308"/>
            <a:ext cx="11269044" cy="4249564"/>
          </a:xfrm>
          <a:prstGeom prst="rect">
            <a:avLst/>
          </a:prstGeom>
        </p:spPr>
      </p:pic>
    </p:spTree>
    <p:extLst>
      <p:ext uri="{BB962C8B-B14F-4D97-AF65-F5344CB8AC3E}">
        <p14:creationId xmlns:p14="http://schemas.microsoft.com/office/powerpoint/2010/main" val="141810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DD4D-EF36-C9B6-2537-EFAA0F698E6C}"/>
              </a:ext>
            </a:extLst>
          </p:cNvPr>
          <p:cNvSpPr>
            <a:spLocks noGrp="1"/>
          </p:cNvSpPr>
          <p:nvPr>
            <p:ph type="title"/>
          </p:nvPr>
        </p:nvSpPr>
        <p:spPr>
          <a:xfrm>
            <a:off x="1009650" y="773306"/>
            <a:ext cx="10670400" cy="868567"/>
          </a:xfrm>
        </p:spPr>
        <p:txBody>
          <a:bodyPr/>
          <a:lstStyle/>
          <a:p>
            <a:r>
              <a:rPr lang="en-GB" sz="2600" dirty="0">
                <a:solidFill>
                  <a:srgbClr val="D8AB4C"/>
                </a:solidFill>
              </a:rPr>
              <a:t>Liquidity</a:t>
            </a:r>
            <a:r>
              <a:rPr lang="en-GB" sz="2600" dirty="0"/>
              <a:t>: Average daily trading volumes over the last year in US dollars</a:t>
            </a:r>
          </a:p>
        </p:txBody>
      </p:sp>
      <p:sp>
        <p:nvSpPr>
          <p:cNvPr id="5" name="Slide Number Placeholder 4">
            <a:extLst>
              <a:ext uri="{FF2B5EF4-FFF2-40B4-BE49-F238E27FC236}">
                <a16:creationId xmlns:a16="http://schemas.microsoft.com/office/drawing/2014/main" id="{7A049023-CE36-9C95-3108-DE04180F5979}"/>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3</a:t>
            </a:fld>
            <a:endParaRPr lang="en-GB"/>
          </a:p>
        </p:txBody>
      </p:sp>
      <p:sp>
        <p:nvSpPr>
          <p:cNvPr id="15" name="Text Placeholder 14">
            <a:extLst>
              <a:ext uri="{FF2B5EF4-FFF2-40B4-BE49-F238E27FC236}">
                <a16:creationId xmlns:a16="http://schemas.microsoft.com/office/drawing/2014/main" id="{325600AE-9541-AE4B-7668-858CFFF312D8}"/>
              </a:ext>
            </a:extLst>
          </p:cNvPr>
          <p:cNvSpPr>
            <a:spLocks noGrp="1"/>
          </p:cNvSpPr>
          <p:nvPr>
            <p:ph type="body" sz="quarter" idx="15"/>
          </p:nvPr>
        </p:nvSpPr>
        <p:spPr>
          <a:xfrm>
            <a:off x="1009649" y="6179127"/>
            <a:ext cx="7880351" cy="512618"/>
          </a:xfrm>
        </p:spPr>
        <p:txBody>
          <a:bodyPr>
            <a:normAutofit/>
          </a:bodyPr>
          <a:lstStyle/>
          <a:p>
            <a:r>
              <a:rPr lang="en-GB" dirty="0"/>
              <a:t>Source: Bloomberg, Bank for International Settlements, FINRA TRACE, International Capital Market Association (ISMA), Nasdaq, World Gold Council; Disclaimer</a:t>
            </a:r>
          </a:p>
          <a:p>
            <a:endParaRPr lang="en-GB" dirty="0"/>
          </a:p>
          <a:p>
            <a:r>
              <a:rPr lang="en-GB" dirty="0"/>
              <a:t>*Based on estimated one-year average trading volumes from 01 January 2023 to 31 Dec 2023, except for currencies that correspond to April 2022 daily volumes due to data availability. </a:t>
            </a:r>
          </a:p>
          <a:p>
            <a:r>
              <a:rPr lang="en-GB" dirty="0"/>
              <a:t>**Gold liquidity includes estimates on over-the-counter (OTC) transactions and published statistics on futures exchanges, and gold-backed exchange-traded products. For methodology details visit the liquidity section at Goldhub.com.</a:t>
            </a:r>
          </a:p>
          <a:p>
            <a:pPr lvl="0"/>
            <a:endParaRPr lang="en-GB" dirty="0"/>
          </a:p>
        </p:txBody>
      </p:sp>
      <p:graphicFrame>
        <p:nvGraphicFramePr>
          <p:cNvPr id="3" name="Chart Placeholder 2">
            <a:extLst>
              <a:ext uri="{FF2B5EF4-FFF2-40B4-BE49-F238E27FC236}">
                <a16:creationId xmlns:a16="http://schemas.microsoft.com/office/drawing/2014/main" id="{2D36C77D-C421-48E5-9F42-3AEB2E2B7D8C}"/>
              </a:ext>
            </a:extLst>
          </p:cNvPr>
          <p:cNvGraphicFramePr>
            <a:graphicFrameLocks noGrp="1"/>
          </p:cNvGraphicFramePr>
          <p:nvPr>
            <p:ph type="chart" sz="quarter" idx="13"/>
          </p:nvPr>
        </p:nvGraphicFramePr>
        <p:xfrm>
          <a:off x="1009650" y="2032000"/>
          <a:ext cx="788035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38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DD4D-EF36-C9B6-2537-EFAA0F698E6C}"/>
              </a:ext>
            </a:extLst>
          </p:cNvPr>
          <p:cNvSpPr>
            <a:spLocks noGrp="1"/>
          </p:cNvSpPr>
          <p:nvPr>
            <p:ph type="title"/>
          </p:nvPr>
        </p:nvSpPr>
        <p:spPr>
          <a:xfrm>
            <a:off x="1009650" y="773306"/>
            <a:ext cx="10670400" cy="868567"/>
          </a:xfrm>
        </p:spPr>
        <p:txBody>
          <a:bodyPr/>
          <a:lstStyle/>
          <a:p>
            <a:r>
              <a:rPr lang="en-GB" sz="2600" dirty="0">
                <a:solidFill>
                  <a:srgbClr val="D8AB4C"/>
                </a:solidFill>
              </a:rPr>
              <a:t>Volatility</a:t>
            </a:r>
            <a:r>
              <a:rPr lang="en-GB" sz="2600" dirty="0"/>
              <a:t>: Average daily volatility of several major asset classes over the last 20 years	</a:t>
            </a:r>
          </a:p>
        </p:txBody>
      </p:sp>
      <p:sp>
        <p:nvSpPr>
          <p:cNvPr id="5" name="Slide Number Placeholder 4">
            <a:extLst>
              <a:ext uri="{FF2B5EF4-FFF2-40B4-BE49-F238E27FC236}">
                <a16:creationId xmlns:a16="http://schemas.microsoft.com/office/drawing/2014/main" id="{7A049023-CE36-9C95-3108-DE04180F5979}"/>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4</a:t>
            </a:fld>
            <a:endParaRPr lang="en-GB"/>
          </a:p>
        </p:txBody>
      </p:sp>
      <p:sp>
        <p:nvSpPr>
          <p:cNvPr id="15" name="Text Placeholder 14">
            <a:extLst>
              <a:ext uri="{FF2B5EF4-FFF2-40B4-BE49-F238E27FC236}">
                <a16:creationId xmlns:a16="http://schemas.microsoft.com/office/drawing/2014/main" id="{325600AE-9541-AE4B-7668-858CFFF312D8}"/>
              </a:ext>
            </a:extLst>
          </p:cNvPr>
          <p:cNvSpPr>
            <a:spLocks noGrp="1"/>
          </p:cNvSpPr>
          <p:nvPr>
            <p:ph type="body" sz="quarter" idx="15"/>
          </p:nvPr>
        </p:nvSpPr>
        <p:spPr>
          <a:xfrm>
            <a:off x="1443759" y="6280750"/>
            <a:ext cx="7880350" cy="419330"/>
          </a:xfrm>
        </p:spPr>
        <p:txBody>
          <a:bodyPr>
            <a:normAutofit fontScale="77500" lnSpcReduction="20000"/>
          </a:bodyPr>
          <a:lstStyle/>
          <a:p>
            <a:pPr algn="l"/>
            <a:r>
              <a:rPr lang="en-GB" sz="900" b="0" i="0" dirty="0">
                <a:solidFill>
                  <a:srgbClr val="212529"/>
                </a:solidFill>
                <a:effectLst/>
                <a:latin typeface="Arial" panose="020B0604020202020204" pitchFamily="34" charset="0"/>
              </a:rPr>
              <a:t>Sources: Bloomberg, World Gold Council.</a:t>
            </a:r>
            <a:br>
              <a:rPr lang="en-GB" sz="900" b="0" i="0" u="none" strike="noStrike" dirty="0">
                <a:solidFill>
                  <a:srgbClr val="A39161"/>
                </a:solidFill>
                <a:effectLst/>
                <a:latin typeface="Arial" panose="020B0604020202020204" pitchFamily="34" charset="0"/>
              </a:rPr>
            </a:br>
            <a:r>
              <a:rPr lang="en-GB" sz="900" b="0" i="0" dirty="0">
                <a:solidFill>
                  <a:srgbClr val="212529"/>
                </a:solidFill>
                <a:effectLst/>
                <a:latin typeface="Arial" panose="020B0604020202020204" pitchFamily="34" charset="0"/>
              </a:rPr>
              <a:t>*</a:t>
            </a:r>
            <a:r>
              <a:rPr lang="en-GB" sz="900" dirty="0">
                <a:solidFill>
                  <a:srgbClr val="212529"/>
                </a:solidFill>
                <a:latin typeface="Arial" panose="020B0604020202020204" pitchFamily="34" charset="0"/>
              </a:rPr>
              <a:t>Annualised volatility is computed based on daily returns in EUR between 31 December 2003 and 31 December 2023. Computations for ‘Bloomberg Euro Aggregate bonds’; ‘European equities’: FTSE Europe Index; ‘Global equities’: FTSE Developed World Total Return Index EUR; ‘EM equities’: MSCI Daily Gross EM; ‘gold’: LBMA Gold Price PM, ‘Crude oil’: Bloomberg WTI Crude Oil; ‘REITs’: FTSE </a:t>
            </a:r>
            <a:r>
              <a:rPr lang="en-GB" sz="900" dirty="0" err="1">
                <a:solidFill>
                  <a:srgbClr val="212529"/>
                </a:solidFill>
                <a:latin typeface="Arial" panose="020B0604020202020204" pitchFamily="34" charset="0"/>
              </a:rPr>
              <a:t>Nareit</a:t>
            </a:r>
            <a:r>
              <a:rPr lang="en-GB" sz="900" dirty="0">
                <a:solidFill>
                  <a:srgbClr val="212529"/>
                </a:solidFill>
                <a:latin typeface="Arial" panose="020B0604020202020204" pitchFamily="34" charset="0"/>
              </a:rPr>
              <a:t> Equity REITs Index; ‘private equity’: S&amp;P Listed Private Equity Index.</a:t>
            </a:r>
          </a:p>
          <a:p>
            <a:pPr lvl="0"/>
            <a:endParaRPr lang="en-GB" dirty="0"/>
          </a:p>
        </p:txBody>
      </p:sp>
      <p:graphicFrame>
        <p:nvGraphicFramePr>
          <p:cNvPr id="7" name="Content Placeholder 7">
            <a:extLst>
              <a:ext uri="{FF2B5EF4-FFF2-40B4-BE49-F238E27FC236}">
                <a16:creationId xmlns:a16="http://schemas.microsoft.com/office/drawing/2014/main" id="{C3D4B26B-00E3-407C-968B-45499EC3C0F0}"/>
              </a:ext>
            </a:extLst>
          </p:cNvPr>
          <p:cNvGraphicFramePr>
            <a:graphicFrameLocks noGrp="1" noChangeAspect="1"/>
          </p:cNvGraphicFramePr>
          <p:nvPr>
            <p:ph type="chart" sz="quarter" idx="13"/>
          </p:nvPr>
        </p:nvGraphicFramePr>
        <p:xfrm>
          <a:off x="1009650" y="2032000"/>
          <a:ext cx="788035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368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DD4D-EF36-C9B6-2537-EFAA0F698E6C}"/>
              </a:ext>
            </a:extLst>
          </p:cNvPr>
          <p:cNvSpPr>
            <a:spLocks noGrp="1"/>
          </p:cNvSpPr>
          <p:nvPr>
            <p:ph type="title"/>
          </p:nvPr>
        </p:nvSpPr>
        <p:spPr>
          <a:xfrm>
            <a:off x="1009650" y="773306"/>
            <a:ext cx="10670400" cy="868567"/>
          </a:xfrm>
        </p:spPr>
        <p:txBody>
          <a:bodyPr/>
          <a:lstStyle/>
          <a:p>
            <a:r>
              <a:rPr lang="en-GB" dirty="0">
                <a:solidFill>
                  <a:srgbClr val="D8AB4C"/>
                </a:solidFill>
              </a:rPr>
              <a:t>Returns</a:t>
            </a:r>
            <a:r>
              <a:rPr lang="en-GB" dirty="0">
                <a:solidFill>
                  <a:schemeClr val="accent1"/>
                </a:solidFill>
              </a:rPr>
              <a:t>:</a:t>
            </a:r>
            <a:r>
              <a:rPr lang="en-GB" dirty="0"/>
              <a:t> Key global assets in EUR</a:t>
            </a:r>
          </a:p>
        </p:txBody>
      </p:sp>
      <p:sp>
        <p:nvSpPr>
          <p:cNvPr id="5" name="Slide Number Placeholder 4">
            <a:extLst>
              <a:ext uri="{FF2B5EF4-FFF2-40B4-BE49-F238E27FC236}">
                <a16:creationId xmlns:a16="http://schemas.microsoft.com/office/drawing/2014/main" id="{7A049023-CE36-9C95-3108-DE04180F5979}"/>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5</a:t>
            </a:fld>
            <a:endParaRPr lang="en-GB"/>
          </a:p>
        </p:txBody>
      </p:sp>
      <p:sp>
        <p:nvSpPr>
          <p:cNvPr id="15" name="Text Placeholder 14">
            <a:extLst>
              <a:ext uri="{FF2B5EF4-FFF2-40B4-BE49-F238E27FC236}">
                <a16:creationId xmlns:a16="http://schemas.microsoft.com/office/drawing/2014/main" id="{325600AE-9541-AE4B-7668-858CFFF312D8}"/>
              </a:ext>
            </a:extLst>
          </p:cNvPr>
          <p:cNvSpPr>
            <a:spLocks noGrp="1"/>
          </p:cNvSpPr>
          <p:nvPr>
            <p:ph type="body" sz="quarter" idx="15"/>
          </p:nvPr>
        </p:nvSpPr>
        <p:spPr>
          <a:xfrm>
            <a:off x="1009649" y="6272415"/>
            <a:ext cx="7880351" cy="419330"/>
          </a:xfrm>
        </p:spPr>
        <p:txBody>
          <a:bodyPr/>
          <a:lstStyle/>
          <a:p>
            <a:r>
              <a:rPr lang="en-GB" dirty="0"/>
              <a:t>Source: Bloomberg, ICE Benchmark Administration, World Gold Council</a:t>
            </a:r>
          </a:p>
          <a:p>
            <a:r>
              <a:rPr lang="en-GB" dirty="0"/>
              <a:t>*As of 31 December 2023. Computations in EUR of unhedged total return indices unless otherwise specified. For euro Cash: Barclays 3m Euribor Cash Index ; Euro treasuries: Bloomberg Euro treasury Index ; European, Global and EM stocks: MSCI Europe Index, MSCI World ex Europe index and MSCI EM index respectively; Commodities: Bloomberg Commodity Total Return Index; and Gold: LBMA Gold Price PM (spot). Compounded annual growth rate (CAGR) computed as the geometric average from the start to the end of the period. </a:t>
            </a:r>
          </a:p>
          <a:p>
            <a:pPr lvl="0"/>
            <a:endParaRPr lang="en-GB" dirty="0"/>
          </a:p>
        </p:txBody>
      </p:sp>
      <p:graphicFrame>
        <p:nvGraphicFramePr>
          <p:cNvPr id="8" name="Chart Placeholder 7">
            <a:extLst>
              <a:ext uri="{FF2B5EF4-FFF2-40B4-BE49-F238E27FC236}">
                <a16:creationId xmlns:a16="http://schemas.microsoft.com/office/drawing/2014/main" id="{C831F4E4-0C1D-4365-A457-BCC45222E4FC}"/>
              </a:ext>
            </a:extLst>
          </p:cNvPr>
          <p:cNvGraphicFramePr>
            <a:graphicFrameLocks noGrp="1"/>
          </p:cNvGraphicFramePr>
          <p:nvPr>
            <p:ph type="chart" sz="quarter" idx="13"/>
          </p:nvPr>
        </p:nvGraphicFramePr>
        <p:xfrm>
          <a:off x="1009650" y="2032000"/>
          <a:ext cx="788035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152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80CF-4EFD-BE04-C9C7-9AF20AE85773}"/>
              </a:ext>
            </a:extLst>
          </p:cNvPr>
          <p:cNvSpPr>
            <a:spLocks noGrp="1"/>
          </p:cNvSpPr>
          <p:nvPr>
            <p:ph type="title"/>
          </p:nvPr>
        </p:nvSpPr>
        <p:spPr>
          <a:xfrm>
            <a:off x="1009650" y="773306"/>
            <a:ext cx="4952843" cy="868567"/>
          </a:xfrm>
        </p:spPr>
        <p:txBody>
          <a:bodyPr/>
          <a:lstStyle/>
          <a:p>
            <a:r>
              <a:rPr lang="en-GB" sz="2600" dirty="0"/>
              <a:t>Gold historically performs well in periods of high inflation</a:t>
            </a:r>
          </a:p>
        </p:txBody>
      </p:sp>
      <p:sp>
        <p:nvSpPr>
          <p:cNvPr id="7" name="Slide Number Placeholder 6">
            <a:extLst>
              <a:ext uri="{FF2B5EF4-FFF2-40B4-BE49-F238E27FC236}">
                <a16:creationId xmlns:a16="http://schemas.microsoft.com/office/drawing/2014/main" id="{50EFB83C-EFBE-3B8A-5C19-16AFB2F253FA}"/>
              </a:ext>
            </a:extLst>
          </p:cNvPr>
          <p:cNvSpPr>
            <a:spLocks noGrp="1"/>
          </p:cNvSpPr>
          <p:nvPr>
            <p:ph type="sldNum" sz="quarter" idx="16"/>
          </p:nvPr>
        </p:nvSpPr>
        <p:spPr/>
        <p:txBody>
          <a:bodyPr/>
          <a:lstStyle/>
          <a:p>
            <a:fld id="{7AD8EBCA-3EC2-B24B-964C-A05FBBD49954}" type="slidenum">
              <a:rPr lang="en-GB" smtClean="0"/>
              <a:pPr/>
              <a:t>6</a:t>
            </a:fld>
            <a:endParaRPr lang="en-GB" dirty="0"/>
          </a:p>
        </p:txBody>
      </p:sp>
      <p:sp>
        <p:nvSpPr>
          <p:cNvPr id="8" name="Text Placeholder 7">
            <a:extLst>
              <a:ext uri="{FF2B5EF4-FFF2-40B4-BE49-F238E27FC236}">
                <a16:creationId xmlns:a16="http://schemas.microsoft.com/office/drawing/2014/main" id="{71E9E469-02F2-7E10-A5D1-713A8A8F6D9E}"/>
              </a:ext>
            </a:extLst>
          </p:cNvPr>
          <p:cNvSpPr>
            <a:spLocks noGrp="1"/>
          </p:cNvSpPr>
          <p:nvPr>
            <p:ph type="body" sz="quarter" idx="17"/>
          </p:nvPr>
        </p:nvSpPr>
        <p:spPr>
          <a:xfrm>
            <a:off x="1009649" y="6272415"/>
            <a:ext cx="4594228" cy="419330"/>
          </a:xfrm>
        </p:spPr>
        <p:txBody>
          <a:bodyPr/>
          <a:lstStyle/>
          <a:p>
            <a:pPr>
              <a:spcAft>
                <a:spcPts val="0"/>
              </a:spcAft>
            </a:pPr>
            <a:r>
              <a:rPr lang="en-GB" dirty="0"/>
              <a:t>*</a:t>
            </a:r>
            <a:r>
              <a:rPr lang="en-GB" sz="600" b="0" dirty="0">
                <a:solidFill>
                  <a:schemeClr val="tx1"/>
                </a:solidFill>
              </a:rPr>
              <a:t>Based on y-o-y changes for the LBMA Gold Price PM in euro and euro CPI between December 1975 and December 2023 in EUR.</a:t>
            </a:r>
          </a:p>
          <a:p>
            <a:pPr>
              <a:spcAft>
                <a:spcPts val="0"/>
              </a:spcAft>
            </a:pPr>
            <a:r>
              <a:rPr lang="en-US" sz="600" b="0" i="0" u="none" strike="noStrike" baseline="0" dirty="0">
                <a:ea typeface="+mn-ea"/>
                <a:cs typeface="Arial" panose="020B0604020202020204" pitchFamily="34" charset="0"/>
              </a:rPr>
              <a:t>** For each year on the sample, real return = (1+nominal return)/(1+inflation)-1.</a:t>
            </a:r>
            <a:endParaRPr lang="en-GB" sz="600" b="0" dirty="0">
              <a:solidFill>
                <a:schemeClr val="tx1"/>
              </a:solidFill>
            </a:endParaRPr>
          </a:p>
          <a:p>
            <a:pPr>
              <a:spcAft>
                <a:spcPts val="0"/>
              </a:spcAft>
            </a:pPr>
            <a:r>
              <a:rPr lang="en-US" sz="600" b="0" dirty="0">
                <a:solidFill>
                  <a:schemeClr val="tx1"/>
                </a:solidFill>
              </a:rPr>
              <a:t>Source: </a:t>
            </a:r>
            <a:r>
              <a:rPr lang="en-US" dirty="0"/>
              <a:t>Bloomberg</a:t>
            </a:r>
            <a:r>
              <a:rPr lang="en-US" sz="600" b="0" dirty="0">
                <a:solidFill>
                  <a:schemeClr val="tx1"/>
                </a:solidFill>
              </a:rPr>
              <a:t>, ICE Benchmark Administration, World Gold Council</a:t>
            </a:r>
          </a:p>
          <a:p>
            <a:endParaRPr lang="en-GB" dirty="0"/>
          </a:p>
        </p:txBody>
      </p:sp>
      <p:sp>
        <p:nvSpPr>
          <p:cNvPr id="10" name="Title 1">
            <a:extLst>
              <a:ext uri="{FF2B5EF4-FFF2-40B4-BE49-F238E27FC236}">
                <a16:creationId xmlns:a16="http://schemas.microsoft.com/office/drawing/2014/main" id="{65280FAC-6689-1C7A-3EC5-224F63AB8B31}"/>
              </a:ext>
            </a:extLst>
          </p:cNvPr>
          <p:cNvSpPr txBox="1">
            <a:spLocks/>
          </p:cNvSpPr>
          <p:nvPr/>
        </p:nvSpPr>
        <p:spPr>
          <a:xfrm>
            <a:off x="6489753" y="776564"/>
            <a:ext cx="4952843" cy="86856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GB" sz="2600" dirty="0"/>
              <a:t>Gold has kept up with money supply growth</a:t>
            </a:r>
          </a:p>
        </p:txBody>
      </p:sp>
      <p:sp>
        <p:nvSpPr>
          <p:cNvPr id="11" name="Text Placeholder 7">
            <a:extLst>
              <a:ext uri="{FF2B5EF4-FFF2-40B4-BE49-F238E27FC236}">
                <a16:creationId xmlns:a16="http://schemas.microsoft.com/office/drawing/2014/main" id="{4B08DBCF-3422-9C9F-C645-648D2E51E57A}"/>
              </a:ext>
            </a:extLst>
          </p:cNvPr>
          <p:cNvSpPr txBox="1">
            <a:spLocks/>
          </p:cNvSpPr>
          <p:nvPr/>
        </p:nvSpPr>
        <p:spPr>
          <a:xfrm>
            <a:off x="6588124" y="6272415"/>
            <a:ext cx="4446523" cy="419330"/>
          </a:xfrm>
          <a:prstGeom prst="rect">
            <a:avLst/>
          </a:prstGeom>
        </p:spPr>
        <p:txBody>
          <a:bodyPr vert="horz" lIns="0" tIns="0" rIns="0" bIns="0" rtlCol="0">
            <a:normAutofit/>
          </a:bodyPr>
          <a:lstStyle>
            <a:lvl1pPr marL="0" indent="0" algn="l" defTabSz="914400" rtl="0" eaLnBrk="1" latinLnBrk="0" hangingPunct="1">
              <a:lnSpc>
                <a:spcPct val="111000"/>
              </a:lnSpc>
              <a:spcBef>
                <a:spcPts val="0"/>
              </a:spcBef>
              <a:spcAft>
                <a:spcPts val="0"/>
              </a:spcAft>
              <a:buFont typeface="Arial" panose="020B0604020202020204" pitchFamily="34" charset="0"/>
              <a:buNone/>
              <a:defRPr sz="600" b="0"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2pPr>
            <a:lvl3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3pPr>
            <a:lvl4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4pPr>
            <a:lvl5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600" b="0" dirty="0">
                <a:solidFill>
                  <a:schemeClr val="tx1"/>
                </a:solidFill>
              </a:rPr>
              <a:t>*As of 31 December 2023. Based on US M2 cumulative growth, US CPI and LBMA Gold Price PM USD. </a:t>
            </a:r>
            <a:r>
              <a:rPr lang="en-US" dirty="0"/>
              <a:t>Gold (US$/oz), US M2, US CPI indexed: 1971 = 100</a:t>
            </a:r>
          </a:p>
          <a:p>
            <a:pPr>
              <a:lnSpc>
                <a:spcPct val="80000"/>
              </a:lnSpc>
              <a:spcAft>
                <a:spcPts val="0"/>
              </a:spcAft>
            </a:pPr>
            <a:r>
              <a:rPr lang="en-US" sz="600" b="0" dirty="0">
                <a:solidFill>
                  <a:schemeClr val="tx1"/>
                </a:solidFill>
              </a:rPr>
              <a:t>Source: Bloomberg, ICE Benchmark Administration, World Gold Council</a:t>
            </a:r>
            <a:endParaRPr lang="en-GB" dirty="0"/>
          </a:p>
        </p:txBody>
      </p:sp>
      <p:graphicFrame>
        <p:nvGraphicFramePr>
          <p:cNvPr id="15" name="Content Placeholder 14">
            <a:extLst>
              <a:ext uri="{FF2B5EF4-FFF2-40B4-BE49-F238E27FC236}">
                <a16:creationId xmlns:a16="http://schemas.microsoft.com/office/drawing/2014/main" id="{DBCED04F-33D0-4FE3-B0FA-28E71A2B705D}"/>
              </a:ext>
            </a:extLst>
          </p:cNvPr>
          <p:cNvGraphicFramePr>
            <a:graphicFrameLocks noGrp="1"/>
          </p:cNvGraphicFramePr>
          <p:nvPr>
            <p:ph idx="13"/>
            <p:extLst>
              <p:ext uri="{D42A27DB-BD31-4B8C-83A1-F6EECF244321}">
                <p14:modId xmlns:p14="http://schemas.microsoft.com/office/powerpoint/2010/main" val="1041628238"/>
              </p:ext>
            </p:extLst>
          </p:nvPr>
        </p:nvGraphicFramePr>
        <p:xfrm>
          <a:off x="6588125" y="2032000"/>
          <a:ext cx="5091113"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C3BD129A-A9FC-468F-838C-5A91A1B95E95}"/>
              </a:ext>
            </a:extLst>
          </p:cNvPr>
          <p:cNvGraphicFramePr>
            <a:graphicFrameLocks noGrp="1"/>
          </p:cNvGraphicFramePr>
          <p:nvPr>
            <p:ph idx="1"/>
          </p:nvPr>
        </p:nvGraphicFramePr>
        <p:xfrm>
          <a:off x="1009650" y="2032000"/>
          <a:ext cx="5091113"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38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1744" y="8620"/>
            <a:ext cx="10435544" cy="1296144"/>
          </a:xfrm>
        </p:spPr>
        <p:txBody>
          <a:bodyPr>
            <a:normAutofit/>
          </a:bodyPr>
          <a:lstStyle/>
          <a:p>
            <a:r>
              <a:rPr lang="en-GB" dirty="0"/>
              <a:t>Diversification</a:t>
            </a:r>
          </a:p>
        </p:txBody>
      </p:sp>
      <p:sp>
        <p:nvSpPr>
          <p:cNvPr id="6" name="Slide Number Placeholder 5"/>
          <p:cNvSpPr>
            <a:spLocks noGrp="1"/>
          </p:cNvSpPr>
          <p:nvPr>
            <p:ph type="sldNum" sz="quarter" idx="12"/>
          </p:nvPr>
        </p:nvSpPr>
        <p:spPr/>
        <p:txBody>
          <a:bodyPr/>
          <a:lstStyle/>
          <a:p>
            <a:fld id="{501147BB-AEC0-4063-9B38-B923881AE4E7}" type="slidenum">
              <a:rPr lang="en-GB" smtClean="0"/>
              <a:pPr/>
              <a:t>7</a:t>
            </a:fld>
            <a:endParaRPr lang="en-GB"/>
          </a:p>
        </p:txBody>
      </p:sp>
      <p:sp>
        <p:nvSpPr>
          <p:cNvPr id="12" name="Text Placeholder 11"/>
          <p:cNvSpPr>
            <a:spLocks noGrp="1"/>
          </p:cNvSpPr>
          <p:nvPr>
            <p:ph type="body" sz="quarter" idx="25"/>
          </p:nvPr>
        </p:nvSpPr>
        <p:spPr>
          <a:xfrm>
            <a:off x="881063" y="5697808"/>
            <a:ext cx="9966784" cy="835865"/>
          </a:xfrm>
        </p:spPr>
        <p:txBody>
          <a:bodyPr/>
          <a:lstStyle/>
          <a:p>
            <a:r>
              <a:rPr lang="en-GB" sz="900" dirty="0"/>
              <a:t>Source: Bloomberg, World Gold Council;</a:t>
            </a:r>
            <a:endParaRPr lang="en-GB" sz="900" dirty="0">
              <a:solidFill>
                <a:srgbClr val="FF0000"/>
              </a:solidFill>
              <a:highlight>
                <a:srgbClr val="FFFF00"/>
              </a:highlight>
            </a:endParaRPr>
          </a:p>
          <a:p>
            <a:endParaRPr lang="en-GB" sz="900" dirty="0"/>
          </a:p>
          <a:p>
            <a:r>
              <a:rPr lang="en-US" sz="900" dirty="0">
                <a:solidFill>
                  <a:srgbClr val="000000"/>
                </a:solidFill>
                <a:cs typeface="Arial"/>
              </a:rPr>
              <a:t>*Based on weekly returns of the FTSE Developed Total Return Index, Ice </a:t>
            </a:r>
            <a:r>
              <a:rPr lang="en-US" sz="900" dirty="0" err="1">
                <a:solidFill>
                  <a:srgbClr val="000000"/>
                </a:solidFill>
                <a:cs typeface="Arial"/>
              </a:rPr>
              <a:t>BofA</a:t>
            </a:r>
            <a:r>
              <a:rPr lang="en-US" sz="900" dirty="0">
                <a:solidFill>
                  <a:srgbClr val="000000"/>
                </a:solidFill>
                <a:cs typeface="Arial"/>
              </a:rPr>
              <a:t> German Government Index and LBMA Gold Price using data between 31 December 1993 and 31 December 2022. </a:t>
            </a:r>
            <a:r>
              <a:rPr lang="en-GB" sz="900" dirty="0"/>
              <a:t>The middle bar corresponds to the correlation conditional on the FTSE Developed TR index weekly returns falling or rising between two standard deviations (or ‘</a:t>
            </a:r>
            <a:r>
              <a:rPr lang="el-GR" sz="900" dirty="0"/>
              <a:t>σ</a:t>
            </a:r>
            <a:r>
              <a:rPr lang="en-GB" sz="900" dirty="0"/>
              <a:t>’) over the full period. The bottom bar corresponds to the correlation conditional on the FTSE Developed TR index weekly returns falling by more than two standard deviations (or ‘</a:t>
            </a:r>
            <a:r>
              <a:rPr lang="el-GR" sz="900" dirty="0"/>
              <a:t>σ</a:t>
            </a:r>
            <a:r>
              <a:rPr lang="en-GB" sz="900" dirty="0"/>
              <a:t>’), while the top bar corresponds to the correlation conditional on the FTSE Developed weekly returns increasing by more than two standard deviations. The standard deviation is based on the same weekly returns over the full period. All calculations in euro. </a:t>
            </a:r>
          </a:p>
        </p:txBody>
      </p:sp>
      <p:sp>
        <p:nvSpPr>
          <p:cNvPr id="11" name="Text Placeholder 10"/>
          <p:cNvSpPr>
            <a:spLocks noGrp="1"/>
          </p:cNvSpPr>
          <p:nvPr>
            <p:ph type="body" sz="quarter" idx="23"/>
          </p:nvPr>
        </p:nvSpPr>
        <p:spPr>
          <a:xfrm>
            <a:off x="515938" y="1601487"/>
            <a:ext cx="11095507" cy="537032"/>
          </a:xfrm>
        </p:spPr>
        <p:txBody>
          <a:bodyPr/>
          <a:lstStyle/>
          <a:p>
            <a:r>
              <a:rPr lang="en-GB" dirty="0"/>
              <a:t>Correlation between gold, German Bunds and global stocks in various environments of stocks’ performance (since 1994)*</a:t>
            </a:r>
          </a:p>
        </p:txBody>
      </p:sp>
      <p:graphicFrame>
        <p:nvGraphicFramePr>
          <p:cNvPr id="13" name="Content Placeholder 12">
            <a:extLst>
              <a:ext uri="{FF2B5EF4-FFF2-40B4-BE49-F238E27FC236}">
                <a16:creationId xmlns:a16="http://schemas.microsoft.com/office/drawing/2014/main" id="{748DA737-7A0D-4A87-A018-24D5D3ACB6DA}"/>
              </a:ext>
            </a:extLst>
          </p:cNvPr>
          <p:cNvGraphicFramePr>
            <a:graphicFrameLocks noGrp="1"/>
          </p:cNvGraphicFramePr>
          <p:nvPr>
            <p:ph sz="quarter" idx="15"/>
            <p:extLst>
              <p:ext uri="{D42A27DB-BD31-4B8C-83A1-F6EECF244321}">
                <p14:modId xmlns:p14="http://schemas.microsoft.com/office/powerpoint/2010/main" val="2927131718"/>
              </p:ext>
            </p:extLst>
          </p:nvPr>
        </p:nvGraphicFramePr>
        <p:xfrm>
          <a:off x="877887" y="2158968"/>
          <a:ext cx="10436225" cy="3340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19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45C2-BAC0-ABD4-E2F3-F7E79977F6DC}"/>
              </a:ext>
            </a:extLst>
          </p:cNvPr>
          <p:cNvSpPr>
            <a:spLocks noGrp="1"/>
          </p:cNvSpPr>
          <p:nvPr>
            <p:ph type="title"/>
          </p:nvPr>
        </p:nvSpPr>
        <p:spPr/>
        <p:txBody>
          <a:bodyPr/>
          <a:lstStyle/>
          <a:p>
            <a:r>
              <a:rPr lang="en-GB" dirty="0">
                <a:solidFill>
                  <a:srgbClr val="D8AB4C"/>
                </a:solidFill>
              </a:rPr>
              <a:t>Portfolio impact</a:t>
            </a:r>
            <a:r>
              <a:rPr lang="en-GB" dirty="0"/>
              <a:t>: risk-adjusted returns</a:t>
            </a:r>
          </a:p>
        </p:txBody>
      </p:sp>
      <p:sp>
        <p:nvSpPr>
          <p:cNvPr id="5" name="Slide Number Placeholder 4">
            <a:extLst>
              <a:ext uri="{FF2B5EF4-FFF2-40B4-BE49-F238E27FC236}">
                <a16:creationId xmlns:a16="http://schemas.microsoft.com/office/drawing/2014/main" id="{F1263022-04E6-9021-9A8D-91AFA1DE7E51}"/>
              </a:ext>
            </a:extLst>
          </p:cNvPr>
          <p:cNvSpPr>
            <a:spLocks noGrp="1"/>
          </p:cNvSpPr>
          <p:nvPr>
            <p:ph type="sldNum" sz="quarter" idx="12"/>
          </p:nvPr>
        </p:nvSpPr>
        <p:spPr/>
        <p:txBody>
          <a:bodyPr/>
          <a:lstStyle/>
          <a:p>
            <a:fld id="{7AD8EBCA-3EC2-B24B-964C-A05FBBD49954}" type="slidenum">
              <a:rPr lang="en-GB" smtClean="0"/>
              <a:pPr/>
              <a:t>8</a:t>
            </a:fld>
            <a:endParaRPr lang="en-GB"/>
          </a:p>
        </p:txBody>
      </p:sp>
      <p:sp>
        <p:nvSpPr>
          <p:cNvPr id="6" name="Text Placeholder 5">
            <a:extLst>
              <a:ext uri="{FF2B5EF4-FFF2-40B4-BE49-F238E27FC236}">
                <a16:creationId xmlns:a16="http://schemas.microsoft.com/office/drawing/2014/main" id="{21B71414-1D22-A0AF-33C4-CA293D04A07E}"/>
              </a:ext>
            </a:extLst>
          </p:cNvPr>
          <p:cNvSpPr>
            <a:spLocks noGrp="1"/>
          </p:cNvSpPr>
          <p:nvPr>
            <p:ph type="body" sz="quarter" idx="13"/>
          </p:nvPr>
        </p:nvSpPr>
        <p:spPr/>
        <p:txBody>
          <a:bodyPr/>
          <a:lstStyle/>
          <a:p>
            <a:r>
              <a:rPr lang="en-GB" dirty="0"/>
              <a:t>Hypothetical diversified portfolio: asset allocation</a:t>
            </a:r>
          </a:p>
        </p:txBody>
      </p:sp>
      <p:sp>
        <p:nvSpPr>
          <p:cNvPr id="7" name="Text Placeholder 6">
            <a:extLst>
              <a:ext uri="{FF2B5EF4-FFF2-40B4-BE49-F238E27FC236}">
                <a16:creationId xmlns:a16="http://schemas.microsoft.com/office/drawing/2014/main" id="{13BE2817-C586-B8F3-7BD1-8D22F36E59DB}"/>
              </a:ext>
            </a:extLst>
          </p:cNvPr>
          <p:cNvSpPr>
            <a:spLocks noGrp="1"/>
          </p:cNvSpPr>
          <p:nvPr>
            <p:ph type="body" sz="quarter" idx="22"/>
          </p:nvPr>
        </p:nvSpPr>
        <p:spPr/>
        <p:txBody>
          <a:bodyPr/>
          <a:lstStyle/>
          <a:p>
            <a:r>
              <a:rPr lang="en-GB" dirty="0"/>
              <a:t>Risk-adjusted returns of a hypothetical EUR portfolio with and without gold</a:t>
            </a:r>
          </a:p>
        </p:txBody>
      </p:sp>
      <p:sp>
        <p:nvSpPr>
          <p:cNvPr id="10" name="Text Placeholder 9">
            <a:extLst>
              <a:ext uri="{FF2B5EF4-FFF2-40B4-BE49-F238E27FC236}">
                <a16:creationId xmlns:a16="http://schemas.microsoft.com/office/drawing/2014/main" id="{C859EC13-AA73-5C74-2C66-CF8A014CE0BA}"/>
              </a:ext>
            </a:extLst>
          </p:cNvPr>
          <p:cNvSpPr>
            <a:spLocks noGrp="1"/>
          </p:cNvSpPr>
          <p:nvPr>
            <p:ph type="body" sz="quarter" idx="15"/>
          </p:nvPr>
        </p:nvSpPr>
        <p:spPr>
          <a:xfrm>
            <a:off x="1009649" y="6272415"/>
            <a:ext cx="4862105" cy="419330"/>
          </a:xfrm>
        </p:spPr>
        <p:txBody>
          <a:bodyPr>
            <a:normAutofit fontScale="92500" lnSpcReduction="20000"/>
          </a:bodyPr>
          <a:lstStyle/>
          <a:p>
            <a:r>
              <a:rPr lang="en-US" sz="600" dirty="0"/>
              <a:t>The hypothetical average portfolio: 50% allocation to equities (40% MSCI World Net Total Return Index, 5% MSCI EM Net Total Return Index, 5% MSCI World Small Cap Net Total Return  Index), 40% allocation to fixed income (20% Bloomberg Euro Treasury Index, 15% Bloomberg Euro Corporate Bond Index, 5% Bloomberg Global Corporate High Yield Total Return Index) and 10% allocation to alternative assets (3.3% FTSE REITs Index, 3.3% HFRI Hedge Fund Index and 3.3% Bloomberg Commodity Index). </a:t>
            </a:r>
          </a:p>
          <a:p>
            <a:r>
              <a:rPr lang="en-US" sz="600" dirty="0"/>
              <a:t>Source: World Gold Council</a:t>
            </a:r>
          </a:p>
          <a:p>
            <a:endParaRPr lang="en-GB" dirty="0"/>
          </a:p>
        </p:txBody>
      </p:sp>
      <p:graphicFrame>
        <p:nvGraphicFramePr>
          <p:cNvPr id="11" name="Chart Placeholder 10" descr="MS_Doughnut">
            <a:extLst>
              <a:ext uri="{FF2B5EF4-FFF2-40B4-BE49-F238E27FC236}">
                <a16:creationId xmlns:a16="http://schemas.microsoft.com/office/drawing/2014/main" id="{16A3A188-A74C-4C4A-A7B1-CD8755D426DA}"/>
              </a:ext>
            </a:extLst>
          </p:cNvPr>
          <p:cNvGraphicFramePr>
            <a:graphicFrameLocks noGrp="1"/>
          </p:cNvGraphicFramePr>
          <p:nvPr>
            <p:ph type="chart" sz="quarter" idx="23"/>
          </p:nvPr>
        </p:nvGraphicFramePr>
        <p:xfrm>
          <a:off x="1009650" y="2898775"/>
          <a:ext cx="5094288" cy="318611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9">
            <a:extLst>
              <a:ext uri="{FF2B5EF4-FFF2-40B4-BE49-F238E27FC236}">
                <a16:creationId xmlns:a16="http://schemas.microsoft.com/office/drawing/2014/main" id="{5611D320-6E93-501A-2255-2499C69DD82D}"/>
              </a:ext>
            </a:extLst>
          </p:cNvPr>
          <p:cNvSpPr txBox="1">
            <a:spLocks/>
          </p:cNvSpPr>
          <p:nvPr/>
        </p:nvSpPr>
        <p:spPr>
          <a:xfrm>
            <a:off x="6491695" y="6263772"/>
            <a:ext cx="5188355" cy="510407"/>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0"/>
              </a:spcAft>
              <a:buFont typeface="Arial" panose="020B0604020202020204" pitchFamily="34" charset="0"/>
              <a:buNone/>
              <a:defRPr sz="600" b="0"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2pPr>
            <a:lvl3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3pPr>
            <a:lvl4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4pPr>
            <a:lvl5pPr marL="0" indent="0" algn="l" defTabSz="914400" rtl="0" eaLnBrk="1" latinLnBrk="0" hangingPunct="1">
              <a:lnSpc>
                <a:spcPct val="111000"/>
              </a:lnSpc>
              <a:spcBef>
                <a:spcPts val="0"/>
              </a:spcBef>
              <a:spcAft>
                <a:spcPts val="0"/>
              </a:spcAft>
              <a:buFont typeface="Arial" panose="020B0604020202020204" pitchFamily="34" charset="0"/>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 dirty="0"/>
              <a:t>*Based on EUR performance between 31 December 2003 and 31 December 2023. The hypothetical average portfolio: 50% allocation to equities (40% MSCI World Net Total Return Index, 5% MSCI EM Net Total Return Index, 5% MSCI World Small Cap Net Total Return  Index), 40% allocation to fixed income (20% Bloomberg Euro Treasury Index, 15% Bloomberg Euro Corporate Bond Index, 5% Bloomberg Global Corporate High Yield Total Return Index) and 10% allocation to alternative assets (3.3% FTSE REITs Index, 3.3% HFRI Hedge Fund Index and 3.3% Bloomberg Commodity Index). The allocation to gold comes from proportionally reducing all assets. Risk-adjusted returns are calculated as the </a:t>
            </a:r>
            <a:r>
              <a:rPr lang="en-US" sz="400" dirty="0" err="1"/>
              <a:t>annualised</a:t>
            </a:r>
            <a:r>
              <a:rPr lang="en-US" sz="400" dirty="0"/>
              <a:t> return/</a:t>
            </a:r>
            <a:r>
              <a:rPr lang="en-US" sz="400" dirty="0" err="1"/>
              <a:t>annualised</a:t>
            </a:r>
            <a:r>
              <a:rPr lang="en-US" sz="400" dirty="0"/>
              <a:t> volatility. See important disclaimers and disclosures at the end of this report.</a:t>
            </a:r>
          </a:p>
          <a:p>
            <a:r>
              <a:rPr lang="en-US" sz="400" dirty="0"/>
              <a:t>Source: Bloomberg, ICE Benchmark Administration, World Gold Council</a:t>
            </a:r>
          </a:p>
        </p:txBody>
      </p:sp>
      <p:graphicFrame>
        <p:nvGraphicFramePr>
          <p:cNvPr id="12" name="Chart Placeholder 11">
            <a:extLst>
              <a:ext uri="{FF2B5EF4-FFF2-40B4-BE49-F238E27FC236}">
                <a16:creationId xmlns:a16="http://schemas.microsoft.com/office/drawing/2014/main" id="{2626235C-E200-451C-9056-16F096C2FB8A}"/>
              </a:ext>
            </a:extLst>
          </p:cNvPr>
          <p:cNvGraphicFramePr>
            <a:graphicFrameLocks noGrp="1"/>
          </p:cNvGraphicFramePr>
          <p:nvPr>
            <p:ph type="chart" sz="quarter" idx="24"/>
            <p:extLst>
              <p:ext uri="{D42A27DB-BD31-4B8C-83A1-F6EECF244321}">
                <p14:modId xmlns:p14="http://schemas.microsoft.com/office/powerpoint/2010/main" val="3716244634"/>
              </p:ext>
            </p:extLst>
          </p:nvPr>
        </p:nvGraphicFramePr>
        <p:xfrm>
          <a:off x="6588124" y="2861754"/>
          <a:ext cx="5094288" cy="3186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368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DD4D-EF36-C9B6-2537-EFAA0F698E6C}"/>
              </a:ext>
            </a:extLst>
          </p:cNvPr>
          <p:cNvSpPr>
            <a:spLocks noGrp="1"/>
          </p:cNvSpPr>
          <p:nvPr>
            <p:ph type="title"/>
          </p:nvPr>
        </p:nvSpPr>
        <p:spPr>
          <a:xfrm>
            <a:off x="1009650" y="773306"/>
            <a:ext cx="10670400" cy="868567"/>
          </a:xfrm>
        </p:spPr>
        <p:txBody>
          <a:bodyPr/>
          <a:lstStyle/>
          <a:p>
            <a:r>
              <a:rPr lang="en-GB" dirty="0">
                <a:solidFill>
                  <a:srgbClr val="D8AB4C"/>
                </a:solidFill>
              </a:rPr>
              <a:t>Portfolio impact</a:t>
            </a:r>
            <a:r>
              <a:rPr lang="en-GB" dirty="0"/>
              <a:t>: optimisation and efficient frontier</a:t>
            </a:r>
          </a:p>
        </p:txBody>
      </p:sp>
      <p:sp>
        <p:nvSpPr>
          <p:cNvPr id="5" name="Slide Number Placeholder 4">
            <a:extLst>
              <a:ext uri="{FF2B5EF4-FFF2-40B4-BE49-F238E27FC236}">
                <a16:creationId xmlns:a16="http://schemas.microsoft.com/office/drawing/2014/main" id="{7A049023-CE36-9C95-3108-DE04180F5979}"/>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9</a:t>
            </a:fld>
            <a:endParaRPr lang="en-GB"/>
          </a:p>
        </p:txBody>
      </p:sp>
      <p:sp>
        <p:nvSpPr>
          <p:cNvPr id="15" name="Text Placeholder 14">
            <a:extLst>
              <a:ext uri="{FF2B5EF4-FFF2-40B4-BE49-F238E27FC236}">
                <a16:creationId xmlns:a16="http://schemas.microsoft.com/office/drawing/2014/main" id="{325600AE-9541-AE4B-7668-858CFFF312D8}"/>
              </a:ext>
            </a:extLst>
          </p:cNvPr>
          <p:cNvSpPr>
            <a:spLocks noGrp="1"/>
          </p:cNvSpPr>
          <p:nvPr>
            <p:ph type="body" sz="quarter" idx="15"/>
          </p:nvPr>
        </p:nvSpPr>
        <p:spPr>
          <a:xfrm>
            <a:off x="1009649" y="6272415"/>
            <a:ext cx="7880351" cy="419330"/>
          </a:xfrm>
        </p:spPr>
        <p:txBody>
          <a:bodyPr>
            <a:normAutofit fontScale="77500" lnSpcReduction="20000"/>
          </a:bodyPr>
          <a:lstStyle/>
          <a:p>
            <a:r>
              <a:rPr lang="en-US" sz="900" dirty="0"/>
              <a:t>*Based on monthly EUR total returns from 31 December 2003 to 31 December 2023. ‘Equivalent return portfolio’ represents a portfolio with </a:t>
            </a:r>
            <a:r>
              <a:rPr lang="en-GB" sz="900" dirty="0"/>
              <a:t>gold that could deliver the same return with a lower level of risk. ‘Equivalent volatility portfolio’ represents a portfolio with gold that could deliver higher returns for the same level of risk. </a:t>
            </a:r>
            <a:r>
              <a:rPr lang="en-US" sz="900" dirty="0"/>
              <a:t>Analysis based on mean variance </a:t>
            </a:r>
            <a:r>
              <a:rPr lang="en-US" sz="900" dirty="0" err="1"/>
              <a:t>optimisation</a:t>
            </a:r>
            <a:r>
              <a:rPr lang="en-US" sz="900" dirty="0"/>
              <a:t>. See important disclaimers and disclosures at the end of this report.</a:t>
            </a:r>
          </a:p>
          <a:p>
            <a:r>
              <a:rPr lang="en-US" sz="900" dirty="0"/>
              <a:t>Source: Bloomberg, World Gold Council</a:t>
            </a:r>
          </a:p>
          <a:p>
            <a:pPr lvl="0"/>
            <a:endParaRPr lang="en-GB" dirty="0"/>
          </a:p>
        </p:txBody>
      </p:sp>
      <p:sp>
        <p:nvSpPr>
          <p:cNvPr id="8" name="Text Placeholder 6">
            <a:extLst>
              <a:ext uri="{FF2B5EF4-FFF2-40B4-BE49-F238E27FC236}">
                <a16:creationId xmlns:a16="http://schemas.microsoft.com/office/drawing/2014/main" id="{88C801B7-5B33-EA34-81BC-B389E9DD1527}"/>
              </a:ext>
            </a:extLst>
          </p:cNvPr>
          <p:cNvSpPr txBox="1">
            <a:spLocks/>
          </p:cNvSpPr>
          <p:nvPr/>
        </p:nvSpPr>
        <p:spPr>
          <a:xfrm>
            <a:off x="9380422" y="2031999"/>
            <a:ext cx="2304001" cy="1266230"/>
          </a:xfrm>
          <a:custGeom>
            <a:avLst/>
            <a:gdLst>
              <a:gd name="connsiteX0" fmla="*/ 0 w 2304001"/>
              <a:gd name="connsiteY0" fmla="*/ 0 h 1266230"/>
              <a:gd name="connsiteX1" fmla="*/ 202613 w 2304001"/>
              <a:gd name="connsiteY1" fmla="*/ 0 h 1266230"/>
              <a:gd name="connsiteX2" fmla="*/ 393700 w 2304001"/>
              <a:gd name="connsiteY2" fmla="*/ 0 h 1266230"/>
              <a:gd name="connsiteX3" fmla="*/ 2101388 w 2304001"/>
              <a:gd name="connsiteY3" fmla="*/ 0 h 1266230"/>
              <a:gd name="connsiteX4" fmla="*/ 2304001 w 2304001"/>
              <a:gd name="connsiteY4" fmla="*/ 202613 h 1266230"/>
              <a:gd name="connsiteX5" fmla="*/ 2304000 w 2304001"/>
              <a:gd name="connsiteY5" fmla="*/ 202613 h 1266230"/>
              <a:gd name="connsiteX6" fmla="*/ 2292616 w 2304001"/>
              <a:gd name="connsiteY6" fmla="*/ 259002 h 1266230"/>
              <a:gd name="connsiteX7" fmla="*/ 2304000 w 2304001"/>
              <a:gd name="connsiteY7" fmla="*/ 259002 h 1266230"/>
              <a:gd name="connsiteX8" fmla="*/ 2304000 w 2304001"/>
              <a:gd name="connsiteY8" fmla="*/ 1025525 h 1266230"/>
              <a:gd name="connsiteX9" fmla="*/ 2296311 w 2304001"/>
              <a:gd name="connsiteY9" fmla="*/ 1025525 h 1266230"/>
              <a:gd name="connsiteX10" fmla="*/ 2304001 w 2304001"/>
              <a:gd name="connsiteY10" fmla="*/ 1063617 h 1266230"/>
              <a:gd name="connsiteX11" fmla="*/ 2304000 w 2304001"/>
              <a:gd name="connsiteY11" fmla="*/ 1063617 h 1266230"/>
              <a:gd name="connsiteX12" fmla="*/ 2101387 w 2304001"/>
              <a:gd name="connsiteY12" fmla="*/ 1266230 h 1266230"/>
              <a:gd name="connsiteX13" fmla="*/ 202613 w 2304001"/>
              <a:gd name="connsiteY13" fmla="*/ 1266229 h 1266230"/>
              <a:gd name="connsiteX14" fmla="*/ 15922 w 2304001"/>
              <a:gd name="connsiteY14" fmla="*/ 1142482 h 1266230"/>
              <a:gd name="connsiteX15" fmla="*/ 0 w 2304001"/>
              <a:gd name="connsiteY15" fmla="*/ 1063617 h 1266230"/>
              <a:gd name="connsiteX16" fmla="*/ 7690 w 2304001"/>
              <a:gd name="connsiteY16" fmla="*/ 1025525 h 1266230"/>
              <a:gd name="connsiteX17" fmla="*/ 0 w 2304001"/>
              <a:gd name="connsiteY17" fmla="*/ 1025525 h 1266230"/>
              <a:gd name="connsiteX18" fmla="*/ 0 w 2304001"/>
              <a:gd name="connsiteY18" fmla="*/ 260350 h 1266230"/>
              <a:gd name="connsiteX19" fmla="*/ 0 w 2304001"/>
              <a:gd name="connsiteY19" fmla="*/ 259002 h 1266230"/>
              <a:gd name="connsiteX20" fmla="*/ 0 w 2304001"/>
              <a:gd name="connsiteY20" fmla="*/ 202612 h 12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4001" h="1266230">
                <a:moveTo>
                  <a:pt x="0" y="0"/>
                </a:moveTo>
                <a:lnTo>
                  <a:pt x="202613" y="0"/>
                </a:lnTo>
                <a:lnTo>
                  <a:pt x="393700" y="0"/>
                </a:lnTo>
                <a:lnTo>
                  <a:pt x="2101388" y="0"/>
                </a:lnTo>
                <a:cubicBezTo>
                  <a:pt x="2213288" y="0"/>
                  <a:pt x="2304001" y="90713"/>
                  <a:pt x="2304001" y="202613"/>
                </a:cubicBezTo>
                <a:lnTo>
                  <a:pt x="2304000" y="202613"/>
                </a:lnTo>
                <a:lnTo>
                  <a:pt x="2292616" y="259002"/>
                </a:lnTo>
                <a:lnTo>
                  <a:pt x="2304000" y="259002"/>
                </a:lnTo>
                <a:lnTo>
                  <a:pt x="2304000" y="1025525"/>
                </a:lnTo>
                <a:lnTo>
                  <a:pt x="2296311" y="1025525"/>
                </a:lnTo>
                <a:lnTo>
                  <a:pt x="2304001" y="1063617"/>
                </a:lnTo>
                <a:lnTo>
                  <a:pt x="2304000" y="1063617"/>
                </a:lnTo>
                <a:cubicBezTo>
                  <a:pt x="2304000" y="1175517"/>
                  <a:pt x="2213287" y="1266230"/>
                  <a:pt x="2101387" y="1266230"/>
                </a:cubicBezTo>
                <a:lnTo>
                  <a:pt x="202613" y="1266229"/>
                </a:lnTo>
                <a:cubicBezTo>
                  <a:pt x="118688" y="1266229"/>
                  <a:pt x="46681" y="1215203"/>
                  <a:pt x="15922" y="1142482"/>
                </a:cubicBezTo>
                <a:lnTo>
                  <a:pt x="0" y="1063617"/>
                </a:lnTo>
                <a:lnTo>
                  <a:pt x="7690" y="1025525"/>
                </a:lnTo>
                <a:lnTo>
                  <a:pt x="0" y="1025525"/>
                </a:lnTo>
                <a:lnTo>
                  <a:pt x="0" y="260350"/>
                </a:lnTo>
                <a:lnTo>
                  <a:pt x="0" y="259002"/>
                </a:lnTo>
                <a:lnTo>
                  <a:pt x="0" y="202612"/>
                </a:lnTo>
                <a:close/>
              </a:path>
            </a:pathLst>
          </a:custGeom>
          <a:solidFill>
            <a:srgbClr val="D9AB4D"/>
          </a:solidFill>
        </p:spPr>
        <p:txBody>
          <a:bodyPr vert="horz" wrap="square" lIns="251999" tIns="251999" rIns="180000" bIns="0" rtlCol="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36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500" kern="1200">
                <a:solidFill>
                  <a:schemeClr val="bg1"/>
                </a:solidFill>
                <a:latin typeface="+mj-lt"/>
                <a:ea typeface="+mn-ea"/>
                <a:cs typeface="+mn-cs"/>
              </a:defRPr>
            </a:lvl2pPr>
            <a:lvl3pPr marL="0" indent="0" algn="l" defTabSz="914400" rtl="0" eaLnBrk="1" latinLnBrk="0" hangingPunct="1">
              <a:lnSpc>
                <a:spcPct val="111000"/>
              </a:lnSpc>
              <a:spcBef>
                <a:spcPts val="0"/>
              </a:spcBef>
              <a:spcAft>
                <a:spcPts val="0"/>
              </a:spcAft>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111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spcAft>
                <a:spcPts val="0"/>
              </a:spcAft>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Adding gold could significantly improve risk-adjusted portfolio returns</a:t>
            </a:r>
          </a:p>
        </p:txBody>
      </p:sp>
      <p:graphicFrame>
        <p:nvGraphicFramePr>
          <p:cNvPr id="11" name="Chart Placeholder 10">
            <a:extLst>
              <a:ext uri="{FF2B5EF4-FFF2-40B4-BE49-F238E27FC236}">
                <a16:creationId xmlns:a16="http://schemas.microsoft.com/office/drawing/2014/main" id="{2E8E5D02-8D07-4073-B5A8-3260EB098268}"/>
              </a:ext>
            </a:extLst>
          </p:cNvPr>
          <p:cNvGraphicFramePr>
            <a:graphicFrameLocks noGrp="1"/>
          </p:cNvGraphicFramePr>
          <p:nvPr>
            <p:ph type="chart" sz="quarter" idx="13"/>
            <p:extLst>
              <p:ext uri="{D42A27DB-BD31-4B8C-83A1-F6EECF244321}">
                <p14:modId xmlns:p14="http://schemas.microsoft.com/office/powerpoint/2010/main" val="379023858"/>
              </p:ext>
            </p:extLst>
          </p:nvPr>
        </p:nvGraphicFramePr>
        <p:xfrm>
          <a:off x="1009650" y="2032000"/>
          <a:ext cx="788035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3382"/>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D8AB4C"/>
      </a:dk2>
      <a:lt2>
        <a:srgbClr val="F1F2F2"/>
      </a:lt2>
      <a:accent1>
        <a:srgbClr val="3C1E4B"/>
      </a:accent1>
      <a:accent2>
        <a:srgbClr val="001E46"/>
      </a:accent2>
      <a:accent3>
        <a:srgbClr val="00323C"/>
      </a:accent3>
      <a:accent4>
        <a:srgbClr val="DC8CFF"/>
      </a:accent4>
      <a:accent5>
        <a:srgbClr val="64C8FF"/>
      </a:accent5>
      <a:accent6>
        <a:srgbClr val="00D296"/>
      </a:accent6>
      <a:hlink>
        <a:srgbClr val="000000"/>
      </a:hlink>
      <a:folHlink>
        <a:srgbClr val="D8AB4C"/>
      </a:folHlink>
    </a:clrScheme>
    <a:fontScheme name="Noto Sans">
      <a:majorFont>
        <a:latin typeface="Noto Sans"/>
        <a:ea typeface=""/>
        <a:cs typeface=""/>
      </a:majorFont>
      <a:minorFont>
        <a:latin typeface="Not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Dark Purple">
      <a:srgbClr val="3C1E4B"/>
    </a:custClr>
    <a:custClr name="Dark Blue">
      <a:srgbClr val="001E46"/>
    </a:custClr>
    <a:custClr name="Dark Green">
      <a:srgbClr val="00323C"/>
    </a:custClr>
    <a:custClr name="Bright Purple">
      <a:srgbClr val="DC8CFF"/>
    </a:custClr>
    <a:custClr name="Bright Blue">
      <a:srgbClr val="64C8FF"/>
    </a:custClr>
    <a:custClr name="Bright Green">
      <a:srgbClr val="00D296"/>
    </a:custClr>
    <a:custClr name="Dark Purple 75%">
      <a:srgbClr val="634B6F"/>
    </a:custClr>
    <a:custClr name="Dark Blue 75%">
      <a:srgbClr val="334B6F"/>
    </a:custClr>
    <a:custClr name="Dark Green 75%">
      <a:srgbClr val="335B63"/>
    </a:custClr>
    <a:custClr name="Bright Purple 75%">
      <a:srgbClr val="E5A9FF"/>
    </a:custClr>
    <a:custClr name="Bright Blue 75%">
      <a:srgbClr val="8BD6FF"/>
    </a:custClr>
    <a:custClr name="Bright Green 75%">
      <a:srgbClr val="40DDB1"/>
    </a:custClr>
    <a:custClr name="Dark Purple 50%">
      <a:srgbClr val="94839C"/>
    </a:custClr>
    <a:custClr name="Dark Blue 50%">
      <a:srgbClr val="738399"/>
    </a:custClr>
    <a:custClr name="Dark Green 50%">
      <a:srgbClr val="738E94"/>
    </a:custClr>
    <a:custClr name="Bright Purple 50%">
      <a:srgbClr val="EEC6FF"/>
    </a:custClr>
    <a:custClr name="Bright Blue 50%">
      <a:srgbClr val="B2E3FF"/>
    </a:custClr>
    <a:custClr name="Bright Green 50%">
      <a:srgbClr val="80E9CB"/>
    </a:custClr>
    <a:custClr name="Dark Purple 25%">
      <a:srgbClr val="CEC7D2"/>
    </a:custClr>
    <a:custClr name="Dark Blue 25%">
      <a:srgbClr val="BFC7D1"/>
    </a:custClr>
    <a:custClr name="Dark Green 25%">
      <a:srgbClr val="BFCCCE"/>
    </a:custClr>
    <a:custClr name="Bright Purple 25%">
      <a:srgbClr val="F6E2FF"/>
    </a:custClr>
    <a:custClr name="Bright Blue 25%">
      <a:srgbClr val="D8F1FF"/>
    </a:custClr>
    <a:custClr name="Bright Green 25%">
      <a:srgbClr val="BFF4E5"/>
    </a:custClr>
    <a:custClr name="Dark Purple 10%">
      <a:srgbClr val="ECE9ED"/>
    </a:custClr>
    <a:custClr name="Dark Blue 10%">
      <a:srgbClr val="E6E9ED"/>
    </a:custClr>
    <a:custClr name="Dark Green 10%">
      <a:srgbClr val="E6EBEC"/>
    </a:custClr>
    <a:custClr name="Bright Purple 10%">
      <a:srgbClr val="FCF4FF"/>
    </a:custClr>
    <a:custClr name="Bright Blue 10%">
      <a:srgbClr val="F0FAFF"/>
    </a:custClr>
    <a:custClr name="Bright Green 10%">
      <a:srgbClr val="E6FBF5"/>
    </a:custClr>
    <a:custClr name="Gold">
      <a:srgbClr val="D8AB4C"/>
    </a:custClr>
    <a:custClr name="Black">
      <a:srgbClr val="000000"/>
    </a:custClr>
  </a:custClrLst>
  <a:extLst>
    <a:ext uri="{05A4C25C-085E-4340-85A3-A5531E510DB2}">
      <thm15:themeFamily xmlns:thm15="http://schemas.microsoft.com/office/thememl/2012/main" name="World Gold Council PowerPoint template V3a" id="{9E7CBD51-3C82-4290-B262-48A8D79EA176}" vid="{58F20F4D-97C8-486C-90E7-895301640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1ba2d26-7208-4098-b7cd-1db435ad554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383A4629DC9B4D859E49C7E0774F94" ma:contentTypeVersion="19" ma:contentTypeDescription="Create a new document." ma:contentTypeScope="" ma:versionID="9bbd7342b6818f439b51eef3444fed17">
  <xsd:schema xmlns:xsd="http://www.w3.org/2001/XMLSchema" xmlns:xs="http://www.w3.org/2001/XMLSchema" xmlns:p="http://schemas.microsoft.com/office/2006/metadata/properties" xmlns:ns1="http://schemas.microsoft.com/sharepoint/v3" xmlns:ns2="81ba2d26-7208-4098-b7cd-1db435ad554f" xmlns:ns3="d6c5908d-f417-492b-af08-ab5b835958da" targetNamespace="http://schemas.microsoft.com/office/2006/metadata/properties" ma:root="true" ma:fieldsID="07e43f63b071852cdfbe8697f01c3b99" ns1:_="" ns2:_="" ns3:_="">
    <xsd:import namespace="http://schemas.microsoft.com/sharepoint/v3"/>
    <xsd:import namespace="81ba2d26-7208-4098-b7cd-1db435ad554f"/>
    <xsd:import namespace="d6c5908d-f417-492b-af08-ab5b835958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LengthInSeconds" minOccurs="0"/>
                <xsd:element ref="ns2:lcf76f155ced4ddcb4097134ff3c332f"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2d26-7208-4098-b7cd-1db435ad5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a7b052-0fca-4c8e-b17f-a229547550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c5908d-f417-492b-af08-ab5b835958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D35DE-0E6C-4EDB-B9B2-AE0CA8BE02FA}">
  <ds:schemaRefs>
    <ds:schemaRef ds:uri="http://www.w3.org/XML/1998/namespace"/>
    <ds:schemaRef ds:uri="http://schemas.microsoft.com/sharepoint/v3"/>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d6c5908d-f417-492b-af08-ab5b835958da"/>
    <ds:schemaRef ds:uri="81ba2d26-7208-4098-b7cd-1db435ad554f"/>
    <ds:schemaRef ds:uri="http://schemas.microsoft.com/office/2006/metadata/properties"/>
  </ds:schemaRefs>
</ds:datastoreItem>
</file>

<file path=customXml/itemProps2.xml><?xml version="1.0" encoding="utf-8"?>
<ds:datastoreItem xmlns:ds="http://schemas.openxmlformats.org/officeDocument/2006/customXml" ds:itemID="{738B7D55-AAE5-46E9-92BE-27BE45CCDEB0}">
  <ds:schemaRefs>
    <ds:schemaRef ds:uri="http://schemas.microsoft.com/sharepoint/v3/contenttype/forms"/>
  </ds:schemaRefs>
</ds:datastoreItem>
</file>

<file path=customXml/itemProps3.xml><?xml version="1.0" encoding="utf-8"?>
<ds:datastoreItem xmlns:ds="http://schemas.openxmlformats.org/officeDocument/2006/customXml" ds:itemID="{DB79B215-66B1-4A99-BCF2-F34278C73460}">
  <ds:schemaRefs>
    <ds:schemaRef ds:uri="81ba2d26-7208-4098-b7cd-1db435ad554f"/>
    <ds:schemaRef ds:uri="d6c5908d-f417-492b-af08-ab5b835958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365</TotalTime>
  <Words>1129</Words>
  <Application>Microsoft Office PowerPoint</Application>
  <PresentationFormat>Widescreen</PresentationFormat>
  <Paragraphs>78</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Noto Sans</vt:lpstr>
      <vt:lpstr>Noto Sans Light</vt:lpstr>
      <vt:lpstr>Univers LT Std 45 Light</vt:lpstr>
      <vt:lpstr>Office Theme</vt:lpstr>
      <vt:lpstr>PowerPoint Presentation</vt:lpstr>
      <vt:lpstr>Market size</vt:lpstr>
      <vt:lpstr>Liquidity: Average daily trading volumes over the last year in US dollars</vt:lpstr>
      <vt:lpstr>Volatility: Average daily volatility of several major asset classes over the last 20 years </vt:lpstr>
      <vt:lpstr>Returns: Key global assets in EUR</vt:lpstr>
      <vt:lpstr>Gold historically performs well in periods of high inflation</vt:lpstr>
      <vt:lpstr>Diversification</vt:lpstr>
      <vt:lpstr>Portfolio impact: risk-adjusted returns</vt:lpstr>
      <vt:lpstr>Portfolio impact: optimisation and efficient frontier</vt:lpstr>
      <vt:lpstr>Important information and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De Pessemier, CFA</dc:creator>
  <cp:lastModifiedBy>Dr Tatiana Fic</cp:lastModifiedBy>
  <cp:revision>9</cp:revision>
  <dcterms:created xsi:type="dcterms:W3CDTF">2024-01-04T13:30:48Z</dcterms:created>
  <dcterms:modified xsi:type="dcterms:W3CDTF">2024-08-07T14:00:21Z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0x010100A4383A4629DC9B4D859E49C7E0774F94</vt:lpwstr>
  </property>
  <property fmtid="{D5CDD505-2E9C-101B-9397-08002B2CF9AE}" pid="3" name="MediaServiceImageTags">
    <vt:lpwstr/>
  </property>
</Properties>
</file>