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 id="2147483698" r:id="rId2"/>
  </p:sldMasterIdLst>
  <p:notesMasterIdLst>
    <p:notesMasterId r:id="rId20"/>
  </p:notesMasterIdLst>
  <p:sldIdLst>
    <p:sldId id="283" r:id="rId3"/>
    <p:sldId id="387" r:id="rId4"/>
    <p:sldId id="401" r:id="rId5"/>
    <p:sldId id="391" r:id="rId6"/>
    <p:sldId id="402" r:id="rId7"/>
    <p:sldId id="324" r:id="rId8"/>
    <p:sldId id="374" r:id="rId9"/>
    <p:sldId id="389" r:id="rId10"/>
    <p:sldId id="404" r:id="rId11"/>
    <p:sldId id="405" r:id="rId12"/>
    <p:sldId id="403" r:id="rId13"/>
    <p:sldId id="375" r:id="rId14"/>
    <p:sldId id="289" r:id="rId15"/>
    <p:sldId id="406" r:id="rId16"/>
    <p:sldId id="407" r:id="rId17"/>
    <p:sldId id="399" r:id="rId18"/>
    <p:sldId id="400" r:id="rId19"/>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ina Lupu" initials="AL" lastIdx="0" clrIdx="0">
    <p:extLst>
      <p:ext uri="{19B8F6BF-5375-455C-9EA6-DF929625EA0E}">
        <p15:presenceInfo xmlns:p15="http://schemas.microsoft.com/office/powerpoint/2012/main" userId="S-1-5-21-4170561225-3870121141-1422840898-12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92"/>
    <a:srgbClr val="D4BA00"/>
    <a:srgbClr val="A5D867"/>
    <a:srgbClr val="E37222"/>
    <a:srgbClr val="275937"/>
    <a:srgbClr val="4B08A1"/>
    <a:srgbClr val="5C1823"/>
    <a:srgbClr val="BEC5C2"/>
    <a:srgbClr val="5E2750"/>
    <a:srgbClr val="949D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03" autoAdjust="0"/>
    <p:restoredTop sz="93585" autoAdjust="0"/>
  </p:normalViewPr>
  <p:slideViewPr>
    <p:cSldViewPr snapToGrid="0">
      <p:cViewPr varScale="1">
        <p:scale>
          <a:sx n="107" d="100"/>
          <a:sy n="107" d="100"/>
        </p:scale>
        <p:origin x="792" y="108"/>
      </p:cViewPr>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B92FB66-DFEE-436F-8F44-014735E5CE4B}" type="datetimeFigureOut">
              <a:rPr lang="en-GB" smtClean="0"/>
              <a:t>15/12/2023</a:t>
            </a:fld>
            <a:endParaRPr lang="en-GB" dirty="0"/>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8ED2A6E-57BE-462E-97C4-A12209E17952}" type="slidenum">
              <a:rPr lang="en-GB" smtClean="0"/>
              <a:t>‹#›</a:t>
            </a:fld>
            <a:endParaRPr lang="en-GB" dirty="0"/>
          </a:p>
        </p:txBody>
      </p:sp>
    </p:spTree>
    <p:extLst>
      <p:ext uri="{BB962C8B-B14F-4D97-AF65-F5344CB8AC3E}">
        <p14:creationId xmlns:p14="http://schemas.microsoft.com/office/powerpoint/2010/main" val="1913617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pPr defTabSz="1042873"/>
            <a:endParaRPr lang="en-US" sz="1200" dirty="0">
              <a:latin typeface="+mj-lt"/>
            </a:endParaRPr>
          </a:p>
        </p:txBody>
      </p:sp>
      <p:sp>
        <p:nvSpPr>
          <p:cNvPr id="4" name="Espace réservé du numéro de diapositive 3"/>
          <p:cNvSpPr>
            <a:spLocks noGrp="1"/>
          </p:cNvSpPr>
          <p:nvPr>
            <p:ph type="sldNum" sz="quarter" idx="5"/>
          </p:nvPr>
        </p:nvSpPr>
        <p:spPr/>
        <p:txBody>
          <a:bodyPr/>
          <a:lstStyle/>
          <a:p>
            <a:fld id="{28ED2A6E-57BE-462E-97C4-A12209E17952}" type="slidenum">
              <a:rPr lang="en-GB" smtClean="0"/>
              <a:t>1</a:t>
            </a:fld>
            <a:endParaRPr lang="en-GB" dirty="0"/>
          </a:p>
        </p:txBody>
      </p:sp>
    </p:spTree>
    <p:extLst>
      <p:ext uri="{BB962C8B-B14F-4D97-AF65-F5344CB8AC3E}">
        <p14:creationId xmlns:p14="http://schemas.microsoft.com/office/powerpoint/2010/main" val="3037557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28ED2A6E-57BE-462E-97C4-A12209E17952}" type="slidenum">
              <a:rPr lang="en-GB" smtClean="0"/>
              <a:t>2</a:t>
            </a:fld>
            <a:endParaRPr lang="en-GB" dirty="0"/>
          </a:p>
        </p:txBody>
      </p:sp>
    </p:spTree>
    <p:extLst>
      <p:ext uri="{BB962C8B-B14F-4D97-AF65-F5344CB8AC3E}">
        <p14:creationId xmlns:p14="http://schemas.microsoft.com/office/powerpoint/2010/main" val="2556858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28ED2A6E-57BE-462E-97C4-A12209E17952}" type="slidenum">
              <a:rPr lang="en-GB" smtClean="0"/>
              <a:t>6</a:t>
            </a:fld>
            <a:endParaRPr lang="en-GB" dirty="0"/>
          </a:p>
        </p:txBody>
      </p:sp>
    </p:spTree>
    <p:extLst>
      <p:ext uri="{BB962C8B-B14F-4D97-AF65-F5344CB8AC3E}">
        <p14:creationId xmlns:p14="http://schemas.microsoft.com/office/powerpoint/2010/main" val="46176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28ED2A6E-57BE-462E-97C4-A12209E17952}" type="slidenum">
              <a:rPr lang="en-GB" smtClean="0"/>
              <a:t>8</a:t>
            </a:fld>
            <a:endParaRPr lang="en-GB" dirty="0"/>
          </a:p>
        </p:txBody>
      </p:sp>
    </p:spTree>
    <p:extLst>
      <p:ext uri="{BB962C8B-B14F-4D97-AF65-F5344CB8AC3E}">
        <p14:creationId xmlns:p14="http://schemas.microsoft.com/office/powerpoint/2010/main" val="2188999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28ED2A6E-57BE-462E-97C4-A12209E17952}" type="slidenum">
              <a:rPr lang="en-GB" smtClean="0"/>
              <a:t>13</a:t>
            </a:fld>
            <a:endParaRPr lang="en-GB" dirty="0"/>
          </a:p>
        </p:txBody>
      </p:sp>
    </p:spTree>
    <p:extLst>
      <p:ext uri="{BB962C8B-B14F-4D97-AF65-F5344CB8AC3E}">
        <p14:creationId xmlns:p14="http://schemas.microsoft.com/office/powerpoint/2010/main" val="27028391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g"/><Relationship Id="rId1" Type="http://schemas.openxmlformats.org/officeDocument/2006/relationships/slideMaster" Target="../slideMasters/slideMaster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hyperlink" Target="https://www.alfi.lu/" TargetMode="External"/><Relationship Id="rId5" Type="http://schemas.openxmlformats.org/officeDocument/2006/relationships/image" Target="../media/image26.svg"/><Relationship Id="rId10" Type="http://schemas.openxmlformats.org/officeDocument/2006/relationships/hyperlink" Target="mailto:info@alfi.lu" TargetMode="External"/><Relationship Id="rId4" Type="http://schemas.openxmlformats.org/officeDocument/2006/relationships/image" Target="../media/image25.png"/><Relationship Id="rId9" Type="http://schemas.openxmlformats.org/officeDocument/2006/relationships/image" Target="../media/image6.sv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28.sv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Master" Target="../slideMasters/slideMaster2.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30.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Master" Target="../slideMasters/slideMaster2.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Master" Target="../slideMasters/slideMaster2.xml"/><Relationship Id="rId5" Type="http://schemas.openxmlformats.org/officeDocument/2006/relationships/image" Target="../media/image36.svg"/><Relationship Id="rId4" Type="http://schemas.openxmlformats.org/officeDocument/2006/relationships/image" Target="../media/image3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2.xml"/><Relationship Id="rId5" Type="http://schemas.openxmlformats.org/officeDocument/2006/relationships/image" Target="../media/image42.svg"/><Relationship Id="rId4" Type="http://schemas.openxmlformats.org/officeDocument/2006/relationships/image" Target="../media/image41.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2.xml"/><Relationship Id="rId4" Type="http://schemas.openxmlformats.org/officeDocument/2006/relationships/image" Target="../media/image19.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1.jpg"/><Relationship Id="rId1" Type="http://schemas.openxmlformats.org/officeDocument/2006/relationships/slideMaster" Target="../slideMasters/slideMaster2.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Master" Target="../slideMasters/slideMaster2.xml"/><Relationship Id="rId6" Type="http://schemas.openxmlformats.org/officeDocument/2006/relationships/image" Target="../media/image35.png"/><Relationship Id="rId11" Type="http://schemas.openxmlformats.org/officeDocument/2006/relationships/hyperlink" Target="https://www.alfi.lu/" TargetMode="External"/><Relationship Id="rId5" Type="http://schemas.openxmlformats.org/officeDocument/2006/relationships/image" Target="../media/image47.svg"/><Relationship Id="rId10" Type="http://schemas.openxmlformats.org/officeDocument/2006/relationships/hyperlink" Target="mailto:info@alfi.lu" TargetMode="External"/><Relationship Id="rId4" Type="http://schemas.openxmlformats.org/officeDocument/2006/relationships/image" Target="../media/image46.png"/><Relationship Id="rId9" Type="http://schemas.openxmlformats.org/officeDocument/2006/relationships/image" Target="../media/image30.sv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9.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7938A5-102C-481A-836B-3409F8E34234}"/>
              </a:ext>
            </a:extLst>
          </p:cNvPr>
          <p:cNvSpPr/>
          <p:nvPr userDrawn="1"/>
        </p:nvSpPr>
        <p:spPr>
          <a:xfrm>
            <a:off x="0" y="0"/>
            <a:ext cx="6129339" cy="68580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en-GB" sz="1200" dirty="0"/>
          </a:p>
        </p:txBody>
      </p:sp>
      <p:pic>
        <p:nvPicPr>
          <p:cNvPr id="55" name="Graphic 54">
            <a:extLst>
              <a:ext uri="{FF2B5EF4-FFF2-40B4-BE49-F238E27FC236}">
                <a16:creationId xmlns:a16="http://schemas.microsoft.com/office/drawing/2014/main" id="{1CF90696-753B-4270-834F-47DF6B4E3C63}"/>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58532" b="46825"/>
          <a:stretch/>
        </p:blipFill>
        <p:spPr>
          <a:xfrm>
            <a:off x="9869490" y="3879850"/>
            <a:ext cx="2322513" cy="2978150"/>
          </a:xfrm>
          <a:prstGeom prst="rect">
            <a:avLst/>
          </a:prstGeom>
        </p:spPr>
      </p:pic>
      <p:sp>
        <p:nvSpPr>
          <p:cNvPr id="109" name="Title 55">
            <a:extLst>
              <a:ext uri="{FF2B5EF4-FFF2-40B4-BE49-F238E27FC236}">
                <a16:creationId xmlns:a16="http://schemas.microsoft.com/office/drawing/2014/main" id="{F8367767-88A6-4138-80BB-9E1AC8517E76}"/>
              </a:ext>
            </a:extLst>
          </p:cNvPr>
          <p:cNvSpPr>
            <a:spLocks noGrp="1"/>
          </p:cNvSpPr>
          <p:nvPr>
            <p:ph type="title"/>
          </p:nvPr>
        </p:nvSpPr>
        <p:spPr>
          <a:xfrm>
            <a:off x="720958" y="244475"/>
            <a:ext cx="4977439" cy="2469696"/>
          </a:xfrm>
        </p:spPr>
        <p:txBody>
          <a:bodyPr>
            <a:normAutofit/>
          </a:bodyPr>
          <a:lstStyle>
            <a:lvl1pPr>
              <a:lnSpc>
                <a:spcPct val="80000"/>
              </a:lnSpc>
              <a:defRPr sz="5600">
                <a:solidFill>
                  <a:schemeClr val="bg1"/>
                </a:solidFill>
              </a:defRPr>
            </a:lvl1pPr>
          </a:lstStyle>
          <a:p>
            <a:r>
              <a:rPr lang="en-US" dirty="0"/>
              <a:t>Click to edit Master title style</a:t>
            </a:r>
            <a:endParaRPr lang="en-GB" dirty="0"/>
          </a:p>
        </p:txBody>
      </p:sp>
      <p:sp>
        <p:nvSpPr>
          <p:cNvPr id="110" name="Text Placeholder 57">
            <a:extLst>
              <a:ext uri="{FF2B5EF4-FFF2-40B4-BE49-F238E27FC236}">
                <a16:creationId xmlns:a16="http://schemas.microsoft.com/office/drawing/2014/main" id="{A998928F-42BF-4D93-BA15-8771C510DD99}"/>
              </a:ext>
            </a:extLst>
          </p:cNvPr>
          <p:cNvSpPr>
            <a:spLocks noGrp="1"/>
          </p:cNvSpPr>
          <p:nvPr>
            <p:ph type="body" sz="quarter" idx="10"/>
          </p:nvPr>
        </p:nvSpPr>
        <p:spPr>
          <a:xfrm>
            <a:off x="720955" y="2951063"/>
            <a:ext cx="4977440" cy="876403"/>
          </a:xfrm>
        </p:spPr>
        <p:txBody>
          <a:bodyPr lIns="0" tIns="0" rIns="0" bIns="0">
            <a:normAutofit/>
          </a:bodyPr>
          <a:lstStyle>
            <a:lvl1pPr>
              <a:defRPr sz="2400">
                <a:solidFill>
                  <a:schemeClr val="bg1"/>
                </a:solidFill>
              </a:defRPr>
            </a:lvl1pPr>
          </a:lstStyle>
          <a:p>
            <a:pPr lvl="0"/>
            <a:r>
              <a:rPr lang="en-US" dirty="0"/>
              <a:t>Click to edit Master text styles</a:t>
            </a:r>
          </a:p>
        </p:txBody>
      </p:sp>
      <p:sp>
        <p:nvSpPr>
          <p:cNvPr id="111" name="Text Placeholder 57">
            <a:extLst>
              <a:ext uri="{FF2B5EF4-FFF2-40B4-BE49-F238E27FC236}">
                <a16:creationId xmlns:a16="http://schemas.microsoft.com/office/drawing/2014/main" id="{D3584FCD-F8F6-4E6E-95D1-19651DD27AF2}"/>
              </a:ext>
            </a:extLst>
          </p:cNvPr>
          <p:cNvSpPr>
            <a:spLocks noGrp="1"/>
          </p:cNvSpPr>
          <p:nvPr>
            <p:ph type="body" sz="quarter" idx="11" hasCustomPrompt="1"/>
          </p:nvPr>
        </p:nvSpPr>
        <p:spPr>
          <a:xfrm>
            <a:off x="720955" y="4026940"/>
            <a:ext cx="1830732" cy="340270"/>
          </a:xfrm>
          <a:prstGeom prst="roundRect">
            <a:avLst>
              <a:gd name="adj" fmla="val 50000"/>
            </a:avLst>
          </a:prstGeom>
          <a:solidFill>
            <a:schemeClr val="bg1"/>
          </a:solidFill>
        </p:spPr>
        <p:txBody>
          <a:bodyPr wrap="none" lIns="108000" tIns="36000" rIns="72000" bIns="36000" anchor="ctr">
            <a:spAutoFit/>
          </a:bodyPr>
          <a:lstStyle>
            <a:lvl1pPr algn="l">
              <a:lnSpc>
                <a:spcPct val="100000"/>
              </a:lnSpc>
              <a:spcBef>
                <a:spcPts val="0"/>
              </a:spcBef>
              <a:defRPr sz="1100" cap="all" spc="200" baseline="0">
                <a:solidFill>
                  <a:schemeClr val="tx2"/>
                </a:solidFill>
              </a:defRPr>
            </a:lvl1pPr>
          </a:lstStyle>
          <a:p>
            <a:pPr lvl="0"/>
            <a:r>
              <a:rPr lang="en-US" dirty="0"/>
              <a:t>DATE // Speakers</a:t>
            </a:r>
          </a:p>
        </p:txBody>
      </p:sp>
      <p:pic>
        <p:nvPicPr>
          <p:cNvPr id="210" name="Graphic 209">
            <a:extLst>
              <a:ext uri="{FF2B5EF4-FFF2-40B4-BE49-F238E27FC236}">
                <a16:creationId xmlns:a16="http://schemas.microsoft.com/office/drawing/2014/main" id="{7E26C99B-3E18-4015-9244-331C69F039AB}"/>
              </a:ext>
            </a:extLst>
          </p:cNvPr>
          <p:cNvPicPr>
            <a:picLocks/>
          </p:cNvPicPr>
          <p:nvPr userDrawn="1"/>
        </p:nvPicPr>
        <p:blipFill>
          <a:blip r:embed="rId5">
            <a:extLst>
              <a:ext uri="{96DAC541-7B7A-43D3-8B79-37D633B846F1}">
                <asvg:svgBlip xmlns:asvg="http://schemas.microsoft.com/office/drawing/2016/SVG/main" r:embed="rId6"/>
              </a:ext>
            </a:extLst>
          </a:blip>
          <a:stretch>
            <a:fillRect/>
          </a:stretch>
        </p:blipFill>
        <p:spPr>
          <a:xfrm>
            <a:off x="720958" y="5908290"/>
            <a:ext cx="2542703" cy="699635"/>
          </a:xfrm>
          <a:prstGeom prst="rect">
            <a:avLst/>
          </a:prstGeom>
        </p:spPr>
      </p:pic>
    </p:spTree>
    <p:extLst>
      <p:ext uri="{BB962C8B-B14F-4D97-AF65-F5344CB8AC3E}">
        <p14:creationId xmlns:p14="http://schemas.microsoft.com/office/powerpoint/2010/main" val="28085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02">
    <p:spTree>
      <p:nvGrpSpPr>
        <p:cNvPr id="1" name=""/>
        <p:cNvGrpSpPr/>
        <p:nvPr/>
      </p:nvGrpSpPr>
      <p:grpSpPr>
        <a:xfrm>
          <a:off x="0" y="0"/>
          <a:ext cx="0" cy="0"/>
          <a:chOff x="0" y="0"/>
          <a:chExt cx="0" cy="0"/>
        </a:xfrm>
      </p:grpSpPr>
      <p:sp>
        <p:nvSpPr>
          <p:cNvPr id="11" name="Picture Placeholder 169">
            <a:extLst>
              <a:ext uri="{FF2B5EF4-FFF2-40B4-BE49-F238E27FC236}">
                <a16:creationId xmlns:a16="http://schemas.microsoft.com/office/drawing/2014/main" id="{893D9863-E9B9-4C69-B71B-41CB973A86C5}"/>
              </a:ext>
            </a:extLst>
          </p:cNvPr>
          <p:cNvSpPr>
            <a:spLocks noGrp="1"/>
          </p:cNvSpPr>
          <p:nvPr>
            <p:ph type="pic" sz="quarter" idx="13" hasCustomPrompt="1"/>
          </p:nvPr>
        </p:nvSpPr>
        <p:spPr>
          <a:xfrm>
            <a:off x="0" y="0"/>
            <a:ext cx="6129339" cy="6858000"/>
          </a:xfrm>
          <a:solidFill>
            <a:schemeClr val="accent2"/>
          </a:solidFill>
        </p:spPr>
        <p:txBody>
          <a:bodyPr lIns="360000" tIns="360000" rIns="360000" bIns="1620000" anchor="ctr"/>
          <a:lstStyle>
            <a:lvl1pPr algn="ctr">
              <a:defRPr sz="1200" cap="all" spc="151" baseline="0">
                <a:solidFill>
                  <a:schemeClr val="bg1"/>
                </a:solidFill>
                <a:latin typeface="+mj-lt"/>
              </a:defRPr>
            </a:lvl1pPr>
          </a:lstStyle>
          <a:p>
            <a:r>
              <a:rPr lang="en-GB" dirty="0"/>
              <a:t>Click the icon below to insert a new image then place it at the background &gt; Right click on the image &gt; Background</a:t>
            </a:r>
          </a:p>
        </p:txBody>
      </p:sp>
      <p:sp>
        <p:nvSpPr>
          <p:cNvPr id="102" name="Rectangle 101">
            <a:extLst>
              <a:ext uri="{FF2B5EF4-FFF2-40B4-BE49-F238E27FC236}">
                <a16:creationId xmlns:a16="http://schemas.microsoft.com/office/drawing/2014/main" id="{180DA3C2-B1C9-46DC-B965-80C2910F9D1A}"/>
              </a:ext>
            </a:extLst>
          </p:cNvPr>
          <p:cNvSpPr>
            <a:spLocks/>
          </p:cNvSpPr>
          <p:nvPr userDrawn="1"/>
        </p:nvSpPr>
        <p:spPr>
          <a:xfrm>
            <a:off x="6129339" y="-1"/>
            <a:ext cx="606266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en-GB" sz="1200" dirty="0" err="1"/>
          </a:p>
        </p:txBody>
      </p:sp>
      <p:sp>
        <p:nvSpPr>
          <p:cNvPr id="112" name="Text Placeholder 57">
            <a:extLst>
              <a:ext uri="{FF2B5EF4-FFF2-40B4-BE49-F238E27FC236}">
                <a16:creationId xmlns:a16="http://schemas.microsoft.com/office/drawing/2014/main" id="{B7464AC1-DC99-4EBF-AE13-A94FB887EB13}"/>
              </a:ext>
            </a:extLst>
          </p:cNvPr>
          <p:cNvSpPr>
            <a:spLocks noGrp="1"/>
          </p:cNvSpPr>
          <p:nvPr>
            <p:ph type="body" sz="quarter" idx="11" hasCustomPrompt="1"/>
          </p:nvPr>
        </p:nvSpPr>
        <p:spPr>
          <a:xfrm>
            <a:off x="6599242" y="1156289"/>
            <a:ext cx="728842" cy="397351"/>
          </a:xfrm>
          <a:prstGeom prst="roundRect">
            <a:avLst>
              <a:gd name="adj" fmla="val 50000"/>
            </a:avLst>
          </a:prstGeom>
          <a:solidFill>
            <a:schemeClr val="bg1"/>
          </a:solidFill>
          <a:ln w="15875">
            <a:solidFill>
              <a:schemeClr val="accent2"/>
            </a:solidFill>
          </a:ln>
        </p:spPr>
        <p:txBody>
          <a:bodyPr wrap="none" lIns="180000" tIns="18000" rIns="144000" bIns="18000" anchor="ctr">
            <a:spAutoFit/>
          </a:bodyPr>
          <a:lstStyle>
            <a:lvl1pPr algn="l">
              <a:lnSpc>
                <a:spcPct val="100000"/>
              </a:lnSpc>
              <a:spcBef>
                <a:spcPts val="0"/>
              </a:spcBef>
              <a:defRPr sz="1600" b="1" cap="all" spc="200" baseline="0">
                <a:solidFill>
                  <a:schemeClr val="accent2"/>
                </a:solidFill>
              </a:defRPr>
            </a:lvl1pPr>
          </a:lstStyle>
          <a:p>
            <a:pPr lvl="0"/>
            <a:r>
              <a:rPr lang="en-US" dirty="0"/>
              <a:t>02</a:t>
            </a:r>
          </a:p>
        </p:txBody>
      </p:sp>
      <p:sp>
        <p:nvSpPr>
          <p:cNvPr id="114" name="Title 112">
            <a:extLst>
              <a:ext uri="{FF2B5EF4-FFF2-40B4-BE49-F238E27FC236}">
                <a16:creationId xmlns:a16="http://schemas.microsoft.com/office/drawing/2014/main" id="{A056DEAB-6CAD-4C6F-AA3C-5E4FC464FE95}"/>
              </a:ext>
            </a:extLst>
          </p:cNvPr>
          <p:cNvSpPr>
            <a:spLocks noGrp="1"/>
          </p:cNvSpPr>
          <p:nvPr>
            <p:ph type="title"/>
          </p:nvPr>
        </p:nvSpPr>
        <p:spPr>
          <a:xfrm>
            <a:off x="6599241" y="1739904"/>
            <a:ext cx="4872035" cy="1714161"/>
          </a:xfrm>
        </p:spPr>
        <p:txBody>
          <a:bodyPr>
            <a:normAutofit/>
          </a:bodyPr>
          <a:lstStyle>
            <a:lvl1pPr>
              <a:lnSpc>
                <a:spcPct val="80000"/>
              </a:lnSpc>
              <a:defRPr sz="5200">
                <a:solidFill>
                  <a:schemeClr val="accent2"/>
                </a:solidFill>
              </a:defRPr>
            </a:lvl1pPr>
          </a:lstStyle>
          <a:p>
            <a:r>
              <a:rPr lang="en-US" dirty="0"/>
              <a:t>Click to edit Master title style</a:t>
            </a:r>
            <a:endParaRPr lang="en-GB" dirty="0"/>
          </a:p>
        </p:txBody>
      </p:sp>
      <p:sp>
        <p:nvSpPr>
          <p:cNvPr id="116" name="Text Placeholder 57">
            <a:extLst>
              <a:ext uri="{FF2B5EF4-FFF2-40B4-BE49-F238E27FC236}">
                <a16:creationId xmlns:a16="http://schemas.microsoft.com/office/drawing/2014/main" id="{EF7B753F-E263-48A4-876C-0550E74CDE84}"/>
              </a:ext>
            </a:extLst>
          </p:cNvPr>
          <p:cNvSpPr>
            <a:spLocks noGrp="1"/>
          </p:cNvSpPr>
          <p:nvPr>
            <p:ph type="body" sz="quarter" idx="10"/>
          </p:nvPr>
        </p:nvSpPr>
        <p:spPr>
          <a:xfrm>
            <a:off x="6599239" y="4018049"/>
            <a:ext cx="4872036" cy="1445503"/>
          </a:xfrm>
        </p:spPr>
        <p:txBody>
          <a:bodyPr lIns="0" tIns="0" rIns="0" bIns="0">
            <a:normAutofit/>
          </a:bodyPr>
          <a:lstStyle>
            <a:lvl1pPr>
              <a:defRPr sz="2000" spc="51" baseline="0">
                <a:solidFill>
                  <a:schemeClr val="tx2"/>
                </a:solidFill>
              </a:defRPr>
            </a:lvl1pPr>
          </a:lstStyle>
          <a:p>
            <a:pPr lvl="0"/>
            <a:r>
              <a:rPr lang="en-US" dirty="0"/>
              <a:t>Click to edit Master text styles</a:t>
            </a:r>
          </a:p>
        </p:txBody>
      </p:sp>
      <p:pic>
        <p:nvPicPr>
          <p:cNvPr id="166" name="Graphic 165">
            <a:extLst>
              <a:ext uri="{FF2B5EF4-FFF2-40B4-BE49-F238E27FC236}">
                <a16:creationId xmlns:a16="http://schemas.microsoft.com/office/drawing/2014/main" id="{68C5A58B-B245-40E2-BC7D-07C931371728}"/>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6599240" y="5903628"/>
            <a:ext cx="2542704" cy="699644"/>
          </a:xfrm>
          <a:prstGeom prst="rect">
            <a:avLst/>
          </a:prstGeom>
        </p:spPr>
      </p:pic>
      <p:sp>
        <p:nvSpPr>
          <p:cNvPr id="168" name="Text Placeholder 167">
            <a:extLst>
              <a:ext uri="{FF2B5EF4-FFF2-40B4-BE49-F238E27FC236}">
                <a16:creationId xmlns:a16="http://schemas.microsoft.com/office/drawing/2014/main" id="{82DA3414-D80F-484E-9167-ED4A1CD2BECC}"/>
              </a:ext>
            </a:extLst>
          </p:cNvPr>
          <p:cNvSpPr>
            <a:spLocks noGrp="1"/>
          </p:cNvSpPr>
          <p:nvPr>
            <p:ph type="body" sz="quarter" idx="12" hasCustomPrompt="1"/>
          </p:nvPr>
        </p:nvSpPr>
        <p:spPr>
          <a:xfrm>
            <a:off x="6599239" y="3725253"/>
            <a:ext cx="972000" cy="10800"/>
          </a:xfrm>
          <a:solidFill>
            <a:schemeClr val="tx2"/>
          </a:solidFill>
        </p:spPr>
        <p:txBody>
          <a:bodyPr/>
          <a:lstStyle>
            <a:lvl1pPr>
              <a:defRPr/>
            </a:lvl1pPr>
          </a:lstStyle>
          <a:p>
            <a:pPr lvl="0"/>
            <a:r>
              <a:rPr lang="en-US" dirty="0"/>
              <a:t> </a:t>
            </a:r>
            <a:endParaRPr lang="en-GB" dirty="0"/>
          </a:p>
        </p:txBody>
      </p:sp>
      <p:sp>
        <p:nvSpPr>
          <p:cNvPr id="19" name="Text Placeholder 18">
            <a:extLst>
              <a:ext uri="{FF2B5EF4-FFF2-40B4-BE49-F238E27FC236}">
                <a16:creationId xmlns:a16="http://schemas.microsoft.com/office/drawing/2014/main" id="{85420A7D-3EDD-4D3D-8290-9D7136D7AA0E}"/>
              </a:ext>
            </a:extLst>
          </p:cNvPr>
          <p:cNvSpPr>
            <a:spLocks noGrp="1"/>
          </p:cNvSpPr>
          <p:nvPr>
            <p:ph type="body" sz="quarter" idx="15" hasCustomPrompt="1"/>
          </p:nvPr>
        </p:nvSpPr>
        <p:spPr>
          <a:xfrm>
            <a:off x="1" y="5"/>
            <a:ext cx="2466899" cy="1753165"/>
          </a:xfrm>
          <a:custGeom>
            <a:avLst/>
            <a:gdLst>
              <a:gd name="connsiteX0" fmla="*/ 1698414 w 2466899"/>
              <a:gd name="connsiteY0" fmla="*/ 0 h 1753165"/>
              <a:gd name="connsiteX1" fmla="*/ 2466899 w 2466899"/>
              <a:gd name="connsiteY1" fmla="*/ 0 h 1753165"/>
              <a:gd name="connsiteX2" fmla="*/ 2465080 w 2466899"/>
              <a:gd name="connsiteY2" fmla="*/ 11918 h 1753165"/>
              <a:gd name="connsiteX3" fmla="*/ 328641 w 2466899"/>
              <a:gd name="connsiteY3" fmla="*/ 1753165 h 1753165"/>
              <a:gd name="connsiteX4" fmla="*/ 133214 w 2466899"/>
              <a:gd name="connsiteY4" fmla="*/ 1744528 h 1753165"/>
              <a:gd name="connsiteX5" fmla="*/ 0 w 2466899"/>
              <a:gd name="connsiteY5" fmla="*/ 1726759 h 1753165"/>
              <a:gd name="connsiteX6" fmla="*/ 0 w 2466899"/>
              <a:gd name="connsiteY6" fmla="*/ 972270 h 1753165"/>
              <a:gd name="connsiteX7" fmla="*/ 109099 w 2466899"/>
              <a:gd name="connsiteY7" fmla="*/ 997414 h 1753165"/>
              <a:gd name="connsiteX8" fmla="*/ 328641 w 2466899"/>
              <a:gd name="connsiteY8" fmla="*/ 1014024 h 1753165"/>
              <a:gd name="connsiteX9" fmla="*/ 1656955 w 2466899"/>
              <a:gd name="connsiteY9" fmla="*/ 133559 h 175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899" h="1753165">
                <a:moveTo>
                  <a:pt x="1698414" y="0"/>
                </a:moveTo>
                <a:lnTo>
                  <a:pt x="2466899" y="0"/>
                </a:lnTo>
                <a:lnTo>
                  <a:pt x="2465080" y="11918"/>
                </a:lnTo>
                <a:cubicBezTo>
                  <a:pt x="2261734" y="1005645"/>
                  <a:pt x="1382484" y="1753165"/>
                  <a:pt x="328641" y="1753165"/>
                </a:cubicBezTo>
                <a:cubicBezTo>
                  <a:pt x="262776" y="1753165"/>
                  <a:pt x="197593" y="1750245"/>
                  <a:pt x="133214" y="1744528"/>
                </a:cubicBezTo>
                <a:lnTo>
                  <a:pt x="0" y="1726759"/>
                </a:lnTo>
                <a:lnTo>
                  <a:pt x="0" y="972270"/>
                </a:lnTo>
                <a:lnTo>
                  <a:pt x="109099" y="997414"/>
                </a:lnTo>
                <a:cubicBezTo>
                  <a:pt x="180683" y="1008351"/>
                  <a:pt x="254000" y="1014024"/>
                  <a:pt x="328641" y="1014024"/>
                </a:cubicBezTo>
                <a:cubicBezTo>
                  <a:pt x="925773" y="1014024"/>
                  <a:pt x="1438108" y="650971"/>
                  <a:pt x="1656955" y="133559"/>
                </a:cubicBezTo>
                <a:close/>
              </a:path>
            </a:pathLst>
          </a:custGeom>
          <a:solidFill>
            <a:schemeClr val="bg1">
              <a:alpha val="30000"/>
            </a:schemeClr>
          </a:solidFill>
        </p:spPr>
        <p:txBody>
          <a:bodyPr vert="horz" wrap="square"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a:t> </a:t>
            </a:r>
            <a:endParaRPr lang="en-GB" dirty="0"/>
          </a:p>
        </p:txBody>
      </p:sp>
    </p:spTree>
    <p:extLst>
      <p:ext uri="{BB962C8B-B14F-4D97-AF65-F5344CB8AC3E}">
        <p14:creationId xmlns:p14="http://schemas.microsoft.com/office/powerpoint/2010/main" val="315101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03">
    <p:spTree>
      <p:nvGrpSpPr>
        <p:cNvPr id="1" name=""/>
        <p:cNvGrpSpPr/>
        <p:nvPr/>
      </p:nvGrpSpPr>
      <p:grpSpPr>
        <a:xfrm>
          <a:off x="0" y="0"/>
          <a:ext cx="0" cy="0"/>
          <a:chOff x="0" y="0"/>
          <a:chExt cx="0" cy="0"/>
        </a:xfrm>
      </p:grpSpPr>
      <p:sp>
        <p:nvSpPr>
          <p:cNvPr id="11" name="Picture Placeholder 169">
            <a:extLst>
              <a:ext uri="{FF2B5EF4-FFF2-40B4-BE49-F238E27FC236}">
                <a16:creationId xmlns:a16="http://schemas.microsoft.com/office/drawing/2014/main" id="{893D9863-E9B9-4C69-B71B-41CB973A86C5}"/>
              </a:ext>
            </a:extLst>
          </p:cNvPr>
          <p:cNvSpPr>
            <a:spLocks noGrp="1"/>
          </p:cNvSpPr>
          <p:nvPr>
            <p:ph type="pic" sz="quarter" idx="13" hasCustomPrompt="1"/>
          </p:nvPr>
        </p:nvSpPr>
        <p:spPr>
          <a:xfrm>
            <a:off x="0" y="0"/>
            <a:ext cx="6129339" cy="6858000"/>
          </a:xfrm>
          <a:solidFill>
            <a:schemeClr val="accent3"/>
          </a:solidFill>
        </p:spPr>
        <p:txBody>
          <a:bodyPr lIns="360000" tIns="360000" rIns="360000" bIns="1620000" anchor="ctr"/>
          <a:lstStyle>
            <a:lvl1pPr algn="ctr">
              <a:defRPr sz="1200" cap="all" spc="151" baseline="0">
                <a:solidFill>
                  <a:schemeClr val="bg1"/>
                </a:solidFill>
                <a:latin typeface="+mj-lt"/>
              </a:defRPr>
            </a:lvl1pPr>
          </a:lstStyle>
          <a:p>
            <a:r>
              <a:rPr lang="en-GB" dirty="0"/>
              <a:t>Click the icon below to insert a new image then place it at the background &gt; Right click on the image &gt; Background</a:t>
            </a:r>
          </a:p>
        </p:txBody>
      </p:sp>
      <p:sp>
        <p:nvSpPr>
          <p:cNvPr id="102" name="Rectangle 101">
            <a:extLst>
              <a:ext uri="{FF2B5EF4-FFF2-40B4-BE49-F238E27FC236}">
                <a16:creationId xmlns:a16="http://schemas.microsoft.com/office/drawing/2014/main" id="{180DA3C2-B1C9-46DC-B965-80C2910F9D1A}"/>
              </a:ext>
            </a:extLst>
          </p:cNvPr>
          <p:cNvSpPr>
            <a:spLocks/>
          </p:cNvSpPr>
          <p:nvPr userDrawn="1"/>
        </p:nvSpPr>
        <p:spPr>
          <a:xfrm>
            <a:off x="6129339" y="-1"/>
            <a:ext cx="606266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en-GB" sz="1200" dirty="0" err="1"/>
          </a:p>
        </p:txBody>
      </p:sp>
      <p:sp>
        <p:nvSpPr>
          <p:cNvPr id="112" name="Text Placeholder 57">
            <a:extLst>
              <a:ext uri="{FF2B5EF4-FFF2-40B4-BE49-F238E27FC236}">
                <a16:creationId xmlns:a16="http://schemas.microsoft.com/office/drawing/2014/main" id="{B7464AC1-DC99-4EBF-AE13-A94FB887EB13}"/>
              </a:ext>
            </a:extLst>
          </p:cNvPr>
          <p:cNvSpPr>
            <a:spLocks noGrp="1"/>
          </p:cNvSpPr>
          <p:nvPr>
            <p:ph type="body" sz="quarter" idx="11" hasCustomPrompt="1"/>
          </p:nvPr>
        </p:nvSpPr>
        <p:spPr>
          <a:xfrm>
            <a:off x="6599242" y="1156289"/>
            <a:ext cx="728842" cy="397351"/>
          </a:xfrm>
          <a:prstGeom prst="roundRect">
            <a:avLst>
              <a:gd name="adj" fmla="val 50000"/>
            </a:avLst>
          </a:prstGeom>
          <a:solidFill>
            <a:schemeClr val="bg1"/>
          </a:solidFill>
          <a:ln w="15875">
            <a:solidFill>
              <a:schemeClr val="accent3"/>
            </a:solidFill>
          </a:ln>
        </p:spPr>
        <p:txBody>
          <a:bodyPr wrap="none" lIns="180000" tIns="18000" rIns="144000" bIns="18000" anchor="ctr">
            <a:spAutoFit/>
          </a:bodyPr>
          <a:lstStyle>
            <a:lvl1pPr algn="l">
              <a:lnSpc>
                <a:spcPct val="100000"/>
              </a:lnSpc>
              <a:spcBef>
                <a:spcPts val="0"/>
              </a:spcBef>
              <a:defRPr sz="1600" b="1" cap="all" spc="200" baseline="0">
                <a:solidFill>
                  <a:schemeClr val="accent3"/>
                </a:solidFill>
              </a:defRPr>
            </a:lvl1pPr>
          </a:lstStyle>
          <a:p>
            <a:pPr lvl="0"/>
            <a:r>
              <a:rPr lang="en-US" dirty="0"/>
              <a:t>03</a:t>
            </a:r>
          </a:p>
        </p:txBody>
      </p:sp>
      <p:sp>
        <p:nvSpPr>
          <p:cNvPr id="114" name="Title 112">
            <a:extLst>
              <a:ext uri="{FF2B5EF4-FFF2-40B4-BE49-F238E27FC236}">
                <a16:creationId xmlns:a16="http://schemas.microsoft.com/office/drawing/2014/main" id="{A056DEAB-6CAD-4C6F-AA3C-5E4FC464FE95}"/>
              </a:ext>
            </a:extLst>
          </p:cNvPr>
          <p:cNvSpPr>
            <a:spLocks noGrp="1"/>
          </p:cNvSpPr>
          <p:nvPr>
            <p:ph type="title"/>
          </p:nvPr>
        </p:nvSpPr>
        <p:spPr>
          <a:xfrm>
            <a:off x="6599241" y="1739904"/>
            <a:ext cx="4872035" cy="1714161"/>
          </a:xfrm>
        </p:spPr>
        <p:txBody>
          <a:bodyPr>
            <a:normAutofit/>
          </a:bodyPr>
          <a:lstStyle>
            <a:lvl1pPr>
              <a:lnSpc>
                <a:spcPct val="80000"/>
              </a:lnSpc>
              <a:defRPr sz="5200">
                <a:solidFill>
                  <a:schemeClr val="accent3"/>
                </a:solidFill>
              </a:defRPr>
            </a:lvl1pPr>
          </a:lstStyle>
          <a:p>
            <a:r>
              <a:rPr lang="en-US" dirty="0"/>
              <a:t>Click to edit Master title style</a:t>
            </a:r>
            <a:endParaRPr lang="en-GB" dirty="0"/>
          </a:p>
        </p:txBody>
      </p:sp>
      <p:sp>
        <p:nvSpPr>
          <p:cNvPr id="116" name="Text Placeholder 57">
            <a:extLst>
              <a:ext uri="{FF2B5EF4-FFF2-40B4-BE49-F238E27FC236}">
                <a16:creationId xmlns:a16="http://schemas.microsoft.com/office/drawing/2014/main" id="{EF7B753F-E263-48A4-876C-0550E74CDE84}"/>
              </a:ext>
            </a:extLst>
          </p:cNvPr>
          <p:cNvSpPr>
            <a:spLocks noGrp="1"/>
          </p:cNvSpPr>
          <p:nvPr>
            <p:ph type="body" sz="quarter" idx="10"/>
          </p:nvPr>
        </p:nvSpPr>
        <p:spPr>
          <a:xfrm>
            <a:off x="6599239" y="4018049"/>
            <a:ext cx="4872036" cy="1445503"/>
          </a:xfrm>
        </p:spPr>
        <p:txBody>
          <a:bodyPr lIns="0" tIns="0" rIns="0" bIns="0">
            <a:normAutofit/>
          </a:bodyPr>
          <a:lstStyle>
            <a:lvl1pPr>
              <a:defRPr sz="2000" spc="51" baseline="0">
                <a:solidFill>
                  <a:schemeClr val="tx2"/>
                </a:solidFill>
              </a:defRPr>
            </a:lvl1pPr>
          </a:lstStyle>
          <a:p>
            <a:pPr lvl="0"/>
            <a:r>
              <a:rPr lang="en-US" dirty="0"/>
              <a:t>Click to edit Master text styles</a:t>
            </a:r>
          </a:p>
        </p:txBody>
      </p:sp>
      <p:pic>
        <p:nvPicPr>
          <p:cNvPr id="166" name="Graphic 165">
            <a:extLst>
              <a:ext uri="{FF2B5EF4-FFF2-40B4-BE49-F238E27FC236}">
                <a16:creationId xmlns:a16="http://schemas.microsoft.com/office/drawing/2014/main" id="{68C5A58B-B245-40E2-BC7D-07C931371728}"/>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6599240" y="5903628"/>
            <a:ext cx="2542704" cy="699644"/>
          </a:xfrm>
          <a:prstGeom prst="rect">
            <a:avLst/>
          </a:prstGeom>
        </p:spPr>
      </p:pic>
      <p:sp>
        <p:nvSpPr>
          <p:cNvPr id="168" name="Text Placeholder 167">
            <a:extLst>
              <a:ext uri="{FF2B5EF4-FFF2-40B4-BE49-F238E27FC236}">
                <a16:creationId xmlns:a16="http://schemas.microsoft.com/office/drawing/2014/main" id="{82DA3414-D80F-484E-9167-ED4A1CD2BECC}"/>
              </a:ext>
            </a:extLst>
          </p:cNvPr>
          <p:cNvSpPr>
            <a:spLocks noGrp="1"/>
          </p:cNvSpPr>
          <p:nvPr>
            <p:ph type="body" sz="quarter" idx="12" hasCustomPrompt="1"/>
          </p:nvPr>
        </p:nvSpPr>
        <p:spPr>
          <a:xfrm>
            <a:off x="6599239" y="3725253"/>
            <a:ext cx="972000" cy="10800"/>
          </a:xfrm>
          <a:solidFill>
            <a:schemeClr val="tx2"/>
          </a:solidFill>
        </p:spPr>
        <p:txBody>
          <a:bodyPr/>
          <a:lstStyle>
            <a:lvl1pPr>
              <a:defRPr/>
            </a:lvl1pPr>
          </a:lstStyle>
          <a:p>
            <a:pPr lvl="0"/>
            <a:r>
              <a:rPr lang="en-US" dirty="0"/>
              <a:t> </a:t>
            </a:r>
            <a:endParaRPr lang="en-GB" dirty="0"/>
          </a:p>
        </p:txBody>
      </p:sp>
      <p:sp>
        <p:nvSpPr>
          <p:cNvPr id="14" name="Text Placeholder 13">
            <a:extLst>
              <a:ext uri="{FF2B5EF4-FFF2-40B4-BE49-F238E27FC236}">
                <a16:creationId xmlns:a16="http://schemas.microsoft.com/office/drawing/2014/main" id="{B596616D-4FC4-4782-BCC1-351A3F972FBD}"/>
              </a:ext>
            </a:extLst>
          </p:cNvPr>
          <p:cNvSpPr>
            <a:spLocks noGrp="1"/>
          </p:cNvSpPr>
          <p:nvPr>
            <p:ph type="body" sz="quarter" idx="14" hasCustomPrompt="1"/>
          </p:nvPr>
        </p:nvSpPr>
        <p:spPr>
          <a:xfrm>
            <a:off x="1589" y="-1585"/>
            <a:ext cx="4273927" cy="2027169"/>
          </a:xfrm>
          <a:custGeom>
            <a:avLst/>
            <a:gdLst>
              <a:gd name="connsiteX0" fmla="*/ 0 w 4273926"/>
              <a:gd name="connsiteY0" fmla="*/ 0 h 2027169"/>
              <a:gd name="connsiteX1" fmla="*/ 582595 w 4273926"/>
              <a:gd name="connsiteY1" fmla="*/ 0 h 2027169"/>
              <a:gd name="connsiteX2" fmla="*/ 589598 w 4273926"/>
              <a:gd name="connsiteY2" fmla="*/ 69465 h 2027169"/>
              <a:gd name="connsiteX3" fmla="*/ 2031143 w 4273926"/>
              <a:gd name="connsiteY3" fmla="*/ 1244358 h 2027169"/>
              <a:gd name="connsiteX4" fmla="*/ 3472687 w 4273926"/>
              <a:gd name="connsiteY4" fmla="*/ 69465 h 2027169"/>
              <a:gd name="connsiteX5" fmla="*/ 3479690 w 4273926"/>
              <a:gd name="connsiteY5" fmla="*/ 0 h 2027169"/>
              <a:gd name="connsiteX6" fmla="*/ 4273926 w 4273926"/>
              <a:gd name="connsiteY6" fmla="*/ 0 h 2027169"/>
              <a:gd name="connsiteX7" fmla="*/ 4273755 w 4273926"/>
              <a:gd name="connsiteY7" fmla="*/ 3403 h 2027169"/>
              <a:gd name="connsiteX8" fmla="*/ 2031143 w 4273926"/>
              <a:gd name="connsiteY8" fmla="*/ 2027169 h 2027169"/>
              <a:gd name="connsiteX9" fmla="*/ 23506 w 4273926"/>
              <a:gd name="connsiteY9" fmla="*/ 799170 h 2027169"/>
              <a:gd name="connsiteX10" fmla="*/ 0 w 4273926"/>
              <a:gd name="connsiteY10" fmla="*/ 747587 h 202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73926" h="2027169">
                <a:moveTo>
                  <a:pt x="0" y="0"/>
                </a:moveTo>
                <a:lnTo>
                  <a:pt x="582595" y="0"/>
                </a:lnTo>
                <a:lnTo>
                  <a:pt x="589598" y="69465"/>
                </a:lnTo>
                <a:cubicBezTo>
                  <a:pt x="726804" y="739975"/>
                  <a:pt x="1320071" y="1244358"/>
                  <a:pt x="2031143" y="1244358"/>
                </a:cubicBezTo>
                <a:cubicBezTo>
                  <a:pt x="2742214" y="1244358"/>
                  <a:pt x="3335481" y="739975"/>
                  <a:pt x="3472687" y="69465"/>
                </a:cubicBezTo>
                <a:lnTo>
                  <a:pt x="3479690" y="0"/>
                </a:lnTo>
                <a:lnTo>
                  <a:pt x="4273926" y="0"/>
                </a:lnTo>
                <a:lnTo>
                  <a:pt x="4273755" y="3403"/>
                </a:lnTo>
                <a:cubicBezTo>
                  <a:pt x="4158314" y="1140122"/>
                  <a:pt x="3198319" y="2027169"/>
                  <a:pt x="2031143" y="2027169"/>
                </a:cubicBezTo>
                <a:cubicBezTo>
                  <a:pt x="1155760" y="2027169"/>
                  <a:pt x="396917" y="1528205"/>
                  <a:pt x="23506" y="799170"/>
                </a:cubicBezTo>
                <a:lnTo>
                  <a:pt x="0" y="747587"/>
                </a:lnTo>
                <a:close/>
              </a:path>
            </a:pathLst>
          </a:custGeom>
          <a:solidFill>
            <a:schemeClr val="bg1">
              <a:alpha val="30000"/>
            </a:schemeClr>
          </a:solidFill>
        </p:spPr>
        <p:txBody>
          <a:bodyPr vert="horz" wrap="square"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a:t> </a:t>
            </a:r>
            <a:endParaRPr lang="en-GB" dirty="0"/>
          </a:p>
        </p:txBody>
      </p:sp>
    </p:spTree>
    <p:extLst>
      <p:ext uri="{BB962C8B-B14F-4D97-AF65-F5344CB8AC3E}">
        <p14:creationId xmlns:p14="http://schemas.microsoft.com/office/powerpoint/2010/main" val="12232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04">
    <p:spTree>
      <p:nvGrpSpPr>
        <p:cNvPr id="1" name=""/>
        <p:cNvGrpSpPr/>
        <p:nvPr/>
      </p:nvGrpSpPr>
      <p:grpSpPr>
        <a:xfrm>
          <a:off x="0" y="0"/>
          <a:ext cx="0" cy="0"/>
          <a:chOff x="0" y="0"/>
          <a:chExt cx="0" cy="0"/>
        </a:xfrm>
      </p:grpSpPr>
      <p:sp>
        <p:nvSpPr>
          <p:cNvPr id="11" name="Picture Placeholder 169">
            <a:extLst>
              <a:ext uri="{FF2B5EF4-FFF2-40B4-BE49-F238E27FC236}">
                <a16:creationId xmlns:a16="http://schemas.microsoft.com/office/drawing/2014/main" id="{893D9863-E9B9-4C69-B71B-41CB973A86C5}"/>
              </a:ext>
            </a:extLst>
          </p:cNvPr>
          <p:cNvSpPr>
            <a:spLocks noGrp="1"/>
          </p:cNvSpPr>
          <p:nvPr>
            <p:ph type="pic" sz="quarter" idx="13" hasCustomPrompt="1"/>
          </p:nvPr>
        </p:nvSpPr>
        <p:spPr>
          <a:xfrm>
            <a:off x="0" y="-1587"/>
            <a:ext cx="6129339" cy="6858000"/>
          </a:xfrm>
          <a:solidFill>
            <a:schemeClr val="accent4"/>
          </a:solidFill>
        </p:spPr>
        <p:txBody>
          <a:bodyPr lIns="360000" tIns="360000" rIns="360000" bIns="1620000" anchor="ctr"/>
          <a:lstStyle>
            <a:lvl1pPr algn="ctr">
              <a:defRPr sz="1200" cap="all" spc="151" baseline="0">
                <a:solidFill>
                  <a:schemeClr val="bg1"/>
                </a:solidFill>
                <a:latin typeface="+mj-lt"/>
              </a:defRPr>
            </a:lvl1pPr>
          </a:lstStyle>
          <a:p>
            <a:r>
              <a:rPr lang="en-GB" dirty="0"/>
              <a:t>Click the icon below to insert a new image then place it at the background &gt; Right click on the image &gt; Background</a:t>
            </a:r>
          </a:p>
        </p:txBody>
      </p:sp>
      <p:sp>
        <p:nvSpPr>
          <p:cNvPr id="102" name="Rectangle 101">
            <a:extLst>
              <a:ext uri="{FF2B5EF4-FFF2-40B4-BE49-F238E27FC236}">
                <a16:creationId xmlns:a16="http://schemas.microsoft.com/office/drawing/2014/main" id="{180DA3C2-B1C9-46DC-B965-80C2910F9D1A}"/>
              </a:ext>
            </a:extLst>
          </p:cNvPr>
          <p:cNvSpPr>
            <a:spLocks/>
          </p:cNvSpPr>
          <p:nvPr userDrawn="1"/>
        </p:nvSpPr>
        <p:spPr>
          <a:xfrm>
            <a:off x="6129339" y="-1"/>
            <a:ext cx="606266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en-GB" sz="1200" dirty="0" err="1"/>
          </a:p>
        </p:txBody>
      </p:sp>
      <p:sp>
        <p:nvSpPr>
          <p:cNvPr id="112" name="Text Placeholder 57">
            <a:extLst>
              <a:ext uri="{FF2B5EF4-FFF2-40B4-BE49-F238E27FC236}">
                <a16:creationId xmlns:a16="http://schemas.microsoft.com/office/drawing/2014/main" id="{B7464AC1-DC99-4EBF-AE13-A94FB887EB13}"/>
              </a:ext>
            </a:extLst>
          </p:cNvPr>
          <p:cNvSpPr>
            <a:spLocks noGrp="1"/>
          </p:cNvSpPr>
          <p:nvPr>
            <p:ph type="body" sz="quarter" idx="11" hasCustomPrompt="1"/>
          </p:nvPr>
        </p:nvSpPr>
        <p:spPr>
          <a:xfrm>
            <a:off x="6599242" y="1156289"/>
            <a:ext cx="728842" cy="397351"/>
          </a:xfrm>
          <a:prstGeom prst="roundRect">
            <a:avLst>
              <a:gd name="adj" fmla="val 50000"/>
            </a:avLst>
          </a:prstGeom>
          <a:solidFill>
            <a:schemeClr val="bg1"/>
          </a:solidFill>
          <a:ln w="15875">
            <a:solidFill>
              <a:schemeClr val="accent4"/>
            </a:solidFill>
          </a:ln>
        </p:spPr>
        <p:txBody>
          <a:bodyPr wrap="none" lIns="180000" tIns="18000" rIns="144000" bIns="18000" anchor="ctr">
            <a:spAutoFit/>
          </a:bodyPr>
          <a:lstStyle>
            <a:lvl1pPr algn="l">
              <a:lnSpc>
                <a:spcPct val="100000"/>
              </a:lnSpc>
              <a:spcBef>
                <a:spcPts val="0"/>
              </a:spcBef>
              <a:defRPr sz="1600" b="1" cap="all" spc="200" baseline="0">
                <a:solidFill>
                  <a:schemeClr val="accent4"/>
                </a:solidFill>
              </a:defRPr>
            </a:lvl1pPr>
          </a:lstStyle>
          <a:p>
            <a:pPr lvl="0"/>
            <a:r>
              <a:rPr lang="en-US" dirty="0"/>
              <a:t>04</a:t>
            </a:r>
          </a:p>
        </p:txBody>
      </p:sp>
      <p:sp>
        <p:nvSpPr>
          <p:cNvPr id="114" name="Title 112">
            <a:extLst>
              <a:ext uri="{FF2B5EF4-FFF2-40B4-BE49-F238E27FC236}">
                <a16:creationId xmlns:a16="http://schemas.microsoft.com/office/drawing/2014/main" id="{A056DEAB-6CAD-4C6F-AA3C-5E4FC464FE95}"/>
              </a:ext>
            </a:extLst>
          </p:cNvPr>
          <p:cNvSpPr>
            <a:spLocks noGrp="1"/>
          </p:cNvSpPr>
          <p:nvPr>
            <p:ph type="title"/>
          </p:nvPr>
        </p:nvSpPr>
        <p:spPr>
          <a:xfrm>
            <a:off x="6599241" y="1739904"/>
            <a:ext cx="4872035" cy="1714161"/>
          </a:xfrm>
        </p:spPr>
        <p:txBody>
          <a:bodyPr>
            <a:normAutofit/>
          </a:bodyPr>
          <a:lstStyle>
            <a:lvl1pPr>
              <a:lnSpc>
                <a:spcPct val="80000"/>
              </a:lnSpc>
              <a:defRPr sz="5200">
                <a:solidFill>
                  <a:schemeClr val="accent4"/>
                </a:solidFill>
              </a:defRPr>
            </a:lvl1pPr>
          </a:lstStyle>
          <a:p>
            <a:r>
              <a:rPr lang="en-US" dirty="0"/>
              <a:t>Click to edit Master title style</a:t>
            </a:r>
            <a:endParaRPr lang="en-GB" dirty="0"/>
          </a:p>
        </p:txBody>
      </p:sp>
      <p:sp>
        <p:nvSpPr>
          <p:cNvPr id="116" name="Text Placeholder 57">
            <a:extLst>
              <a:ext uri="{FF2B5EF4-FFF2-40B4-BE49-F238E27FC236}">
                <a16:creationId xmlns:a16="http://schemas.microsoft.com/office/drawing/2014/main" id="{EF7B753F-E263-48A4-876C-0550E74CDE84}"/>
              </a:ext>
            </a:extLst>
          </p:cNvPr>
          <p:cNvSpPr>
            <a:spLocks noGrp="1"/>
          </p:cNvSpPr>
          <p:nvPr>
            <p:ph type="body" sz="quarter" idx="10"/>
          </p:nvPr>
        </p:nvSpPr>
        <p:spPr>
          <a:xfrm>
            <a:off x="6599239" y="4018049"/>
            <a:ext cx="4872036" cy="1445503"/>
          </a:xfrm>
        </p:spPr>
        <p:txBody>
          <a:bodyPr lIns="0" tIns="0" rIns="0" bIns="0">
            <a:normAutofit/>
          </a:bodyPr>
          <a:lstStyle>
            <a:lvl1pPr>
              <a:defRPr sz="2000" spc="51" baseline="0">
                <a:solidFill>
                  <a:schemeClr val="tx2"/>
                </a:solidFill>
              </a:defRPr>
            </a:lvl1pPr>
          </a:lstStyle>
          <a:p>
            <a:pPr lvl="0"/>
            <a:r>
              <a:rPr lang="en-US" dirty="0"/>
              <a:t>Click to edit Master text styles</a:t>
            </a:r>
          </a:p>
        </p:txBody>
      </p:sp>
      <p:pic>
        <p:nvPicPr>
          <p:cNvPr id="166" name="Graphic 165">
            <a:extLst>
              <a:ext uri="{FF2B5EF4-FFF2-40B4-BE49-F238E27FC236}">
                <a16:creationId xmlns:a16="http://schemas.microsoft.com/office/drawing/2014/main" id="{68C5A58B-B245-40E2-BC7D-07C931371728}"/>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6599240" y="5903628"/>
            <a:ext cx="2542704" cy="699644"/>
          </a:xfrm>
          <a:prstGeom prst="rect">
            <a:avLst/>
          </a:prstGeom>
        </p:spPr>
      </p:pic>
      <p:sp>
        <p:nvSpPr>
          <p:cNvPr id="168" name="Text Placeholder 167">
            <a:extLst>
              <a:ext uri="{FF2B5EF4-FFF2-40B4-BE49-F238E27FC236}">
                <a16:creationId xmlns:a16="http://schemas.microsoft.com/office/drawing/2014/main" id="{82DA3414-D80F-484E-9167-ED4A1CD2BECC}"/>
              </a:ext>
            </a:extLst>
          </p:cNvPr>
          <p:cNvSpPr>
            <a:spLocks noGrp="1"/>
          </p:cNvSpPr>
          <p:nvPr>
            <p:ph type="body" sz="quarter" idx="12" hasCustomPrompt="1"/>
          </p:nvPr>
        </p:nvSpPr>
        <p:spPr>
          <a:xfrm>
            <a:off x="6599239" y="3725253"/>
            <a:ext cx="972000" cy="10800"/>
          </a:xfrm>
          <a:solidFill>
            <a:schemeClr val="tx2"/>
          </a:solidFill>
        </p:spPr>
        <p:txBody>
          <a:bodyPr/>
          <a:lstStyle>
            <a:lvl1pPr>
              <a:defRPr/>
            </a:lvl1pPr>
          </a:lstStyle>
          <a:p>
            <a:pPr lvl="0"/>
            <a:r>
              <a:rPr lang="en-US" dirty="0"/>
              <a:t> </a:t>
            </a:r>
            <a:endParaRPr lang="en-GB" dirty="0"/>
          </a:p>
        </p:txBody>
      </p:sp>
      <p:sp>
        <p:nvSpPr>
          <p:cNvPr id="15" name="Text Placeholder 14">
            <a:extLst>
              <a:ext uri="{FF2B5EF4-FFF2-40B4-BE49-F238E27FC236}">
                <a16:creationId xmlns:a16="http://schemas.microsoft.com/office/drawing/2014/main" id="{FBB0DC30-41C7-41E3-903D-5B129282A75E}"/>
              </a:ext>
            </a:extLst>
          </p:cNvPr>
          <p:cNvSpPr>
            <a:spLocks noGrp="1"/>
          </p:cNvSpPr>
          <p:nvPr>
            <p:ph type="body" sz="quarter" idx="16" hasCustomPrompt="1"/>
          </p:nvPr>
        </p:nvSpPr>
        <p:spPr>
          <a:xfrm>
            <a:off x="3995742" y="-1587"/>
            <a:ext cx="2133599" cy="2714445"/>
          </a:xfrm>
          <a:custGeom>
            <a:avLst/>
            <a:gdLst>
              <a:gd name="connsiteX0" fmla="*/ 12173 w 2133598"/>
              <a:gd name="connsiteY0" fmla="*/ 0 h 2714445"/>
              <a:gd name="connsiteX1" fmla="*/ 869556 w 2133598"/>
              <a:gd name="connsiteY1" fmla="*/ 0 h 2714445"/>
              <a:gd name="connsiteX2" fmla="*/ 845254 w 2133598"/>
              <a:gd name="connsiteY2" fmla="*/ 241074 h 2714445"/>
              <a:gd name="connsiteX3" fmla="*/ 2010539 w 2133598"/>
              <a:gd name="connsiteY3" fmla="*/ 1824973 h 2714445"/>
              <a:gd name="connsiteX4" fmla="*/ 2133598 w 2133598"/>
              <a:gd name="connsiteY4" fmla="*/ 1856615 h 2714445"/>
              <a:gd name="connsiteX5" fmla="*/ 2133598 w 2133598"/>
              <a:gd name="connsiteY5" fmla="*/ 2714445 h 2714445"/>
              <a:gd name="connsiteX6" fmla="*/ 1999129 w 2133598"/>
              <a:gd name="connsiteY6" fmla="*/ 2693923 h 2714445"/>
              <a:gd name="connsiteX7" fmla="*/ 0 w 2133598"/>
              <a:gd name="connsiteY7" fmla="*/ 241074 h 271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3598" h="2714445">
                <a:moveTo>
                  <a:pt x="12173" y="0"/>
                </a:moveTo>
                <a:lnTo>
                  <a:pt x="869556" y="0"/>
                </a:lnTo>
                <a:lnTo>
                  <a:pt x="845254" y="241074"/>
                </a:lnTo>
                <a:cubicBezTo>
                  <a:pt x="845254" y="985277"/>
                  <a:pt x="1335432" y="1614993"/>
                  <a:pt x="2010539" y="1824973"/>
                </a:cubicBezTo>
                <a:lnTo>
                  <a:pt x="2133598" y="1856615"/>
                </a:lnTo>
                <a:lnTo>
                  <a:pt x="2133598" y="2714445"/>
                </a:lnTo>
                <a:lnTo>
                  <a:pt x="1999129" y="2693923"/>
                </a:lnTo>
                <a:cubicBezTo>
                  <a:pt x="858229" y="2460461"/>
                  <a:pt x="0" y="1450993"/>
                  <a:pt x="0" y="241074"/>
                </a:cubicBezTo>
                <a:close/>
              </a:path>
            </a:pathLst>
          </a:custGeom>
          <a:solidFill>
            <a:schemeClr val="bg1">
              <a:alpha val="30000"/>
            </a:schemeClr>
          </a:solidFill>
        </p:spPr>
        <p:txBody>
          <a:bodyPr vert="horz" wrap="square"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GB" dirty="0"/>
              <a:t> </a:t>
            </a:r>
          </a:p>
        </p:txBody>
      </p:sp>
    </p:spTree>
    <p:extLst>
      <p:ext uri="{BB962C8B-B14F-4D97-AF65-F5344CB8AC3E}">
        <p14:creationId xmlns:p14="http://schemas.microsoft.com/office/powerpoint/2010/main" val="129001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noProof="0"/>
              <a:t>Click to edit Master title style</a:t>
            </a:r>
            <a:endParaRPr lang="en-GB" noProof="0" dirty="0"/>
          </a:p>
        </p:txBody>
      </p:sp>
      <p:sp>
        <p:nvSpPr>
          <p:cNvPr id="4" name="Text Placeholder 3">
            <a:extLst>
              <a:ext uri="{FF2B5EF4-FFF2-40B4-BE49-F238E27FC236}">
                <a16:creationId xmlns:a16="http://schemas.microsoft.com/office/drawing/2014/main" id="{08FE17DD-8006-4E28-8E08-D99126A3EFE6}"/>
              </a:ext>
            </a:extLst>
          </p:cNvPr>
          <p:cNvSpPr>
            <a:spLocks noGrp="1"/>
          </p:cNvSpPr>
          <p:nvPr>
            <p:ph type="body" sz="quarter" idx="10"/>
          </p:nvPr>
        </p:nvSpPr>
        <p:spPr>
          <a:xfrm>
            <a:off x="9690342" y="6460396"/>
            <a:ext cx="1474763" cy="138499"/>
          </a:xfrm>
        </p:spPr>
        <p:txBody>
          <a:bodyPr wrap="none" anchor="b">
            <a:spAutoFit/>
          </a:bodyPr>
          <a:lstStyle>
            <a:lvl1pPr algn="r">
              <a:lnSpc>
                <a:spcPct val="100000"/>
              </a:lnSpc>
              <a:spcBef>
                <a:spcPts val="0"/>
              </a:spcBef>
              <a:defRPr sz="900" i="1">
                <a:solidFill>
                  <a:schemeClr val="accent6"/>
                </a:solidFill>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27304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noProof="0"/>
              <a:t>Click to edit Master title style</a:t>
            </a:r>
            <a:endParaRPr lang="en-GB" noProof="0" dirty="0"/>
          </a:p>
        </p:txBody>
      </p:sp>
      <p:sp>
        <p:nvSpPr>
          <p:cNvPr id="6" name="Text Placeholder 5">
            <a:extLst>
              <a:ext uri="{FF2B5EF4-FFF2-40B4-BE49-F238E27FC236}">
                <a16:creationId xmlns:a16="http://schemas.microsoft.com/office/drawing/2014/main" id="{86DB103C-08CB-4500-9CCA-31630CD87AB5}"/>
              </a:ext>
            </a:extLst>
          </p:cNvPr>
          <p:cNvSpPr>
            <a:spLocks noGrp="1"/>
          </p:cNvSpPr>
          <p:nvPr>
            <p:ph type="body" sz="quarter" idx="10"/>
          </p:nvPr>
        </p:nvSpPr>
        <p:spPr>
          <a:xfrm>
            <a:off x="1260527" y="2153761"/>
            <a:ext cx="7920000" cy="40311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5">
            <a:extLst>
              <a:ext uri="{FF2B5EF4-FFF2-40B4-BE49-F238E27FC236}">
                <a16:creationId xmlns:a16="http://schemas.microsoft.com/office/drawing/2014/main" id="{66C586A2-2063-4533-84AB-C2DB216BC791}"/>
              </a:ext>
            </a:extLst>
          </p:cNvPr>
          <p:cNvSpPr>
            <a:spLocks noGrp="1"/>
          </p:cNvSpPr>
          <p:nvPr>
            <p:ph type="body" sz="quarter" idx="11" hasCustomPrompt="1"/>
          </p:nvPr>
        </p:nvSpPr>
        <p:spPr>
          <a:xfrm>
            <a:off x="1260478" y="1660554"/>
            <a:ext cx="10210799" cy="280782"/>
          </a:xfrm>
        </p:spPr>
        <p:txBody>
          <a:bodyPr wrap="square">
            <a:spAutoFit/>
          </a:bodyPr>
          <a:lstStyle>
            <a:lvl1pPr>
              <a:defRPr sz="1800" spc="31" baseline="0">
                <a:solidFill>
                  <a:schemeClr val="accent1"/>
                </a:solidFill>
              </a:defRPr>
            </a:lvl1pPr>
            <a:lvl2pPr>
              <a:defRPr sz="1800"/>
            </a:lvl2pPr>
            <a:lvl3pPr>
              <a:defRPr sz="1800"/>
            </a:lvl3pPr>
            <a:lvl4pPr>
              <a:defRPr sz="1800"/>
            </a:lvl4pPr>
            <a:lvl5pPr>
              <a:defRPr sz="1800"/>
            </a:lvl5pPr>
          </a:lstStyle>
          <a:p>
            <a:pPr lvl="0"/>
            <a:r>
              <a:rPr lang="en-US" dirty="0"/>
              <a:t>Subtitle</a:t>
            </a:r>
            <a:endParaRPr lang="en-GB" dirty="0"/>
          </a:p>
        </p:txBody>
      </p:sp>
      <p:sp>
        <p:nvSpPr>
          <p:cNvPr id="11" name="Text Placeholder 3">
            <a:extLst>
              <a:ext uri="{FF2B5EF4-FFF2-40B4-BE49-F238E27FC236}">
                <a16:creationId xmlns:a16="http://schemas.microsoft.com/office/drawing/2014/main" id="{32333615-1DD6-4EF2-AF34-635D7212F92A}"/>
              </a:ext>
            </a:extLst>
          </p:cNvPr>
          <p:cNvSpPr>
            <a:spLocks noGrp="1"/>
          </p:cNvSpPr>
          <p:nvPr>
            <p:ph type="body" sz="quarter" idx="12"/>
          </p:nvPr>
        </p:nvSpPr>
        <p:spPr>
          <a:xfrm>
            <a:off x="9690342" y="6460396"/>
            <a:ext cx="1474763" cy="138499"/>
          </a:xfrm>
        </p:spPr>
        <p:txBody>
          <a:bodyPr wrap="none" anchor="b">
            <a:spAutoFit/>
          </a:bodyPr>
          <a:lstStyle>
            <a:lvl1pPr algn="r">
              <a:lnSpc>
                <a:spcPct val="100000"/>
              </a:lnSpc>
              <a:spcBef>
                <a:spcPts val="0"/>
              </a:spcBef>
              <a:defRPr sz="900" i="1">
                <a:solidFill>
                  <a:schemeClr val="accent6"/>
                </a:solidFill>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179620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olumn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noProof="0"/>
              <a:t>Click to edit Master title style</a:t>
            </a:r>
            <a:endParaRPr lang="en-GB" noProof="0" dirty="0"/>
          </a:p>
        </p:txBody>
      </p:sp>
      <p:sp>
        <p:nvSpPr>
          <p:cNvPr id="6" name="Text Placeholder 5">
            <a:extLst>
              <a:ext uri="{FF2B5EF4-FFF2-40B4-BE49-F238E27FC236}">
                <a16:creationId xmlns:a16="http://schemas.microsoft.com/office/drawing/2014/main" id="{86DB103C-08CB-4500-9CCA-31630CD87AB5}"/>
              </a:ext>
            </a:extLst>
          </p:cNvPr>
          <p:cNvSpPr>
            <a:spLocks noGrp="1"/>
          </p:cNvSpPr>
          <p:nvPr>
            <p:ph type="body" sz="quarter" idx="10"/>
          </p:nvPr>
        </p:nvSpPr>
        <p:spPr>
          <a:xfrm>
            <a:off x="1260527" y="2153761"/>
            <a:ext cx="10210748" cy="4031141"/>
          </a:xfrm>
        </p:spPr>
        <p:txBody>
          <a:bodyPr numCol="2" spcCol="468000"/>
          <a:lstStyle>
            <a:lvl3pPr marL="346066" indent="-193670">
              <a:buFont typeface="Segoe UI" panose="020B0502040204020203" pitchFamily="34" charset="0"/>
              <a:buChar char="−"/>
              <a:defRPr/>
            </a:lvl3pPr>
            <a:lvl5pPr>
              <a:lnSpc>
                <a:spcPct val="120000"/>
              </a:lnSpc>
              <a:spcBef>
                <a:spcPts val="3600"/>
              </a:spcBef>
              <a:defRPr sz="1600">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5">
            <a:extLst>
              <a:ext uri="{FF2B5EF4-FFF2-40B4-BE49-F238E27FC236}">
                <a16:creationId xmlns:a16="http://schemas.microsoft.com/office/drawing/2014/main" id="{66C586A2-2063-4533-84AB-C2DB216BC791}"/>
              </a:ext>
            </a:extLst>
          </p:cNvPr>
          <p:cNvSpPr>
            <a:spLocks noGrp="1"/>
          </p:cNvSpPr>
          <p:nvPr>
            <p:ph type="body" sz="quarter" idx="11" hasCustomPrompt="1"/>
          </p:nvPr>
        </p:nvSpPr>
        <p:spPr>
          <a:xfrm>
            <a:off x="1260478" y="1660554"/>
            <a:ext cx="10210799" cy="280782"/>
          </a:xfrm>
        </p:spPr>
        <p:txBody>
          <a:bodyPr wrap="square">
            <a:spAutoFit/>
          </a:bodyPr>
          <a:lstStyle>
            <a:lvl1pPr>
              <a:defRPr sz="1800" spc="31" baseline="0">
                <a:solidFill>
                  <a:schemeClr val="accent1"/>
                </a:solidFill>
              </a:defRPr>
            </a:lvl1pPr>
            <a:lvl2pPr>
              <a:defRPr sz="1800"/>
            </a:lvl2pPr>
            <a:lvl3pPr>
              <a:defRPr sz="1800"/>
            </a:lvl3pPr>
            <a:lvl4pPr>
              <a:defRPr sz="1800"/>
            </a:lvl4pPr>
            <a:lvl5pPr>
              <a:defRPr sz="1800"/>
            </a:lvl5pPr>
          </a:lstStyle>
          <a:p>
            <a:pPr lvl="0"/>
            <a:r>
              <a:rPr lang="en-US" dirty="0"/>
              <a:t>Subtitle</a:t>
            </a:r>
            <a:endParaRPr lang="en-GB" dirty="0"/>
          </a:p>
        </p:txBody>
      </p:sp>
      <p:sp>
        <p:nvSpPr>
          <p:cNvPr id="7" name="Text Placeholder 3">
            <a:extLst>
              <a:ext uri="{FF2B5EF4-FFF2-40B4-BE49-F238E27FC236}">
                <a16:creationId xmlns:a16="http://schemas.microsoft.com/office/drawing/2014/main" id="{79534462-A74D-4C47-84CA-365A25699D20}"/>
              </a:ext>
            </a:extLst>
          </p:cNvPr>
          <p:cNvSpPr>
            <a:spLocks noGrp="1"/>
          </p:cNvSpPr>
          <p:nvPr>
            <p:ph type="body" sz="quarter" idx="12"/>
          </p:nvPr>
        </p:nvSpPr>
        <p:spPr>
          <a:xfrm>
            <a:off x="9690342" y="6460396"/>
            <a:ext cx="1474763" cy="138499"/>
          </a:xfrm>
        </p:spPr>
        <p:txBody>
          <a:bodyPr wrap="none" anchor="b">
            <a:spAutoFit/>
          </a:bodyPr>
          <a:lstStyle>
            <a:lvl1pPr algn="r">
              <a:lnSpc>
                <a:spcPct val="100000"/>
              </a:lnSpc>
              <a:spcBef>
                <a:spcPts val="0"/>
              </a:spcBef>
              <a:defRPr sz="900" i="1">
                <a:solidFill>
                  <a:schemeClr val="accent6"/>
                </a:solidFill>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392601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18" name="Picture Placeholder 169">
            <a:extLst>
              <a:ext uri="{FF2B5EF4-FFF2-40B4-BE49-F238E27FC236}">
                <a16:creationId xmlns:a16="http://schemas.microsoft.com/office/drawing/2014/main" id="{AC48BB07-1893-4255-A79A-735F56747D1B}"/>
              </a:ext>
            </a:extLst>
          </p:cNvPr>
          <p:cNvSpPr>
            <a:spLocks noGrp="1"/>
          </p:cNvSpPr>
          <p:nvPr>
            <p:ph type="pic" sz="quarter" idx="14"/>
          </p:nvPr>
        </p:nvSpPr>
        <p:spPr>
          <a:xfrm>
            <a:off x="4723056" y="2139202"/>
            <a:ext cx="3297043" cy="2437506"/>
          </a:xfrm>
          <a:noFill/>
        </p:spPr>
        <p:txBody>
          <a:bodyPr lIns="360000" tIns="360000" rIns="360000" bIns="1620000" anchor="ctr"/>
          <a:lstStyle>
            <a:lvl1pPr algn="ctr">
              <a:defRPr sz="1200" cap="all" spc="151" baseline="0">
                <a:solidFill>
                  <a:schemeClr val="bg2"/>
                </a:solidFill>
                <a:latin typeface="+mj-lt"/>
              </a:defRPr>
            </a:lvl1pPr>
          </a:lstStyle>
          <a:p>
            <a:endParaRPr lang="en-GB" dirty="0"/>
          </a:p>
        </p:txBody>
      </p:sp>
      <p:sp>
        <p:nvSpPr>
          <p:cNvPr id="19" name="Picture Placeholder 169">
            <a:extLst>
              <a:ext uri="{FF2B5EF4-FFF2-40B4-BE49-F238E27FC236}">
                <a16:creationId xmlns:a16="http://schemas.microsoft.com/office/drawing/2014/main" id="{2583B4F4-3F5D-498C-8341-18D5F62F9950}"/>
              </a:ext>
            </a:extLst>
          </p:cNvPr>
          <p:cNvSpPr>
            <a:spLocks noGrp="1"/>
          </p:cNvSpPr>
          <p:nvPr>
            <p:ph type="pic" sz="quarter" idx="15"/>
          </p:nvPr>
        </p:nvSpPr>
        <p:spPr>
          <a:xfrm>
            <a:off x="8185585" y="2139202"/>
            <a:ext cx="3297043" cy="2437506"/>
          </a:xfrm>
          <a:noFill/>
        </p:spPr>
        <p:txBody>
          <a:bodyPr lIns="360000" tIns="360000" rIns="360000" bIns="1620000" anchor="ctr"/>
          <a:lstStyle>
            <a:lvl1pPr algn="ctr">
              <a:defRPr sz="1200" cap="all" spc="151" baseline="0">
                <a:solidFill>
                  <a:schemeClr val="bg2"/>
                </a:solidFill>
                <a:latin typeface="+mj-lt"/>
              </a:defRPr>
            </a:lvl1pPr>
          </a:lstStyle>
          <a:p>
            <a:endParaRPr lang="en-GB" dirty="0"/>
          </a:p>
        </p:txBody>
      </p:sp>
      <p:sp>
        <p:nvSpPr>
          <p:cNvPr id="3" name="Title 2"/>
          <p:cNvSpPr>
            <a:spLocks noGrp="1"/>
          </p:cNvSpPr>
          <p:nvPr>
            <p:ph type="title"/>
          </p:nvPr>
        </p:nvSpPr>
        <p:spPr/>
        <p:txBody>
          <a:bodyPr/>
          <a:lstStyle/>
          <a:p>
            <a:r>
              <a:rPr lang="en-US" noProof="0"/>
              <a:t>Click to edit Master title style</a:t>
            </a:r>
            <a:endParaRPr lang="en-GB" noProof="0" dirty="0"/>
          </a:p>
        </p:txBody>
      </p:sp>
      <p:sp>
        <p:nvSpPr>
          <p:cNvPr id="7" name="Text Placeholder 3">
            <a:extLst>
              <a:ext uri="{FF2B5EF4-FFF2-40B4-BE49-F238E27FC236}">
                <a16:creationId xmlns:a16="http://schemas.microsoft.com/office/drawing/2014/main" id="{79534462-A74D-4C47-84CA-365A25699D20}"/>
              </a:ext>
            </a:extLst>
          </p:cNvPr>
          <p:cNvSpPr>
            <a:spLocks noGrp="1"/>
          </p:cNvSpPr>
          <p:nvPr>
            <p:ph type="body" sz="quarter" idx="12"/>
          </p:nvPr>
        </p:nvSpPr>
        <p:spPr>
          <a:xfrm>
            <a:off x="9690342" y="6460396"/>
            <a:ext cx="1474763" cy="138499"/>
          </a:xfrm>
        </p:spPr>
        <p:txBody>
          <a:bodyPr wrap="none" anchor="b">
            <a:spAutoFit/>
          </a:bodyPr>
          <a:lstStyle>
            <a:lvl1pPr algn="r">
              <a:lnSpc>
                <a:spcPct val="100000"/>
              </a:lnSpc>
              <a:spcBef>
                <a:spcPts val="0"/>
              </a:spcBef>
              <a:defRPr sz="900" i="1">
                <a:solidFill>
                  <a:schemeClr val="accent6"/>
                </a:solidFill>
              </a:defRPr>
            </a:lvl1pPr>
            <a:lvl2pPr marL="0" indent="0">
              <a:buNone/>
              <a:defRPr/>
            </a:lvl2pPr>
          </a:lstStyle>
          <a:p>
            <a:pPr lvl="0"/>
            <a:r>
              <a:rPr lang="en-US"/>
              <a:t>Click to edit Master text styles</a:t>
            </a:r>
          </a:p>
        </p:txBody>
      </p:sp>
      <p:sp>
        <p:nvSpPr>
          <p:cNvPr id="17" name="Picture Placeholder 169">
            <a:extLst>
              <a:ext uri="{FF2B5EF4-FFF2-40B4-BE49-F238E27FC236}">
                <a16:creationId xmlns:a16="http://schemas.microsoft.com/office/drawing/2014/main" id="{C120D925-6118-402D-9F25-A3EC53C21D60}"/>
              </a:ext>
            </a:extLst>
          </p:cNvPr>
          <p:cNvSpPr>
            <a:spLocks noGrp="1"/>
          </p:cNvSpPr>
          <p:nvPr>
            <p:ph type="pic" sz="quarter" idx="13"/>
          </p:nvPr>
        </p:nvSpPr>
        <p:spPr>
          <a:xfrm>
            <a:off x="1260528" y="2139202"/>
            <a:ext cx="3297043" cy="2437506"/>
          </a:xfrm>
          <a:noFill/>
        </p:spPr>
        <p:txBody>
          <a:bodyPr lIns="360000" tIns="360000" rIns="360000" bIns="1620000" anchor="ctr"/>
          <a:lstStyle>
            <a:lvl1pPr algn="ctr">
              <a:defRPr sz="1200" cap="all" spc="151" baseline="0">
                <a:solidFill>
                  <a:schemeClr val="bg2"/>
                </a:solidFill>
                <a:latin typeface="+mj-lt"/>
              </a:defRPr>
            </a:lvl1pPr>
          </a:lstStyle>
          <a:p>
            <a:endParaRPr lang="en-GB" dirty="0"/>
          </a:p>
        </p:txBody>
      </p:sp>
      <p:sp>
        <p:nvSpPr>
          <p:cNvPr id="23" name="Text Placeholder 5">
            <a:extLst>
              <a:ext uri="{FF2B5EF4-FFF2-40B4-BE49-F238E27FC236}">
                <a16:creationId xmlns:a16="http://schemas.microsoft.com/office/drawing/2014/main" id="{6928D978-5587-4244-B8B8-E66AB08FEC94}"/>
              </a:ext>
            </a:extLst>
          </p:cNvPr>
          <p:cNvSpPr>
            <a:spLocks noGrp="1"/>
          </p:cNvSpPr>
          <p:nvPr>
            <p:ph type="body" sz="quarter" idx="10"/>
          </p:nvPr>
        </p:nvSpPr>
        <p:spPr>
          <a:xfrm>
            <a:off x="1260528" y="4748451"/>
            <a:ext cx="3297043" cy="1436448"/>
          </a:xfrm>
        </p:spPr>
        <p:txBody>
          <a:bodyPr numCol="1" spcCol="468000"/>
          <a:lstStyle>
            <a:lvl1pPr>
              <a:lnSpc>
                <a:spcPct val="90000"/>
              </a:lnSpc>
              <a:defRPr cap="all" spc="71" baseline="0">
                <a:solidFill>
                  <a:schemeClr val="accent1"/>
                </a:solidFill>
                <a:latin typeface="+mj-lt"/>
              </a:defRPr>
            </a:lvl1pPr>
            <a:lvl2pPr marL="0" indent="0">
              <a:lnSpc>
                <a:spcPct val="100000"/>
              </a:lnSpc>
              <a:spcBef>
                <a:spcPts val="600"/>
              </a:spcBef>
              <a:buFont typeface="Arial" panose="020B0604020202020204" pitchFamily="34" charset="0"/>
              <a:buNone/>
              <a:defRPr sz="1100"/>
            </a:lvl2pPr>
            <a:lvl3pPr marL="166684" indent="-166684">
              <a:lnSpc>
                <a:spcPct val="100000"/>
              </a:lnSpc>
              <a:spcBef>
                <a:spcPts val="300"/>
              </a:spcBef>
              <a:buFontTx/>
              <a:buBlip>
                <a:blip r:embed="rId2"/>
              </a:buBlip>
              <a:defRPr sz="1100"/>
            </a:lvl3pPr>
            <a:lvl4pPr marL="368291" indent="-203195">
              <a:lnSpc>
                <a:spcPct val="100000"/>
              </a:lnSpc>
              <a:spcBef>
                <a:spcPts val="300"/>
              </a:spcBef>
              <a:buFont typeface="Segoe UI" panose="020B0502040204020203" pitchFamily="34" charset="0"/>
              <a:buChar char="−"/>
              <a:defRPr sz="1100">
                <a:solidFill>
                  <a:schemeClr val="tx1"/>
                </a:solidFill>
              </a:defRPr>
            </a:lvl4pPr>
            <a:lvl5pPr>
              <a:lnSpc>
                <a:spcPct val="120000"/>
              </a:lnSpc>
              <a:spcBef>
                <a:spcPts val="1200"/>
              </a:spcBef>
              <a:defRPr sz="13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5">
            <a:extLst>
              <a:ext uri="{FF2B5EF4-FFF2-40B4-BE49-F238E27FC236}">
                <a16:creationId xmlns:a16="http://schemas.microsoft.com/office/drawing/2014/main" id="{E11EC5CD-74F2-4CF6-83E4-44361B8E8329}"/>
              </a:ext>
            </a:extLst>
          </p:cNvPr>
          <p:cNvSpPr>
            <a:spLocks noGrp="1"/>
          </p:cNvSpPr>
          <p:nvPr>
            <p:ph type="body" sz="quarter" idx="16"/>
          </p:nvPr>
        </p:nvSpPr>
        <p:spPr>
          <a:xfrm>
            <a:off x="4723056" y="4748451"/>
            <a:ext cx="3297043" cy="1436448"/>
          </a:xfrm>
        </p:spPr>
        <p:txBody>
          <a:bodyPr numCol="1" spcCol="468000"/>
          <a:lstStyle>
            <a:lvl1pPr>
              <a:lnSpc>
                <a:spcPct val="90000"/>
              </a:lnSpc>
              <a:defRPr cap="all" spc="71" baseline="0">
                <a:solidFill>
                  <a:schemeClr val="accent2"/>
                </a:solidFill>
                <a:latin typeface="+mj-lt"/>
              </a:defRPr>
            </a:lvl1pPr>
            <a:lvl2pPr marL="0" indent="0">
              <a:lnSpc>
                <a:spcPct val="100000"/>
              </a:lnSpc>
              <a:spcBef>
                <a:spcPts val="600"/>
              </a:spcBef>
              <a:buFont typeface="Arial" panose="020B0604020202020204" pitchFamily="34" charset="0"/>
              <a:buNone/>
              <a:defRPr sz="1100"/>
            </a:lvl2pPr>
            <a:lvl3pPr marL="166684" indent="-166684">
              <a:lnSpc>
                <a:spcPct val="100000"/>
              </a:lnSpc>
              <a:spcBef>
                <a:spcPts val="300"/>
              </a:spcBef>
              <a:buFontTx/>
              <a:buBlip>
                <a:blip r:embed="rId2"/>
              </a:buBlip>
              <a:defRPr sz="1100"/>
            </a:lvl3pPr>
            <a:lvl4pPr marL="368291" indent="-203195">
              <a:lnSpc>
                <a:spcPct val="100000"/>
              </a:lnSpc>
              <a:spcBef>
                <a:spcPts val="300"/>
              </a:spcBef>
              <a:buFont typeface="Segoe UI" panose="020B0502040204020203" pitchFamily="34" charset="0"/>
              <a:buChar char="−"/>
              <a:defRPr sz="1100">
                <a:solidFill>
                  <a:schemeClr val="tx1"/>
                </a:solidFill>
              </a:defRPr>
            </a:lvl4pPr>
            <a:lvl5pPr>
              <a:lnSpc>
                <a:spcPct val="120000"/>
              </a:lnSpc>
              <a:spcBef>
                <a:spcPts val="1200"/>
              </a:spcBef>
              <a:defRPr sz="1300">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5" name="Text Placeholder 5">
            <a:extLst>
              <a:ext uri="{FF2B5EF4-FFF2-40B4-BE49-F238E27FC236}">
                <a16:creationId xmlns:a16="http://schemas.microsoft.com/office/drawing/2014/main" id="{C00B3BB2-5310-445E-8E94-F27E236645FB}"/>
              </a:ext>
            </a:extLst>
          </p:cNvPr>
          <p:cNvSpPr>
            <a:spLocks noGrp="1"/>
          </p:cNvSpPr>
          <p:nvPr>
            <p:ph type="body" sz="quarter" idx="17"/>
          </p:nvPr>
        </p:nvSpPr>
        <p:spPr>
          <a:xfrm>
            <a:off x="8185585" y="4748451"/>
            <a:ext cx="3297043" cy="1436448"/>
          </a:xfrm>
        </p:spPr>
        <p:txBody>
          <a:bodyPr numCol="1" spcCol="468000"/>
          <a:lstStyle>
            <a:lvl1pPr>
              <a:lnSpc>
                <a:spcPct val="90000"/>
              </a:lnSpc>
              <a:defRPr cap="all" spc="71" baseline="0">
                <a:solidFill>
                  <a:schemeClr val="accent3"/>
                </a:solidFill>
                <a:latin typeface="+mj-lt"/>
              </a:defRPr>
            </a:lvl1pPr>
            <a:lvl2pPr marL="0" indent="0">
              <a:lnSpc>
                <a:spcPct val="100000"/>
              </a:lnSpc>
              <a:spcBef>
                <a:spcPts val="600"/>
              </a:spcBef>
              <a:buFont typeface="Arial" panose="020B0604020202020204" pitchFamily="34" charset="0"/>
              <a:buNone/>
              <a:defRPr sz="1100"/>
            </a:lvl2pPr>
            <a:lvl3pPr marL="166684" indent="-166684">
              <a:lnSpc>
                <a:spcPct val="100000"/>
              </a:lnSpc>
              <a:spcBef>
                <a:spcPts val="300"/>
              </a:spcBef>
              <a:buFontTx/>
              <a:buBlip>
                <a:blip r:embed="rId2"/>
              </a:buBlip>
              <a:defRPr sz="1100"/>
            </a:lvl3pPr>
            <a:lvl4pPr marL="368291" indent="-203195">
              <a:lnSpc>
                <a:spcPct val="100000"/>
              </a:lnSpc>
              <a:spcBef>
                <a:spcPts val="300"/>
              </a:spcBef>
              <a:buFont typeface="Segoe UI" panose="020B0502040204020203" pitchFamily="34" charset="0"/>
              <a:buChar char="−"/>
              <a:defRPr sz="1100">
                <a:solidFill>
                  <a:schemeClr val="tx1"/>
                </a:solidFill>
              </a:defRPr>
            </a:lvl4pPr>
            <a:lvl5pPr>
              <a:lnSpc>
                <a:spcPct val="120000"/>
              </a:lnSpc>
              <a:spcBef>
                <a:spcPts val="1200"/>
              </a:spcBef>
              <a:defRPr sz="1300">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7701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mage right">
    <p:spTree>
      <p:nvGrpSpPr>
        <p:cNvPr id="1" name=""/>
        <p:cNvGrpSpPr/>
        <p:nvPr/>
      </p:nvGrpSpPr>
      <p:grpSpPr>
        <a:xfrm>
          <a:off x="0" y="0"/>
          <a:ext cx="0" cy="0"/>
          <a:chOff x="0" y="0"/>
          <a:chExt cx="0" cy="0"/>
        </a:xfrm>
      </p:grpSpPr>
      <p:sp>
        <p:nvSpPr>
          <p:cNvPr id="40" name="Picture Placeholder 169">
            <a:extLst>
              <a:ext uri="{FF2B5EF4-FFF2-40B4-BE49-F238E27FC236}">
                <a16:creationId xmlns:a16="http://schemas.microsoft.com/office/drawing/2014/main" id="{F1D3BA95-097C-4CE0-88D7-1A5E8B04A0BC}"/>
              </a:ext>
            </a:extLst>
          </p:cNvPr>
          <p:cNvSpPr>
            <a:spLocks noGrp="1"/>
          </p:cNvSpPr>
          <p:nvPr>
            <p:ph type="pic" sz="quarter" idx="13" hasCustomPrompt="1"/>
          </p:nvPr>
        </p:nvSpPr>
        <p:spPr>
          <a:xfrm>
            <a:off x="7721605" y="0"/>
            <a:ext cx="4470399" cy="6858000"/>
          </a:xfrm>
          <a:noFill/>
        </p:spPr>
        <p:txBody>
          <a:bodyPr lIns="360000" tIns="360000" rIns="360000" bIns="1620000" anchor="ctr"/>
          <a:lstStyle>
            <a:lvl1pPr algn="ctr">
              <a:defRPr sz="1200" cap="all" spc="151" baseline="0">
                <a:solidFill>
                  <a:schemeClr val="bg2"/>
                </a:solidFill>
                <a:latin typeface="+mj-lt"/>
              </a:defRPr>
            </a:lvl1pPr>
          </a:lstStyle>
          <a:p>
            <a:r>
              <a:rPr lang="en-GB" dirty="0"/>
              <a:t>Click the icon below to insert a new image then place it at the background &gt; Right click on the image &gt; Background</a:t>
            </a:r>
          </a:p>
        </p:txBody>
      </p:sp>
      <p:sp>
        <p:nvSpPr>
          <p:cNvPr id="3" name="Title 2"/>
          <p:cNvSpPr>
            <a:spLocks noGrp="1"/>
          </p:cNvSpPr>
          <p:nvPr>
            <p:ph type="title"/>
          </p:nvPr>
        </p:nvSpPr>
        <p:spPr>
          <a:xfrm>
            <a:off x="1260530" y="127001"/>
            <a:ext cx="5965772" cy="1270000"/>
          </a:xfrm>
        </p:spPr>
        <p:txBody>
          <a:bodyPr/>
          <a:lstStyle/>
          <a:p>
            <a:r>
              <a:rPr lang="en-US" noProof="0" dirty="0"/>
              <a:t>Click to edit Master title style</a:t>
            </a:r>
            <a:endParaRPr lang="en-GB" noProof="0" dirty="0"/>
          </a:p>
        </p:txBody>
      </p:sp>
      <p:sp>
        <p:nvSpPr>
          <p:cNvPr id="38" name="ZoneTexte 8">
            <a:extLst>
              <a:ext uri="{FF2B5EF4-FFF2-40B4-BE49-F238E27FC236}">
                <a16:creationId xmlns:a16="http://schemas.microsoft.com/office/drawing/2014/main" id="{540B8C38-EEDA-44BA-A251-914FEA393823}"/>
              </a:ext>
            </a:extLst>
          </p:cNvPr>
          <p:cNvSpPr txBox="1"/>
          <p:nvPr userDrawn="1"/>
        </p:nvSpPr>
        <p:spPr>
          <a:xfrm>
            <a:off x="7019221" y="6325655"/>
            <a:ext cx="161904" cy="184666"/>
          </a:xfrm>
          <a:prstGeom prst="rect">
            <a:avLst/>
          </a:prstGeom>
          <a:noFill/>
        </p:spPr>
        <p:txBody>
          <a:bodyPr wrap="none" lIns="0" tIns="0" rIns="0" bIns="0" rtlCol="0" anchor="ctr">
            <a:spAutoFit/>
          </a:bodyPr>
          <a:lstStyle/>
          <a:p>
            <a:pPr algn="l"/>
            <a:fld id="{65A47EB2-116F-44A5-A726-66A0D39ABD2F}" type="slidenum">
              <a:rPr lang="en-GB" sz="1200" smtClean="0">
                <a:solidFill>
                  <a:schemeClr val="accent2"/>
                </a:solidFill>
                <a:latin typeface="Franklin Gothic Demi Cond" panose="020B0706030402020204" pitchFamily="34" charset="0"/>
              </a:rPr>
              <a:pPr algn="l"/>
              <a:t>‹#›</a:t>
            </a:fld>
            <a:endParaRPr lang="en-GB" sz="1200" dirty="0">
              <a:solidFill>
                <a:schemeClr val="accent2"/>
              </a:solidFill>
              <a:latin typeface="Franklin Gothic Demi Cond" panose="020B0706030402020204" pitchFamily="34" charset="0"/>
            </a:endParaRPr>
          </a:p>
        </p:txBody>
      </p:sp>
      <p:cxnSp>
        <p:nvCxnSpPr>
          <p:cNvPr id="39" name="Connecteur droit 9">
            <a:extLst>
              <a:ext uri="{FF2B5EF4-FFF2-40B4-BE49-F238E27FC236}">
                <a16:creationId xmlns:a16="http://schemas.microsoft.com/office/drawing/2014/main" id="{73849C63-5ED7-4BB6-8399-329522B95632}"/>
              </a:ext>
            </a:extLst>
          </p:cNvPr>
          <p:cNvCxnSpPr>
            <a:cxnSpLocks/>
          </p:cNvCxnSpPr>
          <p:nvPr userDrawn="1"/>
        </p:nvCxnSpPr>
        <p:spPr>
          <a:xfrm flipH="1">
            <a:off x="7019223" y="6572222"/>
            <a:ext cx="72072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Text Placeholder 47">
            <a:extLst>
              <a:ext uri="{FF2B5EF4-FFF2-40B4-BE49-F238E27FC236}">
                <a16:creationId xmlns:a16="http://schemas.microsoft.com/office/drawing/2014/main" id="{2191BC27-53C5-466B-967F-2783E8C84195}"/>
              </a:ext>
            </a:extLst>
          </p:cNvPr>
          <p:cNvSpPr>
            <a:spLocks noGrp="1"/>
          </p:cNvSpPr>
          <p:nvPr>
            <p:ph type="body" sz="quarter" idx="14" hasCustomPrompt="1"/>
          </p:nvPr>
        </p:nvSpPr>
        <p:spPr>
          <a:xfrm>
            <a:off x="11377468" y="216000"/>
            <a:ext cx="597377" cy="476788"/>
          </a:xfrm>
          <a:custGeom>
            <a:avLst/>
            <a:gdLst>
              <a:gd name="connsiteX0" fmla="*/ 383146 w 597377"/>
              <a:gd name="connsiteY0" fmla="*/ 419450 h 476788"/>
              <a:gd name="connsiteX1" fmla="*/ 368041 w 597377"/>
              <a:gd name="connsiteY1" fmla="*/ 439384 h 476788"/>
              <a:gd name="connsiteX2" fmla="*/ 375484 w 597377"/>
              <a:gd name="connsiteY2" fmla="*/ 452309 h 476788"/>
              <a:gd name="connsiteX3" fmla="*/ 383146 w 597377"/>
              <a:gd name="connsiteY3" fmla="*/ 437632 h 476788"/>
              <a:gd name="connsiteX4" fmla="*/ 565733 w 597377"/>
              <a:gd name="connsiteY4" fmla="*/ 359796 h 476788"/>
              <a:gd name="connsiteX5" fmla="*/ 595392 w 597377"/>
              <a:gd name="connsiteY5" fmla="*/ 359796 h 476788"/>
              <a:gd name="connsiteX6" fmla="*/ 595392 w 597377"/>
              <a:gd name="connsiteY6" fmla="*/ 474803 h 476788"/>
              <a:gd name="connsiteX7" fmla="*/ 565733 w 597377"/>
              <a:gd name="connsiteY7" fmla="*/ 474803 h 476788"/>
              <a:gd name="connsiteX8" fmla="*/ 376531 w 597377"/>
              <a:gd name="connsiteY8" fmla="*/ 356047 h 476788"/>
              <a:gd name="connsiteX9" fmla="*/ 402562 w 597377"/>
              <a:gd name="connsiteY9" fmla="*/ 363047 h 476788"/>
              <a:gd name="connsiteX10" fmla="*/ 413499 w 597377"/>
              <a:gd name="connsiteY10" fmla="*/ 390388 h 476788"/>
              <a:gd name="connsiteX11" fmla="*/ 413499 w 597377"/>
              <a:gd name="connsiteY11" fmla="*/ 454040 h 476788"/>
              <a:gd name="connsiteX12" fmla="*/ 417436 w 597377"/>
              <a:gd name="connsiteY12" fmla="*/ 474382 h 476788"/>
              <a:gd name="connsiteX13" fmla="*/ 387031 w 597377"/>
              <a:gd name="connsiteY13" fmla="*/ 474382 h 476788"/>
              <a:gd name="connsiteX14" fmla="*/ 384844 w 597377"/>
              <a:gd name="connsiteY14" fmla="*/ 460821 h 476788"/>
              <a:gd name="connsiteX15" fmla="*/ 362532 w 597377"/>
              <a:gd name="connsiteY15" fmla="*/ 476788 h 476788"/>
              <a:gd name="connsiteX16" fmla="*/ 335845 w 597377"/>
              <a:gd name="connsiteY16" fmla="*/ 442447 h 476788"/>
              <a:gd name="connsiteX17" fmla="*/ 345251 w 597377"/>
              <a:gd name="connsiteY17" fmla="*/ 410949 h 476788"/>
              <a:gd name="connsiteX18" fmla="*/ 369969 w 597377"/>
              <a:gd name="connsiteY18" fmla="*/ 400888 h 476788"/>
              <a:gd name="connsiteX19" fmla="*/ 383750 w 597377"/>
              <a:gd name="connsiteY19" fmla="*/ 387545 h 476788"/>
              <a:gd name="connsiteX20" fmla="*/ 375438 w 597377"/>
              <a:gd name="connsiteY20" fmla="*/ 376827 h 476788"/>
              <a:gd name="connsiteX21" fmla="*/ 366688 w 597377"/>
              <a:gd name="connsiteY21" fmla="*/ 389732 h 476788"/>
              <a:gd name="connsiteX22" fmla="*/ 366907 w 597377"/>
              <a:gd name="connsiteY22" fmla="*/ 395857 h 476788"/>
              <a:gd name="connsiteX23" fmla="*/ 338908 w 597377"/>
              <a:gd name="connsiteY23" fmla="*/ 395857 h 476788"/>
              <a:gd name="connsiteX24" fmla="*/ 339345 w 597377"/>
              <a:gd name="connsiteY24" fmla="*/ 386232 h 476788"/>
              <a:gd name="connsiteX25" fmla="*/ 347439 w 597377"/>
              <a:gd name="connsiteY25" fmla="*/ 363922 h 476788"/>
              <a:gd name="connsiteX26" fmla="*/ 376531 w 597377"/>
              <a:gd name="connsiteY26" fmla="*/ 356047 h 476788"/>
              <a:gd name="connsiteX27" fmla="*/ 565733 w 597377"/>
              <a:gd name="connsiteY27" fmla="*/ 315139 h 476788"/>
              <a:gd name="connsiteX28" fmla="*/ 597377 w 597377"/>
              <a:gd name="connsiteY28" fmla="*/ 315139 h 476788"/>
              <a:gd name="connsiteX29" fmla="*/ 597377 w 597377"/>
              <a:gd name="connsiteY29" fmla="*/ 344910 h 476788"/>
              <a:gd name="connsiteX30" fmla="*/ 565733 w 597377"/>
              <a:gd name="connsiteY30" fmla="*/ 344910 h 476788"/>
              <a:gd name="connsiteX31" fmla="*/ 531377 w 597377"/>
              <a:gd name="connsiteY31" fmla="*/ 315139 h 476788"/>
              <a:gd name="connsiteX32" fmla="*/ 552833 w 597377"/>
              <a:gd name="connsiteY32" fmla="*/ 315139 h 476788"/>
              <a:gd name="connsiteX33" fmla="*/ 552833 w 597377"/>
              <a:gd name="connsiteY33" fmla="*/ 340948 h 476788"/>
              <a:gd name="connsiteX34" fmla="*/ 543856 w 597377"/>
              <a:gd name="connsiteY34" fmla="*/ 340948 h 476788"/>
              <a:gd name="connsiteX35" fmla="*/ 533785 w 597377"/>
              <a:gd name="connsiteY35" fmla="*/ 349696 h 476788"/>
              <a:gd name="connsiteX36" fmla="*/ 533785 w 597377"/>
              <a:gd name="connsiteY36" fmla="*/ 359101 h 476788"/>
              <a:gd name="connsiteX37" fmla="*/ 552833 w 597377"/>
              <a:gd name="connsiteY37" fmla="*/ 359101 h 476788"/>
              <a:gd name="connsiteX38" fmla="*/ 552833 w 597377"/>
              <a:gd name="connsiteY38" fmla="*/ 385129 h 476788"/>
              <a:gd name="connsiteX39" fmla="*/ 533785 w 597377"/>
              <a:gd name="connsiteY39" fmla="*/ 385129 h 476788"/>
              <a:gd name="connsiteX40" fmla="*/ 533566 w 597377"/>
              <a:gd name="connsiteY40" fmla="*/ 474803 h 476788"/>
              <a:gd name="connsiteX41" fmla="*/ 502257 w 597377"/>
              <a:gd name="connsiteY41" fmla="*/ 474803 h 476788"/>
              <a:gd name="connsiteX42" fmla="*/ 502257 w 597377"/>
              <a:gd name="connsiteY42" fmla="*/ 385129 h 476788"/>
              <a:gd name="connsiteX43" fmla="*/ 491529 w 597377"/>
              <a:gd name="connsiteY43" fmla="*/ 385129 h 476788"/>
              <a:gd name="connsiteX44" fmla="*/ 491529 w 597377"/>
              <a:gd name="connsiteY44" fmla="*/ 359101 h 476788"/>
              <a:gd name="connsiteX45" fmla="*/ 502257 w 597377"/>
              <a:gd name="connsiteY45" fmla="*/ 359101 h 476788"/>
              <a:gd name="connsiteX46" fmla="*/ 502257 w 597377"/>
              <a:gd name="connsiteY46" fmla="*/ 343791 h 476788"/>
              <a:gd name="connsiteX47" fmla="*/ 531377 w 597377"/>
              <a:gd name="connsiteY47" fmla="*/ 315139 h 476788"/>
              <a:gd name="connsiteX48" fmla="*/ 439488 w 597377"/>
              <a:gd name="connsiteY48" fmla="*/ 315139 h 476788"/>
              <a:gd name="connsiteX49" fmla="*/ 471242 w 597377"/>
              <a:gd name="connsiteY49" fmla="*/ 315139 h 476788"/>
              <a:gd name="connsiteX50" fmla="*/ 471242 w 597377"/>
              <a:gd name="connsiteY50" fmla="*/ 474803 h 476788"/>
              <a:gd name="connsiteX51" fmla="*/ 439488 w 597377"/>
              <a:gd name="connsiteY51" fmla="*/ 474803 h 476788"/>
              <a:gd name="connsiteX52" fmla="*/ 299571 w 597377"/>
              <a:gd name="connsiteY52" fmla="*/ 229904 h 476788"/>
              <a:gd name="connsiteX53" fmla="*/ 367379 w 597377"/>
              <a:gd name="connsiteY53" fmla="*/ 298270 h 476788"/>
              <a:gd name="connsiteX54" fmla="*/ 367379 w 597377"/>
              <a:gd name="connsiteY54" fmla="*/ 298489 h 476788"/>
              <a:gd name="connsiteX55" fmla="*/ 336319 w 597377"/>
              <a:gd name="connsiteY55" fmla="*/ 298489 h 476788"/>
              <a:gd name="connsiteX56" fmla="*/ 336319 w 597377"/>
              <a:gd name="connsiteY56" fmla="*/ 298270 h 476788"/>
              <a:gd name="connsiteX57" fmla="*/ 299571 w 597377"/>
              <a:gd name="connsiteY57" fmla="*/ 261138 h 476788"/>
              <a:gd name="connsiteX58" fmla="*/ 262824 w 597377"/>
              <a:gd name="connsiteY58" fmla="*/ 298270 h 476788"/>
              <a:gd name="connsiteX59" fmla="*/ 231982 w 597377"/>
              <a:gd name="connsiteY59" fmla="*/ 298489 h 476788"/>
              <a:gd name="connsiteX60" fmla="*/ 231982 w 597377"/>
              <a:gd name="connsiteY60" fmla="*/ 298270 h 476788"/>
              <a:gd name="connsiteX61" fmla="*/ 299571 w 597377"/>
              <a:gd name="connsiteY61" fmla="*/ 229904 h 476788"/>
              <a:gd name="connsiteX62" fmla="*/ 298688 w 597377"/>
              <a:gd name="connsiteY62" fmla="*/ 125923 h 476788"/>
              <a:gd name="connsiteX63" fmla="*/ 471242 w 597377"/>
              <a:gd name="connsiteY63" fmla="*/ 298270 h 476788"/>
              <a:gd name="connsiteX64" fmla="*/ 471242 w 597377"/>
              <a:gd name="connsiteY64" fmla="*/ 298489 h 476788"/>
              <a:gd name="connsiteX65" fmla="*/ 439749 w 597377"/>
              <a:gd name="connsiteY65" fmla="*/ 298489 h 476788"/>
              <a:gd name="connsiteX66" fmla="*/ 439749 w 597377"/>
              <a:gd name="connsiteY66" fmla="*/ 298270 h 476788"/>
              <a:gd name="connsiteX67" fmla="*/ 298688 w 597377"/>
              <a:gd name="connsiteY67" fmla="*/ 157199 h 476788"/>
              <a:gd name="connsiteX68" fmla="*/ 157409 w 597377"/>
              <a:gd name="connsiteY68" fmla="*/ 298270 h 476788"/>
              <a:gd name="connsiteX69" fmla="*/ 126135 w 597377"/>
              <a:gd name="connsiteY69" fmla="*/ 298489 h 476788"/>
              <a:gd name="connsiteX70" fmla="*/ 126135 w 597377"/>
              <a:gd name="connsiteY70" fmla="*/ 298270 h 476788"/>
              <a:gd name="connsiteX71" fmla="*/ 298688 w 597377"/>
              <a:gd name="connsiteY71" fmla="*/ 125923 h 476788"/>
              <a:gd name="connsiteX72" fmla="*/ 298688 w 597377"/>
              <a:gd name="connsiteY72" fmla="*/ 62962 h 476788"/>
              <a:gd name="connsiteX73" fmla="*/ 534199 w 597377"/>
              <a:gd name="connsiteY73" fmla="*/ 298270 h 476788"/>
              <a:gd name="connsiteX74" fmla="*/ 534199 w 597377"/>
              <a:gd name="connsiteY74" fmla="*/ 298489 h 476788"/>
              <a:gd name="connsiteX75" fmla="*/ 502929 w 597377"/>
              <a:gd name="connsiteY75" fmla="*/ 298489 h 476788"/>
              <a:gd name="connsiteX76" fmla="*/ 502929 w 597377"/>
              <a:gd name="connsiteY76" fmla="*/ 298270 h 476788"/>
              <a:gd name="connsiteX77" fmla="*/ 298688 w 597377"/>
              <a:gd name="connsiteY77" fmla="*/ 94234 h 476788"/>
              <a:gd name="connsiteX78" fmla="*/ 94448 w 597377"/>
              <a:gd name="connsiteY78" fmla="*/ 298270 h 476788"/>
              <a:gd name="connsiteX79" fmla="*/ 63178 w 597377"/>
              <a:gd name="connsiteY79" fmla="*/ 298489 h 476788"/>
              <a:gd name="connsiteX80" fmla="*/ 63178 w 597377"/>
              <a:gd name="connsiteY80" fmla="*/ 298270 h 476788"/>
              <a:gd name="connsiteX81" fmla="*/ 298688 w 597377"/>
              <a:gd name="connsiteY81" fmla="*/ 62962 h 476788"/>
              <a:gd name="connsiteX82" fmla="*/ 298688 w 597377"/>
              <a:gd name="connsiteY82" fmla="*/ 0 h 476788"/>
              <a:gd name="connsiteX83" fmla="*/ 597156 w 597377"/>
              <a:gd name="connsiteY83" fmla="*/ 298270 h 476788"/>
              <a:gd name="connsiteX84" fmla="*/ 597156 w 597377"/>
              <a:gd name="connsiteY84" fmla="*/ 298489 h 476788"/>
              <a:gd name="connsiteX85" fmla="*/ 565888 w 597377"/>
              <a:gd name="connsiteY85" fmla="*/ 298489 h 476788"/>
              <a:gd name="connsiteX86" fmla="*/ 565888 w 597377"/>
              <a:gd name="connsiteY86" fmla="*/ 298270 h 476788"/>
              <a:gd name="connsiteX87" fmla="*/ 298906 w 597377"/>
              <a:gd name="connsiteY87" fmla="*/ 31489 h 476788"/>
              <a:gd name="connsiteX88" fmla="*/ 32143 w 597377"/>
              <a:gd name="connsiteY88" fmla="*/ 298270 h 476788"/>
              <a:gd name="connsiteX89" fmla="*/ 0 w 597377"/>
              <a:gd name="connsiteY89" fmla="*/ 298489 h 476788"/>
              <a:gd name="connsiteX90" fmla="*/ 0 w 597377"/>
              <a:gd name="connsiteY90" fmla="*/ 298270 h 476788"/>
              <a:gd name="connsiteX91" fmla="*/ 298688 w 597377"/>
              <a:gd name="connsiteY91" fmla="*/ 0 h 4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97377" h="476788">
                <a:moveTo>
                  <a:pt x="383146" y="419450"/>
                </a:moveTo>
                <a:cubicBezTo>
                  <a:pt x="370011" y="425146"/>
                  <a:pt x="368041" y="427774"/>
                  <a:pt x="368041" y="439384"/>
                </a:cubicBezTo>
                <a:cubicBezTo>
                  <a:pt x="368041" y="447928"/>
                  <a:pt x="370668" y="452309"/>
                  <a:pt x="375484" y="452309"/>
                </a:cubicBezTo>
                <a:cubicBezTo>
                  <a:pt x="381176" y="452309"/>
                  <a:pt x="383146" y="448366"/>
                  <a:pt x="383146" y="437632"/>
                </a:cubicBezTo>
                <a:close/>
                <a:moveTo>
                  <a:pt x="565733" y="359796"/>
                </a:moveTo>
                <a:lnTo>
                  <a:pt x="595392" y="359796"/>
                </a:lnTo>
                <a:lnTo>
                  <a:pt x="595392" y="474803"/>
                </a:lnTo>
                <a:lnTo>
                  <a:pt x="565733" y="474803"/>
                </a:lnTo>
                <a:close/>
                <a:moveTo>
                  <a:pt x="376531" y="356047"/>
                </a:moveTo>
                <a:cubicBezTo>
                  <a:pt x="386812" y="356047"/>
                  <a:pt x="396218" y="358891"/>
                  <a:pt x="402562" y="363047"/>
                </a:cubicBezTo>
                <a:cubicBezTo>
                  <a:pt x="410218" y="368296"/>
                  <a:pt x="413499" y="376608"/>
                  <a:pt x="413499" y="390388"/>
                </a:cubicBezTo>
                <a:cubicBezTo>
                  <a:pt x="413499" y="454040"/>
                  <a:pt x="413499" y="454040"/>
                  <a:pt x="413499" y="454040"/>
                </a:cubicBezTo>
                <a:cubicBezTo>
                  <a:pt x="413499" y="462570"/>
                  <a:pt x="414374" y="467164"/>
                  <a:pt x="417436" y="474382"/>
                </a:cubicBezTo>
                <a:cubicBezTo>
                  <a:pt x="387031" y="474382"/>
                  <a:pt x="387031" y="474382"/>
                  <a:pt x="387031" y="474382"/>
                </a:cubicBezTo>
                <a:cubicBezTo>
                  <a:pt x="385500" y="469789"/>
                  <a:pt x="385281" y="467383"/>
                  <a:pt x="384844" y="460821"/>
                </a:cubicBezTo>
                <a:cubicBezTo>
                  <a:pt x="379813" y="473070"/>
                  <a:pt x="374781" y="476788"/>
                  <a:pt x="362532" y="476788"/>
                </a:cubicBezTo>
                <a:cubicBezTo>
                  <a:pt x="341970" y="476788"/>
                  <a:pt x="335845" y="468257"/>
                  <a:pt x="335845" y="442447"/>
                </a:cubicBezTo>
                <a:cubicBezTo>
                  <a:pt x="335845" y="424511"/>
                  <a:pt x="338033" y="416636"/>
                  <a:pt x="345251" y="410949"/>
                </a:cubicBezTo>
                <a:cubicBezTo>
                  <a:pt x="349845" y="407231"/>
                  <a:pt x="351595" y="406793"/>
                  <a:pt x="369969" y="400888"/>
                </a:cubicBezTo>
                <a:cubicBezTo>
                  <a:pt x="379594" y="397825"/>
                  <a:pt x="383750" y="394326"/>
                  <a:pt x="383750" y="387545"/>
                </a:cubicBezTo>
                <a:cubicBezTo>
                  <a:pt x="383750" y="381202"/>
                  <a:pt x="380469" y="376827"/>
                  <a:pt x="375438" y="376827"/>
                </a:cubicBezTo>
                <a:cubicBezTo>
                  <a:pt x="369750" y="376827"/>
                  <a:pt x="366688" y="381202"/>
                  <a:pt x="366688" y="389732"/>
                </a:cubicBezTo>
                <a:cubicBezTo>
                  <a:pt x="366688" y="390826"/>
                  <a:pt x="366688" y="393451"/>
                  <a:pt x="366907" y="395857"/>
                </a:cubicBezTo>
                <a:cubicBezTo>
                  <a:pt x="338908" y="395857"/>
                  <a:pt x="338908" y="395857"/>
                  <a:pt x="338908" y="395857"/>
                </a:cubicBezTo>
                <a:cubicBezTo>
                  <a:pt x="339345" y="386232"/>
                  <a:pt x="339345" y="386232"/>
                  <a:pt x="339345" y="386232"/>
                </a:cubicBezTo>
                <a:cubicBezTo>
                  <a:pt x="339564" y="373546"/>
                  <a:pt x="341533" y="368296"/>
                  <a:pt x="347439" y="363922"/>
                </a:cubicBezTo>
                <a:cubicBezTo>
                  <a:pt x="353782" y="359110"/>
                  <a:pt x="365157" y="356047"/>
                  <a:pt x="376531" y="356047"/>
                </a:cubicBezTo>
                <a:close/>
                <a:moveTo>
                  <a:pt x="565733" y="315139"/>
                </a:moveTo>
                <a:lnTo>
                  <a:pt x="597377" y="315139"/>
                </a:lnTo>
                <a:lnTo>
                  <a:pt x="597377" y="344910"/>
                </a:lnTo>
                <a:lnTo>
                  <a:pt x="565733" y="344910"/>
                </a:lnTo>
                <a:close/>
                <a:moveTo>
                  <a:pt x="531377" y="315139"/>
                </a:moveTo>
                <a:cubicBezTo>
                  <a:pt x="552833" y="315139"/>
                  <a:pt x="552833" y="315139"/>
                  <a:pt x="552833" y="315139"/>
                </a:cubicBezTo>
                <a:cubicBezTo>
                  <a:pt x="552833" y="340948"/>
                  <a:pt x="552833" y="340948"/>
                  <a:pt x="552833" y="340948"/>
                </a:cubicBezTo>
                <a:cubicBezTo>
                  <a:pt x="543856" y="340948"/>
                  <a:pt x="543856" y="340948"/>
                  <a:pt x="543856" y="340948"/>
                </a:cubicBezTo>
                <a:cubicBezTo>
                  <a:pt x="536850" y="340948"/>
                  <a:pt x="533785" y="343791"/>
                  <a:pt x="533785" y="349696"/>
                </a:cubicBezTo>
                <a:cubicBezTo>
                  <a:pt x="533785" y="359101"/>
                  <a:pt x="533785" y="359101"/>
                  <a:pt x="533785" y="359101"/>
                </a:cubicBezTo>
                <a:cubicBezTo>
                  <a:pt x="552833" y="359101"/>
                  <a:pt x="552833" y="359101"/>
                  <a:pt x="552833" y="359101"/>
                </a:cubicBezTo>
                <a:cubicBezTo>
                  <a:pt x="552833" y="385129"/>
                  <a:pt x="552833" y="385129"/>
                  <a:pt x="552833" y="385129"/>
                </a:cubicBezTo>
                <a:cubicBezTo>
                  <a:pt x="533785" y="385129"/>
                  <a:pt x="533785" y="385129"/>
                  <a:pt x="533785" y="385129"/>
                </a:cubicBezTo>
                <a:cubicBezTo>
                  <a:pt x="533785" y="385129"/>
                  <a:pt x="533785" y="385129"/>
                  <a:pt x="533566" y="474803"/>
                </a:cubicBezTo>
                <a:cubicBezTo>
                  <a:pt x="502257" y="474803"/>
                  <a:pt x="502257" y="474803"/>
                  <a:pt x="502257" y="474803"/>
                </a:cubicBezTo>
                <a:cubicBezTo>
                  <a:pt x="502257" y="385129"/>
                  <a:pt x="502257" y="385129"/>
                  <a:pt x="502257" y="385129"/>
                </a:cubicBezTo>
                <a:cubicBezTo>
                  <a:pt x="491529" y="385129"/>
                  <a:pt x="491529" y="385129"/>
                  <a:pt x="491529" y="385129"/>
                </a:cubicBezTo>
                <a:cubicBezTo>
                  <a:pt x="491529" y="359101"/>
                  <a:pt x="491529" y="359101"/>
                  <a:pt x="491529" y="359101"/>
                </a:cubicBezTo>
                <a:cubicBezTo>
                  <a:pt x="502257" y="359101"/>
                  <a:pt x="502257" y="359101"/>
                  <a:pt x="502257" y="359101"/>
                </a:cubicBezTo>
                <a:cubicBezTo>
                  <a:pt x="502257" y="343791"/>
                  <a:pt x="502257" y="343791"/>
                  <a:pt x="502257" y="343791"/>
                </a:cubicBezTo>
                <a:cubicBezTo>
                  <a:pt x="502257" y="324325"/>
                  <a:pt x="511453" y="315139"/>
                  <a:pt x="531377" y="315139"/>
                </a:cubicBezTo>
                <a:close/>
                <a:moveTo>
                  <a:pt x="439488" y="315139"/>
                </a:moveTo>
                <a:lnTo>
                  <a:pt x="471242" y="315139"/>
                </a:lnTo>
                <a:lnTo>
                  <a:pt x="471242" y="474803"/>
                </a:lnTo>
                <a:lnTo>
                  <a:pt x="439488" y="474803"/>
                </a:lnTo>
                <a:close/>
                <a:moveTo>
                  <a:pt x="299571" y="229904"/>
                </a:moveTo>
                <a:cubicBezTo>
                  <a:pt x="336975" y="229904"/>
                  <a:pt x="367379" y="260265"/>
                  <a:pt x="367379" y="298270"/>
                </a:cubicBezTo>
                <a:cubicBezTo>
                  <a:pt x="367379" y="298270"/>
                  <a:pt x="367379" y="298270"/>
                  <a:pt x="367379" y="298489"/>
                </a:cubicBezTo>
                <a:cubicBezTo>
                  <a:pt x="367379" y="298489"/>
                  <a:pt x="367379" y="298489"/>
                  <a:pt x="336319" y="298489"/>
                </a:cubicBezTo>
                <a:cubicBezTo>
                  <a:pt x="336319" y="298270"/>
                  <a:pt x="336319" y="298270"/>
                  <a:pt x="336319" y="298270"/>
                </a:cubicBezTo>
                <a:cubicBezTo>
                  <a:pt x="336319" y="277520"/>
                  <a:pt x="319695" y="261138"/>
                  <a:pt x="299571" y="261138"/>
                </a:cubicBezTo>
                <a:cubicBezTo>
                  <a:pt x="279448" y="261138"/>
                  <a:pt x="262824" y="277957"/>
                  <a:pt x="262824" y="298270"/>
                </a:cubicBezTo>
                <a:cubicBezTo>
                  <a:pt x="262824" y="298270"/>
                  <a:pt x="262824" y="298270"/>
                  <a:pt x="231982" y="298489"/>
                </a:cubicBezTo>
                <a:cubicBezTo>
                  <a:pt x="231982" y="298489"/>
                  <a:pt x="231982" y="298489"/>
                  <a:pt x="231982" y="298270"/>
                </a:cubicBezTo>
                <a:cubicBezTo>
                  <a:pt x="231982" y="260701"/>
                  <a:pt x="261949" y="229904"/>
                  <a:pt x="299571" y="229904"/>
                </a:cubicBezTo>
                <a:close/>
                <a:moveTo>
                  <a:pt x="298688" y="125923"/>
                </a:moveTo>
                <a:cubicBezTo>
                  <a:pt x="393822" y="125923"/>
                  <a:pt x="471242" y="202911"/>
                  <a:pt x="471242" y="298270"/>
                </a:cubicBezTo>
                <a:cubicBezTo>
                  <a:pt x="471242" y="298270"/>
                  <a:pt x="471242" y="298270"/>
                  <a:pt x="471242" y="298489"/>
                </a:cubicBezTo>
                <a:cubicBezTo>
                  <a:pt x="471242" y="298489"/>
                  <a:pt x="471242" y="298489"/>
                  <a:pt x="439749" y="298489"/>
                </a:cubicBezTo>
                <a:cubicBezTo>
                  <a:pt x="439749" y="298489"/>
                  <a:pt x="439749" y="298489"/>
                  <a:pt x="439749" y="298270"/>
                </a:cubicBezTo>
                <a:cubicBezTo>
                  <a:pt x="439749" y="220408"/>
                  <a:pt x="376545" y="157199"/>
                  <a:pt x="298688" y="157199"/>
                </a:cubicBezTo>
                <a:cubicBezTo>
                  <a:pt x="220613" y="157199"/>
                  <a:pt x="157409" y="220408"/>
                  <a:pt x="157409" y="298270"/>
                </a:cubicBezTo>
                <a:cubicBezTo>
                  <a:pt x="157409" y="298270"/>
                  <a:pt x="157409" y="298270"/>
                  <a:pt x="126135" y="298489"/>
                </a:cubicBezTo>
                <a:cubicBezTo>
                  <a:pt x="126135" y="298270"/>
                  <a:pt x="126135" y="298270"/>
                  <a:pt x="126135" y="298270"/>
                </a:cubicBezTo>
                <a:cubicBezTo>
                  <a:pt x="126135" y="203129"/>
                  <a:pt x="203117" y="125923"/>
                  <a:pt x="298688" y="125923"/>
                </a:cubicBezTo>
                <a:close/>
                <a:moveTo>
                  <a:pt x="298688" y="62962"/>
                </a:moveTo>
                <a:cubicBezTo>
                  <a:pt x="428799" y="62962"/>
                  <a:pt x="534199" y="168151"/>
                  <a:pt x="534199" y="298270"/>
                </a:cubicBezTo>
                <a:cubicBezTo>
                  <a:pt x="534199" y="298270"/>
                  <a:pt x="534199" y="298270"/>
                  <a:pt x="534199" y="298489"/>
                </a:cubicBezTo>
                <a:cubicBezTo>
                  <a:pt x="534199" y="298489"/>
                  <a:pt x="534199" y="298489"/>
                  <a:pt x="502929" y="298489"/>
                </a:cubicBezTo>
                <a:cubicBezTo>
                  <a:pt x="502929" y="298270"/>
                  <a:pt x="502929" y="298270"/>
                  <a:pt x="502929" y="298270"/>
                </a:cubicBezTo>
                <a:cubicBezTo>
                  <a:pt x="502929" y="185427"/>
                  <a:pt x="411305" y="94234"/>
                  <a:pt x="298688" y="94234"/>
                </a:cubicBezTo>
                <a:cubicBezTo>
                  <a:pt x="185635" y="94234"/>
                  <a:pt x="94448" y="185646"/>
                  <a:pt x="94448" y="298270"/>
                </a:cubicBezTo>
                <a:cubicBezTo>
                  <a:pt x="94448" y="298270"/>
                  <a:pt x="94448" y="298270"/>
                  <a:pt x="63178" y="298489"/>
                </a:cubicBezTo>
                <a:cubicBezTo>
                  <a:pt x="63178" y="298489"/>
                  <a:pt x="63178" y="298489"/>
                  <a:pt x="63178" y="298270"/>
                </a:cubicBezTo>
                <a:cubicBezTo>
                  <a:pt x="63178" y="168151"/>
                  <a:pt x="168578" y="62962"/>
                  <a:pt x="298688" y="62962"/>
                </a:cubicBezTo>
                <a:close/>
                <a:moveTo>
                  <a:pt x="298688" y="0"/>
                </a:moveTo>
                <a:cubicBezTo>
                  <a:pt x="463556" y="0"/>
                  <a:pt x="597156" y="133609"/>
                  <a:pt x="597156" y="298270"/>
                </a:cubicBezTo>
                <a:cubicBezTo>
                  <a:pt x="597156" y="298270"/>
                  <a:pt x="597156" y="298270"/>
                  <a:pt x="597156" y="298489"/>
                </a:cubicBezTo>
                <a:cubicBezTo>
                  <a:pt x="597156" y="298489"/>
                  <a:pt x="597156" y="298489"/>
                  <a:pt x="565888" y="298489"/>
                </a:cubicBezTo>
                <a:cubicBezTo>
                  <a:pt x="565888" y="298489"/>
                  <a:pt x="565888" y="298489"/>
                  <a:pt x="565888" y="298270"/>
                </a:cubicBezTo>
                <a:cubicBezTo>
                  <a:pt x="565888" y="151103"/>
                  <a:pt x="446282" y="31489"/>
                  <a:pt x="298906" y="31489"/>
                </a:cubicBezTo>
                <a:cubicBezTo>
                  <a:pt x="151749" y="31489"/>
                  <a:pt x="32143" y="150884"/>
                  <a:pt x="32143" y="298270"/>
                </a:cubicBezTo>
                <a:cubicBezTo>
                  <a:pt x="32143" y="298270"/>
                  <a:pt x="32143" y="298270"/>
                  <a:pt x="0" y="298489"/>
                </a:cubicBezTo>
                <a:cubicBezTo>
                  <a:pt x="0" y="298270"/>
                  <a:pt x="0" y="298270"/>
                  <a:pt x="0" y="298270"/>
                </a:cubicBezTo>
                <a:cubicBezTo>
                  <a:pt x="0" y="133609"/>
                  <a:pt x="133819" y="0"/>
                  <a:pt x="298688" y="0"/>
                </a:cubicBezTo>
                <a:close/>
              </a:path>
            </a:pathLst>
          </a:custGeom>
          <a:solidFill>
            <a:schemeClr val="bg1"/>
          </a:solidFill>
        </p:spPr>
        <p:txBody>
          <a:bodyPr wrap="square">
            <a:noAutofit/>
          </a:bodyPr>
          <a:lstStyle>
            <a:lvl1pPr>
              <a:defRPr/>
            </a:lvl1pPr>
          </a:lstStyle>
          <a:p>
            <a:pPr lvl="0"/>
            <a:r>
              <a:rPr lang="en-US" dirty="0"/>
              <a:t> </a:t>
            </a:r>
            <a:endParaRPr lang="fr-FR" dirty="0"/>
          </a:p>
        </p:txBody>
      </p:sp>
      <p:sp>
        <p:nvSpPr>
          <p:cNvPr id="5" name="Footer Placeholder 4">
            <a:extLst>
              <a:ext uri="{FF2B5EF4-FFF2-40B4-BE49-F238E27FC236}">
                <a16:creationId xmlns:a16="http://schemas.microsoft.com/office/drawing/2014/main" id="{6AE1AE94-16B3-425D-9F2A-66F1F08807F4}"/>
              </a:ext>
            </a:extLst>
          </p:cNvPr>
          <p:cNvSpPr>
            <a:spLocks noGrp="1"/>
          </p:cNvSpPr>
          <p:nvPr>
            <p:ph type="ftr" sz="quarter" idx="15"/>
          </p:nvPr>
        </p:nvSpPr>
        <p:spPr/>
        <p:txBody>
          <a:bodyPr/>
          <a:lstStyle/>
          <a:p>
            <a:r>
              <a:rPr lang="fr-FR"/>
              <a:t>Presentation Heading</a:t>
            </a:r>
            <a:endParaRPr lang="fr-FR" dirty="0"/>
          </a:p>
        </p:txBody>
      </p:sp>
      <p:sp>
        <p:nvSpPr>
          <p:cNvPr id="49" name="Rectangle 48">
            <a:extLst>
              <a:ext uri="{FF2B5EF4-FFF2-40B4-BE49-F238E27FC236}">
                <a16:creationId xmlns:a16="http://schemas.microsoft.com/office/drawing/2014/main" id="{3D83D421-CCA5-4060-8CEA-4B57B16A5F24}"/>
              </a:ext>
            </a:extLst>
          </p:cNvPr>
          <p:cNvSpPr/>
          <p:nvPr userDrawn="1"/>
        </p:nvSpPr>
        <p:spPr>
          <a:xfrm>
            <a:off x="0" y="0"/>
            <a:ext cx="7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en-GB" sz="1200" dirty="0"/>
          </a:p>
        </p:txBody>
      </p:sp>
      <p:sp>
        <p:nvSpPr>
          <p:cNvPr id="50" name="Text Placeholder 5">
            <a:extLst>
              <a:ext uri="{FF2B5EF4-FFF2-40B4-BE49-F238E27FC236}">
                <a16:creationId xmlns:a16="http://schemas.microsoft.com/office/drawing/2014/main" id="{2FECC59A-3850-4BA9-95C3-62F38D93473A}"/>
              </a:ext>
            </a:extLst>
          </p:cNvPr>
          <p:cNvSpPr>
            <a:spLocks noGrp="1"/>
          </p:cNvSpPr>
          <p:nvPr>
            <p:ph type="body" sz="quarter" idx="10"/>
          </p:nvPr>
        </p:nvSpPr>
        <p:spPr>
          <a:xfrm>
            <a:off x="1260527" y="2153761"/>
            <a:ext cx="5965772" cy="40311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15739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40" name="Picture Placeholder 169">
            <a:extLst>
              <a:ext uri="{FF2B5EF4-FFF2-40B4-BE49-F238E27FC236}">
                <a16:creationId xmlns:a16="http://schemas.microsoft.com/office/drawing/2014/main" id="{F1D3BA95-097C-4CE0-88D7-1A5E8B04A0BC}"/>
              </a:ext>
            </a:extLst>
          </p:cNvPr>
          <p:cNvSpPr>
            <a:spLocks noGrp="1"/>
          </p:cNvSpPr>
          <p:nvPr>
            <p:ph type="pic" sz="quarter" idx="13"/>
          </p:nvPr>
        </p:nvSpPr>
        <p:spPr>
          <a:xfrm>
            <a:off x="720003" y="0"/>
            <a:ext cx="4470399" cy="6858000"/>
          </a:xfrm>
          <a:prstGeom prst="rect">
            <a:avLst/>
          </a:prstGeom>
          <a:noFill/>
        </p:spPr>
        <p:txBody>
          <a:bodyPr lIns="360000" tIns="360000" rIns="360000" bIns="1620000" anchor="ctr"/>
          <a:lstStyle>
            <a:lvl1pPr algn="ctr">
              <a:defRPr sz="1200" cap="all" spc="151" baseline="0">
                <a:solidFill>
                  <a:schemeClr val="bg2"/>
                </a:solidFill>
                <a:latin typeface="+mj-lt"/>
              </a:defRPr>
            </a:lvl1pPr>
          </a:lstStyle>
          <a:p>
            <a:endParaRPr lang="en-GB" dirty="0"/>
          </a:p>
        </p:txBody>
      </p:sp>
      <p:sp>
        <p:nvSpPr>
          <p:cNvPr id="3" name="Title 2"/>
          <p:cNvSpPr>
            <a:spLocks noGrp="1"/>
          </p:cNvSpPr>
          <p:nvPr>
            <p:ph type="title"/>
          </p:nvPr>
        </p:nvSpPr>
        <p:spPr>
          <a:xfrm>
            <a:off x="5684396" y="127001"/>
            <a:ext cx="5542405" cy="1270000"/>
          </a:xfrm>
        </p:spPr>
        <p:txBody>
          <a:bodyPr/>
          <a:lstStyle/>
          <a:p>
            <a:r>
              <a:rPr lang="en-US" noProof="0" dirty="0"/>
              <a:t>Click to edit Master title style</a:t>
            </a:r>
            <a:endParaRPr lang="en-GB" noProof="0" dirty="0"/>
          </a:p>
        </p:txBody>
      </p:sp>
      <p:sp>
        <p:nvSpPr>
          <p:cNvPr id="5" name="Footer Placeholder 4">
            <a:extLst>
              <a:ext uri="{FF2B5EF4-FFF2-40B4-BE49-F238E27FC236}">
                <a16:creationId xmlns:a16="http://schemas.microsoft.com/office/drawing/2014/main" id="{6AE1AE94-16B3-425D-9F2A-66F1F08807F4}"/>
              </a:ext>
            </a:extLst>
          </p:cNvPr>
          <p:cNvSpPr>
            <a:spLocks noGrp="1"/>
          </p:cNvSpPr>
          <p:nvPr>
            <p:ph type="ftr" sz="quarter" idx="15"/>
          </p:nvPr>
        </p:nvSpPr>
        <p:spPr/>
        <p:txBody>
          <a:bodyPr/>
          <a:lstStyle/>
          <a:p>
            <a:r>
              <a:rPr lang="fr-FR"/>
              <a:t>Presentation Heading</a:t>
            </a:r>
            <a:endParaRPr lang="fr-FR" dirty="0"/>
          </a:p>
        </p:txBody>
      </p:sp>
      <p:sp>
        <p:nvSpPr>
          <p:cNvPr id="50" name="Text Placeholder 5">
            <a:extLst>
              <a:ext uri="{FF2B5EF4-FFF2-40B4-BE49-F238E27FC236}">
                <a16:creationId xmlns:a16="http://schemas.microsoft.com/office/drawing/2014/main" id="{2FECC59A-3850-4BA9-95C3-62F38D93473A}"/>
              </a:ext>
            </a:extLst>
          </p:cNvPr>
          <p:cNvSpPr>
            <a:spLocks noGrp="1"/>
          </p:cNvSpPr>
          <p:nvPr>
            <p:ph type="body" sz="quarter" idx="10"/>
          </p:nvPr>
        </p:nvSpPr>
        <p:spPr>
          <a:xfrm>
            <a:off x="5685701" y="2153761"/>
            <a:ext cx="5786299" cy="40311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5">
            <a:extLst>
              <a:ext uri="{FF2B5EF4-FFF2-40B4-BE49-F238E27FC236}">
                <a16:creationId xmlns:a16="http://schemas.microsoft.com/office/drawing/2014/main" id="{7C5A9ACE-6F3B-4EEA-874C-6B329C36D107}"/>
              </a:ext>
            </a:extLst>
          </p:cNvPr>
          <p:cNvSpPr>
            <a:spLocks noGrp="1"/>
          </p:cNvSpPr>
          <p:nvPr>
            <p:ph type="body" sz="quarter" idx="11" hasCustomPrompt="1"/>
          </p:nvPr>
        </p:nvSpPr>
        <p:spPr>
          <a:xfrm>
            <a:off x="5684398" y="1660554"/>
            <a:ext cx="5786879" cy="280782"/>
          </a:xfrm>
        </p:spPr>
        <p:txBody>
          <a:bodyPr wrap="square">
            <a:spAutoFit/>
          </a:bodyPr>
          <a:lstStyle>
            <a:lvl1pPr>
              <a:defRPr sz="1800" spc="31" baseline="0">
                <a:solidFill>
                  <a:schemeClr val="accent1"/>
                </a:solidFill>
              </a:defRPr>
            </a:lvl1pPr>
            <a:lvl2pPr>
              <a:defRPr sz="1800"/>
            </a:lvl2pPr>
            <a:lvl3pPr>
              <a:defRPr sz="1800"/>
            </a:lvl3pPr>
            <a:lvl4pPr>
              <a:defRPr sz="1800"/>
            </a:lvl4pPr>
            <a:lvl5pPr>
              <a:defRPr sz="1800"/>
            </a:lvl5pPr>
          </a:lstStyle>
          <a:p>
            <a:pPr lvl="0"/>
            <a:r>
              <a:rPr lang="en-US" dirty="0"/>
              <a:t>Subtitle</a:t>
            </a:r>
            <a:endParaRPr lang="en-GB" dirty="0"/>
          </a:p>
        </p:txBody>
      </p:sp>
      <p:sp>
        <p:nvSpPr>
          <p:cNvPr id="13" name="Text Placeholder 12">
            <a:extLst>
              <a:ext uri="{FF2B5EF4-FFF2-40B4-BE49-F238E27FC236}">
                <a16:creationId xmlns:a16="http://schemas.microsoft.com/office/drawing/2014/main" id="{AE9E44B4-D4D1-4D16-8506-6EAA26AA55A3}"/>
              </a:ext>
            </a:extLst>
          </p:cNvPr>
          <p:cNvSpPr>
            <a:spLocks noGrp="1"/>
          </p:cNvSpPr>
          <p:nvPr>
            <p:ph type="body" sz="quarter" idx="16" hasCustomPrompt="1"/>
          </p:nvPr>
        </p:nvSpPr>
        <p:spPr>
          <a:xfrm rot="16200000">
            <a:off x="4833535" y="4747970"/>
            <a:ext cx="2466899" cy="1753165"/>
          </a:xfrm>
          <a:custGeom>
            <a:avLst/>
            <a:gdLst>
              <a:gd name="connsiteX0" fmla="*/ 1698414 w 2466899"/>
              <a:gd name="connsiteY0" fmla="*/ 0 h 1753165"/>
              <a:gd name="connsiteX1" fmla="*/ 2466899 w 2466899"/>
              <a:gd name="connsiteY1" fmla="*/ 0 h 1753165"/>
              <a:gd name="connsiteX2" fmla="*/ 2465080 w 2466899"/>
              <a:gd name="connsiteY2" fmla="*/ 11918 h 1753165"/>
              <a:gd name="connsiteX3" fmla="*/ 328641 w 2466899"/>
              <a:gd name="connsiteY3" fmla="*/ 1753165 h 1753165"/>
              <a:gd name="connsiteX4" fmla="*/ 133214 w 2466899"/>
              <a:gd name="connsiteY4" fmla="*/ 1744528 h 1753165"/>
              <a:gd name="connsiteX5" fmla="*/ 0 w 2466899"/>
              <a:gd name="connsiteY5" fmla="*/ 1726759 h 1753165"/>
              <a:gd name="connsiteX6" fmla="*/ 0 w 2466899"/>
              <a:gd name="connsiteY6" fmla="*/ 972270 h 1753165"/>
              <a:gd name="connsiteX7" fmla="*/ 109099 w 2466899"/>
              <a:gd name="connsiteY7" fmla="*/ 997414 h 1753165"/>
              <a:gd name="connsiteX8" fmla="*/ 328641 w 2466899"/>
              <a:gd name="connsiteY8" fmla="*/ 1014024 h 1753165"/>
              <a:gd name="connsiteX9" fmla="*/ 1656955 w 2466899"/>
              <a:gd name="connsiteY9" fmla="*/ 133559 h 175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899" h="1753165">
                <a:moveTo>
                  <a:pt x="1698414" y="0"/>
                </a:moveTo>
                <a:lnTo>
                  <a:pt x="2466899" y="0"/>
                </a:lnTo>
                <a:lnTo>
                  <a:pt x="2465080" y="11918"/>
                </a:lnTo>
                <a:cubicBezTo>
                  <a:pt x="2261734" y="1005645"/>
                  <a:pt x="1382484" y="1753165"/>
                  <a:pt x="328641" y="1753165"/>
                </a:cubicBezTo>
                <a:cubicBezTo>
                  <a:pt x="262776" y="1753165"/>
                  <a:pt x="197593" y="1750245"/>
                  <a:pt x="133214" y="1744528"/>
                </a:cubicBezTo>
                <a:lnTo>
                  <a:pt x="0" y="1726759"/>
                </a:lnTo>
                <a:lnTo>
                  <a:pt x="0" y="972270"/>
                </a:lnTo>
                <a:lnTo>
                  <a:pt x="109099" y="997414"/>
                </a:lnTo>
                <a:cubicBezTo>
                  <a:pt x="180683" y="1008351"/>
                  <a:pt x="254000" y="1014024"/>
                  <a:pt x="328641" y="1014024"/>
                </a:cubicBezTo>
                <a:cubicBezTo>
                  <a:pt x="925773" y="1014024"/>
                  <a:pt x="1438108" y="650971"/>
                  <a:pt x="1656955" y="133559"/>
                </a:cubicBezTo>
                <a:close/>
              </a:path>
            </a:pathLst>
          </a:custGeom>
          <a:solidFill>
            <a:schemeClr val="accent1">
              <a:alpha val="20000"/>
            </a:schemeClr>
          </a:solidFill>
        </p:spPr>
        <p:txBody>
          <a:bodyPr vert="horz" wrap="square"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a:t> </a:t>
            </a:r>
            <a:endParaRPr lang="en-GB" dirty="0"/>
          </a:p>
        </p:txBody>
      </p:sp>
    </p:spTree>
    <p:extLst>
      <p:ext uri="{BB962C8B-B14F-4D97-AF65-F5344CB8AC3E}">
        <p14:creationId xmlns:p14="http://schemas.microsoft.com/office/powerpoint/2010/main" val="2759478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cess flow">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57A4DE98-1D57-4D48-8EA1-B7513CBD904B}"/>
              </a:ext>
            </a:extLst>
          </p:cNvPr>
          <p:cNvSpPr>
            <a:spLocks noGrp="1"/>
          </p:cNvSpPr>
          <p:nvPr>
            <p:ph type="body" sz="quarter" idx="14"/>
          </p:nvPr>
        </p:nvSpPr>
        <p:spPr>
          <a:xfrm>
            <a:off x="2298959" y="2503534"/>
            <a:ext cx="1737135" cy="1737135"/>
          </a:xfrm>
          <a:prstGeom prst="ellipse">
            <a:avLst/>
          </a:prstGeom>
          <a:noFill/>
          <a:ln w="6350">
            <a:solidFill>
              <a:schemeClr val="accent1"/>
            </a:solidFill>
          </a:ln>
        </p:spPr>
        <p:txBody>
          <a:bodyPr lIns="36000" tIns="36000" rIns="36000" bIns="36000" anchor="ctr"/>
          <a:lstStyle>
            <a:lvl1pPr algn="ctr">
              <a:lnSpc>
                <a:spcPct val="100000"/>
              </a:lnSpc>
              <a:spcBef>
                <a:spcPts val="0"/>
              </a:spcBef>
              <a:defRPr sz="1600">
                <a:solidFill>
                  <a:schemeClr val="bg1"/>
                </a:solidFill>
                <a:latin typeface="+mj-lt"/>
              </a:defRPr>
            </a:lvl1pPr>
            <a:lvl2pPr marL="0" indent="0">
              <a:buNone/>
              <a:defRPr sz="1600">
                <a:solidFill>
                  <a:schemeClr val="bg1"/>
                </a:solidFill>
                <a:latin typeface="+mj-lt"/>
              </a:defRPr>
            </a:lvl2pPr>
          </a:lstStyle>
          <a:p>
            <a:pPr lvl="0"/>
            <a:endParaRPr lang="en-US" dirty="0"/>
          </a:p>
        </p:txBody>
      </p:sp>
      <p:sp>
        <p:nvSpPr>
          <p:cNvPr id="3" name="Title 2"/>
          <p:cNvSpPr>
            <a:spLocks noGrp="1"/>
          </p:cNvSpPr>
          <p:nvPr>
            <p:ph type="title"/>
          </p:nvPr>
        </p:nvSpPr>
        <p:spPr/>
        <p:txBody>
          <a:bodyPr/>
          <a:lstStyle/>
          <a:p>
            <a:r>
              <a:rPr lang="en-US" noProof="0" dirty="0"/>
              <a:t>Click to edit Master title style</a:t>
            </a:r>
            <a:endParaRPr lang="en-GB" noProof="0" dirty="0"/>
          </a:p>
        </p:txBody>
      </p:sp>
      <p:sp>
        <p:nvSpPr>
          <p:cNvPr id="10" name="Text Placeholder 5">
            <a:extLst>
              <a:ext uri="{FF2B5EF4-FFF2-40B4-BE49-F238E27FC236}">
                <a16:creationId xmlns:a16="http://schemas.microsoft.com/office/drawing/2014/main" id="{66C586A2-2063-4533-84AB-C2DB216BC791}"/>
              </a:ext>
            </a:extLst>
          </p:cNvPr>
          <p:cNvSpPr>
            <a:spLocks noGrp="1"/>
          </p:cNvSpPr>
          <p:nvPr>
            <p:ph type="body" sz="quarter" idx="11" hasCustomPrompt="1"/>
          </p:nvPr>
        </p:nvSpPr>
        <p:spPr>
          <a:xfrm>
            <a:off x="1260478" y="1660554"/>
            <a:ext cx="10210799" cy="280782"/>
          </a:xfrm>
        </p:spPr>
        <p:txBody>
          <a:bodyPr wrap="square">
            <a:spAutoFit/>
          </a:bodyPr>
          <a:lstStyle>
            <a:lvl1pPr>
              <a:defRPr sz="1800" spc="31" baseline="0">
                <a:solidFill>
                  <a:schemeClr val="accent1"/>
                </a:solidFill>
              </a:defRPr>
            </a:lvl1pPr>
            <a:lvl2pPr>
              <a:defRPr sz="1800"/>
            </a:lvl2pPr>
            <a:lvl3pPr>
              <a:defRPr sz="1800"/>
            </a:lvl3pPr>
            <a:lvl4pPr>
              <a:defRPr sz="1800"/>
            </a:lvl4pPr>
            <a:lvl5pPr>
              <a:defRPr sz="1800"/>
            </a:lvl5pPr>
          </a:lstStyle>
          <a:p>
            <a:pPr lvl="0"/>
            <a:r>
              <a:rPr lang="en-US" dirty="0"/>
              <a:t>Subtitle</a:t>
            </a:r>
            <a:endParaRPr lang="en-GB" dirty="0"/>
          </a:p>
        </p:txBody>
      </p:sp>
      <p:sp>
        <p:nvSpPr>
          <p:cNvPr id="11" name="Text Placeholder 3">
            <a:extLst>
              <a:ext uri="{FF2B5EF4-FFF2-40B4-BE49-F238E27FC236}">
                <a16:creationId xmlns:a16="http://schemas.microsoft.com/office/drawing/2014/main" id="{32333615-1DD6-4EF2-AF34-635D7212F92A}"/>
              </a:ext>
            </a:extLst>
          </p:cNvPr>
          <p:cNvSpPr>
            <a:spLocks noGrp="1"/>
          </p:cNvSpPr>
          <p:nvPr>
            <p:ph type="body" sz="quarter" idx="12"/>
          </p:nvPr>
        </p:nvSpPr>
        <p:spPr>
          <a:xfrm>
            <a:off x="9690342" y="6460396"/>
            <a:ext cx="1474763" cy="138499"/>
          </a:xfrm>
        </p:spPr>
        <p:txBody>
          <a:bodyPr wrap="none" anchor="b">
            <a:spAutoFit/>
          </a:bodyPr>
          <a:lstStyle>
            <a:lvl1pPr algn="r">
              <a:lnSpc>
                <a:spcPct val="100000"/>
              </a:lnSpc>
              <a:spcBef>
                <a:spcPts val="0"/>
              </a:spcBef>
              <a:defRPr sz="900" i="1">
                <a:solidFill>
                  <a:schemeClr val="accent6"/>
                </a:solidFill>
              </a:defRPr>
            </a:lvl1pPr>
            <a:lvl2pPr marL="0" indent="0">
              <a:buNone/>
              <a:defRPr/>
            </a:lvl2pPr>
          </a:lstStyle>
          <a:p>
            <a:pPr lvl="0"/>
            <a:r>
              <a:rPr lang="en-US"/>
              <a:t>Click to edit Master text styles</a:t>
            </a:r>
          </a:p>
        </p:txBody>
      </p:sp>
      <p:sp>
        <p:nvSpPr>
          <p:cNvPr id="4" name="Text Placeholder 3">
            <a:extLst>
              <a:ext uri="{FF2B5EF4-FFF2-40B4-BE49-F238E27FC236}">
                <a16:creationId xmlns:a16="http://schemas.microsoft.com/office/drawing/2014/main" id="{8B3995C9-F1C6-40A4-882F-8AC0BED19456}"/>
              </a:ext>
            </a:extLst>
          </p:cNvPr>
          <p:cNvSpPr>
            <a:spLocks noGrp="1"/>
          </p:cNvSpPr>
          <p:nvPr>
            <p:ph type="body" sz="quarter" idx="13"/>
          </p:nvPr>
        </p:nvSpPr>
        <p:spPr>
          <a:xfrm>
            <a:off x="2369711" y="2574283"/>
            <a:ext cx="1595628" cy="1595628"/>
          </a:xfrm>
          <a:prstGeom prst="ellipse">
            <a:avLst/>
          </a:prstGeom>
          <a:solidFill>
            <a:schemeClr val="accent1"/>
          </a:solidFill>
        </p:spPr>
        <p:txBody>
          <a:bodyPr lIns="36000" tIns="36000" rIns="36000" bIns="36000" anchor="ctr"/>
          <a:lstStyle>
            <a:lvl1pPr algn="ctr">
              <a:lnSpc>
                <a:spcPct val="100000"/>
              </a:lnSpc>
              <a:spcBef>
                <a:spcPts val="0"/>
              </a:spcBef>
              <a:defRPr sz="1600">
                <a:solidFill>
                  <a:schemeClr val="bg1"/>
                </a:solidFill>
                <a:latin typeface="+mj-lt"/>
              </a:defRPr>
            </a:lvl1pPr>
            <a:lvl2pPr marL="0" indent="0">
              <a:buNone/>
              <a:defRPr sz="1600">
                <a:solidFill>
                  <a:schemeClr val="bg1"/>
                </a:solidFill>
                <a:latin typeface="+mj-lt"/>
              </a:defRPr>
            </a:lvl2pPr>
          </a:lstStyle>
          <a:p>
            <a:pPr lvl="0"/>
            <a:r>
              <a:rPr lang="en-US" dirty="0"/>
              <a:t>Click to edit Master text styles</a:t>
            </a:r>
          </a:p>
        </p:txBody>
      </p:sp>
      <p:sp>
        <p:nvSpPr>
          <p:cNvPr id="14" name="Text Placeholder 13">
            <a:extLst>
              <a:ext uri="{FF2B5EF4-FFF2-40B4-BE49-F238E27FC236}">
                <a16:creationId xmlns:a16="http://schemas.microsoft.com/office/drawing/2014/main" id="{CEA0A703-EE12-4D0E-A1CA-9D6B0E586771}"/>
              </a:ext>
            </a:extLst>
          </p:cNvPr>
          <p:cNvSpPr>
            <a:spLocks noGrp="1"/>
          </p:cNvSpPr>
          <p:nvPr>
            <p:ph type="body" sz="quarter" idx="15"/>
          </p:nvPr>
        </p:nvSpPr>
        <p:spPr>
          <a:xfrm>
            <a:off x="2298956" y="4404363"/>
            <a:ext cx="1737136" cy="1493837"/>
          </a:xfrm>
        </p:spPr>
        <p:txBody>
          <a:bodyPr/>
          <a:lstStyle>
            <a:lvl1pPr>
              <a:lnSpc>
                <a:spcPct val="100000"/>
              </a:lnSpc>
              <a:spcBef>
                <a:spcPts val="300"/>
              </a:spcBef>
              <a:defRPr sz="1200"/>
            </a:lvl1pPr>
            <a:lvl2pPr>
              <a:lnSpc>
                <a:spcPct val="100000"/>
              </a:lnSpc>
              <a:spcBef>
                <a:spcPts val="300"/>
              </a:spcBef>
              <a:defRPr sz="1200"/>
            </a:lvl2pPr>
          </a:lstStyle>
          <a:p>
            <a:pPr lvl="0"/>
            <a:r>
              <a:rPr lang="en-US" dirty="0"/>
              <a:t>Click to edit Master text styles</a:t>
            </a:r>
          </a:p>
          <a:p>
            <a:pPr lvl="1"/>
            <a:r>
              <a:rPr lang="en-US" dirty="0"/>
              <a:t>Second level</a:t>
            </a:r>
          </a:p>
        </p:txBody>
      </p:sp>
      <p:sp>
        <p:nvSpPr>
          <p:cNvPr id="15" name="Text Placeholder 3">
            <a:extLst>
              <a:ext uri="{FF2B5EF4-FFF2-40B4-BE49-F238E27FC236}">
                <a16:creationId xmlns:a16="http://schemas.microsoft.com/office/drawing/2014/main" id="{15DF0A50-6646-449B-BEFF-B3CA993FFC91}"/>
              </a:ext>
            </a:extLst>
          </p:cNvPr>
          <p:cNvSpPr>
            <a:spLocks noGrp="1"/>
          </p:cNvSpPr>
          <p:nvPr>
            <p:ph type="body" sz="quarter" idx="16"/>
          </p:nvPr>
        </p:nvSpPr>
        <p:spPr>
          <a:xfrm>
            <a:off x="4417009" y="2503534"/>
            <a:ext cx="1737135" cy="1737135"/>
          </a:xfrm>
          <a:prstGeom prst="ellipse">
            <a:avLst/>
          </a:prstGeom>
          <a:noFill/>
          <a:ln w="6350">
            <a:solidFill>
              <a:schemeClr val="accent2"/>
            </a:solidFill>
          </a:ln>
        </p:spPr>
        <p:txBody>
          <a:bodyPr lIns="36000" tIns="36000" rIns="36000" bIns="36000" anchor="ctr"/>
          <a:lstStyle>
            <a:lvl1pPr algn="ctr">
              <a:lnSpc>
                <a:spcPct val="100000"/>
              </a:lnSpc>
              <a:spcBef>
                <a:spcPts val="0"/>
              </a:spcBef>
              <a:defRPr sz="1600">
                <a:solidFill>
                  <a:schemeClr val="bg1"/>
                </a:solidFill>
                <a:latin typeface="+mj-lt"/>
              </a:defRPr>
            </a:lvl1pPr>
            <a:lvl2pPr marL="0" indent="0">
              <a:buNone/>
              <a:defRPr sz="1600">
                <a:solidFill>
                  <a:schemeClr val="bg1"/>
                </a:solidFill>
                <a:latin typeface="+mj-lt"/>
              </a:defRPr>
            </a:lvl2pPr>
          </a:lstStyle>
          <a:p>
            <a:pPr lvl="0"/>
            <a:endParaRPr lang="en-US" dirty="0"/>
          </a:p>
        </p:txBody>
      </p:sp>
      <p:sp>
        <p:nvSpPr>
          <p:cNvPr id="16" name="Text Placeholder 3">
            <a:extLst>
              <a:ext uri="{FF2B5EF4-FFF2-40B4-BE49-F238E27FC236}">
                <a16:creationId xmlns:a16="http://schemas.microsoft.com/office/drawing/2014/main" id="{20B439E4-3A07-4B70-AA9B-7E18B9380E21}"/>
              </a:ext>
            </a:extLst>
          </p:cNvPr>
          <p:cNvSpPr>
            <a:spLocks noGrp="1"/>
          </p:cNvSpPr>
          <p:nvPr>
            <p:ph type="body" sz="quarter" idx="17"/>
          </p:nvPr>
        </p:nvSpPr>
        <p:spPr>
          <a:xfrm>
            <a:off x="4487759" y="2574283"/>
            <a:ext cx="1595628" cy="1595628"/>
          </a:xfrm>
          <a:prstGeom prst="ellipse">
            <a:avLst/>
          </a:prstGeom>
          <a:solidFill>
            <a:schemeClr val="accent2"/>
          </a:solidFill>
        </p:spPr>
        <p:txBody>
          <a:bodyPr lIns="36000" tIns="36000" rIns="36000" bIns="36000" anchor="ctr"/>
          <a:lstStyle>
            <a:lvl1pPr algn="ctr">
              <a:lnSpc>
                <a:spcPct val="100000"/>
              </a:lnSpc>
              <a:spcBef>
                <a:spcPts val="0"/>
              </a:spcBef>
              <a:defRPr sz="1600">
                <a:solidFill>
                  <a:schemeClr val="bg1"/>
                </a:solidFill>
                <a:latin typeface="+mj-lt"/>
              </a:defRPr>
            </a:lvl1pPr>
            <a:lvl2pPr marL="0" indent="0">
              <a:buNone/>
              <a:defRPr sz="1600">
                <a:solidFill>
                  <a:schemeClr val="bg1"/>
                </a:solidFill>
                <a:latin typeface="+mj-lt"/>
              </a:defRPr>
            </a:lvl2pPr>
          </a:lstStyle>
          <a:p>
            <a:pPr lvl="0"/>
            <a:r>
              <a:rPr lang="en-US" dirty="0"/>
              <a:t>Click to edit Master text styles</a:t>
            </a:r>
          </a:p>
        </p:txBody>
      </p:sp>
      <p:sp>
        <p:nvSpPr>
          <p:cNvPr id="17" name="Text Placeholder 13">
            <a:extLst>
              <a:ext uri="{FF2B5EF4-FFF2-40B4-BE49-F238E27FC236}">
                <a16:creationId xmlns:a16="http://schemas.microsoft.com/office/drawing/2014/main" id="{CBDE2481-F7FA-4F4C-B694-2CE18BB2437B}"/>
              </a:ext>
            </a:extLst>
          </p:cNvPr>
          <p:cNvSpPr>
            <a:spLocks noGrp="1"/>
          </p:cNvSpPr>
          <p:nvPr>
            <p:ph type="body" sz="quarter" idx="18"/>
          </p:nvPr>
        </p:nvSpPr>
        <p:spPr>
          <a:xfrm>
            <a:off x="4417005" y="4404363"/>
            <a:ext cx="1737136" cy="1493837"/>
          </a:xfrm>
        </p:spPr>
        <p:txBody>
          <a:bodyPr/>
          <a:lstStyle>
            <a:lvl1pPr>
              <a:lnSpc>
                <a:spcPct val="100000"/>
              </a:lnSpc>
              <a:spcBef>
                <a:spcPts val="300"/>
              </a:spcBef>
              <a:defRPr sz="1200"/>
            </a:lvl1pPr>
            <a:lvl2pPr>
              <a:lnSpc>
                <a:spcPct val="100000"/>
              </a:lnSpc>
              <a:spcBef>
                <a:spcPts val="300"/>
              </a:spcBef>
              <a:defRPr sz="1200"/>
            </a:lvl2pPr>
          </a:lstStyle>
          <a:p>
            <a:pPr lvl="0"/>
            <a:r>
              <a:rPr lang="en-US" dirty="0"/>
              <a:t>Click to edit Master text styles</a:t>
            </a:r>
          </a:p>
          <a:p>
            <a:pPr lvl="1"/>
            <a:r>
              <a:rPr lang="en-US" dirty="0"/>
              <a:t>Second level</a:t>
            </a:r>
          </a:p>
        </p:txBody>
      </p:sp>
      <p:sp>
        <p:nvSpPr>
          <p:cNvPr id="18" name="Text Placeholder 3">
            <a:extLst>
              <a:ext uri="{FF2B5EF4-FFF2-40B4-BE49-F238E27FC236}">
                <a16:creationId xmlns:a16="http://schemas.microsoft.com/office/drawing/2014/main" id="{AC7EDFF0-E218-4676-B789-9F4B46B8B586}"/>
              </a:ext>
            </a:extLst>
          </p:cNvPr>
          <p:cNvSpPr>
            <a:spLocks noGrp="1"/>
          </p:cNvSpPr>
          <p:nvPr>
            <p:ph type="body" sz="quarter" idx="19"/>
          </p:nvPr>
        </p:nvSpPr>
        <p:spPr>
          <a:xfrm>
            <a:off x="6535058" y="2503534"/>
            <a:ext cx="1737135" cy="1737135"/>
          </a:xfrm>
          <a:prstGeom prst="ellipse">
            <a:avLst/>
          </a:prstGeom>
          <a:noFill/>
          <a:ln w="6350">
            <a:solidFill>
              <a:schemeClr val="accent3"/>
            </a:solidFill>
          </a:ln>
        </p:spPr>
        <p:txBody>
          <a:bodyPr lIns="36000" tIns="36000" rIns="36000" bIns="36000" anchor="ctr"/>
          <a:lstStyle>
            <a:lvl1pPr algn="ctr">
              <a:lnSpc>
                <a:spcPct val="100000"/>
              </a:lnSpc>
              <a:spcBef>
                <a:spcPts val="0"/>
              </a:spcBef>
              <a:defRPr sz="1600">
                <a:solidFill>
                  <a:schemeClr val="bg1"/>
                </a:solidFill>
                <a:latin typeface="+mj-lt"/>
              </a:defRPr>
            </a:lvl1pPr>
            <a:lvl2pPr marL="0" indent="0">
              <a:buNone/>
              <a:defRPr sz="1600">
                <a:solidFill>
                  <a:schemeClr val="bg1"/>
                </a:solidFill>
                <a:latin typeface="+mj-lt"/>
              </a:defRPr>
            </a:lvl2pPr>
          </a:lstStyle>
          <a:p>
            <a:pPr lvl="0"/>
            <a:endParaRPr lang="en-US" dirty="0"/>
          </a:p>
        </p:txBody>
      </p:sp>
      <p:sp>
        <p:nvSpPr>
          <p:cNvPr id="19" name="Text Placeholder 3">
            <a:extLst>
              <a:ext uri="{FF2B5EF4-FFF2-40B4-BE49-F238E27FC236}">
                <a16:creationId xmlns:a16="http://schemas.microsoft.com/office/drawing/2014/main" id="{07E18C13-37BD-42B0-874C-0FC3AF4FBDC9}"/>
              </a:ext>
            </a:extLst>
          </p:cNvPr>
          <p:cNvSpPr>
            <a:spLocks noGrp="1"/>
          </p:cNvSpPr>
          <p:nvPr>
            <p:ph type="body" sz="quarter" idx="20"/>
          </p:nvPr>
        </p:nvSpPr>
        <p:spPr>
          <a:xfrm>
            <a:off x="6605806" y="2574283"/>
            <a:ext cx="1595628" cy="1595628"/>
          </a:xfrm>
          <a:prstGeom prst="ellipse">
            <a:avLst/>
          </a:prstGeom>
          <a:solidFill>
            <a:schemeClr val="accent3"/>
          </a:solidFill>
        </p:spPr>
        <p:txBody>
          <a:bodyPr lIns="36000" tIns="36000" rIns="36000" bIns="36000" anchor="ctr"/>
          <a:lstStyle>
            <a:lvl1pPr algn="ctr">
              <a:lnSpc>
                <a:spcPct val="100000"/>
              </a:lnSpc>
              <a:spcBef>
                <a:spcPts val="0"/>
              </a:spcBef>
              <a:defRPr sz="1600">
                <a:solidFill>
                  <a:schemeClr val="bg1"/>
                </a:solidFill>
                <a:latin typeface="+mj-lt"/>
              </a:defRPr>
            </a:lvl1pPr>
            <a:lvl2pPr marL="0" indent="0">
              <a:buNone/>
              <a:defRPr sz="1600">
                <a:solidFill>
                  <a:schemeClr val="bg1"/>
                </a:solidFill>
                <a:latin typeface="+mj-lt"/>
              </a:defRPr>
            </a:lvl2pPr>
          </a:lstStyle>
          <a:p>
            <a:pPr lvl="0"/>
            <a:r>
              <a:rPr lang="en-US" dirty="0"/>
              <a:t>Click to edit Master text styles</a:t>
            </a:r>
          </a:p>
        </p:txBody>
      </p:sp>
      <p:sp>
        <p:nvSpPr>
          <p:cNvPr id="20" name="Text Placeholder 13">
            <a:extLst>
              <a:ext uri="{FF2B5EF4-FFF2-40B4-BE49-F238E27FC236}">
                <a16:creationId xmlns:a16="http://schemas.microsoft.com/office/drawing/2014/main" id="{EC7220B3-1A00-41E4-87B4-54B8E85BE568}"/>
              </a:ext>
            </a:extLst>
          </p:cNvPr>
          <p:cNvSpPr>
            <a:spLocks noGrp="1"/>
          </p:cNvSpPr>
          <p:nvPr>
            <p:ph type="body" sz="quarter" idx="21"/>
          </p:nvPr>
        </p:nvSpPr>
        <p:spPr>
          <a:xfrm>
            <a:off x="6535055" y="4404363"/>
            <a:ext cx="1737136" cy="1493837"/>
          </a:xfrm>
        </p:spPr>
        <p:txBody>
          <a:bodyPr/>
          <a:lstStyle>
            <a:lvl1pPr>
              <a:lnSpc>
                <a:spcPct val="100000"/>
              </a:lnSpc>
              <a:spcBef>
                <a:spcPts val="300"/>
              </a:spcBef>
              <a:defRPr sz="1200"/>
            </a:lvl1pPr>
            <a:lvl2pPr>
              <a:lnSpc>
                <a:spcPct val="100000"/>
              </a:lnSpc>
              <a:spcBef>
                <a:spcPts val="300"/>
              </a:spcBef>
              <a:defRPr sz="1200"/>
            </a:lvl2pPr>
          </a:lstStyle>
          <a:p>
            <a:pPr lvl="0"/>
            <a:r>
              <a:rPr lang="en-US" dirty="0"/>
              <a:t>Click to edit Master text styles</a:t>
            </a:r>
          </a:p>
          <a:p>
            <a:pPr lvl="1"/>
            <a:r>
              <a:rPr lang="en-US" dirty="0"/>
              <a:t>Second level</a:t>
            </a:r>
          </a:p>
        </p:txBody>
      </p:sp>
      <p:sp>
        <p:nvSpPr>
          <p:cNvPr id="21" name="Text Placeholder 3">
            <a:extLst>
              <a:ext uri="{FF2B5EF4-FFF2-40B4-BE49-F238E27FC236}">
                <a16:creationId xmlns:a16="http://schemas.microsoft.com/office/drawing/2014/main" id="{5A5D2084-B492-469E-85BF-474A4FE8EEEA}"/>
              </a:ext>
            </a:extLst>
          </p:cNvPr>
          <p:cNvSpPr>
            <a:spLocks noGrp="1"/>
          </p:cNvSpPr>
          <p:nvPr>
            <p:ph type="body" sz="quarter" idx="22"/>
          </p:nvPr>
        </p:nvSpPr>
        <p:spPr>
          <a:xfrm>
            <a:off x="8653106" y="2503534"/>
            <a:ext cx="1737135" cy="1737135"/>
          </a:xfrm>
          <a:prstGeom prst="ellipse">
            <a:avLst/>
          </a:prstGeom>
          <a:noFill/>
          <a:ln w="6350">
            <a:solidFill>
              <a:schemeClr val="accent4"/>
            </a:solidFill>
          </a:ln>
        </p:spPr>
        <p:txBody>
          <a:bodyPr lIns="36000" tIns="36000" rIns="36000" bIns="36000" anchor="ctr"/>
          <a:lstStyle>
            <a:lvl1pPr algn="ctr">
              <a:lnSpc>
                <a:spcPct val="100000"/>
              </a:lnSpc>
              <a:spcBef>
                <a:spcPts val="0"/>
              </a:spcBef>
              <a:defRPr sz="1600">
                <a:solidFill>
                  <a:schemeClr val="bg1"/>
                </a:solidFill>
                <a:latin typeface="+mj-lt"/>
              </a:defRPr>
            </a:lvl1pPr>
            <a:lvl2pPr marL="0" indent="0">
              <a:buNone/>
              <a:defRPr sz="1600">
                <a:solidFill>
                  <a:schemeClr val="bg1"/>
                </a:solidFill>
                <a:latin typeface="+mj-lt"/>
              </a:defRPr>
            </a:lvl2pPr>
          </a:lstStyle>
          <a:p>
            <a:pPr lvl="0"/>
            <a:endParaRPr lang="en-US" dirty="0"/>
          </a:p>
        </p:txBody>
      </p:sp>
      <p:sp>
        <p:nvSpPr>
          <p:cNvPr id="22" name="Text Placeholder 3">
            <a:extLst>
              <a:ext uri="{FF2B5EF4-FFF2-40B4-BE49-F238E27FC236}">
                <a16:creationId xmlns:a16="http://schemas.microsoft.com/office/drawing/2014/main" id="{F7210B4F-AE38-4D40-9EEA-FB42001AE442}"/>
              </a:ext>
            </a:extLst>
          </p:cNvPr>
          <p:cNvSpPr>
            <a:spLocks noGrp="1"/>
          </p:cNvSpPr>
          <p:nvPr>
            <p:ph type="body" sz="quarter" idx="23"/>
          </p:nvPr>
        </p:nvSpPr>
        <p:spPr>
          <a:xfrm>
            <a:off x="8723858" y="2574283"/>
            <a:ext cx="1595628" cy="1595628"/>
          </a:xfrm>
          <a:prstGeom prst="ellipse">
            <a:avLst/>
          </a:prstGeom>
          <a:solidFill>
            <a:schemeClr val="accent4"/>
          </a:solidFill>
        </p:spPr>
        <p:txBody>
          <a:bodyPr lIns="36000" tIns="36000" rIns="36000" bIns="36000" anchor="ctr"/>
          <a:lstStyle>
            <a:lvl1pPr algn="ctr">
              <a:lnSpc>
                <a:spcPct val="100000"/>
              </a:lnSpc>
              <a:spcBef>
                <a:spcPts val="0"/>
              </a:spcBef>
              <a:defRPr sz="1600">
                <a:solidFill>
                  <a:schemeClr val="bg1"/>
                </a:solidFill>
                <a:latin typeface="+mj-lt"/>
              </a:defRPr>
            </a:lvl1pPr>
            <a:lvl2pPr marL="0" indent="0">
              <a:buNone/>
              <a:defRPr sz="1600">
                <a:solidFill>
                  <a:schemeClr val="bg1"/>
                </a:solidFill>
                <a:latin typeface="+mj-lt"/>
              </a:defRPr>
            </a:lvl2pPr>
          </a:lstStyle>
          <a:p>
            <a:pPr lvl="0"/>
            <a:r>
              <a:rPr lang="en-US" dirty="0"/>
              <a:t>Click to edit Master text styles</a:t>
            </a:r>
          </a:p>
        </p:txBody>
      </p:sp>
      <p:sp>
        <p:nvSpPr>
          <p:cNvPr id="23" name="Text Placeholder 13">
            <a:extLst>
              <a:ext uri="{FF2B5EF4-FFF2-40B4-BE49-F238E27FC236}">
                <a16:creationId xmlns:a16="http://schemas.microsoft.com/office/drawing/2014/main" id="{07A65DF5-62D3-4BD7-90AC-5DA567BEE5DE}"/>
              </a:ext>
            </a:extLst>
          </p:cNvPr>
          <p:cNvSpPr>
            <a:spLocks noGrp="1"/>
          </p:cNvSpPr>
          <p:nvPr>
            <p:ph type="body" sz="quarter" idx="24"/>
          </p:nvPr>
        </p:nvSpPr>
        <p:spPr>
          <a:xfrm>
            <a:off x="8653103" y="4404363"/>
            <a:ext cx="1737136" cy="1493837"/>
          </a:xfrm>
        </p:spPr>
        <p:txBody>
          <a:bodyPr/>
          <a:lstStyle>
            <a:lvl1pPr>
              <a:lnSpc>
                <a:spcPct val="100000"/>
              </a:lnSpc>
              <a:spcBef>
                <a:spcPts val="300"/>
              </a:spcBef>
              <a:defRPr sz="1200"/>
            </a:lvl1pPr>
            <a:lvl2pPr>
              <a:lnSpc>
                <a:spcPct val="100000"/>
              </a:lnSpc>
              <a:spcBef>
                <a:spcPts val="300"/>
              </a:spcBef>
              <a:defRPr sz="1200"/>
            </a:lvl2pPr>
          </a:lstStyle>
          <a:p>
            <a:pPr lvl="0"/>
            <a:r>
              <a:rPr lang="en-US" dirty="0"/>
              <a:t>Click to edit Master text styles</a:t>
            </a:r>
          </a:p>
          <a:p>
            <a:pPr lvl="1"/>
            <a:r>
              <a:rPr lang="en-US" dirty="0"/>
              <a:t>Second level</a:t>
            </a:r>
          </a:p>
        </p:txBody>
      </p:sp>
      <p:sp>
        <p:nvSpPr>
          <p:cNvPr id="31" name="Text Placeholder 30">
            <a:extLst>
              <a:ext uri="{FF2B5EF4-FFF2-40B4-BE49-F238E27FC236}">
                <a16:creationId xmlns:a16="http://schemas.microsoft.com/office/drawing/2014/main" id="{159A182C-718B-4A1D-9122-5DEA09DE625C}"/>
              </a:ext>
            </a:extLst>
          </p:cNvPr>
          <p:cNvSpPr>
            <a:spLocks noGrp="1"/>
          </p:cNvSpPr>
          <p:nvPr>
            <p:ph type="body" sz="quarter" idx="25" hasCustomPrompt="1"/>
          </p:nvPr>
        </p:nvSpPr>
        <p:spPr>
          <a:xfrm flipH="1">
            <a:off x="4165143" y="3264646"/>
            <a:ext cx="122815" cy="214909"/>
          </a:xfrm>
          <a:custGeom>
            <a:avLst/>
            <a:gdLst>
              <a:gd name="connsiteX0" fmla="*/ 122814 w 122814"/>
              <a:gd name="connsiteY0" fmla="*/ 0 h 214909"/>
              <a:gd name="connsiteX1" fmla="*/ 122814 w 122814"/>
              <a:gd name="connsiteY1" fmla="*/ 214909 h 214909"/>
              <a:gd name="connsiteX2" fmla="*/ 0 w 122814"/>
              <a:gd name="connsiteY2" fmla="*/ 107455 h 214909"/>
            </a:gdLst>
            <a:ahLst/>
            <a:cxnLst>
              <a:cxn ang="0">
                <a:pos x="connsiteX0" y="connsiteY0"/>
              </a:cxn>
              <a:cxn ang="0">
                <a:pos x="connsiteX1" y="connsiteY1"/>
              </a:cxn>
              <a:cxn ang="0">
                <a:pos x="connsiteX2" y="connsiteY2"/>
              </a:cxn>
            </a:cxnLst>
            <a:rect l="l" t="t" r="r" b="b"/>
            <a:pathLst>
              <a:path w="122814" h="214909">
                <a:moveTo>
                  <a:pt x="122814" y="0"/>
                </a:moveTo>
                <a:lnTo>
                  <a:pt x="122814" y="214909"/>
                </a:lnTo>
                <a:lnTo>
                  <a:pt x="0" y="107455"/>
                </a:lnTo>
                <a:close/>
              </a:path>
            </a:pathLst>
          </a:custGeom>
          <a:solidFill>
            <a:schemeClr val="tx2"/>
          </a:solidFill>
        </p:spPr>
        <p:txBody>
          <a:bodyPr wrap="square">
            <a:noAutofit/>
          </a:bodyPr>
          <a:lstStyle>
            <a:lvl1pPr>
              <a:defRPr/>
            </a:lvl1pPr>
          </a:lstStyle>
          <a:p>
            <a:pPr lvl="0"/>
            <a:r>
              <a:rPr lang="en-US" dirty="0"/>
              <a:t> </a:t>
            </a:r>
            <a:endParaRPr lang="fr-FR" dirty="0"/>
          </a:p>
        </p:txBody>
      </p:sp>
      <p:sp>
        <p:nvSpPr>
          <p:cNvPr id="32" name="Text Placeholder 31">
            <a:extLst>
              <a:ext uri="{FF2B5EF4-FFF2-40B4-BE49-F238E27FC236}">
                <a16:creationId xmlns:a16="http://schemas.microsoft.com/office/drawing/2014/main" id="{0DDF3404-D48C-4A29-BC24-2F3A0E99B20D}"/>
              </a:ext>
            </a:extLst>
          </p:cNvPr>
          <p:cNvSpPr>
            <a:spLocks noGrp="1"/>
          </p:cNvSpPr>
          <p:nvPr>
            <p:ph type="body" sz="quarter" idx="26" hasCustomPrompt="1"/>
          </p:nvPr>
        </p:nvSpPr>
        <p:spPr>
          <a:xfrm flipH="1">
            <a:off x="6283191" y="3264646"/>
            <a:ext cx="122815" cy="214909"/>
          </a:xfrm>
          <a:custGeom>
            <a:avLst/>
            <a:gdLst>
              <a:gd name="connsiteX0" fmla="*/ 122814 w 122814"/>
              <a:gd name="connsiteY0" fmla="*/ 0 h 214909"/>
              <a:gd name="connsiteX1" fmla="*/ 122814 w 122814"/>
              <a:gd name="connsiteY1" fmla="*/ 214909 h 214909"/>
              <a:gd name="connsiteX2" fmla="*/ 0 w 122814"/>
              <a:gd name="connsiteY2" fmla="*/ 107455 h 214909"/>
            </a:gdLst>
            <a:ahLst/>
            <a:cxnLst>
              <a:cxn ang="0">
                <a:pos x="connsiteX0" y="connsiteY0"/>
              </a:cxn>
              <a:cxn ang="0">
                <a:pos x="connsiteX1" y="connsiteY1"/>
              </a:cxn>
              <a:cxn ang="0">
                <a:pos x="connsiteX2" y="connsiteY2"/>
              </a:cxn>
            </a:cxnLst>
            <a:rect l="l" t="t" r="r" b="b"/>
            <a:pathLst>
              <a:path w="122814" h="214909">
                <a:moveTo>
                  <a:pt x="122814" y="0"/>
                </a:moveTo>
                <a:lnTo>
                  <a:pt x="122814" y="214909"/>
                </a:lnTo>
                <a:lnTo>
                  <a:pt x="0" y="107455"/>
                </a:lnTo>
                <a:close/>
              </a:path>
            </a:pathLst>
          </a:custGeom>
          <a:solidFill>
            <a:schemeClr val="tx2"/>
          </a:solidFill>
        </p:spPr>
        <p:txBody>
          <a:bodyPr wrap="square">
            <a:noAutofit/>
          </a:bodyPr>
          <a:lstStyle>
            <a:lvl1pPr>
              <a:defRPr/>
            </a:lvl1pPr>
          </a:lstStyle>
          <a:p>
            <a:pPr lvl="0"/>
            <a:r>
              <a:rPr lang="en-US" dirty="0"/>
              <a:t> </a:t>
            </a:r>
            <a:endParaRPr lang="fr-FR" dirty="0"/>
          </a:p>
        </p:txBody>
      </p:sp>
      <p:sp>
        <p:nvSpPr>
          <p:cNvPr id="33" name="Text Placeholder 32">
            <a:extLst>
              <a:ext uri="{FF2B5EF4-FFF2-40B4-BE49-F238E27FC236}">
                <a16:creationId xmlns:a16="http://schemas.microsoft.com/office/drawing/2014/main" id="{42A6A7B5-D37F-4C9D-A6D1-A7E1927DF962}"/>
              </a:ext>
            </a:extLst>
          </p:cNvPr>
          <p:cNvSpPr>
            <a:spLocks noGrp="1"/>
          </p:cNvSpPr>
          <p:nvPr>
            <p:ph type="body" sz="quarter" idx="27" hasCustomPrompt="1"/>
          </p:nvPr>
        </p:nvSpPr>
        <p:spPr>
          <a:xfrm flipH="1">
            <a:off x="8401239" y="3264646"/>
            <a:ext cx="122815" cy="214909"/>
          </a:xfrm>
          <a:custGeom>
            <a:avLst/>
            <a:gdLst>
              <a:gd name="connsiteX0" fmla="*/ 122814 w 122814"/>
              <a:gd name="connsiteY0" fmla="*/ 0 h 214909"/>
              <a:gd name="connsiteX1" fmla="*/ 122814 w 122814"/>
              <a:gd name="connsiteY1" fmla="*/ 214909 h 214909"/>
              <a:gd name="connsiteX2" fmla="*/ 0 w 122814"/>
              <a:gd name="connsiteY2" fmla="*/ 107455 h 214909"/>
            </a:gdLst>
            <a:ahLst/>
            <a:cxnLst>
              <a:cxn ang="0">
                <a:pos x="connsiteX0" y="connsiteY0"/>
              </a:cxn>
              <a:cxn ang="0">
                <a:pos x="connsiteX1" y="connsiteY1"/>
              </a:cxn>
              <a:cxn ang="0">
                <a:pos x="connsiteX2" y="connsiteY2"/>
              </a:cxn>
            </a:cxnLst>
            <a:rect l="l" t="t" r="r" b="b"/>
            <a:pathLst>
              <a:path w="122814" h="214909">
                <a:moveTo>
                  <a:pt x="122814" y="0"/>
                </a:moveTo>
                <a:lnTo>
                  <a:pt x="122814" y="214909"/>
                </a:lnTo>
                <a:lnTo>
                  <a:pt x="0" y="107455"/>
                </a:lnTo>
                <a:close/>
              </a:path>
            </a:pathLst>
          </a:custGeom>
          <a:solidFill>
            <a:schemeClr val="tx2"/>
          </a:solidFill>
        </p:spPr>
        <p:txBody>
          <a:bodyPr wrap="square">
            <a:noAutofit/>
          </a:bodyPr>
          <a:lstStyle>
            <a:lvl1pPr>
              <a:defRPr/>
            </a:lvl1pPr>
          </a:lstStyle>
          <a:p>
            <a:pPr lvl="0"/>
            <a:r>
              <a:rPr lang="en-US" dirty="0"/>
              <a:t> </a:t>
            </a:r>
            <a:endParaRPr lang="fr-FR" dirty="0"/>
          </a:p>
        </p:txBody>
      </p:sp>
    </p:spTree>
    <p:extLst>
      <p:ext uri="{BB962C8B-B14F-4D97-AF65-F5344CB8AC3E}">
        <p14:creationId xmlns:p14="http://schemas.microsoft.com/office/powerpoint/2010/main" val="82559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 image 3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7938A5-102C-481A-836B-3409F8E34234}"/>
              </a:ext>
            </a:extLst>
          </p:cNvPr>
          <p:cNvSpPr/>
          <p:nvPr userDrawn="1"/>
        </p:nvSpPr>
        <p:spPr>
          <a:xfrm>
            <a:off x="0" y="0"/>
            <a:ext cx="6129339" cy="68580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en-GB" sz="1200" dirty="0"/>
          </a:p>
        </p:txBody>
      </p:sp>
      <p:pic>
        <p:nvPicPr>
          <p:cNvPr id="55" name="Graphic 54">
            <a:extLst>
              <a:ext uri="{FF2B5EF4-FFF2-40B4-BE49-F238E27FC236}">
                <a16:creationId xmlns:a16="http://schemas.microsoft.com/office/drawing/2014/main" id="{1CF90696-753B-4270-834F-47DF6B4E3C63}"/>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58532" b="46825"/>
          <a:stretch/>
        </p:blipFill>
        <p:spPr>
          <a:xfrm>
            <a:off x="9869490" y="3879850"/>
            <a:ext cx="2322513" cy="2978150"/>
          </a:xfrm>
          <a:prstGeom prst="rect">
            <a:avLst/>
          </a:prstGeom>
        </p:spPr>
      </p:pic>
      <p:sp>
        <p:nvSpPr>
          <p:cNvPr id="109" name="Title 55">
            <a:extLst>
              <a:ext uri="{FF2B5EF4-FFF2-40B4-BE49-F238E27FC236}">
                <a16:creationId xmlns:a16="http://schemas.microsoft.com/office/drawing/2014/main" id="{F8367767-88A6-4138-80BB-9E1AC8517E76}"/>
              </a:ext>
            </a:extLst>
          </p:cNvPr>
          <p:cNvSpPr>
            <a:spLocks noGrp="1"/>
          </p:cNvSpPr>
          <p:nvPr>
            <p:ph type="title"/>
          </p:nvPr>
        </p:nvSpPr>
        <p:spPr>
          <a:xfrm>
            <a:off x="720958" y="244475"/>
            <a:ext cx="4977439" cy="2469696"/>
          </a:xfrm>
        </p:spPr>
        <p:txBody>
          <a:bodyPr>
            <a:normAutofit/>
          </a:bodyPr>
          <a:lstStyle>
            <a:lvl1pPr>
              <a:lnSpc>
                <a:spcPct val="80000"/>
              </a:lnSpc>
              <a:defRPr sz="5600">
                <a:solidFill>
                  <a:schemeClr val="bg1"/>
                </a:solidFill>
              </a:defRPr>
            </a:lvl1pPr>
          </a:lstStyle>
          <a:p>
            <a:r>
              <a:rPr lang="en-US" dirty="0"/>
              <a:t>Click to edit Master title style</a:t>
            </a:r>
            <a:endParaRPr lang="en-GB" dirty="0"/>
          </a:p>
        </p:txBody>
      </p:sp>
      <p:sp>
        <p:nvSpPr>
          <p:cNvPr id="110" name="Text Placeholder 57">
            <a:extLst>
              <a:ext uri="{FF2B5EF4-FFF2-40B4-BE49-F238E27FC236}">
                <a16:creationId xmlns:a16="http://schemas.microsoft.com/office/drawing/2014/main" id="{A998928F-42BF-4D93-BA15-8771C510DD99}"/>
              </a:ext>
            </a:extLst>
          </p:cNvPr>
          <p:cNvSpPr>
            <a:spLocks noGrp="1"/>
          </p:cNvSpPr>
          <p:nvPr>
            <p:ph type="body" sz="quarter" idx="10"/>
          </p:nvPr>
        </p:nvSpPr>
        <p:spPr>
          <a:xfrm>
            <a:off x="720955" y="2951063"/>
            <a:ext cx="4977440" cy="876403"/>
          </a:xfrm>
        </p:spPr>
        <p:txBody>
          <a:bodyPr lIns="0" tIns="0" rIns="0" bIns="0">
            <a:normAutofit/>
          </a:bodyPr>
          <a:lstStyle>
            <a:lvl1pPr>
              <a:defRPr sz="2400">
                <a:solidFill>
                  <a:schemeClr val="bg1"/>
                </a:solidFill>
              </a:defRPr>
            </a:lvl1pPr>
          </a:lstStyle>
          <a:p>
            <a:pPr lvl="0"/>
            <a:r>
              <a:rPr lang="en-US" dirty="0"/>
              <a:t>Click to edit Master text styles</a:t>
            </a:r>
          </a:p>
        </p:txBody>
      </p:sp>
      <p:sp>
        <p:nvSpPr>
          <p:cNvPr id="111" name="Text Placeholder 57">
            <a:extLst>
              <a:ext uri="{FF2B5EF4-FFF2-40B4-BE49-F238E27FC236}">
                <a16:creationId xmlns:a16="http://schemas.microsoft.com/office/drawing/2014/main" id="{D3584FCD-F8F6-4E6E-95D1-19651DD27AF2}"/>
              </a:ext>
            </a:extLst>
          </p:cNvPr>
          <p:cNvSpPr>
            <a:spLocks noGrp="1"/>
          </p:cNvSpPr>
          <p:nvPr>
            <p:ph type="body" sz="quarter" idx="11" hasCustomPrompt="1"/>
          </p:nvPr>
        </p:nvSpPr>
        <p:spPr>
          <a:xfrm>
            <a:off x="720955" y="4026940"/>
            <a:ext cx="1830732" cy="340270"/>
          </a:xfrm>
          <a:prstGeom prst="roundRect">
            <a:avLst>
              <a:gd name="adj" fmla="val 50000"/>
            </a:avLst>
          </a:prstGeom>
          <a:solidFill>
            <a:schemeClr val="bg1"/>
          </a:solidFill>
        </p:spPr>
        <p:txBody>
          <a:bodyPr wrap="none" lIns="108000" tIns="36000" rIns="72000" bIns="36000" anchor="ctr">
            <a:spAutoFit/>
          </a:bodyPr>
          <a:lstStyle>
            <a:lvl1pPr algn="l">
              <a:lnSpc>
                <a:spcPct val="100000"/>
              </a:lnSpc>
              <a:spcBef>
                <a:spcPts val="0"/>
              </a:spcBef>
              <a:defRPr sz="1100" cap="all" spc="200" baseline="0">
                <a:solidFill>
                  <a:schemeClr val="tx2"/>
                </a:solidFill>
              </a:defRPr>
            </a:lvl1pPr>
          </a:lstStyle>
          <a:p>
            <a:pPr lvl="0"/>
            <a:r>
              <a:rPr lang="en-US" dirty="0"/>
              <a:t>DATE // Speakers</a:t>
            </a:r>
          </a:p>
        </p:txBody>
      </p:sp>
      <p:grpSp>
        <p:nvGrpSpPr>
          <p:cNvPr id="70" name="Group 69">
            <a:extLst>
              <a:ext uri="{FF2B5EF4-FFF2-40B4-BE49-F238E27FC236}">
                <a16:creationId xmlns:a16="http://schemas.microsoft.com/office/drawing/2014/main" id="{9B8AB3B9-5E76-4A2B-B0FC-9DC8E55EB64A}"/>
              </a:ext>
            </a:extLst>
          </p:cNvPr>
          <p:cNvGrpSpPr/>
          <p:nvPr userDrawn="1"/>
        </p:nvGrpSpPr>
        <p:grpSpPr>
          <a:xfrm>
            <a:off x="717663" y="5621472"/>
            <a:ext cx="2546328" cy="982528"/>
            <a:chOff x="214313" y="1157288"/>
            <a:chExt cx="11766551" cy="4540251"/>
          </a:xfrm>
        </p:grpSpPr>
        <p:sp>
          <p:nvSpPr>
            <p:cNvPr id="71" name="Freeform 5">
              <a:extLst>
                <a:ext uri="{FF2B5EF4-FFF2-40B4-BE49-F238E27FC236}">
                  <a16:creationId xmlns:a16="http://schemas.microsoft.com/office/drawing/2014/main" id="{DE90CA8C-E190-4ED0-8D05-0D4BCFE293E6}"/>
                </a:ext>
              </a:extLst>
            </p:cNvPr>
            <p:cNvSpPr>
              <a:spLocks/>
            </p:cNvSpPr>
            <p:nvPr/>
          </p:nvSpPr>
          <p:spPr bwMode="auto">
            <a:xfrm>
              <a:off x="2420938" y="4679951"/>
              <a:ext cx="177800" cy="225425"/>
            </a:xfrm>
            <a:custGeom>
              <a:avLst/>
              <a:gdLst>
                <a:gd name="T0" fmla="*/ 0 w 112"/>
                <a:gd name="T1" fmla="*/ 0 h 142"/>
                <a:gd name="T2" fmla="*/ 41 w 112"/>
                <a:gd name="T3" fmla="*/ 0 h 142"/>
                <a:gd name="T4" fmla="*/ 55 w 112"/>
                <a:gd name="T5" fmla="*/ 49 h 142"/>
                <a:gd name="T6" fmla="*/ 55 w 112"/>
                <a:gd name="T7" fmla="*/ 49 h 142"/>
                <a:gd name="T8" fmla="*/ 69 w 112"/>
                <a:gd name="T9" fmla="*/ 0 h 142"/>
                <a:gd name="T10" fmla="*/ 112 w 112"/>
                <a:gd name="T11" fmla="*/ 0 h 142"/>
                <a:gd name="T12" fmla="*/ 74 w 112"/>
                <a:gd name="T13" fmla="*/ 85 h 142"/>
                <a:gd name="T14" fmla="*/ 74 w 112"/>
                <a:gd name="T15" fmla="*/ 142 h 142"/>
                <a:gd name="T16" fmla="*/ 36 w 112"/>
                <a:gd name="T17" fmla="*/ 142 h 142"/>
                <a:gd name="T18" fmla="*/ 36 w 112"/>
                <a:gd name="T19" fmla="*/ 85 h 142"/>
                <a:gd name="T20" fmla="*/ 0 w 112"/>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42">
                  <a:moveTo>
                    <a:pt x="0" y="0"/>
                  </a:moveTo>
                  <a:lnTo>
                    <a:pt x="41" y="0"/>
                  </a:lnTo>
                  <a:lnTo>
                    <a:pt x="55" y="49"/>
                  </a:lnTo>
                  <a:lnTo>
                    <a:pt x="55" y="49"/>
                  </a:lnTo>
                  <a:lnTo>
                    <a:pt x="69" y="0"/>
                  </a:lnTo>
                  <a:lnTo>
                    <a:pt x="112" y="0"/>
                  </a:lnTo>
                  <a:lnTo>
                    <a:pt x="74" y="85"/>
                  </a:lnTo>
                  <a:lnTo>
                    <a:pt x="74" y="142"/>
                  </a:lnTo>
                  <a:lnTo>
                    <a:pt x="36" y="142"/>
                  </a:lnTo>
                  <a:lnTo>
                    <a:pt x="36" y="8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72" name="Freeform 6">
              <a:extLst>
                <a:ext uri="{FF2B5EF4-FFF2-40B4-BE49-F238E27FC236}">
                  <a16:creationId xmlns:a16="http://schemas.microsoft.com/office/drawing/2014/main" id="{FF90AFD6-95A4-4F83-BE41-91487D047296}"/>
                </a:ext>
              </a:extLst>
            </p:cNvPr>
            <p:cNvSpPr>
              <a:spLocks/>
            </p:cNvSpPr>
            <p:nvPr/>
          </p:nvSpPr>
          <p:spPr bwMode="auto">
            <a:xfrm>
              <a:off x="2420938" y="4679951"/>
              <a:ext cx="177800" cy="225425"/>
            </a:xfrm>
            <a:custGeom>
              <a:avLst/>
              <a:gdLst>
                <a:gd name="T0" fmla="*/ 0 w 112"/>
                <a:gd name="T1" fmla="*/ 0 h 142"/>
                <a:gd name="T2" fmla="*/ 41 w 112"/>
                <a:gd name="T3" fmla="*/ 0 h 142"/>
                <a:gd name="T4" fmla="*/ 55 w 112"/>
                <a:gd name="T5" fmla="*/ 49 h 142"/>
                <a:gd name="T6" fmla="*/ 55 w 112"/>
                <a:gd name="T7" fmla="*/ 49 h 142"/>
                <a:gd name="T8" fmla="*/ 69 w 112"/>
                <a:gd name="T9" fmla="*/ 0 h 142"/>
                <a:gd name="T10" fmla="*/ 112 w 112"/>
                <a:gd name="T11" fmla="*/ 0 h 142"/>
                <a:gd name="T12" fmla="*/ 74 w 112"/>
                <a:gd name="T13" fmla="*/ 85 h 142"/>
                <a:gd name="T14" fmla="*/ 74 w 112"/>
                <a:gd name="T15" fmla="*/ 142 h 142"/>
                <a:gd name="T16" fmla="*/ 36 w 112"/>
                <a:gd name="T17" fmla="*/ 142 h 142"/>
                <a:gd name="T18" fmla="*/ 36 w 112"/>
                <a:gd name="T19" fmla="*/ 85 h 142"/>
                <a:gd name="T20" fmla="*/ 0 w 112"/>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42">
                  <a:moveTo>
                    <a:pt x="0" y="0"/>
                  </a:moveTo>
                  <a:lnTo>
                    <a:pt x="41" y="0"/>
                  </a:lnTo>
                  <a:lnTo>
                    <a:pt x="55" y="49"/>
                  </a:lnTo>
                  <a:lnTo>
                    <a:pt x="55" y="49"/>
                  </a:lnTo>
                  <a:lnTo>
                    <a:pt x="69" y="0"/>
                  </a:lnTo>
                  <a:lnTo>
                    <a:pt x="112" y="0"/>
                  </a:lnTo>
                  <a:lnTo>
                    <a:pt x="74" y="85"/>
                  </a:lnTo>
                  <a:lnTo>
                    <a:pt x="74" y="142"/>
                  </a:lnTo>
                  <a:lnTo>
                    <a:pt x="36" y="142"/>
                  </a:lnTo>
                  <a:lnTo>
                    <a:pt x="36" y="85"/>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73" name="Freeform 7">
              <a:extLst>
                <a:ext uri="{FF2B5EF4-FFF2-40B4-BE49-F238E27FC236}">
                  <a16:creationId xmlns:a16="http://schemas.microsoft.com/office/drawing/2014/main" id="{1302549D-F337-4CFD-A8C7-6F9CC662F804}"/>
                </a:ext>
              </a:extLst>
            </p:cNvPr>
            <p:cNvSpPr>
              <a:spLocks/>
            </p:cNvSpPr>
            <p:nvPr/>
          </p:nvSpPr>
          <p:spPr bwMode="auto">
            <a:xfrm>
              <a:off x="2617788" y="4679951"/>
              <a:ext cx="134938" cy="225425"/>
            </a:xfrm>
            <a:custGeom>
              <a:avLst/>
              <a:gdLst>
                <a:gd name="T0" fmla="*/ 83 w 85"/>
                <a:gd name="T1" fmla="*/ 0 h 142"/>
                <a:gd name="T2" fmla="*/ 83 w 85"/>
                <a:gd name="T3" fmla="*/ 30 h 142"/>
                <a:gd name="T4" fmla="*/ 35 w 85"/>
                <a:gd name="T5" fmla="*/ 30 h 142"/>
                <a:gd name="T6" fmla="*/ 35 w 85"/>
                <a:gd name="T7" fmla="*/ 54 h 142"/>
                <a:gd name="T8" fmla="*/ 80 w 85"/>
                <a:gd name="T9" fmla="*/ 54 h 142"/>
                <a:gd name="T10" fmla="*/ 80 w 85"/>
                <a:gd name="T11" fmla="*/ 83 h 142"/>
                <a:gd name="T12" fmla="*/ 35 w 85"/>
                <a:gd name="T13" fmla="*/ 83 h 142"/>
                <a:gd name="T14" fmla="*/ 35 w 85"/>
                <a:gd name="T15" fmla="*/ 111 h 142"/>
                <a:gd name="T16" fmla="*/ 85 w 85"/>
                <a:gd name="T17" fmla="*/ 111 h 142"/>
                <a:gd name="T18" fmla="*/ 85 w 85"/>
                <a:gd name="T19" fmla="*/ 142 h 142"/>
                <a:gd name="T20" fmla="*/ 0 w 85"/>
                <a:gd name="T21" fmla="*/ 142 h 142"/>
                <a:gd name="T22" fmla="*/ 0 w 85"/>
                <a:gd name="T23" fmla="*/ 0 h 142"/>
                <a:gd name="T24" fmla="*/ 83 w 85"/>
                <a:gd name="T2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2">
                  <a:moveTo>
                    <a:pt x="83" y="0"/>
                  </a:moveTo>
                  <a:lnTo>
                    <a:pt x="83" y="30"/>
                  </a:lnTo>
                  <a:lnTo>
                    <a:pt x="35" y="30"/>
                  </a:lnTo>
                  <a:lnTo>
                    <a:pt x="35" y="54"/>
                  </a:lnTo>
                  <a:lnTo>
                    <a:pt x="80" y="54"/>
                  </a:lnTo>
                  <a:lnTo>
                    <a:pt x="80" y="83"/>
                  </a:lnTo>
                  <a:lnTo>
                    <a:pt x="35" y="83"/>
                  </a:lnTo>
                  <a:lnTo>
                    <a:pt x="35" y="111"/>
                  </a:lnTo>
                  <a:lnTo>
                    <a:pt x="85" y="111"/>
                  </a:lnTo>
                  <a:lnTo>
                    <a:pt x="85" y="142"/>
                  </a:lnTo>
                  <a:lnTo>
                    <a:pt x="0" y="142"/>
                  </a:lnTo>
                  <a:lnTo>
                    <a:pt x="0" y="0"/>
                  </a:lnTo>
                  <a:lnTo>
                    <a:pt x="8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74" name="Freeform 8">
              <a:extLst>
                <a:ext uri="{FF2B5EF4-FFF2-40B4-BE49-F238E27FC236}">
                  <a16:creationId xmlns:a16="http://schemas.microsoft.com/office/drawing/2014/main" id="{D520669C-2A53-47A9-8244-CAA6F9956912}"/>
                </a:ext>
              </a:extLst>
            </p:cNvPr>
            <p:cNvSpPr>
              <a:spLocks/>
            </p:cNvSpPr>
            <p:nvPr/>
          </p:nvSpPr>
          <p:spPr bwMode="auto">
            <a:xfrm>
              <a:off x="2617788" y="4679951"/>
              <a:ext cx="134938" cy="225425"/>
            </a:xfrm>
            <a:custGeom>
              <a:avLst/>
              <a:gdLst>
                <a:gd name="T0" fmla="*/ 83 w 85"/>
                <a:gd name="T1" fmla="*/ 0 h 142"/>
                <a:gd name="T2" fmla="*/ 83 w 85"/>
                <a:gd name="T3" fmla="*/ 30 h 142"/>
                <a:gd name="T4" fmla="*/ 35 w 85"/>
                <a:gd name="T5" fmla="*/ 30 h 142"/>
                <a:gd name="T6" fmla="*/ 35 w 85"/>
                <a:gd name="T7" fmla="*/ 54 h 142"/>
                <a:gd name="T8" fmla="*/ 80 w 85"/>
                <a:gd name="T9" fmla="*/ 54 h 142"/>
                <a:gd name="T10" fmla="*/ 80 w 85"/>
                <a:gd name="T11" fmla="*/ 83 h 142"/>
                <a:gd name="T12" fmla="*/ 35 w 85"/>
                <a:gd name="T13" fmla="*/ 83 h 142"/>
                <a:gd name="T14" fmla="*/ 35 w 85"/>
                <a:gd name="T15" fmla="*/ 111 h 142"/>
                <a:gd name="T16" fmla="*/ 85 w 85"/>
                <a:gd name="T17" fmla="*/ 111 h 142"/>
                <a:gd name="T18" fmla="*/ 85 w 85"/>
                <a:gd name="T19" fmla="*/ 142 h 142"/>
                <a:gd name="T20" fmla="*/ 0 w 85"/>
                <a:gd name="T21" fmla="*/ 142 h 142"/>
                <a:gd name="T22" fmla="*/ 0 w 85"/>
                <a:gd name="T23" fmla="*/ 0 h 142"/>
                <a:gd name="T24" fmla="*/ 83 w 85"/>
                <a:gd name="T2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2">
                  <a:moveTo>
                    <a:pt x="83" y="0"/>
                  </a:moveTo>
                  <a:lnTo>
                    <a:pt x="83" y="30"/>
                  </a:lnTo>
                  <a:lnTo>
                    <a:pt x="35" y="30"/>
                  </a:lnTo>
                  <a:lnTo>
                    <a:pt x="35" y="54"/>
                  </a:lnTo>
                  <a:lnTo>
                    <a:pt x="80" y="54"/>
                  </a:lnTo>
                  <a:lnTo>
                    <a:pt x="80" y="83"/>
                  </a:lnTo>
                  <a:lnTo>
                    <a:pt x="35" y="83"/>
                  </a:lnTo>
                  <a:lnTo>
                    <a:pt x="35" y="111"/>
                  </a:lnTo>
                  <a:lnTo>
                    <a:pt x="85" y="111"/>
                  </a:lnTo>
                  <a:lnTo>
                    <a:pt x="85" y="142"/>
                  </a:lnTo>
                  <a:lnTo>
                    <a:pt x="0" y="142"/>
                  </a:lnTo>
                  <a:lnTo>
                    <a:pt x="0" y="0"/>
                  </a:lnTo>
                  <a:lnTo>
                    <a:pt x="83"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75" name="Freeform 9">
              <a:extLst>
                <a:ext uri="{FF2B5EF4-FFF2-40B4-BE49-F238E27FC236}">
                  <a16:creationId xmlns:a16="http://schemas.microsoft.com/office/drawing/2014/main" id="{4C1AB13F-16AE-4C40-8C6F-36056B661189}"/>
                </a:ext>
              </a:extLst>
            </p:cNvPr>
            <p:cNvSpPr>
              <a:spLocks noEditPoints="1"/>
            </p:cNvSpPr>
            <p:nvPr/>
          </p:nvSpPr>
          <p:spPr bwMode="auto">
            <a:xfrm>
              <a:off x="2768601" y="4679951"/>
              <a:ext cx="184150" cy="225425"/>
            </a:xfrm>
            <a:custGeom>
              <a:avLst/>
              <a:gdLst>
                <a:gd name="T0" fmla="*/ 83 w 116"/>
                <a:gd name="T1" fmla="*/ 0 h 142"/>
                <a:gd name="T2" fmla="*/ 116 w 116"/>
                <a:gd name="T3" fmla="*/ 142 h 142"/>
                <a:gd name="T4" fmla="*/ 78 w 116"/>
                <a:gd name="T5" fmla="*/ 142 h 142"/>
                <a:gd name="T6" fmla="*/ 73 w 116"/>
                <a:gd name="T7" fmla="*/ 118 h 142"/>
                <a:gd name="T8" fmla="*/ 45 w 116"/>
                <a:gd name="T9" fmla="*/ 118 h 142"/>
                <a:gd name="T10" fmla="*/ 40 w 116"/>
                <a:gd name="T11" fmla="*/ 142 h 142"/>
                <a:gd name="T12" fmla="*/ 0 w 116"/>
                <a:gd name="T13" fmla="*/ 142 h 142"/>
                <a:gd name="T14" fmla="*/ 35 w 116"/>
                <a:gd name="T15" fmla="*/ 0 h 142"/>
                <a:gd name="T16" fmla="*/ 83 w 116"/>
                <a:gd name="T17" fmla="*/ 0 h 142"/>
                <a:gd name="T18" fmla="*/ 59 w 116"/>
                <a:gd name="T19" fmla="*/ 28 h 142"/>
                <a:gd name="T20" fmla="*/ 47 w 116"/>
                <a:gd name="T21" fmla="*/ 90 h 142"/>
                <a:gd name="T22" fmla="*/ 68 w 116"/>
                <a:gd name="T23" fmla="*/ 90 h 142"/>
                <a:gd name="T24" fmla="*/ 59 w 116"/>
                <a:gd name="T25" fmla="*/ 28 h 142"/>
                <a:gd name="T26" fmla="*/ 59 w 116"/>
                <a:gd name="T27" fmla="*/ 2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42">
                  <a:moveTo>
                    <a:pt x="83" y="0"/>
                  </a:moveTo>
                  <a:lnTo>
                    <a:pt x="116" y="142"/>
                  </a:lnTo>
                  <a:lnTo>
                    <a:pt x="78" y="142"/>
                  </a:lnTo>
                  <a:lnTo>
                    <a:pt x="73" y="118"/>
                  </a:lnTo>
                  <a:lnTo>
                    <a:pt x="45" y="118"/>
                  </a:lnTo>
                  <a:lnTo>
                    <a:pt x="40" y="142"/>
                  </a:lnTo>
                  <a:lnTo>
                    <a:pt x="0" y="142"/>
                  </a:lnTo>
                  <a:lnTo>
                    <a:pt x="35" y="0"/>
                  </a:lnTo>
                  <a:lnTo>
                    <a:pt x="83" y="0"/>
                  </a:lnTo>
                  <a:close/>
                  <a:moveTo>
                    <a:pt x="59" y="28"/>
                  </a:moveTo>
                  <a:lnTo>
                    <a:pt x="47" y="90"/>
                  </a:lnTo>
                  <a:lnTo>
                    <a:pt x="68" y="90"/>
                  </a:lnTo>
                  <a:lnTo>
                    <a:pt x="59" y="28"/>
                  </a:lnTo>
                  <a:lnTo>
                    <a:pt x="5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76" name="Freeform 10">
              <a:extLst>
                <a:ext uri="{FF2B5EF4-FFF2-40B4-BE49-F238E27FC236}">
                  <a16:creationId xmlns:a16="http://schemas.microsoft.com/office/drawing/2014/main" id="{0D589630-C6DE-4E7E-B460-BF8EC72D4B66}"/>
                </a:ext>
              </a:extLst>
            </p:cNvPr>
            <p:cNvSpPr>
              <a:spLocks noEditPoints="1"/>
            </p:cNvSpPr>
            <p:nvPr/>
          </p:nvSpPr>
          <p:spPr bwMode="auto">
            <a:xfrm>
              <a:off x="2768601" y="4679951"/>
              <a:ext cx="184150" cy="225425"/>
            </a:xfrm>
            <a:custGeom>
              <a:avLst/>
              <a:gdLst>
                <a:gd name="T0" fmla="*/ 83 w 116"/>
                <a:gd name="T1" fmla="*/ 0 h 142"/>
                <a:gd name="T2" fmla="*/ 116 w 116"/>
                <a:gd name="T3" fmla="*/ 142 h 142"/>
                <a:gd name="T4" fmla="*/ 78 w 116"/>
                <a:gd name="T5" fmla="*/ 142 h 142"/>
                <a:gd name="T6" fmla="*/ 73 w 116"/>
                <a:gd name="T7" fmla="*/ 118 h 142"/>
                <a:gd name="T8" fmla="*/ 45 w 116"/>
                <a:gd name="T9" fmla="*/ 118 h 142"/>
                <a:gd name="T10" fmla="*/ 40 w 116"/>
                <a:gd name="T11" fmla="*/ 142 h 142"/>
                <a:gd name="T12" fmla="*/ 0 w 116"/>
                <a:gd name="T13" fmla="*/ 142 h 142"/>
                <a:gd name="T14" fmla="*/ 35 w 116"/>
                <a:gd name="T15" fmla="*/ 0 h 142"/>
                <a:gd name="T16" fmla="*/ 83 w 116"/>
                <a:gd name="T17" fmla="*/ 0 h 142"/>
                <a:gd name="T18" fmla="*/ 59 w 116"/>
                <a:gd name="T19" fmla="*/ 28 h 142"/>
                <a:gd name="T20" fmla="*/ 47 w 116"/>
                <a:gd name="T21" fmla="*/ 90 h 142"/>
                <a:gd name="T22" fmla="*/ 68 w 116"/>
                <a:gd name="T23" fmla="*/ 90 h 142"/>
                <a:gd name="T24" fmla="*/ 59 w 116"/>
                <a:gd name="T25" fmla="*/ 28 h 142"/>
                <a:gd name="T26" fmla="*/ 59 w 116"/>
                <a:gd name="T27" fmla="*/ 2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42">
                  <a:moveTo>
                    <a:pt x="83" y="0"/>
                  </a:moveTo>
                  <a:lnTo>
                    <a:pt x="116" y="142"/>
                  </a:lnTo>
                  <a:lnTo>
                    <a:pt x="78" y="142"/>
                  </a:lnTo>
                  <a:lnTo>
                    <a:pt x="73" y="118"/>
                  </a:lnTo>
                  <a:lnTo>
                    <a:pt x="45" y="118"/>
                  </a:lnTo>
                  <a:lnTo>
                    <a:pt x="40" y="142"/>
                  </a:lnTo>
                  <a:lnTo>
                    <a:pt x="0" y="142"/>
                  </a:lnTo>
                  <a:lnTo>
                    <a:pt x="35" y="0"/>
                  </a:lnTo>
                  <a:lnTo>
                    <a:pt x="83" y="0"/>
                  </a:lnTo>
                  <a:moveTo>
                    <a:pt x="59" y="28"/>
                  </a:moveTo>
                  <a:lnTo>
                    <a:pt x="47" y="90"/>
                  </a:lnTo>
                  <a:lnTo>
                    <a:pt x="68" y="90"/>
                  </a:lnTo>
                  <a:lnTo>
                    <a:pt x="59" y="28"/>
                  </a:lnTo>
                  <a:lnTo>
                    <a:pt x="59" y="2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77" name="Freeform 11">
              <a:extLst>
                <a:ext uri="{FF2B5EF4-FFF2-40B4-BE49-F238E27FC236}">
                  <a16:creationId xmlns:a16="http://schemas.microsoft.com/office/drawing/2014/main" id="{7E26268C-D9DF-4AC0-8125-D030645152EC}"/>
                </a:ext>
              </a:extLst>
            </p:cNvPr>
            <p:cNvSpPr>
              <a:spLocks noEditPoints="1"/>
            </p:cNvSpPr>
            <p:nvPr/>
          </p:nvSpPr>
          <p:spPr bwMode="auto">
            <a:xfrm>
              <a:off x="2974976" y="4679951"/>
              <a:ext cx="161925" cy="225425"/>
            </a:xfrm>
            <a:custGeom>
              <a:avLst/>
              <a:gdLst>
                <a:gd name="T0" fmla="*/ 24 w 43"/>
                <a:gd name="T1" fmla="*/ 0 h 60"/>
                <a:gd name="T2" fmla="*/ 32 w 43"/>
                <a:gd name="T3" fmla="*/ 1 h 60"/>
                <a:gd name="T4" fmla="*/ 37 w 43"/>
                <a:gd name="T5" fmla="*/ 4 h 60"/>
                <a:gd name="T6" fmla="*/ 40 w 43"/>
                <a:gd name="T7" fmla="*/ 9 h 60"/>
                <a:gd name="T8" fmla="*/ 41 w 43"/>
                <a:gd name="T9" fmla="*/ 16 h 60"/>
                <a:gd name="T10" fmla="*/ 38 w 43"/>
                <a:gd name="T11" fmla="*/ 26 h 60"/>
                <a:gd name="T12" fmla="*/ 31 w 43"/>
                <a:gd name="T13" fmla="*/ 30 h 60"/>
                <a:gd name="T14" fmla="*/ 31 w 43"/>
                <a:gd name="T15" fmla="*/ 30 h 60"/>
                <a:gd name="T16" fmla="*/ 38 w 43"/>
                <a:gd name="T17" fmla="*/ 34 h 60"/>
                <a:gd name="T18" fmla="*/ 40 w 43"/>
                <a:gd name="T19" fmla="*/ 44 h 60"/>
                <a:gd name="T20" fmla="*/ 40 w 43"/>
                <a:gd name="T21" fmla="*/ 49 h 60"/>
                <a:gd name="T22" fmla="*/ 40 w 43"/>
                <a:gd name="T23" fmla="*/ 52 h 60"/>
                <a:gd name="T24" fmla="*/ 41 w 43"/>
                <a:gd name="T25" fmla="*/ 54 h 60"/>
                <a:gd name="T26" fmla="*/ 41 w 43"/>
                <a:gd name="T27" fmla="*/ 56 h 60"/>
                <a:gd name="T28" fmla="*/ 41 w 43"/>
                <a:gd name="T29" fmla="*/ 58 h 60"/>
                <a:gd name="T30" fmla="*/ 42 w 43"/>
                <a:gd name="T31" fmla="*/ 59 h 60"/>
                <a:gd name="T32" fmla="*/ 43 w 43"/>
                <a:gd name="T33" fmla="*/ 59 h 60"/>
                <a:gd name="T34" fmla="*/ 43 w 43"/>
                <a:gd name="T35" fmla="*/ 60 h 60"/>
                <a:gd name="T36" fmla="*/ 26 w 43"/>
                <a:gd name="T37" fmla="*/ 60 h 60"/>
                <a:gd name="T38" fmla="*/ 25 w 43"/>
                <a:gd name="T39" fmla="*/ 57 h 60"/>
                <a:gd name="T40" fmla="*/ 25 w 43"/>
                <a:gd name="T41" fmla="*/ 54 h 60"/>
                <a:gd name="T42" fmla="*/ 25 w 43"/>
                <a:gd name="T43" fmla="*/ 51 h 60"/>
                <a:gd name="T44" fmla="*/ 25 w 43"/>
                <a:gd name="T45" fmla="*/ 49 h 60"/>
                <a:gd name="T46" fmla="*/ 25 w 43"/>
                <a:gd name="T47" fmla="*/ 45 h 60"/>
                <a:gd name="T48" fmla="*/ 24 w 43"/>
                <a:gd name="T49" fmla="*/ 40 h 60"/>
                <a:gd name="T50" fmla="*/ 24 w 43"/>
                <a:gd name="T51" fmla="*/ 38 h 60"/>
                <a:gd name="T52" fmla="*/ 22 w 43"/>
                <a:gd name="T53" fmla="*/ 36 h 60"/>
                <a:gd name="T54" fmla="*/ 20 w 43"/>
                <a:gd name="T55" fmla="*/ 36 h 60"/>
                <a:gd name="T56" fmla="*/ 15 w 43"/>
                <a:gd name="T57" fmla="*/ 36 h 60"/>
                <a:gd name="T58" fmla="*/ 15 w 43"/>
                <a:gd name="T59" fmla="*/ 60 h 60"/>
                <a:gd name="T60" fmla="*/ 0 w 43"/>
                <a:gd name="T61" fmla="*/ 60 h 60"/>
                <a:gd name="T62" fmla="*/ 0 w 43"/>
                <a:gd name="T63" fmla="*/ 0 h 60"/>
                <a:gd name="T64" fmla="*/ 24 w 43"/>
                <a:gd name="T65" fmla="*/ 0 h 60"/>
                <a:gd name="T66" fmla="*/ 19 w 43"/>
                <a:gd name="T67" fmla="*/ 25 h 60"/>
                <a:gd name="T68" fmla="*/ 24 w 43"/>
                <a:gd name="T69" fmla="*/ 23 h 60"/>
                <a:gd name="T70" fmla="*/ 25 w 43"/>
                <a:gd name="T71" fmla="*/ 18 h 60"/>
                <a:gd name="T72" fmla="*/ 24 w 43"/>
                <a:gd name="T73" fmla="*/ 13 h 60"/>
                <a:gd name="T74" fmla="*/ 18 w 43"/>
                <a:gd name="T75" fmla="*/ 11 h 60"/>
                <a:gd name="T76" fmla="*/ 15 w 43"/>
                <a:gd name="T77" fmla="*/ 11 h 60"/>
                <a:gd name="T78" fmla="*/ 15 w 43"/>
                <a:gd name="T79" fmla="*/ 25 h 60"/>
                <a:gd name="T80" fmla="*/ 19 w 43"/>
                <a:gd name="T81" fmla="*/ 2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60">
                  <a:moveTo>
                    <a:pt x="24" y="0"/>
                  </a:moveTo>
                  <a:cubicBezTo>
                    <a:pt x="27" y="0"/>
                    <a:pt x="30" y="0"/>
                    <a:pt x="32" y="1"/>
                  </a:cubicBezTo>
                  <a:cubicBezTo>
                    <a:pt x="34" y="2"/>
                    <a:pt x="36" y="3"/>
                    <a:pt x="37" y="4"/>
                  </a:cubicBezTo>
                  <a:cubicBezTo>
                    <a:pt x="38" y="6"/>
                    <a:pt x="39" y="7"/>
                    <a:pt x="40" y="9"/>
                  </a:cubicBezTo>
                  <a:cubicBezTo>
                    <a:pt x="41" y="11"/>
                    <a:pt x="41" y="14"/>
                    <a:pt x="41" y="16"/>
                  </a:cubicBezTo>
                  <a:cubicBezTo>
                    <a:pt x="41" y="20"/>
                    <a:pt x="40" y="23"/>
                    <a:pt x="38" y="26"/>
                  </a:cubicBezTo>
                  <a:cubicBezTo>
                    <a:pt x="37" y="28"/>
                    <a:pt x="34" y="30"/>
                    <a:pt x="31" y="30"/>
                  </a:cubicBezTo>
                  <a:cubicBezTo>
                    <a:pt x="31" y="30"/>
                    <a:pt x="31" y="30"/>
                    <a:pt x="31" y="30"/>
                  </a:cubicBezTo>
                  <a:cubicBezTo>
                    <a:pt x="34" y="31"/>
                    <a:pt x="37" y="32"/>
                    <a:pt x="38" y="34"/>
                  </a:cubicBezTo>
                  <a:cubicBezTo>
                    <a:pt x="40" y="37"/>
                    <a:pt x="40" y="40"/>
                    <a:pt x="40" y="44"/>
                  </a:cubicBezTo>
                  <a:cubicBezTo>
                    <a:pt x="40" y="49"/>
                    <a:pt x="40" y="49"/>
                    <a:pt x="40" y="49"/>
                  </a:cubicBezTo>
                  <a:cubicBezTo>
                    <a:pt x="40" y="50"/>
                    <a:pt x="40" y="51"/>
                    <a:pt x="40" y="52"/>
                  </a:cubicBezTo>
                  <a:cubicBezTo>
                    <a:pt x="40" y="52"/>
                    <a:pt x="40" y="53"/>
                    <a:pt x="41" y="54"/>
                  </a:cubicBezTo>
                  <a:cubicBezTo>
                    <a:pt x="41" y="55"/>
                    <a:pt x="41" y="55"/>
                    <a:pt x="41" y="56"/>
                  </a:cubicBezTo>
                  <a:cubicBezTo>
                    <a:pt x="41" y="57"/>
                    <a:pt x="41" y="57"/>
                    <a:pt x="41" y="58"/>
                  </a:cubicBezTo>
                  <a:cubicBezTo>
                    <a:pt x="41" y="58"/>
                    <a:pt x="42" y="58"/>
                    <a:pt x="42" y="59"/>
                  </a:cubicBezTo>
                  <a:cubicBezTo>
                    <a:pt x="42" y="59"/>
                    <a:pt x="42" y="59"/>
                    <a:pt x="43" y="59"/>
                  </a:cubicBezTo>
                  <a:cubicBezTo>
                    <a:pt x="43" y="60"/>
                    <a:pt x="43" y="60"/>
                    <a:pt x="43" y="60"/>
                  </a:cubicBezTo>
                  <a:cubicBezTo>
                    <a:pt x="26" y="60"/>
                    <a:pt x="26" y="60"/>
                    <a:pt x="26" y="60"/>
                  </a:cubicBezTo>
                  <a:cubicBezTo>
                    <a:pt x="26" y="59"/>
                    <a:pt x="26" y="59"/>
                    <a:pt x="25" y="57"/>
                  </a:cubicBezTo>
                  <a:cubicBezTo>
                    <a:pt x="25" y="56"/>
                    <a:pt x="25" y="55"/>
                    <a:pt x="25" y="54"/>
                  </a:cubicBezTo>
                  <a:cubicBezTo>
                    <a:pt x="25" y="53"/>
                    <a:pt x="25" y="52"/>
                    <a:pt x="25" y="51"/>
                  </a:cubicBezTo>
                  <a:cubicBezTo>
                    <a:pt x="25" y="50"/>
                    <a:pt x="25" y="49"/>
                    <a:pt x="25" y="49"/>
                  </a:cubicBezTo>
                  <a:cubicBezTo>
                    <a:pt x="25" y="45"/>
                    <a:pt x="25" y="45"/>
                    <a:pt x="25" y="45"/>
                  </a:cubicBezTo>
                  <a:cubicBezTo>
                    <a:pt x="25" y="43"/>
                    <a:pt x="25" y="42"/>
                    <a:pt x="24" y="40"/>
                  </a:cubicBezTo>
                  <a:cubicBezTo>
                    <a:pt x="24" y="39"/>
                    <a:pt x="24" y="38"/>
                    <a:pt x="24" y="38"/>
                  </a:cubicBezTo>
                  <a:cubicBezTo>
                    <a:pt x="23" y="37"/>
                    <a:pt x="23" y="37"/>
                    <a:pt x="22" y="36"/>
                  </a:cubicBezTo>
                  <a:cubicBezTo>
                    <a:pt x="21" y="36"/>
                    <a:pt x="20" y="36"/>
                    <a:pt x="20" y="36"/>
                  </a:cubicBezTo>
                  <a:cubicBezTo>
                    <a:pt x="15" y="36"/>
                    <a:pt x="15" y="36"/>
                    <a:pt x="15" y="36"/>
                  </a:cubicBezTo>
                  <a:cubicBezTo>
                    <a:pt x="15" y="60"/>
                    <a:pt x="15" y="60"/>
                    <a:pt x="15" y="60"/>
                  </a:cubicBezTo>
                  <a:cubicBezTo>
                    <a:pt x="0" y="60"/>
                    <a:pt x="0" y="60"/>
                    <a:pt x="0" y="60"/>
                  </a:cubicBezTo>
                  <a:cubicBezTo>
                    <a:pt x="0" y="0"/>
                    <a:pt x="0" y="0"/>
                    <a:pt x="0" y="0"/>
                  </a:cubicBezTo>
                  <a:cubicBezTo>
                    <a:pt x="24" y="0"/>
                    <a:pt x="24" y="0"/>
                    <a:pt x="24" y="0"/>
                  </a:cubicBezTo>
                  <a:moveTo>
                    <a:pt x="19" y="25"/>
                  </a:moveTo>
                  <a:cubicBezTo>
                    <a:pt x="21" y="25"/>
                    <a:pt x="22" y="25"/>
                    <a:pt x="24" y="23"/>
                  </a:cubicBezTo>
                  <a:cubicBezTo>
                    <a:pt x="25" y="22"/>
                    <a:pt x="25" y="20"/>
                    <a:pt x="25" y="18"/>
                  </a:cubicBezTo>
                  <a:cubicBezTo>
                    <a:pt x="25" y="16"/>
                    <a:pt x="25" y="14"/>
                    <a:pt x="24" y="13"/>
                  </a:cubicBezTo>
                  <a:cubicBezTo>
                    <a:pt x="23" y="12"/>
                    <a:pt x="21" y="11"/>
                    <a:pt x="18" y="11"/>
                  </a:cubicBezTo>
                  <a:cubicBezTo>
                    <a:pt x="15" y="11"/>
                    <a:pt x="15" y="11"/>
                    <a:pt x="15" y="11"/>
                  </a:cubicBezTo>
                  <a:cubicBezTo>
                    <a:pt x="15" y="25"/>
                    <a:pt x="15" y="25"/>
                    <a:pt x="15" y="25"/>
                  </a:cubicBezTo>
                  <a:lnTo>
                    <a:pt x="19"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78" name="Freeform 12">
              <a:extLst>
                <a:ext uri="{FF2B5EF4-FFF2-40B4-BE49-F238E27FC236}">
                  <a16:creationId xmlns:a16="http://schemas.microsoft.com/office/drawing/2014/main" id="{97A4D931-5982-4F06-AA7D-171FFE3C4DF6}"/>
                </a:ext>
              </a:extLst>
            </p:cNvPr>
            <p:cNvSpPr>
              <a:spLocks/>
            </p:cNvSpPr>
            <p:nvPr/>
          </p:nvSpPr>
          <p:spPr bwMode="auto">
            <a:xfrm>
              <a:off x="3159126" y="4672013"/>
              <a:ext cx="155575" cy="236538"/>
            </a:xfrm>
            <a:custGeom>
              <a:avLst/>
              <a:gdLst>
                <a:gd name="T0" fmla="*/ 25 w 41"/>
                <a:gd name="T1" fmla="*/ 17 h 63"/>
                <a:gd name="T2" fmla="*/ 24 w 41"/>
                <a:gd name="T3" fmla="*/ 13 h 63"/>
                <a:gd name="T4" fmla="*/ 20 w 41"/>
                <a:gd name="T5" fmla="*/ 11 h 63"/>
                <a:gd name="T6" fmla="*/ 17 w 41"/>
                <a:gd name="T7" fmla="*/ 12 h 63"/>
                <a:gd name="T8" fmla="*/ 16 w 41"/>
                <a:gd name="T9" fmla="*/ 16 h 63"/>
                <a:gd name="T10" fmla="*/ 17 w 41"/>
                <a:gd name="T11" fmla="*/ 21 h 63"/>
                <a:gd name="T12" fmla="*/ 22 w 41"/>
                <a:gd name="T13" fmla="*/ 24 h 63"/>
                <a:gd name="T14" fmla="*/ 28 w 41"/>
                <a:gd name="T15" fmla="*/ 26 h 63"/>
                <a:gd name="T16" fmla="*/ 35 w 41"/>
                <a:gd name="T17" fmla="*/ 30 h 63"/>
                <a:gd name="T18" fmla="*/ 39 w 41"/>
                <a:gd name="T19" fmla="*/ 35 h 63"/>
                <a:gd name="T20" fmla="*/ 41 w 41"/>
                <a:gd name="T21" fmla="*/ 44 h 63"/>
                <a:gd name="T22" fmla="*/ 36 w 41"/>
                <a:gd name="T23" fmla="*/ 58 h 63"/>
                <a:gd name="T24" fmla="*/ 20 w 41"/>
                <a:gd name="T25" fmla="*/ 63 h 63"/>
                <a:gd name="T26" fmla="*/ 11 w 41"/>
                <a:gd name="T27" fmla="*/ 62 h 63"/>
                <a:gd name="T28" fmla="*/ 5 w 41"/>
                <a:gd name="T29" fmla="*/ 59 h 63"/>
                <a:gd name="T30" fmla="*/ 1 w 41"/>
                <a:gd name="T31" fmla="*/ 54 h 63"/>
                <a:gd name="T32" fmla="*/ 0 w 41"/>
                <a:gd name="T33" fmla="*/ 46 h 63"/>
                <a:gd name="T34" fmla="*/ 0 w 41"/>
                <a:gd name="T35" fmla="*/ 44 h 63"/>
                <a:gd name="T36" fmla="*/ 15 w 41"/>
                <a:gd name="T37" fmla="*/ 44 h 63"/>
                <a:gd name="T38" fmla="*/ 15 w 41"/>
                <a:gd name="T39" fmla="*/ 45 h 63"/>
                <a:gd name="T40" fmla="*/ 16 w 41"/>
                <a:gd name="T41" fmla="*/ 51 h 63"/>
                <a:gd name="T42" fmla="*/ 20 w 41"/>
                <a:gd name="T43" fmla="*/ 52 h 63"/>
                <a:gd name="T44" fmla="*/ 24 w 41"/>
                <a:gd name="T45" fmla="*/ 51 h 63"/>
                <a:gd name="T46" fmla="*/ 25 w 41"/>
                <a:gd name="T47" fmla="*/ 46 h 63"/>
                <a:gd name="T48" fmla="*/ 23 w 41"/>
                <a:gd name="T49" fmla="*/ 42 h 63"/>
                <a:gd name="T50" fmla="*/ 19 w 41"/>
                <a:gd name="T51" fmla="*/ 39 h 63"/>
                <a:gd name="T52" fmla="*/ 13 w 41"/>
                <a:gd name="T53" fmla="*/ 36 h 63"/>
                <a:gd name="T54" fmla="*/ 7 w 41"/>
                <a:gd name="T55" fmla="*/ 33 h 63"/>
                <a:gd name="T56" fmla="*/ 2 w 41"/>
                <a:gd name="T57" fmla="*/ 28 h 63"/>
                <a:gd name="T58" fmla="*/ 0 w 41"/>
                <a:gd name="T59" fmla="*/ 19 h 63"/>
                <a:gd name="T60" fmla="*/ 5 w 41"/>
                <a:gd name="T61" fmla="*/ 5 h 63"/>
                <a:gd name="T62" fmla="*/ 20 w 41"/>
                <a:gd name="T63" fmla="*/ 0 h 63"/>
                <a:gd name="T64" fmla="*/ 35 w 41"/>
                <a:gd name="T65" fmla="*/ 5 h 63"/>
                <a:gd name="T66" fmla="*/ 40 w 41"/>
                <a:gd name="T67" fmla="*/ 19 h 63"/>
                <a:gd name="T68" fmla="*/ 25 w 41"/>
                <a:gd name="T69" fmla="*/ 19 h 63"/>
                <a:gd name="T70" fmla="*/ 25 w 41"/>
                <a:gd name="T71" fmla="*/ 1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 h="63">
                  <a:moveTo>
                    <a:pt x="25" y="17"/>
                  </a:moveTo>
                  <a:cubicBezTo>
                    <a:pt x="25" y="16"/>
                    <a:pt x="25" y="14"/>
                    <a:pt x="24" y="13"/>
                  </a:cubicBezTo>
                  <a:cubicBezTo>
                    <a:pt x="23" y="11"/>
                    <a:pt x="22" y="11"/>
                    <a:pt x="20" y="11"/>
                  </a:cubicBezTo>
                  <a:cubicBezTo>
                    <a:pt x="19" y="11"/>
                    <a:pt x="18" y="11"/>
                    <a:pt x="17" y="12"/>
                  </a:cubicBezTo>
                  <a:cubicBezTo>
                    <a:pt x="16" y="14"/>
                    <a:pt x="16" y="15"/>
                    <a:pt x="16" y="16"/>
                  </a:cubicBezTo>
                  <a:cubicBezTo>
                    <a:pt x="16" y="18"/>
                    <a:pt x="16" y="20"/>
                    <a:pt x="17" y="21"/>
                  </a:cubicBezTo>
                  <a:cubicBezTo>
                    <a:pt x="19" y="22"/>
                    <a:pt x="20" y="23"/>
                    <a:pt x="22" y="24"/>
                  </a:cubicBezTo>
                  <a:cubicBezTo>
                    <a:pt x="24" y="25"/>
                    <a:pt x="26" y="26"/>
                    <a:pt x="28" y="26"/>
                  </a:cubicBezTo>
                  <a:cubicBezTo>
                    <a:pt x="31" y="27"/>
                    <a:pt x="33" y="28"/>
                    <a:pt x="35" y="30"/>
                  </a:cubicBezTo>
                  <a:cubicBezTo>
                    <a:pt x="37" y="31"/>
                    <a:pt x="38" y="33"/>
                    <a:pt x="39" y="35"/>
                  </a:cubicBezTo>
                  <a:cubicBezTo>
                    <a:pt x="41" y="38"/>
                    <a:pt x="41" y="41"/>
                    <a:pt x="41" y="44"/>
                  </a:cubicBezTo>
                  <a:cubicBezTo>
                    <a:pt x="41" y="51"/>
                    <a:pt x="39" y="56"/>
                    <a:pt x="36" y="58"/>
                  </a:cubicBezTo>
                  <a:cubicBezTo>
                    <a:pt x="32" y="61"/>
                    <a:pt x="27" y="63"/>
                    <a:pt x="20" y="63"/>
                  </a:cubicBezTo>
                  <a:cubicBezTo>
                    <a:pt x="17" y="63"/>
                    <a:pt x="14" y="63"/>
                    <a:pt x="11" y="62"/>
                  </a:cubicBezTo>
                  <a:cubicBezTo>
                    <a:pt x="9" y="61"/>
                    <a:pt x="7" y="60"/>
                    <a:pt x="5" y="59"/>
                  </a:cubicBezTo>
                  <a:cubicBezTo>
                    <a:pt x="3" y="58"/>
                    <a:pt x="2" y="56"/>
                    <a:pt x="1" y="54"/>
                  </a:cubicBezTo>
                  <a:cubicBezTo>
                    <a:pt x="0" y="52"/>
                    <a:pt x="0" y="49"/>
                    <a:pt x="0" y="46"/>
                  </a:cubicBezTo>
                  <a:cubicBezTo>
                    <a:pt x="0" y="44"/>
                    <a:pt x="0" y="44"/>
                    <a:pt x="0" y="44"/>
                  </a:cubicBezTo>
                  <a:cubicBezTo>
                    <a:pt x="15" y="44"/>
                    <a:pt x="15" y="44"/>
                    <a:pt x="15" y="44"/>
                  </a:cubicBezTo>
                  <a:cubicBezTo>
                    <a:pt x="15" y="45"/>
                    <a:pt x="15" y="45"/>
                    <a:pt x="15" y="45"/>
                  </a:cubicBezTo>
                  <a:cubicBezTo>
                    <a:pt x="15" y="48"/>
                    <a:pt x="15" y="50"/>
                    <a:pt x="16" y="51"/>
                  </a:cubicBezTo>
                  <a:cubicBezTo>
                    <a:pt x="17" y="52"/>
                    <a:pt x="18" y="52"/>
                    <a:pt x="20" y="52"/>
                  </a:cubicBezTo>
                  <a:cubicBezTo>
                    <a:pt x="22" y="52"/>
                    <a:pt x="23" y="52"/>
                    <a:pt x="24" y="51"/>
                  </a:cubicBezTo>
                  <a:cubicBezTo>
                    <a:pt x="25" y="50"/>
                    <a:pt x="25" y="48"/>
                    <a:pt x="25" y="46"/>
                  </a:cubicBezTo>
                  <a:cubicBezTo>
                    <a:pt x="25" y="45"/>
                    <a:pt x="24" y="43"/>
                    <a:pt x="23" y="42"/>
                  </a:cubicBezTo>
                  <a:cubicBezTo>
                    <a:pt x="22" y="41"/>
                    <a:pt x="20" y="40"/>
                    <a:pt x="19" y="39"/>
                  </a:cubicBezTo>
                  <a:cubicBezTo>
                    <a:pt x="17" y="38"/>
                    <a:pt x="15" y="37"/>
                    <a:pt x="13" y="36"/>
                  </a:cubicBezTo>
                  <a:cubicBezTo>
                    <a:pt x="11" y="35"/>
                    <a:pt x="9" y="34"/>
                    <a:pt x="7" y="33"/>
                  </a:cubicBezTo>
                  <a:cubicBezTo>
                    <a:pt x="5" y="32"/>
                    <a:pt x="3" y="30"/>
                    <a:pt x="2" y="28"/>
                  </a:cubicBezTo>
                  <a:cubicBezTo>
                    <a:pt x="1" y="25"/>
                    <a:pt x="0" y="23"/>
                    <a:pt x="0" y="19"/>
                  </a:cubicBezTo>
                  <a:cubicBezTo>
                    <a:pt x="0" y="13"/>
                    <a:pt x="2" y="8"/>
                    <a:pt x="5" y="5"/>
                  </a:cubicBezTo>
                  <a:cubicBezTo>
                    <a:pt x="8" y="2"/>
                    <a:pt x="13" y="0"/>
                    <a:pt x="20" y="0"/>
                  </a:cubicBezTo>
                  <a:cubicBezTo>
                    <a:pt x="27" y="0"/>
                    <a:pt x="32" y="2"/>
                    <a:pt x="35" y="5"/>
                  </a:cubicBezTo>
                  <a:cubicBezTo>
                    <a:pt x="38" y="8"/>
                    <a:pt x="40" y="12"/>
                    <a:pt x="40" y="19"/>
                  </a:cubicBezTo>
                  <a:cubicBezTo>
                    <a:pt x="25" y="19"/>
                    <a:pt x="25" y="19"/>
                    <a:pt x="25" y="19"/>
                  </a:cubicBezTo>
                  <a:cubicBezTo>
                    <a:pt x="25" y="17"/>
                    <a:pt x="25" y="17"/>
                    <a:pt x="25"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79" name="Freeform 13">
              <a:extLst>
                <a:ext uri="{FF2B5EF4-FFF2-40B4-BE49-F238E27FC236}">
                  <a16:creationId xmlns:a16="http://schemas.microsoft.com/office/drawing/2014/main" id="{D83C82C5-C069-4CF5-B8F1-038F920898E5}"/>
                </a:ext>
              </a:extLst>
            </p:cNvPr>
            <p:cNvSpPr>
              <a:spLocks/>
            </p:cNvSpPr>
            <p:nvPr/>
          </p:nvSpPr>
          <p:spPr bwMode="auto">
            <a:xfrm>
              <a:off x="214313" y="3502026"/>
              <a:ext cx="609600" cy="2195513"/>
            </a:xfrm>
            <a:custGeom>
              <a:avLst/>
              <a:gdLst>
                <a:gd name="T0" fmla="*/ 162 w 162"/>
                <a:gd name="T1" fmla="*/ 160 h 582"/>
                <a:gd name="T2" fmla="*/ 3 w 162"/>
                <a:gd name="T3" fmla="*/ 0 h 582"/>
                <a:gd name="T4" fmla="*/ 0 w 162"/>
                <a:gd name="T5" fmla="*/ 0 h 582"/>
                <a:gd name="T6" fmla="*/ 0 w 162"/>
                <a:gd name="T7" fmla="*/ 58 h 582"/>
                <a:gd name="T8" fmla="*/ 3 w 162"/>
                <a:gd name="T9" fmla="*/ 58 h 582"/>
                <a:gd name="T10" fmla="*/ 105 w 162"/>
                <a:gd name="T11" fmla="*/ 160 h 582"/>
                <a:gd name="T12" fmla="*/ 3 w 162"/>
                <a:gd name="T13" fmla="*/ 262 h 582"/>
                <a:gd name="T14" fmla="*/ 0 w 162"/>
                <a:gd name="T15" fmla="*/ 262 h 582"/>
                <a:gd name="T16" fmla="*/ 0 w 162"/>
                <a:gd name="T17" fmla="*/ 320 h 582"/>
                <a:gd name="T18" fmla="*/ 3 w 162"/>
                <a:gd name="T19" fmla="*/ 320 h 582"/>
                <a:gd name="T20" fmla="*/ 105 w 162"/>
                <a:gd name="T21" fmla="*/ 422 h 582"/>
                <a:gd name="T22" fmla="*/ 3 w 162"/>
                <a:gd name="T23" fmla="*/ 524 h 582"/>
                <a:gd name="T24" fmla="*/ 0 w 162"/>
                <a:gd name="T25" fmla="*/ 524 h 582"/>
                <a:gd name="T26" fmla="*/ 0 w 162"/>
                <a:gd name="T27" fmla="*/ 582 h 582"/>
                <a:gd name="T28" fmla="*/ 3 w 162"/>
                <a:gd name="T29" fmla="*/ 582 h 582"/>
                <a:gd name="T30" fmla="*/ 162 w 162"/>
                <a:gd name="T31" fmla="*/ 422 h 582"/>
                <a:gd name="T32" fmla="*/ 94 w 162"/>
                <a:gd name="T33" fmla="*/ 291 h 582"/>
                <a:gd name="T34" fmla="*/ 162 w 162"/>
                <a:gd name="T35" fmla="*/ 16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2" h="582">
                  <a:moveTo>
                    <a:pt x="162" y="160"/>
                  </a:moveTo>
                  <a:cubicBezTo>
                    <a:pt x="162" y="72"/>
                    <a:pt x="91" y="0"/>
                    <a:pt x="3" y="0"/>
                  </a:cubicBezTo>
                  <a:cubicBezTo>
                    <a:pt x="0" y="0"/>
                    <a:pt x="0" y="0"/>
                    <a:pt x="0" y="0"/>
                  </a:cubicBezTo>
                  <a:cubicBezTo>
                    <a:pt x="0" y="58"/>
                    <a:pt x="0" y="58"/>
                    <a:pt x="0" y="58"/>
                  </a:cubicBezTo>
                  <a:cubicBezTo>
                    <a:pt x="3" y="58"/>
                    <a:pt x="3" y="58"/>
                    <a:pt x="3" y="58"/>
                  </a:cubicBezTo>
                  <a:cubicBezTo>
                    <a:pt x="59" y="58"/>
                    <a:pt x="105" y="104"/>
                    <a:pt x="105" y="160"/>
                  </a:cubicBezTo>
                  <a:cubicBezTo>
                    <a:pt x="105" y="216"/>
                    <a:pt x="59" y="262"/>
                    <a:pt x="3" y="262"/>
                  </a:cubicBezTo>
                  <a:cubicBezTo>
                    <a:pt x="0" y="262"/>
                    <a:pt x="0" y="262"/>
                    <a:pt x="0" y="262"/>
                  </a:cubicBezTo>
                  <a:cubicBezTo>
                    <a:pt x="0" y="320"/>
                    <a:pt x="0" y="320"/>
                    <a:pt x="0" y="320"/>
                  </a:cubicBezTo>
                  <a:cubicBezTo>
                    <a:pt x="3" y="320"/>
                    <a:pt x="3" y="320"/>
                    <a:pt x="3" y="320"/>
                  </a:cubicBezTo>
                  <a:cubicBezTo>
                    <a:pt x="59" y="320"/>
                    <a:pt x="105" y="366"/>
                    <a:pt x="105" y="422"/>
                  </a:cubicBezTo>
                  <a:cubicBezTo>
                    <a:pt x="105" y="478"/>
                    <a:pt x="59" y="524"/>
                    <a:pt x="3" y="524"/>
                  </a:cubicBezTo>
                  <a:cubicBezTo>
                    <a:pt x="0" y="524"/>
                    <a:pt x="0" y="524"/>
                    <a:pt x="0" y="524"/>
                  </a:cubicBezTo>
                  <a:cubicBezTo>
                    <a:pt x="0" y="582"/>
                    <a:pt x="0" y="582"/>
                    <a:pt x="0" y="582"/>
                  </a:cubicBezTo>
                  <a:cubicBezTo>
                    <a:pt x="3" y="582"/>
                    <a:pt x="3" y="582"/>
                    <a:pt x="3" y="582"/>
                  </a:cubicBezTo>
                  <a:cubicBezTo>
                    <a:pt x="91" y="582"/>
                    <a:pt x="162" y="510"/>
                    <a:pt x="162" y="422"/>
                  </a:cubicBezTo>
                  <a:cubicBezTo>
                    <a:pt x="162" y="370"/>
                    <a:pt x="137" y="321"/>
                    <a:pt x="94" y="291"/>
                  </a:cubicBezTo>
                  <a:cubicBezTo>
                    <a:pt x="137" y="261"/>
                    <a:pt x="162" y="212"/>
                    <a:pt x="162" y="16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0" name="Freeform 14">
              <a:extLst>
                <a:ext uri="{FF2B5EF4-FFF2-40B4-BE49-F238E27FC236}">
                  <a16:creationId xmlns:a16="http://schemas.microsoft.com/office/drawing/2014/main" id="{9939381F-0C2A-4FCF-AA7E-70B8C3DB6AD9}"/>
                </a:ext>
              </a:extLst>
            </p:cNvPr>
            <p:cNvSpPr>
              <a:spLocks/>
            </p:cNvSpPr>
            <p:nvPr/>
          </p:nvSpPr>
          <p:spPr bwMode="auto">
            <a:xfrm>
              <a:off x="1039813" y="3502026"/>
              <a:ext cx="1012825" cy="2195513"/>
            </a:xfrm>
            <a:custGeom>
              <a:avLst/>
              <a:gdLst>
                <a:gd name="T0" fmla="*/ 103 w 269"/>
                <a:gd name="T1" fmla="*/ 62 h 582"/>
                <a:gd name="T2" fmla="*/ 94 w 269"/>
                <a:gd name="T3" fmla="*/ 59 h 582"/>
                <a:gd name="T4" fmla="*/ 241 w 269"/>
                <a:gd name="T5" fmla="*/ 59 h 582"/>
                <a:gd name="T6" fmla="*/ 241 w 269"/>
                <a:gd name="T7" fmla="*/ 0 h 582"/>
                <a:gd name="T8" fmla="*/ 0 w 269"/>
                <a:gd name="T9" fmla="*/ 0 h 582"/>
                <a:gd name="T10" fmla="*/ 0 w 269"/>
                <a:gd name="T11" fmla="*/ 100 h 582"/>
                <a:gd name="T12" fmla="*/ 2 w 269"/>
                <a:gd name="T13" fmla="*/ 100 h 582"/>
                <a:gd name="T14" fmla="*/ 211 w 269"/>
                <a:gd name="T15" fmla="*/ 312 h 582"/>
                <a:gd name="T16" fmla="*/ 2 w 269"/>
                <a:gd name="T17" fmla="*/ 524 h 582"/>
                <a:gd name="T18" fmla="*/ 0 w 269"/>
                <a:gd name="T19" fmla="*/ 524 h 582"/>
                <a:gd name="T20" fmla="*/ 0 w 269"/>
                <a:gd name="T21" fmla="*/ 582 h 582"/>
                <a:gd name="T22" fmla="*/ 2 w 269"/>
                <a:gd name="T23" fmla="*/ 582 h 582"/>
                <a:gd name="T24" fmla="*/ 269 w 269"/>
                <a:gd name="T25" fmla="*/ 312 h 582"/>
                <a:gd name="T26" fmla="*/ 103 w 269"/>
                <a:gd name="T27" fmla="*/ 6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9" h="582">
                  <a:moveTo>
                    <a:pt x="103" y="62"/>
                  </a:moveTo>
                  <a:cubicBezTo>
                    <a:pt x="94" y="59"/>
                    <a:pt x="94" y="59"/>
                    <a:pt x="94" y="59"/>
                  </a:cubicBezTo>
                  <a:cubicBezTo>
                    <a:pt x="241" y="59"/>
                    <a:pt x="241" y="59"/>
                    <a:pt x="241" y="59"/>
                  </a:cubicBezTo>
                  <a:cubicBezTo>
                    <a:pt x="241" y="0"/>
                    <a:pt x="241" y="0"/>
                    <a:pt x="241" y="0"/>
                  </a:cubicBezTo>
                  <a:cubicBezTo>
                    <a:pt x="0" y="0"/>
                    <a:pt x="0" y="0"/>
                    <a:pt x="0" y="0"/>
                  </a:cubicBezTo>
                  <a:cubicBezTo>
                    <a:pt x="0" y="100"/>
                    <a:pt x="0" y="100"/>
                    <a:pt x="0" y="100"/>
                  </a:cubicBezTo>
                  <a:cubicBezTo>
                    <a:pt x="2" y="100"/>
                    <a:pt x="2" y="100"/>
                    <a:pt x="2" y="100"/>
                  </a:cubicBezTo>
                  <a:cubicBezTo>
                    <a:pt x="117" y="101"/>
                    <a:pt x="211" y="196"/>
                    <a:pt x="211" y="312"/>
                  </a:cubicBezTo>
                  <a:cubicBezTo>
                    <a:pt x="211" y="428"/>
                    <a:pt x="117" y="523"/>
                    <a:pt x="2" y="524"/>
                  </a:cubicBezTo>
                  <a:cubicBezTo>
                    <a:pt x="0" y="524"/>
                    <a:pt x="0" y="524"/>
                    <a:pt x="0" y="524"/>
                  </a:cubicBezTo>
                  <a:cubicBezTo>
                    <a:pt x="0" y="582"/>
                    <a:pt x="0" y="582"/>
                    <a:pt x="0" y="582"/>
                  </a:cubicBezTo>
                  <a:cubicBezTo>
                    <a:pt x="2" y="582"/>
                    <a:pt x="2" y="582"/>
                    <a:pt x="2" y="582"/>
                  </a:cubicBezTo>
                  <a:cubicBezTo>
                    <a:pt x="149" y="581"/>
                    <a:pt x="269" y="460"/>
                    <a:pt x="269" y="312"/>
                  </a:cubicBezTo>
                  <a:cubicBezTo>
                    <a:pt x="269" y="202"/>
                    <a:pt x="204" y="104"/>
                    <a:pt x="103" y="6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1" name="Freeform 15">
              <a:extLst>
                <a:ext uri="{FF2B5EF4-FFF2-40B4-BE49-F238E27FC236}">
                  <a16:creationId xmlns:a16="http://schemas.microsoft.com/office/drawing/2014/main" id="{446F2FE7-45D5-4699-B800-41AB94970D02}"/>
                </a:ext>
              </a:extLst>
            </p:cNvPr>
            <p:cNvSpPr>
              <a:spLocks noEditPoints="1"/>
            </p:cNvSpPr>
            <p:nvPr/>
          </p:nvSpPr>
          <p:spPr bwMode="auto">
            <a:xfrm>
              <a:off x="2420938" y="3502026"/>
              <a:ext cx="539750" cy="792163"/>
            </a:xfrm>
            <a:custGeom>
              <a:avLst/>
              <a:gdLst>
                <a:gd name="T0" fmla="*/ 6 w 143"/>
                <a:gd name="T1" fmla="*/ 69 h 210"/>
                <a:gd name="T2" fmla="*/ 7 w 143"/>
                <a:gd name="T3" fmla="*/ 53 h 210"/>
                <a:gd name="T4" fmla="*/ 21 w 143"/>
                <a:gd name="T5" fmla="*/ 14 h 210"/>
                <a:gd name="T6" fmla="*/ 72 w 143"/>
                <a:gd name="T7" fmla="*/ 0 h 210"/>
                <a:gd name="T8" fmla="*/ 117 w 143"/>
                <a:gd name="T9" fmla="*/ 12 h 210"/>
                <a:gd name="T10" fmla="*/ 136 w 143"/>
                <a:gd name="T11" fmla="*/ 60 h 210"/>
                <a:gd name="T12" fmla="*/ 136 w 143"/>
                <a:gd name="T13" fmla="*/ 170 h 210"/>
                <a:gd name="T14" fmla="*/ 143 w 143"/>
                <a:gd name="T15" fmla="*/ 205 h 210"/>
                <a:gd name="T16" fmla="*/ 90 w 143"/>
                <a:gd name="T17" fmla="*/ 205 h 210"/>
                <a:gd name="T18" fmla="*/ 86 w 143"/>
                <a:gd name="T19" fmla="*/ 182 h 210"/>
                <a:gd name="T20" fmla="*/ 47 w 143"/>
                <a:gd name="T21" fmla="*/ 210 h 210"/>
                <a:gd name="T22" fmla="*/ 0 w 143"/>
                <a:gd name="T23" fmla="*/ 150 h 210"/>
                <a:gd name="T24" fmla="*/ 17 w 143"/>
                <a:gd name="T25" fmla="*/ 96 h 210"/>
                <a:gd name="T26" fmla="*/ 60 w 143"/>
                <a:gd name="T27" fmla="*/ 78 h 210"/>
                <a:gd name="T28" fmla="*/ 84 w 143"/>
                <a:gd name="T29" fmla="*/ 55 h 210"/>
                <a:gd name="T30" fmla="*/ 70 w 143"/>
                <a:gd name="T31" fmla="*/ 37 h 210"/>
                <a:gd name="T32" fmla="*/ 54 w 143"/>
                <a:gd name="T33" fmla="*/ 59 h 210"/>
                <a:gd name="T34" fmla="*/ 55 w 143"/>
                <a:gd name="T35" fmla="*/ 69 h 210"/>
                <a:gd name="T36" fmla="*/ 6 w 143"/>
                <a:gd name="T37" fmla="*/ 69 h 210"/>
                <a:gd name="T38" fmla="*/ 83 w 143"/>
                <a:gd name="T39" fmla="*/ 110 h 210"/>
                <a:gd name="T40" fmla="*/ 57 w 143"/>
                <a:gd name="T41" fmla="*/ 145 h 210"/>
                <a:gd name="T42" fmla="*/ 70 w 143"/>
                <a:gd name="T43" fmla="*/ 167 h 210"/>
                <a:gd name="T44" fmla="*/ 83 w 143"/>
                <a:gd name="T45" fmla="*/ 142 h 210"/>
                <a:gd name="T46" fmla="*/ 83 w 143"/>
                <a:gd name="T47" fmla="*/ 1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210">
                  <a:moveTo>
                    <a:pt x="6" y="69"/>
                  </a:moveTo>
                  <a:cubicBezTo>
                    <a:pt x="7" y="53"/>
                    <a:pt x="7" y="53"/>
                    <a:pt x="7" y="53"/>
                  </a:cubicBezTo>
                  <a:cubicBezTo>
                    <a:pt x="7" y="31"/>
                    <a:pt x="10" y="21"/>
                    <a:pt x="21" y="14"/>
                  </a:cubicBezTo>
                  <a:cubicBezTo>
                    <a:pt x="32" y="6"/>
                    <a:pt x="52" y="0"/>
                    <a:pt x="72" y="0"/>
                  </a:cubicBezTo>
                  <a:cubicBezTo>
                    <a:pt x="90" y="0"/>
                    <a:pt x="106" y="5"/>
                    <a:pt x="117" y="12"/>
                  </a:cubicBezTo>
                  <a:cubicBezTo>
                    <a:pt x="131" y="21"/>
                    <a:pt x="136" y="36"/>
                    <a:pt x="136" y="60"/>
                  </a:cubicBezTo>
                  <a:cubicBezTo>
                    <a:pt x="136" y="170"/>
                    <a:pt x="136" y="170"/>
                    <a:pt x="136" y="170"/>
                  </a:cubicBezTo>
                  <a:cubicBezTo>
                    <a:pt x="136" y="185"/>
                    <a:pt x="138" y="193"/>
                    <a:pt x="143" y="205"/>
                  </a:cubicBezTo>
                  <a:cubicBezTo>
                    <a:pt x="90" y="205"/>
                    <a:pt x="90" y="205"/>
                    <a:pt x="90" y="205"/>
                  </a:cubicBezTo>
                  <a:cubicBezTo>
                    <a:pt x="88" y="197"/>
                    <a:pt x="87" y="193"/>
                    <a:pt x="86" y="182"/>
                  </a:cubicBezTo>
                  <a:cubicBezTo>
                    <a:pt x="78" y="203"/>
                    <a:pt x="69" y="210"/>
                    <a:pt x="47" y="210"/>
                  </a:cubicBezTo>
                  <a:cubicBezTo>
                    <a:pt x="11" y="210"/>
                    <a:pt x="0" y="195"/>
                    <a:pt x="0" y="150"/>
                  </a:cubicBezTo>
                  <a:cubicBezTo>
                    <a:pt x="0" y="119"/>
                    <a:pt x="5" y="106"/>
                    <a:pt x="17" y="96"/>
                  </a:cubicBezTo>
                  <a:cubicBezTo>
                    <a:pt x="25" y="89"/>
                    <a:pt x="28" y="88"/>
                    <a:pt x="60" y="78"/>
                  </a:cubicBezTo>
                  <a:cubicBezTo>
                    <a:pt x="77" y="73"/>
                    <a:pt x="84" y="67"/>
                    <a:pt x="84" y="55"/>
                  </a:cubicBezTo>
                  <a:cubicBezTo>
                    <a:pt x="84" y="44"/>
                    <a:pt x="79" y="37"/>
                    <a:pt x="70" y="37"/>
                  </a:cubicBezTo>
                  <a:cubicBezTo>
                    <a:pt x="60" y="37"/>
                    <a:pt x="54" y="44"/>
                    <a:pt x="54" y="59"/>
                  </a:cubicBezTo>
                  <a:cubicBezTo>
                    <a:pt x="54" y="61"/>
                    <a:pt x="54" y="65"/>
                    <a:pt x="55" y="69"/>
                  </a:cubicBezTo>
                  <a:cubicBezTo>
                    <a:pt x="6" y="69"/>
                    <a:pt x="6" y="69"/>
                    <a:pt x="6" y="69"/>
                  </a:cubicBezTo>
                  <a:moveTo>
                    <a:pt x="83" y="110"/>
                  </a:moveTo>
                  <a:cubicBezTo>
                    <a:pt x="60" y="120"/>
                    <a:pt x="57" y="125"/>
                    <a:pt x="57" y="145"/>
                  </a:cubicBezTo>
                  <a:cubicBezTo>
                    <a:pt x="57" y="160"/>
                    <a:pt x="61" y="167"/>
                    <a:pt x="70" y="167"/>
                  </a:cubicBezTo>
                  <a:cubicBezTo>
                    <a:pt x="80" y="167"/>
                    <a:pt x="83" y="160"/>
                    <a:pt x="83" y="142"/>
                  </a:cubicBezTo>
                  <a:lnTo>
                    <a:pt x="83"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2" name="Rectangle 16">
              <a:extLst>
                <a:ext uri="{FF2B5EF4-FFF2-40B4-BE49-F238E27FC236}">
                  <a16:creationId xmlns:a16="http://schemas.microsoft.com/office/drawing/2014/main" id="{67E4C5D5-34A1-4F17-B805-40958C942B3D}"/>
                </a:ext>
              </a:extLst>
            </p:cNvPr>
            <p:cNvSpPr>
              <a:spLocks noChangeArrowheads="1"/>
            </p:cNvSpPr>
            <p:nvPr/>
          </p:nvSpPr>
          <p:spPr bwMode="auto">
            <a:xfrm>
              <a:off x="3106738" y="3230563"/>
              <a:ext cx="207963" cy="1044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3" name="Freeform 17">
              <a:extLst>
                <a:ext uri="{FF2B5EF4-FFF2-40B4-BE49-F238E27FC236}">
                  <a16:creationId xmlns:a16="http://schemas.microsoft.com/office/drawing/2014/main" id="{70647FC1-7321-4A5B-A813-483EFE63F98C}"/>
                </a:ext>
              </a:extLst>
            </p:cNvPr>
            <p:cNvSpPr>
              <a:spLocks/>
            </p:cNvSpPr>
            <p:nvPr/>
          </p:nvSpPr>
          <p:spPr bwMode="auto">
            <a:xfrm>
              <a:off x="3449638" y="3230563"/>
              <a:ext cx="395288" cy="1044575"/>
            </a:xfrm>
            <a:custGeom>
              <a:avLst/>
              <a:gdLst>
                <a:gd name="T0" fmla="*/ 72 w 105"/>
                <a:gd name="T1" fmla="*/ 277 h 277"/>
                <a:gd name="T2" fmla="*/ 18 w 105"/>
                <a:gd name="T3" fmla="*/ 277 h 277"/>
                <a:gd name="T4" fmla="*/ 18 w 105"/>
                <a:gd name="T5" fmla="*/ 122 h 277"/>
                <a:gd name="T6" fmla="*/ 0 w 105"/>
                <a:gd name="T7" fmla="*/ 122 h 277"/>
                <a:gd name="T8" fmla="*/ 0 w 105"/>
                <a:gd name="T9" fmla="*/ 77 h 277"/>
                <a:gd name="T10" fmla="*/ 18 w 105"/>
                <a:gd name="T11" fmla="*/ 77 h 277"/>
                <a:gd name="T12" fmla="*/ 18 w 105"/>
                <a:gd name="T13" fmla="*/ 50 h 277"/>
                <a:gd name="T14" fmla="*/ 68 w 105"/>
                <a:gd name="T15" fmla="*/ 0 h 277"/>
                <a:gd name="T16" fmla="*/ 105 w 105"/>
                <a:gd name="T17" fmla="*/ 0 h 277"/>
                <a:gd name="T18" fmla="*/ 105 w 105"/>
                <a:gd name="T19" fmla="*/ 45 h 277"/>
                <a:gd name="T20" fmla="*/ 90 w 105"/>
                <a:gd name="T21" fmla="*/ 45 h 277"/>
                <a:gd name="T22" fmla="*/ 73 w 105"/>
                <a:gd name="T23" fmla="*/ 60 h 277"/>
                <a:gd name="T24" fmla="*/ 73 w 105"/>
                <a:gd name="T25" fmla="*/ 77 h 277"/>
                <a:gd name="T26" fmla="*/ 105 w 105"/>
                <a:gd name="T27" fmla="*/ 77 h 277"/>
                <a:gd name="T28" fmla="*/ 105 w 105"/>
                <a:gd name="T29" fmla="*/ 122 h 277"/>
                <a:gd name="T30" fmla="*/ 73 w 105"/>
                <a:gd name="T31" fmla="*/ 122 h 277"/>
                <a:gd name="T32" fmla="*/ 72 w 105"/>
                <a:gd name="T33"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 h="277">
                  <a:moveTo>
                    <a:pt x="72" y="277"/>
                  </a:moveTo>
                  <a:cubicBezTo>
                    <a:pt x="18" y="277"/>
                    <a:pt x="18" y="277"/>
                    <a:pt x="18" y="277"/>
                  </a:cubicBezTo>
                  <a:cubicBezTo>
                    <a:pt x="18" y="122"/>
                    <a:pt x="18" y="122"/>
                    <a:pt x="18" y="122"/>
                  </a:cubicBezTo>
                  <a:cubicBezTo>
                    <a:pt x="0" y="122"/>
                    <a:pt x="0" y="122"/>
                    <a:pt x="0" y="122"/>
                  </a:cubicBezTo>
                  <a:cubicBezTo>
                    <a:pt x="0" y="77"/>
                    <a:pt x="0" y="77"/>
                    <a:pt x="0" y="77"/>
                  </a:cubicBezTo>
                  <a:cubicBezTo>
                    <a:pt x="18" y="77"/>
                    <a:pt x="18" y="77"/>
                    <a:pt x="18" y="77"/>
                  </a:cubicBezTo>
                  <a:cubicBezTo>
                    <a:pt x="18" y="50"/>
                    <a:pt x="18" y="50"/>
                    <a:pt x="18" y="50"/>
                  </a:cubicBezTo>
                  <a:cubicBezTo>
                    <a:pt x="18" y="16"/>
                    <a:pt x="34" y="0"/>
                    <a:pt x="68" y="0"/>
                  </a:cubicBezTo>
                  <a:cubicBezTo>
                    <a:pt x="105" y="0"/>
                    <a:pt x="105" y="0"/>
                    <a:pt x="105" y="0"/>
                  </a:cubicBezTo>
                  <a:cubicBezTo>
                    <a:pt x="105" y="45"/>
                    <a:pt x="105" y="45"/>
                    <a:pt x="105" y="45"/>
                  </a:cubicBezTo>
                  <a:cubicBezTo>
                    <a:pt x="90" y="45"/>
                    <a:pt x="90" y="45"/>
                    <a:pt x="90" y="45"/>
                  </a:cubicBezTo>
                  <a:cubicBezTo>
                    <a:pt x="78" y="45"/>
                    <a:pt x="73" y="50"/>
                    <a:pt x="73" y="60"/>
                  </a:cubicBezTo>
                  <a:cubicBezTo>
                    <a:pt x="73" y="77"/>
                    <a:pt x="73" y="77"/>
                    <a:pt x="73" y="77"/>
                  </a:cubicBezTo>
                  <a:cubicBezTo>
                    <a:pt x="105" y="77"/>
                    <a:pt x="105" y="77"/>
                    <a:pt x="105" y="77"/>
                  </a:cubicBezTo>
                  <a:cubicBezTo>
                    <a:pt x="105" y="122"/>
                    <a:pt x="105" y="122"/>
                    <a:pt x="105" y="122"/>
                  </a:cubicBezTo>
                  <a:cubicBezTo>
                    <a:pt x="73" y="122"/>
                    <a:pt x="73" y="122"/>
                    <a:pt x="73" y="122"/>
                  </a:cubicBezTo>
                  <a:cubicBezTo>
                    <a:pt x="72" y="277"/>
                    <a:pt x="72" y="277"/>
                    <a:pt x="72" y="27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4" name="Rectangle 18">
              <a:extLst>
                <a:ext uri="{FF2B5EF4-FFF2-40B4-BE49-F238E27FC236}">
                  <a16:creationId xmlns:a16="http://schemas.microsoft.com/office/drawing/2014/main" id="{204BCB42-3C0C-4906-B0BF-412E94BA9994}"/>
                </a:ext>
              </a:extLst>
            </p:cNvPr>
            <p:cNvSpPr>
              <a:spLocks noChangeArrowheads="1"/>
            </p:cNvSpPr>
            <p:nvPr/>
          </p:nvSpPr>
          <p:spPr bwMode="auto">
            <a:xfrm>
              <a:off x="3935413" y="3521076"/>
              <a:ext cx="200025" cy="754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5" name="Rectangle 19">
              <a:extLst>
                <a:ext uri="{FF2B5EF4-FFF2-40B4-BE49-F238E27FC236}">
                  <a16:creationId xmlns:a16="http://schemas.microsoft.com/office/drawing/2014/main" id="{5EC76036-FDE2-49DB-9557-9B50F329F957}"/>
                </a:ext>
              </a:extLst>
            </p:cNvPr>
            <p:cNvSpPr>
              <a:spLocks noChangeArrowheads="1"/>
            </p:cNvSpPr>
            <p:nvPr/>
          </p:nvSpPr>
          <p:spPr bwMode="auto">
            <a:xfrm>
              <a:off x="3935413" y="3230563"/>
              <a:ext cx="203200" cy="200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6" name="Freeform 20">
              <a:extLst>
                <a:ext uri="{FF2B5EF4-FFF2-40B4-BE49-F238E27FC236}">
                  <a16:creationId xmlns:a16="http://schemas.microsoft.com/office/drawing/2014/main" id="{00167A96-DE82-49F3-91DF-5715E58C7853}"/>
                </a:ext>
              </a:extLst>
            </p:cNvPr>
            <p:cNvSpPr>
              <a:spLocks/>
            </p:cNvSpPr>
            <p:nvPr/>
          </p:nvSpPr>
          <p:spPr bwMode="auto">
            <a:xfrm>
              <a:off x="214313" y="1157288"/>
              <a:ext cx="3924300" cy="1963738"/>
            </a:xfrm>
            <a:custGeom>
              <a:avLst/>
              <a:gdLst>
                <a:gd name="T0" fmla="*/ 56 w 1042"/>
                <a:gd name="T1" fmla="*/ 521 h 521"/>
                <a:gd name="T2" fmla="*/ 522 w 1042"/>
                <a:gd name="T3" fmla="*/ 55 h 521"/>
                <a:gd name="T4" fmla="*/ 987 w 1042"/>
                <a:gd name="T5" fmla="*/ 521 h 521"/>
                <a:gd name="T6" fmla="*/ 987 w 1042"/>
                <a:gd name="T7" fmla="*/ 521 h 521"/>
                <a:gd name="T8" fmla="*/ 1042 w 1042"/>
                <a:gd name="T9" fmla="*/ 521 h 521"/>
                <a:gd name="T10" fmla="*/ 1042 w 1042"/>
                <a:gd name="T11" fmla="*/ 521 h 521"/>
                <a:gd name="T12" fmla="*/ 521 w 1042"/>
                <a:gd name="T13" fmla="*/ 0 h 521"/>
                <a:gd name="T14" fmla="*/ 0 w 1042"/>
                <a:gd name="T15" fmla="*/ 521 h 521"/>
                <a:gd name="T16" fmla="*/ 0 w 1042"/>
                <a:gd name="T17" fmla="*/ 521 h 521"/>
                <a:gd name="T18" fmla="*/ 56 w 1042"/>
                <a:gd name="T19" fmla="*/ 521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2" h="521">
                  <a:moveTo>
                    <a:pt x="56" y="521"/>
                  </a:moveTo>
                  <a:cubicBezTo>
                    <a:pt x="56" y="263"/>
                    <a:pt x="265" y="55"/>
                    <a:pt x="522" y="55"/>
                  </a:cubicBezTo>
                  <a:cubicBezTo>
                    <a:pt x="779" y="55"/>
                    <a:pt x="987" y="264"/>
                    <a:pt x="987" y="521"/>
                  </a:cubicBezTo>
                  <a:cubicBezTo>
                    <a:pt x="987" y="521"/>
                    <a:pt x="987" y="521"/>
                    <a:pt x="987" y="521"/>
                  </a:cubicBezTo>
                  <a:cubicBezTo>
                    <a:pt x="1042" y="521"/>
                    <a:pt x="1042" y="521"/>
                    <a:pt x="1042" y="521"/>
                  </a:cubicBezTo>
                  <a:cubicBezTo>
                    <a:pt x="1042" y="521"/>
                    <a:pt x="1042" y="521"/>
                    <a:pt x="1042" y="521"/>
                  </a:cubicBezTo>
                  <a:cubicBezTo>
                    <a:pt x="1042" y="233"/>
                    <a:pt x="809" y="0"/>
                    <a:pt x="521" y="0"/>
                  </a:cubicBezTo>
                  <a:cubicBezTo>
                    <a:pt x="234" y="0"/>
                    <a:pt x="0" y="233"/>
                    <a:pt x="0" y="521"/>
                  </a:cubicBezTo>
                  <a:cubicBezTo>
                    <a:pt x="0" y="521"/>
                    <a:pt x="0" y="521"/>
                    <a:pt x="0" y="521"/>
                  </a:cubicBezTo>
                  <a:cubicBezTo>
                    <a:pt x="56" y="521"/>
                    <a:pt x="56" y="521"/>
                    <a:pt x="56" y="5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7" name="Freeform 21">
              <a:extLst>
                <a:ext uri="{FF2B5EF4-FFF2-40B4-BE49-F238E27FC236}">
                  <a16:creationId xmlns:a16="http://schemas.microsoft.com/office/drawing/2014/main" id="{82D3E05E-B8B4-415B-9E9E-05E44E3FAA1E}"/>
                </a:ext>
              </a:extLst>
            </p:cNvPr>
            <p:cNvSpPr>
              <a:spLocks/>
            </p:cNvSpPr>
            <p:nvPr/>
          </p:nvSpPr>
          <p:spPr bwMode="auto">
            <a:xfrm>
              <a:off x="631826" y="1571626"/>
              <a:ext cx="3097213" cy="1549400"/>
            </a:xfrm>
            <a:custGeom>
              <a:avLst/>
              <a:gdLst>
                <a:gd name="T0" fmla="*/ 55 w 822"/>
                <a:gd name="T1" fmla="*/ 411 h 411"/>
                <a:gd name="T2" fmla="*/ 411 w 822"/>
                <a:gd name="T3" fmla="*/ 55 h 411"/>
                <a:gd name="T4" fmla="*/ 767 w 822"/>
                <a:gd name="T5" fmla="*/ 411 h 411"/>
                <a:gd name="T6" fmla="*/ 767 w 822"/>
                <a:gd name="T7" fmla="*/ 411 h 411"/>
                <a:gd name="T8" fmla="*/ 822 w 822"/>
                <a:gd name="T9" fmla="*/ 411 h 411"/>
                <a:gd name="T10" fmla="*/ 822 w 822"/>
                <a:gd name="T11" fmla="*/ 411 h 411"/>
                <a:gd name="T12" fmla="*/ 411 w 822"/>
                <a:gd name="T13" fmla="*/ 0 h 411"/>
                <a:gd name="T14" fmla="*/ 0 w 822"/>
                <a:gd name="T15" fmla="*/ 411 h 411"/>
                <a:gd name="T16" fmla="*/ 0 w 822"/>
                <a:gd name="T17" fmla="*/ 411 h 411"/>
                <a:gd name="T18" fmla="*/ 55 w 822"/>
                <a:gd name="T19" fmla="*/ 41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2" h="411">
                  <a:moveTo>
                    <a:pt x="55" y="411"/>
                  </a:moveTo>
                  <a:cubicBezTo>
                    <a:pt x="55" y="214"/>
                    <a:pt x="214" y="55"/>
                    <a:pt x="411" y="55"/>
                  </a:cubicBezTo>
                  <a:cubicBezTo>
                    <a:pt x="608" y="55"/>
                    <a:pt x="767" y="214"/>
                    <a:pt x="767" y="411"/>
                  </a:cubicBezTo>
                  <a:cubicBezTo>
                    <a:pt x="767" y="411"/>
                    <a:pt x="767" y="411"/>
                    <a:pt x="767" y="411"/>
                  </a:cubicBezTo>
                  <a:cubicBezTo>
                    <a:pt x="822" y="411"/>
                    <a:pt x="822" y="411"/>
                    <a:pt x="822" y="411"/>
                  </a:cubicBezTo>
                  <a:cubicBezTo>
                    <a:pt x="822" y="411"/>
                    <a:pt x="822" y="411"/>
                    <a:pt x="822" y="411"/>
                  </a:cubicBezTo>
                  <a:cubicBezTo>
                    <a:pt x="822" y="184"/>
                    <a:pt x="638" y="0"/>
                    <a:pt x="411" y="0"/>
                  </a:cubicBezTo>
                  <a:cubicBezTo>
                    <a:pt x="184" y="0"/>
                    <a:pt x="0" y="184"/>
                    <a:pt x="0" y="411"/>
                  </a:cubicBezTo>
                  <a:cubicBezTo>
                    <a:pt x="0" y="411"/>
                    <a:pt x="0" y="411"/>
                    <a:pt x="0" y="411"/>
                  </a:cubicBezTo>
                  <a:cubicBezTo>
                    <a:pt x="55" y="411"/>
                    <a:pt x="55" y="411"/>
                    <a:pt x="55" y="4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8" name="Freeform 22">
              <a:extLst>
                <a:ext uri="{FF2B5EF4-FFF2-40B4-BE49-F238E27FC236}">
                  <a16:creationId xmlns:a16="http://schemas.microsoft.com/office/drawing/2014/main" id="{8454EF98-CDC0-46C6-9F16-B774ADAD348E}"/>
                </a:ext>
              </a:extLst>
            </p:cNvPr>
            <p:cNvSpPr>
              <a:spLocks/>
            </p:cNvSpPr>
            <p:nvPr/>
          </p:nvSpPr>
          <p:spPr bwMode="auto">
            <a:xfrm>
              <a:off x="1046163" y="1985963"/>
              <a:ext cx="2268538" cy="1135063"/>
            </a:xfrm>
            <a:custGeom>
              <a:avLst/>
              <a:gdLst>
                <a:gd name="T0" fmla="*/ 55 w 602"/>
                <a:gd name="T1" fmla="*/ 301 h 301"/>
                <a:gd name="T2" fmla="*/ 301 w 602"/>
                <a:gd name="T3" fmla="*/ 55 h 301"/>
                <a:gd name="T4" fmla="*/ 548 w 602"/>
                <a:gd name="T5" fmla="*/ 301 h 301"/>
                <a:gd name="T6" fmla="*/ 548 w 602"/>
                <a:gd name="T7" fmla="*/ 301 h 301"/>
                <a:gd name="T8" fmla="*/ 602 w 602"/>
                <a:gd name="T9" fmla="*/ 301 h 301"/>
                <a:gd name="T10" fmla="*/ 602 w 602"/>
                <a:gd name="T11" fmla="*/ 301 h 301"/>
                <a:gd name="T12" fmla="*/ 301 w 602"/>
                <a:gd name="T13" fmla="*/ 0 h 301"/>
                <a:gd name="T14" fmla="*/ 0 w 602"/>
                <a:gd name="T15" fmla="*/ 301 h 301"/>
                <a:gd name="T16" fmla="*/ 0 w 602"/>
                <a:gd name="T17" fmla="*/ 301 h 301"/>
                <a:gd name="T18" fmla="*/ 55 w 602"/>
                <a:gd name="T19"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2" h="301">
                  <a:moveTo>
                    <a:pt x="55" y="301"/>
                  </a:moveTo>
                  <a:cubicBezTo>
                    <a:pt x="55" y="165"/>
                    <a:pt x="165" y="55"/>
                    <a:pt x="301" y="55"/>
                  </a:cubicBezTo>
                  <a:cubicBezTo>
                    <a:pt x="437" y="55"/>
                    <a:pt x="548" y="165"/>
                    <a:pt x="548" y="301"/>
                  </a:cubicBezTo>
                  <a:cubicBezTo>
                    <a:pt x="548" y="301"/>
                    <a:pt x="548" y="301"/>
                    <a:pt x="548" y="301"/>
                  </a:cubicBezTo>
                  <a:cubicBezTo>
                    <a:pt x="602" y="301"/>
                    <a:pt x="602" y="301"/>
                    <a:pt x="602" y="301"/>
                  </a:cubicBezTo>
                  <a:cubicBezTo>
                    <a:pt x="602" y="301"/>
                    <a:pt x="602" y="301"/>
                    <a:pt x="602" y="301"/>
                  </a:cubicBezTo>
                  <a:cubicBezTo>
                    <a:pt x="602" y="134"/>
                    <a:pt x="467" y="0"/>
                    <a:pt x="301" y="0"/>
                  </a:cubicBezTo>
                  <a:cubicBezTo>
                    <a:pt x="135" y="0"/>
                    <a:pt x="0" y="135"/>
                    <a:pt x="0" y="301"/>
                  </a:cubicBezTo>
                  <a:cubicBezTo>
                    <a:pt x="0" y="301"/>
                    <a:pt x="0" y="301"/>
                    <a:pt x="0" y="301"/>
                  </a:cubicBezTo>
                  <a:cubicBezTo>
                    <a:pt x="55" y="301"/>
                    <a:pt x="55" y="301"/>
                    <a:pt x="55" y="30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9" name="Freeform 23">
              <a:extLst>
                <a:ext uri="{FF2B5EF4-FFF2-40B4-BE49-F238E27FC236}">
                  <a16:creationId xmlns:a16="http://schemas.microsoft.com/office/drawing/2014/main" id="{13A24D36-4125-4BD0-BD38-5ACC38727983}"/>
                </a:ext>
              </a:extLst>
            </p:cNvPr>
            <p:cNvSpPr>
              <a:spLocks/>
            </p:cNvSpPr>
            <p:nvPr/>
          </p:nvSpPr>
          <p:spPr bwMode="auto">
            <a:xfrm>
              <a:off x="1735138" y="2676526"/>
              <a:ext cx="889000" cy="444500"/>
            </a:xfrm>
            <a:custGeom>
              <a:avLst/>
              <a:gdLst>
                <a:gd name="T0" fmla="*/ 54 w 236"/>
                <a:gd name="T1" fmla="*/ 118 h 118"/>
                <a:gd name="T2" fmla="*/ 118 w 236"/>
                <a:gd name="T3" fmla="*/ 54 h 118"/>
                <a:gd name="T4" fmla="*/ 182 w 236"/>
                <a:gd name="T5" fmla="*/ 118 h 118"/>
                <a:gd name="T6" fmla="*/ 182 w 236"/>
                <a:gd name="T7" fmla="*/ 118 h 118"/>
                <a:gd name="T8" fmla="*/ 236 w 236"/>
                <a:gd name="T9" fmla="*/ 118 h 118"/>
                <a:gd name="T10" fmla="*/ 236 w 236"/>
                <a:gd name="T11" fmla="*/ 118 h 118"/>
                <a:gd name="T12" fmla="*/ 118 w 236"/>
                <a:gd name="T13" fmla="*/ 0 h 118"/>
                <a:gd name="T14" fmla="*/ 0 w 236"/>
                <a:gd name="T15" fmla="*/ 118 h 118"/>
                <a:gd name="T16" fmla="*/ 0 w 236"/>
                <a:gd name="T17" fmla="*/ 118 h 118"/>
                <a:gd name="T18" fmla="*/ 54 w 236"/>
                <a:gd name="T1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 h="118">
                  <a:moveTo>
                    <a:pt x="54" y="118"/>
                  </a:moveTo>
                  <a:cubicBezTo>
                    <a:pt x="54" y="83"/>
                    <a:pt x="83" y="54"/>
                    <a:pt x="118" y="54"/>
                  </a:cubicBezTo>
                  <a:cubicBezTo>
                    <a:pt x="153" y="54"/>
                    <a:pt x="182" y="82"/>
                    <a:pt x="182" y="118"/>
                  </a:cubicBezTo>
                  <a:cubicBezTo>
                    <a:pt x="182" y="118"/>
                    <a:pt x="182" y="118"/>
                    <a:pt x="182" y="118"/>
                  </a:cubicBezTo>
                  <a:cubicBezTo>
                    <a:pt x="236" y="118"/>
                    <a:pt x="236" y="118"/>
                    <a:pt x="236" y="118"/>
                  </a:cubicBezTo>
                  <a:cubicBezTo>
                    <a:pt x="236" y="118"/>
                    <a:pt x="236" y="118"/>
                    <a:pt x="236" y="118"/>
                  </a:cubicBezTo>
                  <a:cubicBezTo>
                    <a:pt x="236" y="52"/>
                    <a:pt x="183" y="0"/>
                    <a:pt x="118" y="0"/>
                  </a:cubicBezTo>
                  <a:cubicBezTo>
                    <a:pt x="52" y="0"/>
                    <a:pt x="0" y="53"/>
                    <a:pt x="0" y="118"/>
                  </a:cubicBezTo>
                  <a:cubicBezTo>
                    <a:pt x="0" y="118"/>
                    <a:pt x="0" y="118"/>
                    <a:pt x="0" y="118"/>
                  </a:cubicBezTo>
                  <a:cubicBezTo>
                    <a:pt x="54" y="118"/>
                    <a:pt x="54" y="118"/>
                    <a:pt x="54" y="1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0" name="Freeform 24">
              <a:extLst>
                <a:ext uri="{FF2B5EF4-FFF2-40B4-BE49-F238E27FC236}">
                  <a16:creationId xmlns:a16="http://schemas.microsoft.com/office/drawing/2014/main" id="{EDB43572-39E9-42F0-9286-E336FBBEBA04}"/>
                </a:ext>
              </a:extLst>
            </p:cNvPr>
            <p:cNvSpPr>
              <a:spLocks noEditPoints="1"/>
            </p:cNvSpPr>
            <p:nvPr/>
          </p:nvSpPr>
          <p:spPr bwMode="auto">
            <a:xfrm>
              <a:off x="4651376" y="3257551"/>
              <a:ext cx="274638" cy="320675"/>
            </a:xfrm>
            <a:custGeom>
              <a:avLst/>
              <a:gdLst>
                <a:gd name="T0" fmla="*/ 4 w 73"/>
                <a:gd name="T1" fmla="*/ 24 h 85"/>
                <a:gd name="T2" fmla="*/ 14 w 73"/>
                <a:gd name="T3" fmla="*/ 5 h 85"/>
                <a:gd name="T4" fmla="*/ 36 w 73"/>
                <a:gd name="T5" fmla="*/ 0 h 85"/>
                <a:gd name="T6" fmla="*/ 61 w 73"/>
                <a:gd name="T7" fmla="*/ 7 h 85"/>
                <a:gd name="T8" fmla="*/ 69 w 73"/>
                <a:gd name="T9" fmla="*/ 26 h 85"/>
                <a:gd name="T10" fmla="*/ 69 w 73"/>
                <a:gd name="T11" fmla="*/ 66 h 85"/>
                <a:gd name="T12" fmla="*/ 73 w 73"/>
                <a:gd name="T13" fmla="*/ 81 h 85"/>
                <a:gd name="T14" fmla="*/ 60 w 73"/>
                <a:gd name="T15" fmla="*/ 81 h 85"/>
                <a:gd name="T16" fmla="*/ 58 w 73"/>
                <a:gd name="T17" fmla="*/ 68 h 85"/>
                <a:gd name="T18" fmla="*/ 27 w 73"/>
                <a:gd name="T19" fmla="*/ 85 h 85"/>
                <a:gd name="T20" fmla="*/ 0 w 73"/>
                <a:gd name="T21" fmla="*/ 60 h 85"/>
                <a:gd name="T22" fmla="*/ 11 w 73"/>
                <a:gd name="T23" fmla="*/ 40 h 85"/>
                <a:gd name="T24" fmla="*/ 36 w 73"/>
                <a:gd name="T25" fmla="*/ 35 h 85"/>
                <a:gd name="T26" fmla="*/ 57 w 73"/>
                <a:gd name="T27" fmla="*/ 23 h 85"/>
                <a:gd name="T28" fmla="*/ 35 w 73"/>
                <a:gd name="T29" fmla="*/ 9 h 85"/>
                <a:gd name="T30" fmla="*/ 14 w 73"/>
                <a:gd name="T31" fmla="*/ 24 h 85"/>
                <a:gd name="T32" fmla="*/ 4 w 73"/>
                <a:gd name="T33" fmla="*/ 24 h 85"/>
                <a:gd name="T34" fmla="*/ 58 w 73"/>
                <a:gd name="T35" fmla="*/ 34 h 85"/>
                <a:gd name="T36" fmla="*/ 30 w 73"/>
                <a:gd name="T37" fmla="*/ 44 h 85"/>
                <a:gd name="T38" fmla="*/ 11 w 73"/>
                <a:gd name="T39" fmla="*/ 59 h 85"/>
                <a:gd name="T40" fmla="*/ 30 w 73"/>
                <a:gd name="T41" fmla="*/ 76 h 85"/>
                <a:gd name="T42" fmla="*/ 52 w 73"/>
                <a:gd name="T43" fmla="*/ 64 h 85"/>
                <a:gd name="T44" fmla="*/ 57 w 73"/>
                <a:gd name="T45" fmla="*/ 44 h 85"/>
                <a:gd name="T46" fmla="*/ 57 w 73"/>
                <a:gd name="T47" fmla="*/ 34 h 85"/>
                <a:gd name="T48" fmla="*/ 58 w 73"/>
                <a:gd name="T49"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85">
                  <a:moveTo>
                    <a:pt x="4" y="24"/>
                  </a:moveTo>
                  <a:cubicBezTo>
                    <a:pt x="5" y="14"/>
                    <a:pt x="8" y="9"/>
                    <a:pt x="14" y="5"/>
                  </a:cubicBezTo>
                  <a:cubicBezTo>
                    <a:pt x="20" y="2"/>
                    <a:pt x="28" y="0"/>
                    <a:pt x="36" y="0"/>
                  </a:cubicBezTo>
                  <a:cubicBezTo>
                    <a:pt x="45" y="0"/>
                    <a:pt x="55" y="3"/>
                    <a:pt x="61" y="7"/>
                  </a:cubicBezTo>
                  <a:cubicBezTo>
                    <a:pt x="67" y="11"/>
                    <a:pt x="69" y="17"/>
                    <a:pt x="69" y="26"/>
                  </a:cubicBezTo>
                  <a:cubicBezTo>
                    <a:pt x="69" y="66"/>
                    <a:pt x="69" y="66"/>
                    <a:pt x="69" y="66"/>
                  </a:cubicBezTo>
                  <a:cubicBezTo>
                    <a:pt x="69" y="72"/>
                    <a:pt x="70" y="77"/>
                    <a:pt x="73" y="81"/>
                  </a:cubicBezTo>
                  <a:cubicBezTo>
                    <a:pt x="60" y="81"/>
                    <a:pt x="60" y="81"/>
                    <a:pt x="60" y="81"/>
                  </a:cubicBezTo>
                  <a:cubicBezTo>
                    <a:pt x="58" y="75"/>
                    <a:pt x="58" y="72"/>
                    <a:pt x="58" y="68"/>
                  </a:cubicBezTo>
                  <a:cubicBezTo>
                    <a:pt x="49" y="79"/>
                    <a:pt x="39" y="85"/>
                    <a:pt x="27" y="85"/>
                  </a:cubicBezTo>
                  <a:cubicBezTo>
                    <a:pt x="12" y="85"/>
                    <a:pt x="0" y="73"/>
                    <a:pt x="0" y="60"/>
                  </a:cubicBezTo>
                  <a:cubicBezTo>
                    <a:pt x="0" y="51"/>
                    <a:pt x="4" y="44"/>
                    <a:pt x="11" y="40"/>
                  </a:cubicBezTo>
                  <a:cubicBezTo>
                    <a:pt x="16" y="37"/>
                    <a:pt x="19" y="36"/>
                    <a:pt x="36" y="35"/>
                  </a:cubicBezTo>
                  <a:cubicBezTo>
                    <a:pt x="51" y="33"/>
                    <a:pt x="57" y="30"/>
                    <a:pt x="57" y="23"/>
                  </a:cubicBezTo>
                  <a:cubicBezTo>
                    <a:pt x="57" y="15"/>
                    <a:pt x="47" y="9"/>
                    <a:pt x="35" y="9"/>
                  </a:cubicBezTo>
                  <a:cubicBezTo>
                    <a:pt x="23" y="9"/>
                    <a:pt x="15" y="14"/>
                    <a:pt x="14" y="24"/>
                  </a:cubicBezTo>
                  <a:cubicBezTo>
                    <a:pt x="4" y="24"/>
                    <a:pt x="4" y="24"/>
                    <a:pt x="4" y="24"/>
                  </a:cubicBezTo>
                  <a:moveTo>
                    <a:pt x="58" y="34"/>
                  </a:moveTo>
                  <a:cubicBezTo>
                    <a:pt x="51" y="39"/>
                    <a:pt x="44" y="41"/>
                    <a:pt x="30" y="44"/>
                  </a:cubicBezTo>
                  <a:cubicBezTo>
                    <a:pt x="17" y="46"/>
                    <a:pt x="11" y="50"/>
                    <a:pt x="11" y="59"/>
                  </a:cubicBezTo>
                  <a:cubicBezTo>
                    <a:pt x="11" y="68"/>
                    <a:pt x="20" y="76"/>
                    <a:pt x="30" y="76"/>
                  </a:cubicBezTo>
                  <a:cubicBezTo>
                    <a:pt x="38" y="76"/>
                    <a:pt x="48" y="71"/>
                    <a:pt x="52" y="64"/>
                  </a:cubicBezTo>
                  <a:cubicBezTo>
                    <a:pt x="56" y="59"/>
                    <a:pt x="57" y="53"/>
                    <a:pt x="57" y="44"/>
                  </a:cubicBezTo>
                  <a:cubicBezTo>
                    <a:pt x="57" y="34"/>
                    <a:pt x="57" y="34"/>
                    <a:pt x="57" y="34"/>
                  </a:cubicBezTo>
                  <a:lnTo>
                    <a:pt x="58"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1" name="Freeform 25">
              <a:extLst>
                <a:ext uri="{FF2B5EF4-FFF2-40B4-BE49-F238E27FC236}">
                  <a16:creationId xmlns:a16="http://schemas.microsoft.com/office/drawing/2014/main" id="{6DB1E6C9-4BE1-43CA-8247-F28F5E0EBCC7}"/>
                </a:ext>
              </a:extLst>
            </p:cNvPr>
            <p:cNvSpPr>
              <a:spLocks/>
            </p:cNvSpPr>
            <p:nvPr/>
          </p:nvSpPr>
          <p:spPr bwMode="auto">
            <a:xfrm>
              <a:off x="4997451" y="3254376"/>
              <a:ext cx="257175" cy="320675"/>
            </a:xfrm>
            <a:custGeom>
              <a:avLst/>
              <a:gdLst>
                <a:gd name="T0" fmla="*/ 56 w 68"/>
                <a:gd name="T1" fmla="*/ 27 h 85"/>
                <a:gd name="T2" fmla="*/ 34 w 68"/>
                <a:gd name="T3" fmla="*/ 10 h 85"/>
                <a:gd name="T4" fmla="*/ 13 w 68"/>
                <a:gd name="T5" fmla="*/ 24 h 85"/>
                <a:gd name="T6" fmla="*/ 21 w 68"/>
                <a:gd name="T7" fmla="*/ 34 h 85"/>
                <a:gd name="T8" fmla="*/ 37 w 68"/>
                <a:gd name="T9" fmla="*/ 37 h 85"/>
                <a:gd name="T10" fmla="*/ 59 w 68"/>
                <a:gd name="T11" fmla="*/ 43 h 85"/>
                <a:gd name="T12" fmla="*/ 68 w 68"/>
                <a:gd name="T13" fmla="*/ 61 h 85"/>
                <a:gd name="T14" fmla="*/ 34 w 68"/>
                <a:gd name="T15" fmla="*/ 85 h 85"/>
                <a:gd name="T16" fmla="*/ 0 w 68"/>
                <a:gd name="T17" fmla="*/ 59 h 85"/>
                <a:gd name="T18" fmla="*/ 11 w 68"/>
                <a:gd name="T19" fmla="*/ 59 h 85"/>
                <a:gd name="T20" fmla="*/ 32 w 68"/>
                <a:gd name="T21" fmla="*/ 77 h 85"/>
                <a:gd name="T22" fmla="*/ 55 w 68"/>
                <a:gd name="T23" fmla="*/ 61 h 85"/>
                <a:gd name="T24" fmla="*/ 36 w 68"/>
                <a:gd name="T25" fmla="*/ 48 h 85"/>
                <a:gd name="T26" fmla="*/ 8 w 68"/>
                <a:gd name="T27" fmla="*/ 40 h 85"/>
                <a:gd name="T28" fmla="*/ 0 w 68"/>
                <a:gd name="T29" fmla="*/ 24 h 85"/>
                <a:gd name="T30" fmla="*/ 32 w 68"/>
                <a:gd name="T31" fmla="*/ 0 h 85"/>
                <a:gd name="T32" fmla="*/ 65 w 68"/>
                <a:gd name="T33" fmla="*/ 27 h 85"/>
                <a:gd name="T34" fmla="*/ 56 w 68"/>
                <a:gd name="T35" fmla="*/ 27 h 85"/>
                <a:gd name="T36" fmla="*/ 56 w 68"/>
                <a:gd name="T37" fmla="*/ 2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85">
                  <a:moveTo>
                    <a:pt x="56" y="27"/>
                  </a:moveTo>
                  <a:cubicBezTo>
                    <a:pt x="56" y="16"/>
                    <a:pt x="47" y="10"/>
                    <a:pt x="34" y="10"/>
                  </a:cubicBezTo>
                  <a:cubicBezTo>
                    <a:pt x="22" y="10"/>
                    <a:pt x="13" y="15"/>
                    <a:pt x="13" y="24"/>
                  </a:cubicBezTo>
                  <a:cubicBezTo>
                    <a:pt x="13" y="28"/>
                    <a:pt x="16" y="32"/>
                    <a:pt x="21" y="34"/>
                  </a:cubicBezTo>
                  <a:cubicBezTo>
                    <a:pt x="23" y="35"/>
                    <a:pt x="24" y="35"/>
                    <a:pt x="37" y="37"/>
                  </a:cubicBezTo>
                  <a:cubicBezTo>
                    <a:pt x="50" y="39"/>
                    <a:pt x="54" y="40"/>
                    <a:pt x="59" y="43"/>
                  </a:cubicBezTo>
                  <a:cubicBezTo>
                    <a:pt x="64" y="47"/>
                    <a:pt x="68" y="53"/>
                    <a:pt x="68" y="61"/>
                  </a:cubicBezTo>
                  <a:cubicBezTo>
                    <a:pt x="68" y="76"/>
                    <a:pt x="55" y="85"/>
                    <a:pt x="34" y="85"/>
                  </a:cubicBezTo>
                  <a:cubicBezTo>
                    <a:pt x="13" y="85"/>
                    <a:pt x="2" y="77"/>
                    <a:pt x="0" y="59"/>
                  </a:cubicBezTo>
                  <a:cubicBezTo>
                    <a:pt x="11" y="59"/>
                    <a:pt x="11" y="59"/>
                    <a:pt x="11" y="59"/>
                  </a:cubicBezTo>
                  <a:cubicBezTo>
                    <a:pt x="12" y="70"/>
                    <a:pt x="20" y="77"/>
                    <a:pt x="32" y="77"/>
                  </a:cubicBezTo>
                  <a:cubicBezTo>
                    <a:pt x="45" y="77"/>
                    <a:pt x="55" y="69"/>
                    <a:pt x="55" y="61"/>
                  </a:cubicBezTo>
                  <a:cubicBezTo>
                    <a:pt x="55" y="53"/>
                    <a:pt x="50" y="50"/>
                    <a:pt x="36" y="48"/>
                  </a:cubicBezTo>
                  <a:cubicBezTo>
                    <a:pt x="16" y="45"/>
                    <a:pt x="13" y="44"/>
                    <a:pt x="8" y="40"/>
                  </a:cubicBezTo>
                  <a:cubicBezTo>
                    <a:pt x="3" y="36"/>
                    <a:pt x="0" y="30"/>
                    <a:pt x="0" y="24"/>
                  </a:cubicBezTo>
                  <a:cubicBezTo>
                    <a:pt x="0" y="10"/>
                    <a:pt x="13" y="0"/>
                    <a:pt x="32" y="0"/>
                  </a:cubicBezTo>
                  <a:cubicBezTo>
                    <a:pt x="53" y="0"/>
                    <a:pt x="64" y="9"/>
                    <a:pt x="65" y="27"/>
                  </a:cubicBezTo>
                  <a:cubicBezTo>
                    <a:pt x="56" y="27"/>
                    <a:pt x="56" y="27"/>
                    <a:pt x="56" y="27"/>
                  </a:cubicBezTo>
                  <a:cubicBezTo>
                    <a:pt x="56" y="27"/>
                    <a:pt x="56" y="27"/>
                    <a:pt x="56"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2" name="Freeform 26">
              <a:extLst>
                <a:ext uri="{FF2B5EF4-FFF2-40B4-BE49-F238E27FC236}">
                  <a16:creationId xmlns:a16="http://schemas.microsoft.com/office/drawing/2014/main" id="{FFDFC774-0666-4424-A86A-12B337EE6950}"/>
                </a:ext>
              </a:extLst>
            </p:cNvPr>
            <p:cNvSpPr>
              <a:spLocks/>
            </p:cNvSpPr>
            <p:nvPr/>
          </p:nvSpPr>
          <p:spPr bwMode="auto">
            <a:xfrm>
              <a:off x="5314951" y="3254376"/>
              <a:ext cx="255588" cy="320675"/>
            </a:xfrm>
            <a:custGeom>
              <a:avLst/>
              <a:gdLst>
                <a:gd name="T0" fmla="*/ 56 w 68"/>
                <a:gd name="T1" fmla="*/ 27 h 85"/>
                <a:gd name="T2" fmla="*/ 34 w 68"/>
                <a:gd name="T3" fmla="*/ 10 h 85"/>
                <a:gd name="T4" fmla="*/ 13 w 68"/>
                <a:gd name="T5" fmla="*/ 24 h 85"/>
                <a:gd name="T6" fmla="*/ 21 w 68"/>
                <a:gd name="T7" fmla="*/ 34 h 85"/>
                <a:gd name="T8" fmla="*/ 37 w 68"/>
                <a:gd name="T9" fmla="*/ 37 h 85"/>
                <a:gd name="T10" fmla="*/ 59 w 68"/>
                <a:gd name="T11" fmla="*/ 43 h 85"/>
                <a:gd name="T12" fmla="*/ 68 w 68"/>
                <a:gd name="T13" fmla="*/ 61 h 85"/>
                <a:gd name="T14" fmla="*/ 34 w 68"/>
                <a:gd name="T15" fmla="*/ 85 h 85"/>
                <a:gd name="T16" fmla="*/ 0 w 68"/>
                <a:gd name="T17" fmla="*/ 59 h 85"/>
                <a:gd name="T18" fmla="*/ 11 w 68"/>
                <a:gd name="T19" fmla="*/ 59 h 85"/>
                <a:gd name="T20" fmla="*/ 33 w 68"/>
                <a:gd name="T21" fmla="*/ 77 h 85"/>
                <a:gd name="T22" fmla="*/ 55 w 68"/>
                <a:gd name="T23" fmla="*/ 61 h 85"/>
                <a:gd name="T24" fmla="*/ 36 w 68"/>
                <a:gd name="T25" fmla="*/ 48 h 85"/>
                <a:gd name="T26" fmla="*/ 8 w 68"/>
                <a:gd name="T27" fmla="*/ 40 h 85"/>
                <a:gd name="T28" fmla="*/ 0 w 68"/>
                <a:gd name="T29" fmla="*/ 24 h 85"/>
                <a:gd name="T30" fmla="*/ 33 w 68"/>
                <a:gd name="T31" fmla="*/ 0 h 85"/>
                <a:gd name="T32" fmla="*/ 66 w 68"/>
                <a:gd name="T33" fmla="*/ 27 h 85"/>
                <a:gd name="T34" fmla="*/ 56 w 68"/>
                <a:gd name="T35" fmla="*/ 27 h 85"/>
                <a:gd name="T36" fmla="*/ 56 w 68"/>
                <a:gd name="T37" fmla="*/ 2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85">
                  <a:moveTo>
                    <a:pt x="56" y="27"/>
                  </a:moveTo>
                  <a:cubicBezTo>
                    <a:pt x="56" y="16"/>
                    <a:pt x="48" y="10"/>
                    <a:pt x="34" y="10"/>
                  </a:cubicBezTo>
                  <a:cubicBezTo>
                    <a:pt x="22" y="10"/>
                    <a:pt x="13" y="15"/>
                    <a:pt x="13" y="24"/>
                  </a:cubicBezTo>
                  <a:cubicBezTo>
                    <a:pt x="13" y="28"/>
                    <a:pt x="16" y="32"/>
                    <a:pt x="21" y="34"/>
                  </a:cubicBezTo>
                  <a:cubicBezTo>
                    <a:pt x="24" y="35"/>
                    <a:pt x="25" y="35"/>
                    <a:pt x="37" y="37"/>
                  </a:cubicBezTo>
                  <a:cubicBezTo>
                    <a:pt x="50" y="39"/>
                    <a:pt x="54" y="40"/>
                    <a:pt x="59" y="43"/>
                  </a:cubicBezTo>
                  <a:cubicBezTo>
                    <a:pt x="65" y="47"/>
                    <a:pt x="68" y="53"/>
                    <a:pt x="68" y="61"/>
                  </a:cubicBezTo>
                  <a:cubicBezTo>
                    <a:pt x="68" y="76"/>
                    <a:pt x="55" y="85"/>
                    <a:pt x="34" y="85"/>
                  </a:cubicBezTo>
                  <a:cubicBezTo>
                    <a:pt x="14" y="85"/>
                    <a:pt x="2" y="77"/>
                    <a:pt x="0" y="59"/>
                  </a:cubicBezTo>
                  <a:cubicBezTo>
                    <a:pt x="11" y="59"/>
                    <a:pt x="11" y="59"/>
                    <a:pt x="11" y="59"/>
                  </a:cubicBezTo>
                  <a:cubicBezTo>
                    <a:pt x="13" y="70"/>
                    <a:pt x="20" y="77"/>
                    <a:pt x="33" y="77"/>
                  </a:cubicBezTo>
                  <a:cubicBezTo>
                    <a:pt x="46" y="77"/>
                    <a:pt x="55" y="69"/>
                    <a:pt x="55" y="61"/>
                  </a:cubicBezTo>
                  <a:cubicBezTo>
                    <a:pt x="55" y="53"/>
                    <a:pt x="50" y="50"/>
                    <a:pt x="36" y="48"/>
                  </a:cubicBezTo>
                  <a:cubicBezTo>
                    <a:pt x="16" y="45"/>
                    <a:pt x="13" y="44"/>
                    <a:pt x="8" y="40"/>
                  </a:cubicBezTo>
                  <a:cubicBezTo>
                    <a:pt x="4" y="36"/>
                    <a:pt x="0" y="30"/>
                    <a:pt x="0" y="24"/>
                  </a:cubicBezTo>
                  <a:cubicBezTo>
                    <a:pt x="0" y="10"/>
                    <a:pt x="14" y="0"/>
                    <a:pt x="33" y="0"/>
                  </a:cubicBezTo>
                  <a:cubicBezTo>
                    <a:pt x="53" y="0"/>
                    <a:pt x="64" y="9"/>
                    <a:pt x="66" y="27"/>
                  </a:cubicBezTo>
                  <a:cubicBezTo>
                    <a:pt x="56" y="27"/>
                    <a:pt x="56" y="27"/>
                    <a:pt x="56" y="27"/>
                  </a:cubicBezTo>
                  <a:cubicBezTo>
                    <a:pt x="56" y="27"/>
                    <a:pt x="56" y="27"/>
                    <a:pt x="56"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3" name="Freeform 27">
              <a:extLst>
                <a:ext uri="{FF2B5EF4-FFF2-40B4-BE49-F238E27FC236}">
                  <a16:creationId xmlns:a16="http://schemas.microsoft.com/office/drawing/2014/main" id="{59E18D24-CCF4-4F13-A670-26955684491F}"/>
                </a:ext>
              </a:extLst>
            </p:cNvPr>
            <p:cNvSpPr>
              <a:spLocks noEditPoints="1"/>
            </p:cNvSpPr>
            <p:nvPr/>
          </p:nvSpPr>
          <p:spPr bwMode="auto">
            <a:xfrm>
              <a:off x="5634038" y="3257551"/>
              <a:ext cx="304800" cy="320675"/>
            </a:xfrm>
            <a:custGeom>
              <a:avLst/>
              <a:gdLst>
                <a:gd name="T0" fmla="*/ 81 w 81"/>
                <a:gd name="T1" fmla="*/ 43 h 85"/>
                <a:gd name="T2" fmla="*/ 40 w 81"/>
                <a:gd name="T3" fmla="*/ 85 h 85"/>
                <a:gd name="T4" fmla="*/ 0 w 81"/>
                <a:gd name="T5" fmla="*/ 43 h 85"/>
                <a:gd name="T6" fmla="*/ 41 w 81"/>
                <a:gd name="T7" fmla="*/ 0 h 85"/>
                <a:gd name="T8" fmla="*/ 81 w 81"/>
                <a:gd name="T9" fmla="*/ 43 h 85"/>
                <a:gd name="T10" fmla="*/ 12 w 81"/>
                <a:gd name="T11" fmla="*/ 43 h 85"/>
                <a:gd name="T12" fmla="*/ 40 w 81"/>
                <a:gd name="T13" fmla="*/ 76 h 85"/>
                <a:gd name="T14" fmla="*/ 69 w 81"/>
                <a:gd name="T15" fmla="*/ 43 h 85"/>
                <a:gd name="T16" fmla="*/ 40 w 81"/>
                <a:gd name="T17" fmla="*/ 9 h 85"/>
                <a:gd name="T18" fmla="*/ 12 w 81"/>
                <a:gd name="T19"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5">
                  <a:moveTo>
                    <a:pt x="81" y="43"/>
                  </a:moveTo>
                  <a:cubicBezTo>
                    <a:pt x="81" y="68"/>
                    <a:pt x="65" y="85"/>
                    <a:pt x="40" y="85"/>
                  </a:cubicBezTo>
                  <a:cubicBezTo>
                    <a:pt x="17" y="85"/>
                    <a:pt x="0" y="67"/>
                    <a:pt x="0" y="43"/>
                  </a:cubicBezTo>
                  <a:cubicBezTo>
                    <a:pt x="0" y="17"/>
                    <a:pt x="17" y="0"/>
                    <a:pt x="41" y="0"/>
                  </a:cubicBezTo>
                  <a:cubicBezTo>
                    <a:pt x="65" y="0"/>
                    <a:pt x="81" y="17"/>
                    <a:pt x="81" y="43"/>
                  </a:cubicBezTo>
                  <a:moveTo>
                    <a:pt x="12" y="43"/>
                  </a:moveTo>
                  <a:cubicBezTo>
                    <a:pt x="12" y="62"/>
                    <a:pt x="24" y="76"/>
                    <a:pt x="40" y="76"/>
                  </a:cubicBezTo>
                  <a:cubicBezTo>
                    <a:pt x="56" y="76"/>
                    <a:pt x="69" y="62"/>
                    <a:pt x="69" y="43"/>
                  </a:cubicBezTo>
                  <a:cubicBezTo>
                    <a:pt x="69" y="23"/>
                    <a:pt x="57" y="9"/>
                    <a:pt x="40" y="9"/>
                  </a:cubicBezTo>
                  <a:cubicBezTo>
                    <a:pt x="24" y="9"/>
                    <a:pt x="12" y="24"/>
                    <a:pt x="12"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4" name="Freeform 28">
              <a:extLst>
                <a:ext uri="{FF2B5EF4-FFF2-40B4-BE49-F238E27FC236}">
                  <a16:creationId xmlns:a16="http://schemas.microsoft.com/office/drawing/2014/main" id="{8B3BEFAB-32A4-46AD-A539-31F3F767CE00}"/>
                </a:ext>
              </a:extLst>
            </p:cNvPr>
            <p:cNvSpPr>
              <a:spLocks/>
            </p:cNvSpPr>
            <p:nvPr/>
          </p:nvSpPr>
          <p:spPr bwMode="auto">
            <a:xfrm>
              <a:off x="6007101" y="3257551"/>
              <a:ext cx="268288" cy="320675"/>
            </a:xfrm>
            <a:custGeom>
              <a:avLst/>
              <a:gdLst>
                <a:gd name="T0" fmla="*/ 58 w 71"/>
                <a:gd name="T1" fmla="*/ 28 h 85"/>
                <a:gd name="T2" fmla="*/ 38 w 71"/>
                <a:gd name="T3" fmla="*/ 9 h 85"/>
                <a:gd name="T4" fmla="*/ 11 w 71"/>
                <a:gd name="T5" fmla="*/ 43 h 85"/>
                <a:gd name="T6" fmla="*/ 38 w 71"/>
                <a:gd name="T7" fmla="*/ 75 h 85"/>
                <a:gd name="T8" fmla="*/ 53 w 71"/>
                <a:gd name="T9" fmla="*/ 69 h 85"/>
                <a:gd name="T10" fmla="*/ 59 w 71"/>
                <a:gd name="T11" fmla="*/ 56 h 85"/>
                <a:gd name="T12" fmla="*/ 71 w 71"/>
                <a:gd name="T13" fmla="*/ 56 h 85"/>
                <a:gd name="T14" fmla="*/ 63 w 71"/>
                <a:gd name="T15" fmla="*/ 75 h 85"/>
                <a:gd name="T16" fmla="*/ 37 w 71"/>
                <a:gd name="T17" fmla="*/ 85 h 85"/>
                <a:gd name="T18" fmla="*/ 0 w 71"/>
                <a:gd name="T19" fmla="*/ 41 h 85"/>
                <a:gd name="T20" fmla="*/ 37 w 71"/>
                <a:gd name="T21" fmla="*/ 0 h 85"/>
                <a:gd name="T22" fmla="*/ 64 w 71"/>
                <a:gd name="T23" fmla="*/ 12 h 85"/>
                <a:gd name="T24" fmla="*/ 70 w 71"/>
                <a:gd name="T25" fmla="*/ 28 h 85"/>
                <a:gd name="T26" fmla="*/ 58 w 71"/>
                <a:gd name="T27" fmla="*/ 2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85">
                  <a:moveTo>
                    <a:pt x="58" y="28"/>
                  </a:moveTo>
                  <a:cubicBezTo>
                    <a:pt x="56" y="16"/>
                    <a:pt x="48" y="9"/>
                    <a:pt x="38" y="9"/>
                  </a:cubicBezTo>
                  <a:cubicBezTo>
                    <a:pt x="22" y="9"/>
                    <a:pt x="11" y="23"/>
                    <a:pt x="11" y="43"/>
                  </a:cubicBezTo>
                  <a:cubicBezTo>
                    <a:pt x="11" y="62"/>
                    <a:pt x="22" y="75"/>
                    <a:pt x="38" y="75"/>
                  </a:cubicBezTo>
                  <a:cubicBezTo>
                    <a:pt x="44" y="75"/>
                    <a:pt x="49" y="73"/>
                    <a:pt x="53" y="69"/>
                  </a:cubicBezTo>
                  <a:cubicBezTo>
                    <a:pt x="56" y="66"/>
                    <a:pt x="58" y="63"/>
                    <a:pt x="59" y="56"/>
                  </a:cubicBezTo>
                  <a:cubicBezTo>
                    <a:pt x="71" y="56"/>
                    <a:pt x="71" y="56"/>
                    <a:pt x="71" y="56"/>
                  </a:cubicBezTo>
                  <a:cubicBezTo>
                    <a:pt x="70" y="65"/>
                    <a:pt x="67" y="70"/>
                    <a:pt x="63" y="75"/>
                  </a:cubicBezTo>
                  <a:cubicBezTo>
                    <a:pt x="57" y="81"/>
                    <a:pt x="47" y="85"/>
                    <a:pt x="37" y="85"/>
                  </a:cubicBezTo>
                  <a:cubicBezTo>
                    <a:pt x="15" y="85"/>
                    <a:pt x="0" y="67"/>
                    <a:pt x="0" y="41"/>
                  </a:cubicBezTo>
                  <a:cubicBezTo>
                    <a:pt x="0" y="16"/>
                    <a:pt x="14" y="0"/>
                    <a:pt x="37" y="0"/>
                  </a:cubicBezTo>
                  <a:cubicBezTo>
                    <a:pt x="48" y="0"/>
                    <a:pt x="58" y="4"/>
                    <a:pt x="64" y="12"/>
                  </a:cubicBezTo>
                  <a:cubicBezTo>
                    <a:pt x="68" y="16"/>
                    <a:pt x="70" y="21"/>
                    <a:pt x="70" y="28"/>
                  </a:cubicBezTo>
                  <a:cubicBezTo>
                    <a:pt x="58" y="28"/>
                    <a:pt x="58" y="28"/>
                    <a:pt x="58" y="2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5" name="Freeform 29">
              <a:extLst>
                <a:ext uri="{FF2B5EF4-FFF2-40B4-BE49-F238E27FC236}">
                  <a16:creationId xmlns:a16="http://schemas.microsoft.com/office/drawing/2014/main" id="{442C53E7-4622-4A0E-B347-CCD5DA2A4725}"/>
                </a:ext>
              </a:extLst>
            </p:cNvPr>
            <p:cNvSpPr>
              <a:spLocks noEditPoints="1"/>
            </p:cNvSpPr>
            <p:nvPr/>
          </p:nvSpPr>
          <p:spPr bwMode="auto">
            <a:xfrm>
              <a:off x="6361113" y="3155951"/>
              <a:ext cx="41275" cy="406400"/>
            </a:xfrm>
            <a:custGeom>
              <a:avLst/>
              <a:gdLst>
                <a:gd name="T0" fmla="*/ 26 w 26"/>
                <a:gd name="T1" fmla="*/ 31 h 256"/>
                <a:gd name="T2" fmla="*/ 0 w 26"/>
                <a:gd name="T3" fmla="*/ 31 h 256"/>
                <a:gd name="T4" fmla="*/ 0 w 26"/>
                <a:gd name="T5" fmla="*/ 0 h 256"/>
                <a:gd name="T6" fmla="*/ 26 w 26"/>
                <a:gd name="T7" fmla="*/ 0 h 256"/>
                <a:gd name="T8" fmla="*/ 26 w 26"/>
                <a:gd name="T9" fmla="*/ 31 h 256"/>
                <a:gd name="T10" fmla="*/ 26 w 26"/>
                <a:gd name="T11" fmla="*/ 256 h 256"/>
                <a:gd name="T12" fmla="*/ 0 w 26"/>
                <a:gd name="T13" fmla="*/ 256 h 256"/>
                <a:gd name="T14" fmla="*/ 0 w 26"/>
                <a:gd name="T15" fmla="*/ 73 h 256"/>
                <a:gd name="T16" fmla="*/ 26 w 26"/>
                <a:gd name="T17" fmla="*/ 73 h 256"/>
                <a:gd name="T18" fmla="*/ 26 w 26"/>
                <a:gd name="T19"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6">
                  <a:moveTo>
                    <a:pt x="26" y="31"/>
                  </a:moveTo>
                  <a:lnTo>
                    <a:pt x="0" y="31"/>
                  </a:lnTo>
                  <a:lnTo>
                    <a:pt x="0" y="0"/>
                  </a:lnTo>
                  <a:lnTo>
                    <a:pt x="26" y="0"/>
                  </a:lnTo>
                  <a:lnTo>
                    <a:pt x="26" y="31"/>
                  </a:lnTo>
                  <a:close/>
                  <a:moveTo>
                    <a:pt x="26" y="256"/>
                  </a:moveTo>
                  <a:lnTo>
                    <a:pt x="0" y="256"/>
                  </a:lnTo>
                  <a:lnTo>
                    <a:pt x="0" y="73"/>
                  </a:lnTo>
                  <a:lnTo>
                    <a:pt x="26" y="73"/>
                  </a:lnTo>
                  <a:lnTo>
                    <a:pt x="26" y="2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6" name="Freeform 30">
              <a:extLst>
                <a:ext uri="{FF2B5EF4-FFF2-40B4-BE49-F238E27FC236}">
                  <a16:creationId xmlns:a16="http://schemas.microsoft.com/office/drawing/2014/main" id="{CAF2EE23-80E7-4B31-AE1D-72B12D7ADC96}"/>
                </a:ext>
              </a:extLst>
            </p:cNvPr>
            <p:cNvSpPr>
              <a:spLocks noEditPoints="1"/>
            </p:cNvSpPr>
            <p:nvPr/>
          </p:nvSpPr>
          <p:spPr bwMode="auto">
            <a:xfrm>
              <a:off x="6361113" y="3155951"/>
              <a:ext cx="41275" cy="406400"/>
            </a:xfrm>
            <a:custGeom>
              <a:avLst/>
              <a:gdLst>
                <a:gd name="T0" fmla="*/ 26 w 26"/>
                <a:gd name="T1" fmla="*/ 31 h 256"/>
                <a:gd name="T2" fmla="*/ 0 w 26"/>
                <a:gd name="T3" fmla="*/ 31 h 256"/>
                <a:gd name="T4" fmla="*/ 0 w 26"/>
                <a:gd name="T5" fmla="*/ 0 h 256"/>
                <a:gd name="T6" fmla="*/ 26 w 26"/>
                <a:gd name="T7" fmla="*/ 0 h 256"/>
                <a:gd name="T8" fmla="*/ 26 w 26"/>
                <a:gd name="T9" fmla="*/ 31 h 256"/>
                <a:gd name="T10" fmla="*/ 26 w 26"/>
                <a:gd name="T11" fmla="*/ 256 h 256"/>
                <a:gd name="T12" fmla="*/ 0 w 26"/>
                <a:gd name="T13" fmla="*/ 256 h 256"/>
                <a:gd name="T14" fmla="*/ 0 w 26"/>
                <a:gd name="T15" fmla="*/ 73 h 256"/>
                <a:gd name="T16" fmla="*/ 26 w 26"/>
                <a:gd name="T17" fmla="*/ 73 h 256"/>
                <a:gd name="T18" fmla="*/ 26 w 26"/>
                <a:gd name="T19"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6">
                  <a:moveTo>
                    <a:pt x="26" y="31"/>
                  </a:moveTo>
                  <a:lnTo>
                    <a:pt x="0" y="31"/>
                  </a:lnTo>
                  <a:lnTo>
                    <a:pt x="0" y="0"/>
                  </a:lnTo>
                  <a:lnTo>
                    <a:pt x="26" y="0"/>
                  </a:lnTo>
                  <a:lnTo>
                    <a:pt x="26" y="31"/>
                  </a:lnTo>
                  <a:moveTo>
                    <a:pt x="26" y="256"/>
                  </a:moveTo>
                  <a:lnTo>
                    <a:pt x="0" y="256"/>
                  </a:lnTo>
                  <a:lnTo>
                    <a:pt x="0" y="73"/>
                  </a:lnTo>
                  <a:lnTo>
                    <a:pt x="26" y="73"/>
                  </a:lnTo>
                  <a:lnTo>
                    <a:pt x="26" y="25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7" name="Freeform 31">
              <a:extLst>
                <a:ext uri="{FF2B5EF4-FFF2-40B4-BE49-F238E27FC236}">
                  <a16:creationId xmlns:a16="http://schemas.microsoft.com/office/drawing/2014/main" id="{DEA928EF-91F2-4B73-825F-2F1536F1BDAC}"/>
                </a:ext>
              </a:extLst>
            </p:cNvPr>
            <p:cNvSpPr>
              <a:spLocks noEditPoints="1"/>
            </p:cNvSpPr>
            <p:nvPr/>
          </p:nvSpPr>
          <p:spPr bwMode="auto">
            <a:xfrm>
              <a:off x="6489701" y="3257551"/>
              <a:ext cx="274638" cy="320675"/>
            </a:xfrm>
            <a:custGeom>
              <a:avLst/>
              <a:gdLst>
                <a:gd name="T0" fmla="*/ 4 w 73"/>
                <a:gd name="T1" fmla="*/ 24 h 85"/>
                <a:gd name="T2" fmla="*/ 15 w 73"/>
                <a:gd name="T3" fmla="*/ 5 h 85"/>
                <a:gd name="T4" fmla="*/ 36 w 73"/>
                <a:gd name="T5" fmla="*/ 0 h 85"/>
                <a:gd name="T6" fmla="*/ 61 w 73"/>
                <a:gd name="T7" fmla="*/ 7 h 85"/>
                <a:gd name="T8" fmla="*/ 70 w 73"/>
                <a:gd name="T9" fmla="*/ 26 h 85"/>
                <a:gd name="T10" fmla="*/ 70 w 73"/>
                <a:gd name="T11" fmla="*/ 66 h 85"/>
                <a:gd name="T12" fmla="*/ 73 w 73"/>
                <a:gd name="T13" fmla="*/ 81 h 85"/>
                <a:gd name="T14" fmla="*/ 61 w 73"/>
                <a:gd name="T15" fmla="*/ 81 h 85"/>
                <a:gd name="T16" fmla="*/ 58 w 73"/>
                <a:gd name="T17" fmla="*/ 68 h 85"/>
                <a:gd name="T18" fmla="*/ 27 w 73"/>
                <a:gd name="T19" fmla="*/ 85 h 85"/>
                <a:gd name="T20" fmla="*/ 0 w 73"/>
                <a:gd name="T21" fmla="*/ 60 h 85"/>
                <a:gd name="T22" fmla="*/ 12 w 73"/>
                <a:gd name="T23" fmla="*/ 40 h 85"/>
                <a:gd name="T24" fmla="*/ 37 w 73"/>
                <a:gd name="T25" fmla="*/ 35 h 85"/>
                <a:gd name="T26" fmla="*/ 58 w 73"/>
                <a:gd name="T27" fmla="*/ 23 h 85"/>
                <a:gd name="T28" fmla="*/ 36 w 73"/>
                <a:gd name="T29" fmla="*/ 9 h 85"/>
                <a:gd name="T30" fmla="*/ 15 w 73"/>
                <a:gd name="T31" fmla="*/ 24 h 85"/>
                <a:gd name="T32" fmla="*/ 4 w 73"/>
                <a:gd name="T33" fmla="*/ 24 h 85"/>
                <a:gd name="T34" fmla="*/ 58 w 73"/>
                <a:gd name="T35" fmla="*/ 34 h 85"/>
                <a:gd name="T36" fmla="*/ 31 w 73"/>
                <a:gd name="T37" fmla="*/ 44 h 85"/>
                <a:gd name="T38" fmla="*/ 12 w 73"/>
                <a:gd name="T39" fmla="*/ 59 h 85"/>
                <a:gd name="T40" fmla="*/ 31 w 73"/>
                <a:gd name="T41" fmla="*/ 76 h 85"/>
                <a:gd name="T42" fmla="*/ 53 w 73"/>
                <a:gd name="T43" fmla="*/ 64 h 85"/>
                <a:gd name="T44" fmla="*/ 58 w 73"/>
                <a:gd name="T45" fmla="*/ 44 h 85"/>
                <a:gd name="T46" fmla="*/ 58 w 73"/>
                <a:gd name="T47"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85">
                  <a:moveTo>
                    <a:pt x="4" y="24"/>
                  </a:moveTo>
                  <a:cubicBezTo>
                    <a:pt x="5" y="14"/>
                    <a:pt x="8" y="9"/>
                    <a:pt x="15" y="5"/>
                  </a:cubicBezTo>
                  <a:cubicBezTo>
                    <a:pt x="21" y="2"/>
                    <a:pt x="28" y="0"/>
                    <a:pt x="36" y="0"/>
                  </a:cubicBezTo>
                  <a:cubicBezTo>
                    <a:pt x="45" y="0"/>
                    <a:pt x="55" y="3"/>
                    <a:pt x="61" y="7"/>
                  </a:cubicBezTo>
                  <a:cubicBezTo>
                    <a:pt x="67" y="11"/>
                    <a:pt x="70" y="17"/>
                    <a:pt x="70" y="26"/>
                  </a:cubicBezTo>
                  <a:cubicBezTo>
                    <a:pt x="70" y="66"/>
                    <a:pt x="70" y="66"/>
                    <a:pt x="70" y="66"/>
                  </a:cubicBezTo>
                  <a:cubicBezTo>
                    <a:pt x="70" y="72"/>
                    <a:pt x="71" y="77"/>
                    <a:pt x="73" y="81"/>
                  </a:cubicBezTo>
                  <a:cubicBezTo>
                    <a:pt x="61" y="81"/>
                    <a:pt x="61" y="81"/>
                    <a:pt x="61" y="81"/>
                  </a:cubicBezTo>
                  <a:cubicBezTo>
                    <a:pt x="59" y="75"/>
                    <a:pt x="58" y="72"/>
                    <a:pt x="58" y="68"/>
                  </a:cubicBezTo>
                  <a:cubicBezTo>
                    <a:pt x="50" y="79"/>
                    <a:pt x="39" y="85"/>
                    <a:pt x="27" y="85"/>
                  </a:cubicBezTo>
                  <a:cubicBezTo>
                    <a:pt x="13" y="85"/>
                    <a:pt x="0" y="73"/>
                    <a:pt x="0" y="60"/>
                  </a:cubicBezTo>
                  <a:cubicBezTo>
                    <a:pt x="0" y="51"/>
                    <a:pt x="5" y="44"/>
                    <a:pt x="12" y="40"/>
                  </a:cubicBezTo>
                  <a:cubicBezTo>
                    <a:pt x="17" y="37"/>
                    <a:pt x="19" y="36"/>
                    <a:pt x="37" y="35"/>
                  </a:cubicBezTo>
                  <a:cubicBezTo>
                    <a:pt x="52" y="33"/>
                    <a:pt x="58" y="30"/>
                    <a:pt x="58" y="23"/>
                  </a:cubicBezTo>
                  <a:cubicBezTo>
                    <a:pt x="58" y="15"/>
                    <a:pt x="49" y="9"/>
                    <a:pt x="36" y="9"/>
                  </a:cubicBezTo>
                  <a:cubicBezTo>
                    <a:pt x="23" y="9"/>
                    <a:pt x="16" y="14"/>
                    <a:pt x="15" y="24"/>
                  </a:cubicBezTo>
                  <a:cubicBezTo>
                    <a:pt x="4" y="24"/>
                    <a:pt x="4" y="24"/>
                    <a:pt x="4" y="24"/>
                  </a:cubicBezTo>
                  <a:moveTo>
                    <a:pt x="58" y="34"/>
                  </a:moveTo>
                  <a:cubicBezTo>
                    <a:pt x="52" y="39"/>
                    <a:pt x="44" y="41"/>
                    <a:pt x="31" y="44"/>
                  </a:cubicBezTo>
                  <a:cubicBezTo>
                    <a:pt x="17" y="46"/>
                    <a:pt x="12" y="50"/>
                    <a:pt x="12" y="59"/>
                  </a:cubicBezTo>
                  <a:cubicBezTo>
                    <a:pt x="12" y="68"/>
                    <a:pt x="20" y="76"/>
                    <a:pt x="31" y="76"/>
                  </a:cubicBezTo>
                  <a:cubicBezTo>
                    <a:pt x="38" y="76"/>
                    <a:pt x="49" y="71"/>
                    <a:pt x="53" y="64"/>
                  </a:cubicBezTo>
                  <a:cubicBezTo>
                    <a:pt x="56" y="59"/>
                    <a:pt x="58" y="53"/>
                    <a:pt x="58" y="44"/>
                  </a:cubicBezTo>
                  <a:cubicBezTo>
                    <a:pt x="58" y="34"/>
                    <a:pt x="58" y="34"/>
                    <a:pt x="58"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8" name="Freeform 32">
              <a:extLst>
                <a:ext uri="{FF2B5EF4-FFF2-40B4-BE49-F238E27FC236}">
                  <a16:creationId xmlns:a16="http://schemas.microsoft.com/office/drawing/2014/main" id="{ADB12A68-0FF7-483C-B5C9-EAD395D779C2}"/>
                </a:ext>
              </a:extLst>
            </p:cNvPr>
            <p:cNvSpPr>
              <a:spLocks/>
            </p:cNvSpPr>
            <p:nvPr/>
          </p:nvSpPr>
          <p:spPr bwMode="auto">
            <a:xfrm>
              <a:off x="6824663" y="3175001"/>
              <a:ext cx="161925" cy="403225"/>
            </a:xfrm>
            <a:custGeom>
              <a:avLst/>
              <a:gdLst>
                <a:gd name="T0" fmla="*/ 43 w 43"/>
                <a:gd name="T1" fmla="*/ 34 h 107"/>
                <a:gd name="T2" fmla="*/ 22 w 43"/>
                <a:gd name="T3" fmla="*/ 34 h 107"/>
                <a:gd name="T4" fmla="*/ 22 w 43"/>
                <a:gd name="T5" fmla="*/ 82 h 107"/>
                <a:gd name="T6" fmla="*/ 32 w 43"/>
                <a:gd name="T7" fmla="*/ 97 h 107"/>
                <a:gd name="T8" fmla="*/ 43 w 43"/>
                <a:gd name="T9" fmla="*/ 92 h 107"/>
                <a:gd name="T10" fmla="*/ 43 w 43"/>
                <a:gd name="T11" fmla="*/ 103 h 107"/>
                <a:gd name="T12" fmla="*/ 29 w 43"/>
                <a:gd name="T13" fmla="*/ 107 h 107"/>
                <a:gd name="T14" fmla="*/ 11 w 43"/>
                <a:gd name="T15" fmla="*/ 87 h 107"/>
                <a:gd name="T16" fmla="*/ 11 w 43"/>
                <a:gd name="T17" fmla="*/ 34 h 107"/>
                <a:gd name="T18" fmla="*/ 0 w 43"/>
                <a:gd name="T19" fmla="*/ 34 h 107"/>
                <a:gd name="T20" fmla="*/ 0 w 43"/>
                <a:gd name="T21" fmla="*/ 26 h 107"/>
                <a:gd name="T22" fmla="*/ 11 w 43"/>
                <a:gd name="T23" fmla="*/ 26 h 107"/>
                <a:gd name="T24" fmla="*/ 11 w 43"/>
                <a:gd name="T25" fmla="*/ 0 h 107"/>
                <a:gd name="T26" fmla="*/ 22 w 43"/>
                <a:gd name="T27" fmla="*/ 0 h 107"/>
                <a:gd name="T28" fmla="*/ 22 w 43"/>
                <a:gd name="T29" fmla="*/ 26 h 107"/>
                <a:gd name="T30" fmla="*/ 43 w 43"/>
                <a:gd name="T31" fmla="*/ 26 h 107"/>
                <a:gd name="T32" fmla="*/ 43 w 43"/>
                <a:gd name="T33" fmla="*/ 3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107">
                  <a:moveTo>
                    <a:pt x="43" y="34"/>
                  </a:moveTo>
                  <a:cubicBezTo>
                    <a:pt x="22" y="34"/>
                    <a:pt x="22" y="34"/>
                    <a:pt x="22" y="34"/>
                  </a:cubicBezTo>
                  <a:cubicBezTo>
                    <a:pt x="22" y="82"/>
                    <a:pt x="22" y="82"/>
                    <a:pt x="22" y="82"/>
                  </a:cubicBezTo>
                  <a:cubicBezTo>
                    <a:pt x="22" y="93"/>
                    <a:pt x="25" y="97"/>
                    <a:pt x="32" y="97"/>
                  </a:cubicBezTo>
                  <a:cubicBezTo>
                    <a:pt x="36" y="97"/>
                    <a:pt x="38" y="96"/>
                    <a:pt x="43" y="92"/>
                  </a:cubicBezTo>
                  <a:cubicBezTo>
                    <a:pt x="43" y="103"/>
                    <a:pt x="43" y="103"/>
                    <a:pt x="43" y="103"/>
                  </a:cubicBezTo>
                  <a:cubicBezTo>
                    <a:pt x="37" y="106"/>
                    <a:pt x="34" y="107"/>
                    <a:pt x="29" y="107"/>
                  </a:cubicBezTo>
                  <a:cubicBezTo>
                    <a:pt x="17" y="107"/>
                    <a:pt x="11" y="100"/>
                    <a:pt x="11" y="87"/>
                  </a:cubicBezTo>
                  <a:cubicBezTo>
                    <a:pt x="11" y="34"/>
                    <a:pt x="11" y="34"/>
                    <a:pt x="11" y="34"/>
                  </a:cubicBezTo>
                  <a:cubicBezTo>
                    <a:pt x="0" y="34"/>
                    <a:pt x="0" y="34"/>
                    <a:pt x="0" y="34"/>
                  </a:cubicBezTo>
                  <a:cubicBezTo>
                    <a:pt x="0" y="26"/>
                    <a:pt x="0" y="26"/>
                    <a:pt x="0" y="26"/>
                  </a:cubicBezTo>
                  <a:cubicBezTo>
                    <a:pt x="11" y="26"/>
                    <a:pt x="11" y="26"/>
                    <a:pt x="11" y="26"/>
                  </a:cubicBezTo>
                  <a:cubicBezTo>
                    <a:pt x="11" y="0"/>
                    <a:pt x="11" y="0"/>
                    <a:pt x="11" y="0"/>
                  </a:cubicBezTo>
                  <a:cubicBezTo>
                    <a:pt x="22" y="0"/>
                    <a:pt x="22" y="0"/>
                    <a:pt x="22" y="0"/>
                  </a:cubicBezTo>
                  <a:cubicBezTo>
                    <a:pt x="22" y="26"/>
                    <a:pt x="22" y="26"/>
                    <a:pt x="22" y="26"/>
                  </a:cubicBezTo>
                  <a:cubicBezTo>
                    <a:pt x="43" y="26"/>
                    <a:pt x="43" y="26"/>
                    <a:pt x="43" y="26"/>
                  </a:cubicBezTo>
                  <a:cubicBezTo>
                    <a:pt x="43" y="34"/>
                    <a:pt x="43" y="34"/>
                    <a:pt x="43" y="3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9" name="Freeform 33">
              <a:extLst>
                <a:ext uri="{FF2B5EF4-FFF2-40B4-BE49-F238E27FC236}">
                  <a16:creationId xmlns:a16="http://schemas.microsoft.com/office/drawing/2014/main" id="{26031E4B-2F8B-45AA-861A-C1CAC37CB379}"/>
                </a:ext>
              </a:extLst>
            </p:cNvPr>
            <p:cNvSpPr>
              <a:spLocks noEditPoints="1"/>
            </p:cNvSpPr>
            <p:nvPr/>
          </p:nvSpPr>
          <p:spPr bwMode="auto">
            <a:xfrm>
              <a:off x="7073901" y="3155951"/>
              <a:ext cx="41275" cy="406400"/>
            </a:xfrm>
            <a:custGeom>
              <a:avLst/>
              <a:gdLst>
                <a:gd name="T0" fmla="*/ 26 w 26"/>
                <a:gd name="T1" fmla="*/ 31 h 256"/>
                <a:gd name="T2" fmla="*/ 0 w 26"/>
                <a:gd name="T3" fmla="*/ 31 h 256"/>
                <a:gd name="T4" fmla="*/ 0 w 26"/>
                <a:gd name="T5" fmla="*/ 0 h 256"/>
                <a:gd name="T6" fmla="*/ 26 w 26"/>
                <a:gd name="T7" fmla="*/ 0 h 256"/>
                <a:gd name="T8" fmla="*/ 26 w 26"/>
                <a:gd name="T9" fmla="*/ 31 h 256"/>
                <a:gd name="T10" fmla="*/ 26 w 26"/>
                <a:gd name="T11" fmla="*/ 256 h 256"/>
                <a:gd name="T12" fmla="*/ 0 w 26"/>
                <a:gd name="T13" fmla="*/ 256 h 256"/>
                <a:gd name="T14" fmla="*/ 0 w 26"/>
                <a:gd name="T15" fmla="*/ 73 h 256"/>
                <a:gd name="T16" fmla="*/ 26 w 26"/>
                <a:gd name="T17" fmla="*/ 73 h 256"/>
                <a:gd name="T18" fmla="*/ 26 w 26"/>
                <a:gd name="T19"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6">
                  <a:moveTo>
                    <a:pt x="26" y="31"/>
                  </a:moveTo>
                  <a:lnTo>
                    <a:pt x="0" y="31"/>
                  </a:lnTo>
                  <a:lnTo>
                    <a:pt x="0" y="0"/>
                  </a:lnTo>
                  <a:lnTo>
                    <a:pt x="26" y="0"/>
                  </a:lnTo>
                  <a:lnTo>
                    <a:pt x="26" y="31"/>
                  </a:lnTo>
                  <a:close/>
                  <a:moveTo>
                    <a:pt x="26" y="256"/>
                  </a:moveTo>
                  <a:lnTo>
                    <a:pt x="0" y="256"/>
                  </a:lnTo>
                  <a:lnTo>
                    <a:pt x="0" y="73"/>
                  </a:lnTo>
                  <a:lnTo>
                    <a:pt x="26" y="73"/>
                  </a:lnTo>
                  <a:lnTo>
                    <a:pt x="26" y="2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0" name="Freeform 34">
              <a:extLst>
                <a:ext uri="{FF2B5EF4-FFF2-40B4-BE49-F238E27FC236}">
                  <a16:creationId xmlns:a16="http://schemas.microsoft.com/office/drawing/2014/main" id="{EFB38357-B458-4181-8441-D8C69FF9D1C7}"/>
                </a:ext>
              </a:extLst>
            </p:cNvPr>
            <p:cNvSpPr>
              <a:spLocks noEditPoints="1"/>
            </p:cNvSpPr>
            <p:nvPr/>
          </p:nvSpPr>
          <p:spPr bwMode="auto">
            <a:xfrm>
              <a:off x="7073901" y="3155951"/>
              <a:ext cx="41275" cy="406400"/>
            </a:xfrm>
            <a:custGeom>
              <a:avLst/>
              <a:gdLst>
                <a:gd name="T0" fmla="*/ 26 w 26"/>
                <a:gd name="T1" fmla="*/ 31 h 256"/>
                <a:gd name="T2" fmla="*/ 0 w 26"/>
                <a:gd name="T3" fmla="*/ 31 h 256"/>
                <a:gd name="T4" fmla="*/ 0 w 26"/>
                <a:gd name="T5" fmla="*/ 0 h 256"/>
                <a:gd name="T6" fmla="*/ 26 w 26"/>
                <a:gd name="T7" fmla="*/ 0 h 256"/>
                <a:gd name="T8" fmla="*/ 26 w 26"/>
                <a:gd name="T9" fmla="*/ 31 h 256"/>
                <a:gd name="T10" fmla="*/ 26 w 26"/>
                <a:gd name="T11" fmla="*/ 256 h 256"/>
                <a:gd name="T12" fmla="*/ 0 w 26"/>
                <a:gd name="T13" fmla="*/ 256 h 256"/>
                <a:gd name="T14" fmla="*/ 0 w 26"/>
                <a:gd name="T15" fmla="*/ 73 h 256"/>
                <a:gd name="T16" fmla="*/ 26 w 26"/>
                <a:gd name="T17" fmla="*/ 73 h 256"/>
                <a:gd name="T18" fmla="*/ 26 w 26"/>
                <a:gd name="T19"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6">
                  <a:moveTo>
                    <a:pt x="26" y="31"/>
                  </a:moveTo>
                  <a:lnTo>
                    <a:pt x="0" y="31"/>
                  </a:lnTo>
                  <a:lnTo>
                    <a:pt x="0" y="0"/>
                  </a:lnTo>
                  <a:lnTo>
                    <a:pt x="26" y="0"/>
                  </a:lnTo>
                  <a:lnTo>
                    <a:pt x="26" y="31"/>
                  </a:lnTo>
                  <a:moveTo>
                    <a:pt x="26" y="256"/>
                  </a:moveTo>
                  <a:lnTo>
                    <a:pt x="0" y="256"/>
                  </a:lnTo>
                  <a:lnTo>
                    <a:pt x="0" y="73"/>
                  </a:lnTo>
                  <a:lnTo>
                    <a:pt x="26" y="73"/>
                  </a:lnTo>
                  <a:lnTo>
                    <a:pt x="26" y="25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1" name="Freeform 35">
              <a:extLst>
                <a:ext uri="{FF2B5EF4-FFF2-40B4-BE49-F238E27FC236}">
                  <a16:creationId xmlns:a16="http://schemas.microsoft.com/office/drawing/2014/main" id="{7DBA9FAB-3572-432B-84FB-69DD73E422E0}"/>
                </a:ext>
              </a:extLst>
            </p:cNvPr>
            <p:cNvSpPr>
              <a:spLocks noEditPoints="1"/>
            </p:cNvSpPr>
            <p:nvPr/>
          </p:nvSpPr>
          <p:spPr bwMode="auto">
            <a:xfrm>
              <a:off x="7205663" y="3257551"/>
              <a:ext cx="304800" cy="320675"/>
            </a:xfrm>
            <a:custGeom>
              <a:avLst/>
              <a:gdLst>
                <a:gd name="T0" fmla="*/ 81 w 81"/>
                <a:gd name="T1" fmla="*/ 43 h 85"/>
                <a:gd name="T2" fmla="*/ 41 w 81"/>
                <a:gd name="T3" fmla="*/ 85 h 85"/>
                <a:gd name="T4" fmla="*/ 0 w 81"/>
                <a:gd name="T5" fmla="*/ 43 h 85"/>
                <a:gd name="T6" fmla="*/ 41 w 81"/>
                <a:gd name="T7" fmla="*/ 0 h 85"/>
                <a:gd name="T8" fmla="*/ 81 w 81"/>
                <a:gd name="T9" fmla="*/ 43 h 85"/>
                <a:gd name="T10" fmla="*/ 12 w 81"/>
                <a:gd name="T11" fmla="*/ 43 h 85"/>
                <a:gd name="T12" fmla="*/ 41 w 81"/>
                <a:gd name="T13" fmla="*/ 76 h 85"/>
                <a:gd name="T14" fmla="*/ 69 w 81"/>
                <a:gd name="T15" fmla="*/ 43 h 85"/>
                <a:gd name="T16" fmla="*/ 40 w 81"/>
                <a:gd name="T17" fmla="*/ 9 h 85"/>
                <a:gd name="T18" fmla="*/ 12 w 81"/>
                <a:gd name="T19"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5">
                  <a:moveTo>
                    <a:pt x="81" y="43"/>
                  </a:moveTo>
                  <a:cubicBezTo>
                    <a:pt x="81" y="68"/>
                    <a:pt x="65" y="85"/>
                    <a:pt x="41" y="85"/>
                  </a:cubicBezTo>
                  <a:cubicBezTo>
                    <a:pt x="17" y="85"/>
                    <a:pt x="0" y="67"/>
                    <a:pt x="0" y="43"/>
                  </a:cubicBezTo>
                  <a:cubicBezTo>
                    <a:pt x="0" y="17"/>
                    <a:pt x="17" y="0"/>
                    <a:pt x="41" y="0"/>
                  </a:cubicBezTo>
                  <a:cubicBezTo>
                    <a:pt x="65" y="0"/>
                    <a:pt x="81" y="17"/>
                    <a:pt x="81" y="43"/>
                  </a:cubicBezTo>
                  <a:moveTo>
                    <a:pt x="12" y="43"/>
                  </a:moveTo>
                  <a:cubicBezTo>
                    <a:pt x="12" y="62"/>
                    <a:pt x="25" y="76"/>
                    <a:pt x="41" y="76"/>
                  </a:cubicBezTo>
                  <a:cubicBezTo>
                    <a:pt x="57" y="76"/>
                    <a:pt x="69" y="62"/>
                    <a:pt x="69" y="43"/>
                  </a:cubicBezTo>
                  <a:cubicBezTo>
                    <a:pt x="69" y="23"/>
                    <a:pt x="57" y="9"/>
                    <a:pt x="40" y="9"/>
                  </a:cubicBezTo>
                  <a:cubicBezTo>
                    <a:pt x="25" y="9"/>
                    <a:pt x="12" y="24"/>
                    <a:pt x="12"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2" name="Freeform 36">
              <a:extLst>
                <a:ext uri="{FF2B5EF4-FFF2-40B4-BE49-F238E27FC236}">
                  <a16:creationId xmlns:a16="http://schemas.microsoft.com/office/drawing/2014/main" id="{C7814341-8CAF-451C-B5E2-C65FDA2D0F6E}"/>
                </a:ext>
              </a:extLst>
            </p:cNvPr>
            <p:cNvSpPr>
              <a:spLocks/>
            </p:cNvSpPr>
            <p:nvPr/>
          </p:nvSpPr>
          <p:spPr bwMode="auto">
            <a:xfrm>
              <a:off x="7596188" y="3257551"/>
              <a:ext cx="252413" cy="304800"/>
            </a:xfrm>
            <a:custGeom>
              <a:avLst/>
              <a:gdLst>
                <a:gd name="T0" fmla="*/ 12 w 67"/>
                <a:gd name="T1" fmla="*/ 4 h 81"/>
                <a:gd name="T2" fmla="*/ 12 w 67"/>
                <a:gd name="T3" fmla="*/ 17 h 81"/>
                <a:gd name="T4" fmla="*/ 41 w 67"/>
                <a:gd name="T5" fmla="*/ 0 h 81"/>
                <a:gd name="T6" fmla="*/ 67 w 67"/>
                <a:gd name="T7" fmla="*/ 30 h 81"/>
                <a:gd name="T8" fmla="*/ 67 w 67"/>
                <a:gd name="T9" fmla="*/ 81 h 81"/>
                <a:gd name="T10" fmla="*/ 56 w 67"/>
                <a:gd name="T11" fmla="*/ 81 h 81"/>
                <a:gd name="T12" fmla="*/ 56 w 67"/>
                <a:gd name="T13" fmla="*/ 34 h 81"/>
                <a:gd name="T14" fmla="*/ 52 w 67"/>
                <a:gd name="T15" fmla="*/ 16 h 81"/>
                <a:gd name="T16" fmla="*/ 37 w 67"/>
                <a:gd name="T17" fmla="*/ 9 h 81"/>
                <a:gd name="T18" fmla="*/ 12 w 67"/>
                <a:gd name="T19" fmla="*/ 41 h 81"/>
                <a:gd name="T20" fmla="*/ 12 w 67"/>
                <a:gd name="T21" fmla="*/ 81 h 81"/>
                <a:gd name="T22" fmla="*/ 0 w 67"/>
                <a:gd name="T23" fmla="*/ 81 h 81"/>
                <a:gd name="T24" fmla="*/ 0 w 67"/>
                <a:gd name="T25" fmla="*/ 4 h 81"/>
                <a:gd name="T26" fmla="*/ 12 w 67"/>
                <a:gd name="T2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1">
                  <a:moveTo>
                    <a:pt x="12" y="4"/>
                  </a:moveTo>
                  <a:cubicBezTo>
                    <a:pt x="12" y="17"/>
                    <a:pt x="12" y="17"/>
                    <a:pt x="12" y="17"/>
                  </a:cubicBezTo>
                  <a:cubicBezTo>
                    <a:pt x="18" y="6"/>
                    <a:pt x="28" y="0"/>
                    <a:pt x="41" y="0"/>
                  </a:cubicBezTo>
                  <a:cubicBezTo>
                    <a:pt x="58" y="0"/>
                    <a:pt x="67" y="11"/>
                    <a:pt x="67" y="30"/>
                  </a:cubicBezTo>
                  <a:cubicBezTo>
                    <a:pt x="67" y="81"/>
                    <a:pt x="67" y="81"/>
                    <a:pt x="67" y="81"/>
                  </a:cubicBezTo>
                  <a:cubicBezTo>
                    <a:pt x="56" y="81"/>
                    <a:pt x="56" y="81"/>
                    <a:pt x="56" y="81"/>
                  </a:cubicBezTo>
                  <a:cubicBezTo>
                    <a:pt x="56" y="34"/>
                    <a:pt x="56" y="34"/>
                    <a:pt x="56" y="34"/>
                  </a:cubicBezTo>
                  <a:cubicBezTo>
                    <a:pt x="56" y="25"/>
                    <a:pt x="55" y="20"/>
                    <a:pt x="52" y="16"/>
                  </a:cubicBezTo>
                  <a:cubicBezTo>
                    <a:pt x="49" y="11"/>
                    <a:pt x="44" y="9"/>
                    <a:pt x="37" y="9"/>
                  </a:cubicBezTo>
                  <a:cubicBezTo>
                    <a:pt x="23" y="9"/>
                    <a:pt x="12" y="22"/>
                    <a:pt x="12" y="41"/>
                  </a:cubicBezTo>
                  <a:cubicBezTo>
                    <a:pt x="12" y="81"/>
                    <a:pt x="12" y="81"/>
                    <a:pt x="12" y="81"/>
                  </a:cubicBezTo>
                  <a:cubicBezTo>
                    <a:pt x="0" y="81"/>
                    <a:pt x="0" y="81"/>
                    <a:pt x="0" y="81"/>
                  </a:cubicBezTo>
                  <a:cubicBezTo>
                    <a:pt x="0" y="4"/>
                    <a:pt x="0" y="4"/>
                    <a:pt x="0" y="4"/>
                  </a:cubicBezTo>
                  <a:cubicBezTo>
                    <a:pt x="12" y="4"/>
                    <a:pt x="12" y="4"/>
                    <a:pt x="12"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3" name="Freeform 37">
              <a:extLst>
                <a:ext uri="{FF2B5EF4-FFF2-40B4-BE49-F238E27FC236}">
                  <a16:creationId xmlns:a16="http://schemas.microsoft.com/office/drawing/2014/main" id="{52A69058-7B17-47B7-8EB7-8B6001E61ED1}"/>
                </a:ext>
              </a:extLst>
            </p:cNvPr>
            <p:cNvSpPr>
              <a:spLocks noEditPoints="1"/>
            </p:cNvSpPr>
            <p:nvPr/>
          </p:nvSpPr>
          <p:spPr bwMode="auto">
            <a:xfrm>
              <a:off x="8056563" y="3257551"/>
              <a:ext cx="304800" cy="320675"/>
            </a:xfrm>
            <a:custGeom>
              <a:avLst/>
              <a:gdLst>
                <a:gd name="T0" fmla="*/ 81 w 81"/>
                <a:gd name="T1" fmla="*/ 43 h 85"/>
                <a:gd name="T2" fmla="*/ 40 w 81"/>
                <a:gd name="T3" fmla="*/ 85 h 85"/>
                <a:gd name="T4" fmla="*/ 0 w 81"/>
                <a:gd name="T5" fmla="*/ 43 h 85"/>
                <a:gd name="T6" fmla="*/ 41 w 81"/>
                <a:gd name="T7" fmla="*/ 0 h 85"/>
                <a:gd name="T8" fmla="*/ 81 w 81"/>
                <a:gd name="T9" fmla="*/ 43 h 85"/>
                <a:gd name="T10" fmla="*/ 12 w 81"/>
                <a:gd name="T11" fmla="*/ 43 h 85"/>
                <a:gd name="T12" fmla="*/ 40 w 81"/>
                <a:gd name="T13" fmla="*/ 76 h 85"/>
                <a:gd name="T14" fmla="*/ 69 w 81"/>
                <a:gd name="T15" fmla="*/ 43 h 85"/>
                <a:gd name="T16" fmla="*/ 40 w 81"/>
                <a:gd name="T17" fmla="*/ 9 h 85"/>
                <a:gd name="T18" fmla="*/ 12 w 81"/>
                <a:gd name="T19"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5">
                  <a:moveTo>
                    <a:pt x="81" y="43"/>
                  </a:moveTo>
                  <a:cubicBezTo>
                    <a:pt x="81" y="68"/>
                    <a:pt x="65" y="85"/>
                    <a:pt x="40" y="85"/>
                  </a:cubicBezTo>
                  <a:cubicBezTo>
                    <a:pt x="17" y="85"/>
                    <a:pt x="0" y="67"/>
                    <a:pt x="0" y="43"/>
                  </a:cubicBezTo>
                  <a:cubicBezTo>
                    <a:pt x="0" y="17"/>
                    <a:pt x="17" y="0"/>
                    <a:pt x="41" y="0"/>
                  </a:cubicBezTo>
                  <a:cubicBezTo>
                    <a:pt x="65" y="0"/>
                    <a:pt x="81" y="17"/>
                    <a:pt x="81" y="43"/>
                  </a:cubicBezTo>
                  <a:moveTo>
                    <a:pt x="12" y="43"/>
                  </a:moveTo>
                  <a:cubicBezTo>
                    <a:pt x="12" y="62"/>
                    <a:pt x="25" y="76"/>
                    <a:pt x="40" y="76"/>
                  </a:cubicBezTo>
                  <a:cubicBezTo>
                    <a:pt x="56" y="76"/>
                    <a:pt x="69" y="62"/>
                    <a:pt x="69" y="43"/>
                  </a:cubicBezTo>
                  <a:cubicBezTo>
                    <a:pt x="69" y="23"/>
                    <a:pt x="57" y="9"/>
                    <a:pt x="40" y="9"/>
                  </a:cubicBezTo>
                  <a:cubicBezTo>
                    <a:pt x="25" y="9"/>
                    <a:pt x="12" y="24"/>
                    <a:pt x="12"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4" name="Freeform 38">
              <a:extLst>
                <a:ext uri="{FF2B5EF4-FFF2-40B4-BE49-F238E27FC236}">
                  <a16:creationId xmlns:a16="http://schemas.microsoft.com/office/drawing/2014/main" id="{0EE68E11-9EDA-4270-89BB-957487AD6C88}"/>
                </a:ext>
              </a:extLst>
            </p:cNvPr>
            <p:cNvSpPr>
              <a:spLocks/>
            </p:cNvSpPr>
            <p:nvPr/>
          </p:nvSpPr>
          <p:spPr bwMode="auto">
            <a:xfrm>
              <a:off x="8413751" y="3098801"/>
              <a:ext cx="177800" cy="463550"/>
            </a:xfrm>
            <a:custGeom>
              <a:avLst/>
              <a:gdLst>
                <a:gd name="T0" fmla="*/ 47 w 47"/>
                <a:gd name="T1" fmla="*/ 54 h 123"/>
                <a:gd name="T2" fmla="*/ 23 w 47"/>
                <a:gd name="T3" fmla="*/ 54 h 123"/>
                <a:gd name="T4" fmla="*/ 23 w 47"/>
                <a:gd name="T5" fmla="*/ 123 h 123"/>
                <a:gd name="T6" fmla="*/ 12 w 47"/>
                <a:gd name="T7" fmla="*/ 123 h 123"/>
                <a:gd name="T8" fmla="*/ 12 w 47"/>
                <a:gd name="T9" fmla="*/ 54 h 123"/>
                <a:gd name="T10" fmla="*/ 0 w 47"/>
                <a:gd name="T11" fmla="*/ 54 h 123"/>
                <a:gd name="T12" fmla="*/ 0 w 47"/>
                <a:gd name="T13" fmla="*/ 46 h 123"/>
                <a:gd name="T14" fmla="*/ 12 w 47"/>
                <a:gd name="T15" fmla="*/ 46 h 123"/>
                <a:gd name="T16" fmla="*/ 12 w 47"/>
                <a:gd name="T17" fmla="*/ 21 h 123"/>
                <a:gd name="T18" fmla="*/ 33 w 47"/>
                <a:gd name="T19" fmla="*/ 0 h 123"/>
                <a:gd name="T20" fmla="*/ 47 w 47"/>
                <a:gd name="T21" fmla="*/ 3 h 123"/>
                <a:gd name="T22" fmla="*/ 47 w 47"/>
                <a:gd name="T23" fmla="*/ 14 h 123"/>
                <a:gd name="T24" fmla="*/ 36 w 47"/>
                <a:gd name="T25" fmla="*/ 11 h 123"/>
                <a:gd name="T26" fmla="*/ 23 w 47"/>
                <a:gd name="T27" fmla="*/ 24 h 123"/>
                <a:gd name="T28" fmla="*/ 23 w 47"/>
                <a:gd name="T29" fmla="*/ 46 h 123"/>
                <a:gd name="T30" fmla="*/ 47 w 47"/>
                <a:gd name="T31" fmla="*/ 46 h 123"/>
                <a:gd name="T32" fmla="*/ 47 w 47"/>
                <a:gd name="T33" fmla="*/ 5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23">
                  <a:moveTo>
                    <a:pt x="47" y="54"/>
                  </a:moveTo>
                  <a:cubicBezTo>
                    <a:pt x="23" y="54"/>
                    <a:pt x="23" y="54"/>
                    <a:pt x="23" y="54"/>
                  </a:cubicBezTo>
                  <a:cubicBezTo>
                    <a:pt x="23" y="123"/>
                    <a:pt x="23" y="123"/>
                    <a:pt x="23" y="123"/>
                  </a:cubicBezTo>
                  <a:cubicBezTo>
                    <a:pt x="12" y="123"/>
                    <a:pt x="12" y="123"/>
                    <a:pt x="12" y="123"/>
                  </a:cubicBezTo>
                  <a:cubicBezTo>
                    <a:pt x="12" y="54"/>
                    <a:pt x="12" y="54"/>
                    <a:pt x="12" y="54"/>
                  </a:cubicBezTo>
                  <a:cubicBezTo>
                    <a:pt x="0" y="54"/>
                    <a:pt x="0" y="54"/>
                    <a:pt x="0" y="54"/>
                  </a:cubicBezTo>
                  <a:cubicBezTo>
                    <a:pt x="0" y="46"/>
                    <a:pt x="0" y="46"/>
                    <a:pt x="0" y="46"/>
                  </a:cubicBezTo>
                  <a:cubicBezTo>
                    <a:pt x="12" y="46"/>
                    <a:pt x="12" y="46"/>
                    <a:pt x="12" y="46"/>
                  </a:cubicBezTo>
                  <a:cubicBezTo>
                    <a:pt x="12" y="21"/>
                    <a:pt x="12" y="21"/>
                    <a:pt x="12" y="21"/>
                  </a:cubicBezTo>
                  <a:cubicBezTo>
                    <a:pt x="12" y="7"/>
                    <a:pt x="19" y="0"/>
                    <a:pt x="33" y="0"/>
                  </a:cubicBezTo>
                  <a:cubicBezTo>
                    <a:pt x="39" y="0"/>
                    <a:pt x="42" y="1"/>
                    <a:pt x="47" y="3"/>
                  </a:cubicBezTo>
                  <a:cubicBezTo>
                    <a:pt x="47" y="14"/>
                    <a:pt x="47" y="14"/>
                    <a:pt x="47" y="14"/>
                  </a:cubicBezTo>
                  <a:cubicBezTo>
                    <a:pt x="42" y="12"/>
                    <a:pt x="40" y="11"/>
                    <a:pt x="36" y="11"/>
                  </a:cubicBezTo>
                  <a:cubicBezTo>
                    <a:pt x="28" y="11"/>
                    <a:pt x="23" y="16"/>
                    <a:pt x="23" y="24"/>
                  </a:cubicBezTo>
                  <a:cubicBezTo>
                    <a:pt x="23" y="46"/>
                    <a:pt x="23" y="46"/>
                    <a:pt x="23" y="46"/>
                  </a:cubicBezTo>
                  <a:cubicBezTo>
                    <a:pt x="47" y="46"/>
                    <a:pt x="47" y="46"/>
                    <a:pt x="47" y="46"/>
                  </a:cubicBezTo>
                  <a:cubicBezTo>
                    <a:pt x="47" y="54"/>
                    <a:pt x="47" y="54"/>
                    <a:pt x="47" y="5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5" name="Freeform 39">
              <a:extLst>
                <a:ext uri="{FF2B5EF4-FFF2-40B4-BE49-F238E27FC236}">
                  <a16:creationId xmlns:a16="http://schemas.microsoft.com/office/drawing/2014/main" id="{4FD40F12-6DC8-47EF-9F65-E851668552F9}"/>
                </a:ext>
              </a:extLst>
            </p:cNvPr>
            <p:cNvSpPr>
              <a:spLocks/>
            </p:cNvSpPr>
            <p:nvPr/>
          </p:nvSpPr>
          <p:spPr bwMode="auto">
            <a:xfrm>
              <a:off x="8802688" y="3175001"/>
              <a:ext cx="165100" cy="403225"/>
            </a:xfrm>
            <a:custGeom>
              <a:avLst/>
              <a:gdLst>
                <a:gd name="T0" fmla="*/ 44 w 44"/>
                <a:gd name="T1" fmla="*/ 34 h 107"/>
                <a:gd name="T2" fmla="*/ 23 w 44"/>
                <a:gd name="T3" fmla="*/ 34 h 107"/>
                <a:gd name="T4" fmla="*/ 23 w 44"/>
                <a:gd name="T5" fmla="*/ 82 h 107"/>
                <a:gd name="T6" fmla="*/ 32 w 44"/>
                <a:gd name="T7" fmla="*/ 97 h 107"/>
                <a:gd name="T8" fmla="*/ 44 w 44"/>
                <a:gd name="T9" fmla="*/ 92 h 107"/>
                <a:gd name="T10" fmla="*/ 44 w 44"/>
                <a:gd name="T11" fmla="*/ 103 h 107"/>
                <a:gd name="T12" fmla="*/ 30 w 44"/>
                <a:gd name="T13" fmla="*/ 107 h 107"/>
                <a:gd name="T14" fmla="*/ 12 w 44"/>
                <a:gd name="T15" fmla="*/ 87 h 107"/>
                <a:gd name="T16" fmla="*/ 12 w 44"/>
                <a:gd name="T17" fmla="*/ 34 h 107"/>
                <a:gd name="T18" fmla="*/ 0 w 44"/>
                <a:gd name="T19" fmla="*/ 34 h 107"/>
                <a:gd name="T20" fmla="*/ 0 w 44"/>
                <a:gd name="T21" fmla="*/ 26 h 107"/>
                <a:gd name="T22" fmla="*/ 12 w 44"/>
                <a:gd name="T23" fmla="*/ 26 h 107"/>
                <a:gd name="T24" fmla="*/ 12 w 44"/>
                <a:gd name="T25" fmla="*/ 0 h 107"/>
                <a:gd name="T26" fmla="*/ 23 w 44"/>
                <a:gd name="T27" fmla="*/ 0 h 107"/>
                <a:gd name="T28" fmla="*/ 23 w 44"/>
                <a:gd name="T29" fmla="*/ 26 h 107"/>
                <a:gd name="T30" fmla="*/ 44 w 44"/>
                <a:gd name="T31" fmla="*/ 26 h 107"/>
                <a:gd name="T32" fmla="*/ 44 w 44"/>
                <a:gd name="T33" fmla="*/ 3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107">
                  <a:moveTo>
                    <a:pt x="44" y="34"/>
                  </a:moveTo>
                  <a:cubicBezTo>
                    <a:pt x="23" y="34"/>
                    <a:pt x="23" y="34"/>
                    <a:pt x="23" y="34"/>
                  </a:cubicBezTo>
                  <a:cubicBezTo>
                    <a:pt x="23" y="82"/>
                    <a:pt x="23" y="82"/>
                    <a:pt x="23" y="82"/>
                  </a:cubicBezTo>
                  <a:cubicBezTo>
                    <a:pt x="23" y="93"/>
                    <a:pt x="26" y="97"/>
                    <a:pt x="32" y="97"/>
                  </a:cubicBezTo>
                  <a:cubicBezTo>
                    <a:pt x="36" y="97"/>
                    <a:pt x="39" y="96"/>
                    <a:pt x="44" y="92"/>
                  </a:cubicBezTo>
                  <a:cubicBezTo>
                    <a:pt x="44" y="103"/>
                    <a:pt x="44" y="103"/>
                    <a:pt x="44" y="103"/>
                  </a:cubicBezTo>
                  <a:cubicBezTo>
                    <a:pt x="37" y="106"/>
                    <a:pt x="35" y="107"/>
                    <a:pt x="30" y="107"/>
                  </a:cubicBezTo>
                  <a:cubicBezTo>
                    <a:pt x="18" y="107"/>
                    <a:pt x="12" y="100"/>
                    <a:pt x="12" y="87"/>
                  </a:cubicBezTo>
                  <a:cubicBezTo>
                    <a:pt x="12" y="34"/>
                    <a:pt x="12" y="34"/>
                    <a:pt x="12" y="34"/>
                  </a:cubicBezTo>
                  <a:cubicBezTo>
                    <a:pt x="0" y="34"/>
                    <a:pt x="0" y="34"/>
                    <a:pt x="0" y="34"/>
                  </a:cubicBezTo>
                  <a:cubicBezTo>
                    <a:pt x="0" y="26"/>
                    <a:pt x="0" y="26"/>
                    <a:pt x="0" y="26"/>
                  </a:cubicBezTo>
                  <a:cubicBezTo>
                    <a:pt x="12" y="26"/>
                    <a:pt x="12" y="26"/>
                    <a:pt x="12" y="26"/>
                  </a:cubicBezTo>
                  <a:cubicBezTo>
                    <a:pt x="12" y="0"/>
                    <a:pt x="12" y="0"/>
                    <a:pt x="12" y="0"/>
                  </a:cubicBezTo>
                  <a:cubicBezTo>
                    <a:pt x="23" y="0"/>
                    <a:pt x="23" y="0"/>
                    <a:pt x="23" y="0"/>
                  </a:cubicBezTo>
                  <a:cubicBezTo>
                    <a:pt x="23" y="26"/>
                    <a:pt x="23" y="26"/>
                    <a:pt x="23" y="26"/>
                  </a:cubicBezTo>
                  <a:cubicBezTo>
                    <a:pt x="44" y="26"/>
                    <a:pt x="44" y="26"/>
                    <a:pt x="44" y="26"/>
                  </a:cubicBezTo>
                  <a:cubicBezTo>
                    <a:pt x="44" y="34"/>
                    <a:pt x="44" y="34"/>
                    <a:pt x="44" y="3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6" name="Freeform 40">
              <a:extLst>
                <a:ext uri="{FF2B5EF4-FFF2-40B4-BE49-F238E27FC236}">
                  <a16:creationId xmlns:a16="http://schemas.microsoft.com/office/drawing/2014/main" id="{F3D923FC-5382-4AE7-88F1-D3045FF2B7C5}"/>
                </a:ext>
              </a:extLst>
            </p:cNvPr>
            <p:cNvSpPr>
              <a:spLocks/>
            </p:cNvSpPr>
            <p:nvPr/>
          </p:nvSpPr>
          <p:spPr bwMode="auto">
            <a:xfrm>
              <a:off x="9043988" y="3109913"/>
              <a:ext cx="252413" cy="452438"/>
            </a:xfrm>
            <a:custGeom>
              <a:avLst/>
              <a:gdLst>
                <a:gd name="T0" fmla="*/ 11 w 67"/>
                <a:gd name="T1" fmla="*/ 0 h 120"/>
                <a:gd name="T2" fmla="*/ 11 w 67"/>
                <a:gd name="T3" fmla="*/ 56 h 120"/>
                <a:gd name="T4" fmla="*/ 40 w 67"/>
                <a:gd name="T5" fmla="*/ 39 h 120"/>
                <a:gd name="T6" fmla="*/ 67 w 67"/>
                <a:gd name="T7" fmla="*/ 69 h 120"/>
                <a:gd name="T8" fmla="*/ 67 w 67"/>
                <a:gd name="T9" fmla="*/ 120 h 120"/>
                <a:gd name="T10" fmla="*/ 56 w 67"/>
                <a:gd name="T11" fmla="*/ 120 h 120"/>
                <a:gd name="T12" fmla="*/ 56 w 67"/>
                <a:gd name="T13" fmla="*/ 73 h 120"/>
                <a:gd name="T14" fmla="*/ 52 w 67"/>
                <a:gd name="T15" fmla="*/ 55 h 120"/>
                <a:gd name="T16" fmla="*/ 37 w 67"/>
                <a:gd name="T17" fmla="*/ 48 h 120"/>
                <a:gd name="T18" fmla="*/ 11 w 67"/>
                <a:gd name="T19" fmla="*/ 80 h 120"/>
                <a:gd name="T20" fmla="*/ 11 w 67"/>
                <a:gd name="T21" fmla="*/ 120 h 120"/>
                <a:gd name="T22" fmla="*/ 0 w 67"/>
                <a:gd name="T23" fmla="*/ 120 h 120"/>
                <a:gd name="T24" fmla="*/ 0 w 67"/>
                <a:gd name="T25" fmla="*/ 0 h 120"/>
                <a:gd name="T26" fmla="*/ 11 w 67"/>
                <a:gd name="T2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120">
                  <a:moveTo>
                    <a:pt x="11" y="0"/>
                  </a:moveTo>
                  <a:cubicBezTo>
                    <a:pt x="11" y="56"/>
                    <a:pt x="11" y="56"/>
                    <a:pt x="11" y="56"/>
                  </a:cubicBezTo>
                  <a:cubicBezTo>
                    <a:pt x="19" y="45"/>
                    <a:pt x="27" y="39"/>
                    <a:pt x="40" y="39"/>
                  </a:cubicBezTo>
                  <a:cubicBezTo>
                    <a:pt x="57" y="39"/>
                    <a:pt x="67" y="50"/>
                    <a:pt x="67" y="69"/>
                  </a:cubicBezTo>
                  <a:cubicBezTo>
                    <a:pt x="67" y="120"/>
                    <a:pt x="67" y="120"/>
                    <a:pt x="67" y="120"/>
                  </a:cubicBezTo>
                  <a:cubicBezTo>
                    <a:pt x="56" y="120"/>
                    <a:pt x="56" y="120"/>
                    <a:pt x="56" y="120"/>
                  </a:cubicBezTo>
                  <a:cubicBezTo>
                    <a:pt x="56" y="73"/>
                    <a:pt x="56" y="73"/>
                    <a:pt x="56" y="73"/>
                  </a:cubicBezTo>
                  <a:cubicBezTo>
                    <a:pt x="56" y="64"/>
                    <a:pt x="55" y="59"/>
                    <a:pt x="52" y="55"/>
                  </a:cubicBezTo>
                  <a:cubicBezTo>
                    <a:pt x="49" y="50"/>
                    <a:pt x="44" y="48"/>
                    <a:pt x="37" y="48"/>
                  </a:cubicBezTo>
                  <a:cubicBezTo>
                    <a:pt x="22" y="48"/>
                    <a:pt x="11" y="61"/>
                    <a:pt x="11" y="80"/>
                  </a:cubicBezTo>
                  <a:cubicBezTo>
                    <a:pt x="11" y="120"/>
                    <a:pt x="11" y="120"/>
                    <a:pt x="11" y="120"/>
                  </a:cubicBezTo>
                  <a:cubicBezTo>
                    <a:pt x="0" y="120"/>
                    <a:pt x="0" y="120"/>
                    <a:pt x="0" y="120"/>
                  </a:cubicBezTo>
                  <a:cubicBezTo>
                    <a:pt x="0" y="0"/>
                    <a:pt x="0" y="0"/>
                    <a:pt x="0" y="0"/>
                  </a:cubicBezTo>
                  <a:cubicBezTo>
                    <a:pt x="11" y="0"/>
                    <a:pt x="11" y="0"/>
                    <a:pt x="1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7" name="Freeform 41">
              <a:extLst>
                <a:ext uri="{FF2B5EF4-FFF2-40B4-BE49-F238E27FC236}">
                  <a16:creationId xmlns:a16="http://schemas.microsoft.com/office/drawing/2014/main" id="{DA19BDB3-374F-478F-9FCE-69C58F0A2E4E}"/>
                </a:ext>
              </a:extLst>
            </p:cNvPr>
            <p:cNvSpPr>
              <a:spLocks noEditPoints="1"/>
            </p:cNvSpPr>
            <p:nvPr/>
          </p:nvSpPr>
          <p:spPr bwMode="auto">
            <a:xfrm>
              <a:off x="9382126" y="3254376"/>
              <a:ext cx="290513" cy="323850"/>
            </a:xfrm>
            <a:custGeom>
              <a:avLst/>
              <a:gdLst>
                <a:gd name="T0" fmla="*/ 13 w 77"/>
                <a:gd name="T1" fmla="*/ 45 h 86"/>
                <a:gd name="T2" fmla="*/ 19 w 77"/>
                <a:gd name="T3" fmla="*/ 66 h 86"/>
                <a:gd name="T4" fmla="*/ 41 w 77"/>
                <a:gd name="T5" fmla="*/ 77 h 86"/>
                <a:gd name="T6" fmla="*/ 64 w 77"/>
                <a:gd name="T7" fmla="*/ 62 h 86"/>
                <a:gd name="T8" fmla="*/ 77 w 77"/>
                <a:gd name="T9" fmla="*/ 62 h 86"/>
                <a:gd name="T10" fmla="*/ 41 w 77"/>
                <a:gd name="T11" fmla="*/ 86 h 86"/>
                <a:gd name="T12" fmla="*/ 0 w 77"/>
                <a:gd name="T13" fmla="*/ 42 h 86"/>
                <a:gd name="T14" fmla="*/ 38 w 77"/>
                <a:gd name="T15" fmla="*/ 0 h 86"/>
                <a:gd name="T16" fmla="*/ 71 w 77"/>
                <a:gd name="T17" fmla="*/ 18 h 86"/>
                <a:gd name="T18" fmla="*/ 76 w 77"/>
                <a:gd name="T19" fmla="*/ 45 h 86"/>
                <a:gd name="T20" fmla="*/ 13 w 77"/>
                <a:gd name="T21" fmla="*/ 45 h 86"/>
                <a:gd name="T22" fmla="*/ 13 w 77"/>
                <a:gd name="T23" fmla="*/ 45 h 86"/>
                <a:gd name="T24" fmla="*/ 64 w 77"/>
                <a:gd name="T25" fmla="*/ 36 h 86"/>
                <a:gd name="T26" fmla="*/ 59 w 77"/>
                <a:gd name="T27" fmla="*/ 20 h 86"/>
                <a:gd name="T28" fmla="*/ 39 w 77"/>
                <a:gd name="T29" fmla="*/ 10 h 86"/>
                <a:gd name="T30" fmla="*/ 13 w 77"/>
                <a:gd name="T31" fmla="*/ 36 h 86"/>
                <a:gd name="T32" fmla="*/ 64 w 77"/>
                <a:gd name="T33" fmla="*/ 3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86">
                  <a:moveTo>
                    <a:pt x="13" y="45"/>
                  </a:moveTo>
                  <a:cubicBezTo>
                    <a:pt x="13" y="54"/>
                    <a:pt x="15" y="61"/>
                    <a:pt x="19" y="66"/>
                  </a:cubicBezTo>
                  <a:cubicBezTo>
                    <a:pt x="24" y="73"/>
                    <a:pt x="33" y="77"/>
                    <a:pt x="41" y="77"/>
                  </a:cubicBezTo>
                  <a:cubicBezTo>
                    <a:pt x="53" y="77"/>
                    <a:pt x="61" y="71"/>
                    <a:pt x="64" y="62"/>
                  </a:cubicBezTo>
                  <a:cubicBezTo>
                    <a:pt x="77" y="62"/>
                    <a:pt x="77" y="62"/>
                    <a:pt x="77" y="62"/>
                  </a:cubicBezTo>
                  <a:cubicBezTo>
                    <a:pt x="73" y="77"/>
                    <a:pt x="60" y="86"/>
                    <a:pt x="41" y="86"/>
                  </a:cubicBezTo>
                  <a:cubicBezTo>
                    <a:pt x="16" y="86"/>
                    <a:pt x="0" y="69"/>
                    <a:pt x="0" y="42"/>
                  </a:cubicBezTo>
                  <a:cubicBezTo>
                    <a:pt x="0" y="17"/>
                    <a:pt x="15" y="0"/>
                    <a:pt x="38" y="0"/>
                  </a:cubicBezTo>
                  <a:cubicBezTo>
                    <a:pt x="53" y="0"/>
                    <a:pt x="66" y="7"/>
                    <a:pt x="71" y="18"/>
                  </a:cubicBezTo>
                  <a:cubicBezTo>
                    <a:pt x="75" y="26"/>
                    <a:pt x="76" y="33"/>
                    <a:pt x="76" y="45"/>
                  </a:cubicBezTo>
                  <a:cubicBezTo>
                    <a:pt x="13" y="45"/>
                    <a:pt x="13" y="45"/>
                    <a:pt x="13" y="45"/>
                  </a:cubicBezTo>
                  <a:cubicBezTo>
                    <a:pt x="13" y="45"/>
                    <a:pt x="13" y="45"/>
                    <a:pt x="13" y="45"/>
                  </a:cubicBezTo>
                  <a:moveTo>
                    <a:pt x="64" y="36"/>
                  </a:moveTo>
                  <a:cubicBezTo>
                    <a:pt x="64" y="28"/>
                    <a:pt x="62" y="24"/>
                    <a:pt x="59" y="20"/>
                  </a:cubicBezTo>
                  <a:cubicBezTo>
                    <a:pt x="55" y="13"/>
                    <a:pt x="47" y="10"/>
                    <a:pt x="39" y="10"/>
                  </a:cubicBezTo>
                  <a:cubicBezTo>
                    <a:pt x="24" y="10"/>
                    <a:pt x="15" y="19"/>
                    <a:pt x="13" y="36"/>
                  </a:cubicBezTo>
                  <a:lnTo>
                    <a:pt x="64"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8" name="Rectangle 42">
              <a:extLst>
                <a:ext uri="{FF2B5EF4-FFF2-40B4-BE49-F238E27FC236}">
                  <a16:creationId xmlns:a16="http://schemas.microsoft.com/office/drawing/2014/main" id="{036494E7-B609-422C-B046-2F211776ADE7}"/>
                </a:ext>
              </a:extLst>
            </p:cNvPr>
            <p:cNvSpPr>
              <a:spLocks noChangeArrowheads="1"/>
            </p:cNvSpPr>
            <p:nvPr/>
          </p:nvSpPr>
          <p:spPr bwMode="auto">
            <a:xfrm>
              <a:off x="4673601" y="3822701"/>
              <a:ext cx="46038" cy="4524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12" name="Freeform 43">
              <a:extLst>
                <a:ext uri="{FF2B5EF4-FFF2-40B4-BE49-F238E27FC236}">
                  <a16:creationId xmlns:a16="http://schemas.microsoft.com/office/drawing/2014/main" id="{A4A236B0-2603-4BFF-8593-0BA8292FA8EE}"/>
                </a:ext>
              </a:extLst>
            </p:cNvPr>
            <p:cNvSpPr>
              <a:spLocks/>
            </p:cNvSpPr>
            <p:nvPr/>
          </p:nvSpPr>
          <p:spPr bwMode="auto">
            <a:xfrm>
              <a:off x="4827588" y="3981451"/>
              <a:ext cx="252413" cy="309563"/>
            </a:xfrm>
            <a:custGeom>
              <a:avLst/>
              <a:gdLst>
                <a:gd name="T0" fmla="*/ 55 w 67"/>
                <a:gd name="T1" fmla="*/ 78 h 82"/>
                <a:gd name="T2" fmla="*/ 55 w 67"/>
                <a:gd name="T3" fmla="*/ 65 h 82"/>
                <a:gd name="T4" fmla="*/ 27 w 67"/>
                <a:gd name="T5" fmla="*/ 82 h 82"/>
                <a:gd name="T6" fmla="*/ 0 w 67"/>
                <a:gd name="T7" fmla="*/ 52 h 82"/>
                <a:gd name="T8" fmla="*/ 0 w 67"/>
                <a:gd name="T9" fmla="*/ 0 h 82"/>
                <a:gd name="T10" fmla="*/ 11 w 67"/>
                <a:gd name="T11" fmla="*/ 0 h 82"/>
                <a:gd name="T12" fmla="*/ 11 w 67"/>
                <a:gd name="T13" fmla="*/ 48 h 82"/>
                <a:gd name="T14" fmla="*/ 15 w 67"/>
                <a:gd name="T15" fmla="*/ 66 h 82"/>
                <a:gd name="T16" fmla="*/ 30 w 67"/>
                <a:gd name="T17" fmla="*/ 73 h 82"/>
                <a:gd name="T18" fmla="*/ 55 w 67"/>
                <a:gd name="T19" fmla="*/ 40 h 82"/>
                <a:gd name="T20" fmla="*/ 55 w 67"/>
                <a:gd name="T21" fmla="*/ 0 h 82"/>
                <a:gd name="T22" fmla="*/ 67 w 67"/>
                <a:gd name="T23" fmla="*/ 0 h 82"/>
                <a:gd name="T24" fmla="*/ 67 w 67"/>
                <a:gd name="T25" fmla="*/ 78 h 82"/>
                <a:gd name="T26" fmla="*/ 55 w 67"/>
                <a:gd name="T27" fmla="*/ 7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2">
                  <a:moveTo>
                    <a:pt x="55" y="78"/>
                  </a:moveTo>
                  <a:cubicBezTo>
                    <a:pt x="55" y="65"/>
                    <a:pt x="55" y="65"/>
                    <a:pt x="55" y="65"/>
                  </a:cubicBezTo>
                  <a:cubicBezTo>
                    <a:pt x="49" y="76"/>
                    <a:pt x="39" y="82"/>
                    <a:pt x="27" y="82"/>
                  </a:cubicBezTo>
                  <a:cubicBezTo>
                    <a:pt x="10" y="82"/>
                    <a:pt x="0" y="71"/>
                    <a:pt x="0" y="52"/>
                  </a:cubicBezTo>
                  <a:cubicBezTo>
                    <a:pt x="0" y="0"/>
                    <a:pt x="0" y="0"/>
                    <a:pt x="0" y="0"/>
                  </a:cubicBezTo>
                  <a:cubicBezTo>
                    <a:pt x="11" y="0"/>
                    <a:pt x="11" y="0"/>
                    <a:pt x="11" y="0"/>
                  </a:cubicBezTo>
                  <a:cubicBezTo>
                    <a:pt x="11" y="48"/>
                    <a:pt x="11" y="48"/>
                    <a:pt x="11" y="48"/>
                  </a:cubicBezTo>
                  <a:cubicBezTo>
                    <a:pt x="11" y="56"/>
                    <a:pt x="12" y="62"/>
                    <a:pt x="15" y="66"/>
                  </a:cubicBezTo>
                  <a:cubicBezTo>
                    <a:pt x="18" y="70"/>
                    <a:pt x="23" y="73"/>
                    <a:pt x="30" y="73"/>
                  </a:cubicBezTo>
                  <a:cubicBezTo>
                    <a:pt x="45" y="73"/>
                    <a:pt x="55" y="59"/>
                    <a:pt x="55" y="40"/>
                  </a:cubicBezTo>
                  <a:cubicBezTo>
                    <a:pt x="55" y="0"/>
                    <a:pt x="55" y="0"/>
                    <a:pt x="55" y="0"/>
                  </a:cubicBezTo>
                  <a:cubicBezTo>
                    <a:pt x="67" y="0"/>
                    <a:pt x="67" y="0"/>
                    <a:pt x="67" y="0"/>
                  </a:cubicBezTo>
                  <a:cubicBezTo>
                    <a:pt x="67" y="78"/>
                    <a:pt x="67" y="78"/>
                    <a:pt x="67" y="78"/>
                  </a:cubicBezTo>
                  <a:cubicBezTo>
                    <a:pt x="55" y="78"/>
                    <a:pt x="55" y="78"/>
                    <a:pt x="55" y="7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13" name="Freeform 44">
              <a:extLst>
                <a:ext uri="{FF2B5EF4-FFF2-40B4-BE49-F238E27FC236}">
                  <a16:creationId xmlns:a16="http://schemas.microsoft.com/office/drawing/2014/main" id="{A1082A96-25E8-4F9C-8B68-67B83B5BE4D8}"/>
                </a:ext>
              </a:extLst>
            </p:cNvPr>
            <p:cNvSpPr>
              <a:spLocks/>
            </p:cNvSpPr>
            <p:nvPr/>
          </p:nvSpPr>
          <p:spPr bwMode="auto">
            <a:xfrm>
              <a:off x="5140326" y="3981451"/>
              <a:ext cx="298450" cy="293688"/>
            </a:xfrm>
            <a:custGeom>
              <a:avLst/>
              <a:gdLst>
                <a:gd name="T0" fmla="*/ 79 w 79"/>
                <a:gd name="T1" fmla="*/ 78 h 78"/>
                <a:gd name="T2" fmla="*/ 64 w 79"/>
                <a:gd name="T3" fmla="*/ 78 h 78"/>
                <a:gd name="T4" fmla="*/ 45 w 79"/>
                <a:gd name="T5" fmla="*/ 52 h 78"/>
                <a:gd name="T6" fmla="*/ 42 w 79"/>
                <a:gd name="T7" fmla="*/ 48 h 78"/>
                <a:gd name="T8" fmla="*/ 41 w 79"/>
                <a:gd name="T9" fmla="*/ 46 h 78"/>
                <a:gd name="T10" fmla="*/ 40 w 79"/>
                <a:gd name="T11" fmla="*/ 45 h 78"/>
                <a:gd name="T12" fmla="*/ 37 w 79"/>
                <a:gd name="T13" fmla="*/ 49 h 78"/>
                <a:gd name="T14" fmla="*/ 34 w 79"/>
                <a:gd name="T15" fmla="*/ 52 h 78"/>
                <a:gd name="T16" fmla="*/ 14 w 79"/>
                <a:gd name="T17" fmla="*/ 78 h 78"/>
                <a:gd name="T18" fmla="*/ 0 w 79"/>
                <a:gd name="T19" fmla="*/ 78 h 78"/>
                <a:gd name="T20" fmla="*/ 33 w 79"/>
                <a:gd name="T21" fmla="*/ 36 h 78"/>
                <a:gd name="T22" fmla="*/ 5 w 79"/>
                <a:gd name="T23" fmla="*/ 0 h 78"/>
                <a:gd name="T24" fmla="*/ 19 w 79"/>
                <a:gd name="T25" fmla="*/ 0 h 78"/>
                <a:gd name="T26" fmla="*/ 35 w 79"/>
                <a:gd name="T27" fmla="*/ 20 h 78"/>
                <a:gd name="T28" fmla="*/ 37 w 79"/>
                <a:gd name="T29" fmla="*/ 23 h 78"/>
                <a:gd name="T30" fmla="*/ 40 w 79"/>
                <a:gd name="T31" fmla="*/ 27 h 78"/>
                <a:gd name="T32" fmla="*/ 42 w 79"/>
                <a:gd name="T33" fmla="*/ 23 h 78"/>
                <a:gd name="T34" fmla="*/ 45 w 79"/>
                <a:gd name="T35" fmla="*/ 20 h 78"/>
                <a:gd name="T36" fmla="*/ 60 w 79"/>
                <a:gd name="T37" fmla="*/ 0 h 78"/>
                <a:gd name="T38" fmla="*/ 75 w 79"/>
                <a:gd name="T39" fmla="*/ 0 h 78"/>
                <a:gd name="T40" fmla="*/ 46 w 79"/>
                <a:gd name="T41" fmla="*/ 36 h 78"/>
                <a:gd name="T42" fmla="*/ 79 w 79"/>
                <a:gd name="T4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 h="78">
                  <a:moveTo>
                    <a:pt x="79" y="78"/>
                  </a:moveTo>
                  <a:cubicBezTo>
                    <a:pt x="64" y="78"/>
                    <a:pt x="64" y="78"/>
                    <a:pt x="64" y="78"/>
                  </a:cubicBezTo>
                  <a:cubicBezTo>
                    <a:pt x="45" y="52"/>
                    <a:pt x="45" y="52"/>
                    <a:pt x="45" y="52"/>
                  </a:cubicBezTo>
                  <a:cubicBezTo>
                    <a:pt x="42" y="48"/>
                    <a:pt x="42" y="48"/>
                    <a:pt x="42" y="48"/>
                  </a:cubicBezTo>
                  <a:cubicBezTo>
                    <a:pt x="42" y="47"/>
                    <a:pt x="41" y="47"/>
                    <a:pt x="41" y="46"/>
                  </a:cubicBezTo>
                  <a:cubicBezTo>
                    <a:pt x="40" y="45"/>
                    <a:pt x="40" y="45"/>
                    <a:pt x="40" y="45"/>
                  </a:cubicBezTo>
                  <a:cubicBezTo>
                    <a:pt x="39" y="46"/>
                    <a:pt x="38" y="48"/>
                    <a:pt x="37" y="49"/>
                  </a:cubicBezTo>
                  <a:cubicBezTo>
                    <a:pt x="34" y="52"/>
                    <a:pt x="34" y="52"/>
                    <a:pt x="34" y="52"/>
                  </a:cubicBezTo>
                  <a:cubicBezTo>
                    <a:pt x="14" y="78"/>
                    <a:pt x="14" y="78"/>
                    <a:pt x="14" y="78"/>
                  </a:cubicBezTo>
                  <a:cubicBezTo>
                    <a:pt x="0" y="78"/>
                    <a:pt x="0" y="78"/>
                    <a:pt x="0" y="78"/>
                  </a:cubicBezTo>
                  <a:cubicBezTo>
                    <a:pt x="33" y="36"/>
                    <a:pt x="33" y="36"/>
                    <a:pt x="33" y="36"/>
                  </a:cubicBezTo>
                  <a:cubicBezTo>
                    <a:pt x="5" y="0"/>
                    <a:pt x="5" y="0"/>
                    <a:pt x="5" y="0"/>
                  </a:cubicBezTo>
                  <a:cubicBezTo>
                    <a:pt x="19" y="0"/>
                    <a:pt x="19" y="0"/>
                    <a:pt x="19" y="0"/>
                  </a:cubicBezTo>
                  <a:cubicBezTo>
                    <a:pt x="35" y="20"/>
                    <a:pt x="35" y="20"/>
                    <a:pt x="35" y="20"/>
                  </a:cubicBezTo>
                  <a:cubicBezTo>
                    <a:pt x="37" y="23"/>
                    <a:pt x="37" y="23"/>
                    <a:pt x="37" y="23"/>
                  </a:cubicBezTo>
                  <a:cubicBezTo>
                    <a:pt x="40" y="27"/>
                    <a:pt x="40" y="27"/>
                    <a:pt x="40" y="27"/>
                  </a:cubicBezTo>
                  <a:cubicBezTo>
                    <a:pt x="42" y="23"/>
                    <a:pt x="42" y="23"/>
                    <a:pt x="42" y="23"/>
                  </a:cubicBezTo>
                  <a:cubicBezTo>
                    <a:pt x="45" y="20"/>
                    <a:pt x="45" y="20"/>
                    <a:pt x="45" y="20"/>
                  </a:cubicBezTo>
                  <a:cubicBezTo>
                    <a:pt x="60" y="0"/>
                    <a:pt x="60" y="0"/>
                    <a:pt x="60" y="0"/>
                  </a:cubicBezTo>
                  <a:cubicBezTo>
                    <a:pt x="75" y="0"/>
                    <a:pt x="75" y="0"/>
                    <a:pt x="75" y="0"/>
                  </a:cubicBezTo>
                  <a:cubicBezTo>
                    <a:pt x="46" y="36"/>
                    <a:pt x="46" y="36"/>
                    <a:pt x="46" y="36"/>
                  </a:cubicBezTo>
                  <a:cubicBezTo>
                    <a:pt x="79" y="78"/>
                    <a:pt x="79" y="78"/>
                    <a:pt x="79" y="7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14" name="Freeform 45">
              <a:extLst>
                <a:ext uri="{FF2B5EF4-FFF2-40B4-BE49-F238E27FC236}">
                  <a16:creationId xmlns:a16="http://schemas.microsoft.com/office/drawing/2014/main" id="{8840198C-0135-4006-8550-97882E9A55C2}"/>
                </a:ext>
              </a:extLst>
            </p:cNvPr>
            <p:cNvSpPr>
              <a:spLocks noEditPoints="1"/>
            </p:cNvSpPr>
            <p:nvPr/>
          </p:nvSpPr>
          <p:spPr bwMode="auto">
            <a:xfrm>
              <a:off x="5468938" y="3967163"/>
              <a:ext cx="285750" cy="323850"/>
            </a:xfrm>
            <a:custGeom>
              <a:avLst/>
              <a:gdLst>
                <a:gd name="T0" fmla="*/ 12 w 76"/>
                <a:gd name="T1" fmla="*/ 45 h 86"/>
                <a:gd name="T2" fmla="*/ 19 w 76"/>
                <a:gd name="T3" fmla="*/ 66 h 86"/>
                <a:gd name="T4" fmla="*/ 41 w 76"/>
                <a:gd name="T5" fmla="*/ 77 h 86"/>
                <a:gd name="T6" fmla="*/ 64 w 76"/>
                <a:gd name="T7" fmla="*/ 61 h 86"/>
                <a:gd name="T8" fmla="*/ 76 w 76"/>
                <a:gd name="T9" fmla="*/ 61 h 86"/>
                <a:gd name="T10" fmla="*/ 41 w 76"/>
                <a:gd name="T11" fmla="*/ 86 h 86"/>
                <a:gd name="T12" fmla="*/ 0 w 76"/>
                <a:gd name="T13" fmla="*/ 42 h 86"/>
                <a:gd name="T14" fmla="*/ 38 w 76"/>
                <a:gd name="T15" fmla="*/ 0 h 86"/>
                <a:gd name="T16" fmla="*/ 71 w 76"/>
                <a:gd name="T17" fmla="*/ 18 h 86"/>
                <a:gd name="T18" fmla="*/ 76 w 76"/>
                <a:gd name="T19" fmla="*/ 44 h 86"/>
                <a:gd name="T20" fmla="*/ 12 w 76"/>
                <a:gd name="T21" fmla="*/ 44 h 86"/>
                <a:gd name="T22" fmla="*/ 12 w 76"/>
                <a:gd name="T23" fmla="*/ 45 h 86"/>
                <a:gd name="T24" fmla="*/ 64 w 76"/>
                <a:gd name="T25" fmla="*/ 36 h 86"/>
                <a:gd name="T26" fmla="*/ 59 w 76"/>
                <a:gd name="T27" fmla="*/ 20 h 86"/>
                <a:gd name="T28" fmla="*/ 38 w 76"/>
                <a:gd name="T29" fmla="*/ 9 h 86"/>
                <a:gd name="T30" fmla="*/ 12 w 76"/>
                <a:gd name="T31" fmla="*/ 36 h 86"/>
                <a:gd name="T32" fmla="*/ 64 w 76"/>
                <a:gd name="T33" fmla="*/ 3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6">
                  <a:moveTo>
                    <a:pt x="12" y="45"/>
                  </a:moveTo>
                  <a:cubicBezTo>
                    <a:pt x="12" y="55"/>
                    <a:pt x="14" y="60"/>
                    <a:pt x="19" y="66"/>
                  </a:cubicBezTo>
                  <a:cubicBezTo>
                    <a:pt x="24" y="73"/>
                    <a:pt x="32" y="77"/>
                    <a:pt x="41" y="77"/>
                  </a:cubicBezTo>
                  <a:cubicBezTo>
                    <a:pt x="52" y="77"/>
                    <a:pt x="61" y="71"/>
                    <a:pt x="64" y="61"/>
                  </a:cubicBezTo>
                  <a:cubicBezTo>
                    <a:pt x="76" y="61"/>
                    <a:pt x="76" y="61"/>
                    <a:pt x="76" y="61"/>
                  </a:cubicBezTo>
                  <a:cubicBezTo>
                    <a:pt x="72" y="77"/>
                    <a:pt x="59" y="86"/>
                    <a:pt x="41" y="86"/>
                  </a:cubicBezTo>
                  <a:cubicBezTo>
                    <a:pt x="16" y="86"/>
                    <a:pt x="0" y="69"/>
                    <a:pt x="0" y="42"/>
                  </a:cubicBezTo>
                  <a:cubicBezTo>
                    <a:pt x="0" y="17"/>
                    <a:pt x="14" y="0"/>
                    <a:pt x="38" y="0"/>
                  </a:cubicBezTo>
                  <a:cubicBezTo>
                    <a:pt x="53" y="0"/>
                    <a:pt x="65" y="7"/>
                    <a:pt x="71" y="18"/>
                  </a:cubicBezTo>
                  <a:cubicBezTo>
                    <a:pt x="74" y="25"/>
                    <a:pt x="76" y="33"/>
                    <a:pt x="76" y="44"/>
                  </a:cubicBezTo>
                  <a:cubicBezTo>
                    <a:pt x="12" y="44"/>
                    <a:pt x="12" y="44"/>
                    <a:pt x="12" y="44"/>
                  </a:cubicBezTo>
                  <a:cubicBezTo>
                    <a:pt x="12" y="45"/>
                    <a:pt x="12" y="45"/>
                    <a:pt x="12" y="45"/>
                  </a:cubicBezTo>
                  <a:moveTo>
                    <a:pt x="64" y="36"/>
                  </a:moveTo>
                  <a:cubicBezTo>
                    <a:pt x="63" y="28"/>
                    <a:pt x="62" y="24"/>
                    <a:pt x="59" y="20"/>
                  </a:cubicBezTo>
                  <a:cubicBezTo>
                    <a:pt x="54" y="13"/>
                    <a:pt x="47" y="9"/>
                    <a:pt x="38" y="9"/>
                  </a:cubicBezTo>
                  <a:cubicBezTo>
                    <a:pt x="24" y="9"/>
                    <a:pt x="14" y="19"/>
                    <a:pt x="12" y="36"/>
                  </a:cubicBezTo>
                  <a:lnTo>
                    <a:pt x="64"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15" name="Freeform 46">
              <a:extLst>
                <a:ext uri="{FF2B5EF4-FFF2-40B4-BE49-F238E27FC236}">
                  <a16:creationId xmlns:a16="http://schemas.microsoft.com/office/drawing/2014/main" id="{B72DDEF9-DBC6-44F3-98E1-40061019F040}"/>
                </a:ext>
              </a:extLst>
            </p:cNvPr>
            <p:cNvSpPr>
              <a:spLocks/>
            </p:cNvSpPr>
            <p:nvPr/>
          </p:nvSpPr>
          <p:spPr bwMode="auto">
            <a:xfrm>
              <a:off x="5845176" y="3970338"/>
              <a:ext cx="414338" cy="304800"/>
            </a:xfrm>
            <a:custGeom>
              <a:avLst/>
              <a:gdLst>
                <a:gd name="T0" fmla="*/ 11 w 110"/>
                <a:gd name="T1" fmla="*/ 3 h 81"/>
                <a:gd name="T2" fmla="*/ 11 w 110"/>
                <a:gd name="T3" fmla="*/ 14 h 81"/>
                <a:gd name="T4" fmla="*/ 36 w 110"/>
                <a:gd name="T5" fmla="*/ 0 h 81"/>
                <a:gd name="T6" fmla="*/ 60 w 110"/>
                <a:gd name="T7" fmla="*/ 16 h 81"/>
                <a:gd name="T8" fmla="*/ 85 w 110"/>
                <a:gd name="T9" fmla="*/ 0 h 81"/>
                <a:gd name="T10" fmla="*/ 110 w 110"/>
                <a:gd name="T11" fmla="*/ 29 h 81"/>
                <a:gd name="T12" fmla="*/ 110 w 110"/>
                <a:gd name="T13" fmla="*/ 81 h 81"/>
                <a:gd name="T14" fmla="*/ 100 w 110"/>
                <a:gd name="T15" fmla="*/ 81 h 81"/>
                <a:gd name="T16" fmla="*/ 100 w 110"/>
                <a:gd name="T17" fmla="*/ 32 h 81"/>
                <a:gd name="T18" fmla="*/ 97 w 110"/>
                <a:gd name="T19" fmla="*/ 16 h 81"/>
                <a:gd name="T20" fmla="*/ 84 w 110"/>
                <a:gd name="T21" fmla="*/ 9 h 81"/>
                <a:gd name="T22" fmla="*/ 61 w 110"/>
                <a:gd name="T23" fmla="*/ 35 h 81"/>
                <a:gd name="T24" fmla="*/ 61 w 110"/>
                <a:gd name="T25" fmla="*/ 81 h 81"/>
                <a:gd name="T26" fmla="*/ 50 w 110"/>
                <a:gd name="T27" fmla="*/ 81 h 81"/>
                <a:gd name="T28" fmla="*/ 50 w 110"/>
                <a:gd name="T29" fmla="*/ 29 h 81"/>
                <a:gd name="T30" fmla="*/ 34 w 110"/>
                <a:gd name="T31" fmla="*/ 9 h 81"/>
                <a:gd name="T32" fmla="*/ 12 w 110"/>
                <a:gd name="T33" fmla="*/ 35 h 81"/>
                <a:gd name="T34" fmla="*/ 12 w 110"/>
                <a:gd name="T35" fmla="*/ 81 h 81"/>
                <a:gd name="T36" fmla="*/ 0 w 110"/>
                <a:gd name="T37" fmla="*/ 81 h 81"/>
                <a:gd name="T38" fmla="*/ 0 w 110"/>
                <a:gd name="T39" fmla="*/ 3 h 81"/>
                <a:gd name="T40" fmla="*/ 11 w 110"/>
                <a:gd name="T41"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81">
                  <a:moveTo>
                    <a:pt x="11" y="3"/>
                  </a:moveTo>
                  <a:cubicBezTo>
                    <a:pt x="11" y="14"/>
                    <a:pt x="11" y="14"/>
                    <a:pt x="11" y="14"/>
                  </a:cubicBezTo>
                  <a:cubicBezTo>
                    <a:pt x="17" y="4"/>
                    <a:pt x="25" y="0"/>
                    <a:pt x="36" y="0"/>
                  </a:cubicBezTo>
                  <a:cubicBezTo>
                    <a:pt x="48" y="0"/>
                    <a:pt x="55" y="4"/>
                    <a:pt x="60" y="16"/>
                  </a:cubicBezTo>
                  <a:cubicBezTo>
                    <a:pt x="66" y="5"/>
                    <a:pt x="74" y="0"/>
                    <a:pt x="85" y="0"/>
                  </a:cubicBezTo>
                  <a:cubicBezTo>
                    <a:pt x="101" y="0"/>
                    <a:pt x="110" y="11"/>
                    <a:pt x="110" y="29"/>
                  </a:cubicBezTo>
                  <a:cubicBezTo>
                    <a:pt x="110" y="81"/>
                    <a:pt x="110" y="81"/>
                    <a:pt x="110" y="81"/>
                  </a:cubicBezTo>
                  <a:cubicBezTo>
                    <a:pt x="100" y="81"/>
                    <a:pt x="100" y="81"/>
                    <a:pt x="100" y="81"/>
                  </a:cubicBezTo>
                  <a:cubicBezTo>
                    <a:pt x="100" y="32"/>
                    <a:pt x="100" y="32"/>
                    <a:pt x="100" y="32"/>
                  </a:cubicBezTo>
                  <a:cubicBezTo>
                    <a:pt x="100" y="22"/>
                    <a:pt x="99" y="19"/>
                    <a:pt x="97" y="16"/>
                  </a:cubicBezTo>
                  <a:cubicBezTo>
                    <a:pt x="95" y="12"/>
                    <a:pt x="90" y="9"/>
                    <a:pt x="84" y="9"/>
                  </a:cubicBezTo>
                  <a:cubicBezTo>
                    <a:pt x="71" y="9"/>
                    <a:pt x="61" y="20"/>
                    <a:pt x="61" y="35"/>
                  </a:cubicBezTo>
                  <a:cubicBezTo>
                    <a:pt x="61" y="81"/>
                    <a:pt x="61" y="81"/>
                    <a:pt x="61" y="81"/>
                  </a:cubicBezTo>
                  <a:cubicBezTo>
                    <a:pt x="50" y="81"/>
                    <a:pt x="50" y="81"/>
                    <a:pt x="50" y="81"/>
                  </a:cubicBezTo>
                  <a:cubicBezTo>
                    <a:pt x="50" y="29"/>
                    <a:pt x="50" y="29"/>
                    <a:pt x="50" y="29"/>
                  </a:cubicBezTo>
                  <a:cubicBezTo>
                    <a:pt x="50" y="15"/>
                    <a:pt x="45" y="9"/>
                    <a:pt x="34" y="9"/>
                  </a:cubicBezTo>
                  <a:cubicBezTo>
                    <a:pt x="21" y="9"/>
                    <a:pt x="12" y="20"/>
                    <a:pt x="12" y="35"/>
                  </a:cubicBezTo>
                  <a:cubicBezTo>
                    <a:pt x="12" y="81"/>
                    <a:pt x="12" y="81"/>
                    <a:pt x="12" y="81"/>
                  </a:cubicBezTo>
                  <a:cubicBezTo>
                    <a:pt x="0" y="81"/>
                    <a:pt x="0" y="81"/>
                    <a:pt x="0" y="81"/>
                  </a:cubicBezTo>
                  <a:cubicBezTo>
                    <a:pt x="0" y="3"/>
                    <a:pt x="0" y="3"/>
                    <a:pt x="0" y="3"/>
                  </a:cubicBezTo>
                  <a:cubicBezTo>
                    <a:pt x="11" y="3"/>
                    <a:pt x="11" y="3"/>
                    <a:pt x="1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16" name="Freeform 47">
              <a:extLst>
                <a:ext uri="{FF2B5EF4-FFF2-40B4-BE49-F238E27FC236}">
                  <a16:creationId xmlns:a16="http://schemas.microsoft.com/office/drawing/2014/main" id="{8E534BE1-8548-4975-B22E-2D701398EDCF}"/>
                </a:ext>
              </a:extLst>
            </p:cNvPr>
            <p:cNvSpPr>
              <a:spLocks noEditPoints="1"/>
            </p:cNvSpPr>
            <p:nvPr/>
          </p:nvSpPr>
          <p:spPr bwMode="auto">
            <a:xfrm>
              <a:off x="6372226" y="3822701"/>
              <a:ext cx="282575" cy="463550"/>
            </a:xfrm>
            <a:custGeom>
              <a:avLst/>
              <a:gdLst>
                <a:gd name="T0" fmla="*/ 0 w 75"/>
                <a:gd name="T1" fmla="*/ 120 h 123"/>
                <a:gd name="T2" fmla="*/ 0 w 75"/>
                <a:gd name="T3" fmla="*/ 0 h 123"/>
                <a:gd name="T4" fmla="*/ 11 w 75"/>
                <a:gd name="T5" fmla="*/ 0 h 123"/>
                <a:gd name="T6" fmla="*/ 11 w 75"/>
                <a:gd name="T7" fmla="*/ 55 h 123"/>
                <a:gd name="T8" fmla="*/ 40 w 75"/>
                <a:gd name="T9" fmla="*/ 38 h 123"/>
                <a:gd name="T10" fmla="*/ 75 w 75"/>
                <a:gd name="T11" fmla="*/ 81 h 123"/>
                <a:gd name="T12" fmla="*/ 40 w 75"/>
                <a:gd name="T13" fmla="*/ 123 h 123"/>
                <a:gd name="T14" fmla="*/ 11 w 75"/>
                <a:gd name="T15" fmla="*/ 106 h 123"/>
                <a:gd name="T16" fmla="*/ 11 w 75"/>
                <a:gd name="T17" fmla="*/ 119 h 123"/>
                <a:gd name="T18" fmla="*/ 0 w 75"/>
                <a:gd name="T19" fmla="*/ 119 h 123"/>
                <a:gd name="T20" fmla="*/ 0 w 75"/>
                <a:gd name="T21" fmla="*/ 120 h 123"/>
                <a:gd name="T22" fmla="*/ 18 w 75"/>
                <a:gd name="T23" fmla="*/ 58 h 123"/>
                <a:gd name="T24" fmla="*/ 11 w 75"/>
                <a:gd name="T25" fmla="*/ 81 h 123"/>
                <a:gd name="T26" fmla="*/ 37 w 75"/>
                <a:gd name="T27" fmla="*/ 114 h 123"/>
                <a:gd name="T28" fmla="*/ 63 w 75"/>
                <a:gd name="T29" fmla="*/ 81 h 123"/>
                <a:gd name="T30" fmla="*/ 37 w 75"/>
                <a:gd name="T31" fmla="*/ 47 h 123"/>
                <a:gd name="T32" fmla="*/ 18 w 75"/>
                <a:gd name="T33" fmla="*/ 5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123">
                  <a:moveTo>
                    <a:pt x="0" y="120"/>
                  </a:moveTo>
                  <a:cubicBezTo>
                    <a:pt x="0" y="0"/>
                    <a:pt x="0" y="0"/>
                    <a:pt x="0" y="0"/>
                  </a:cubicBezTo>
                  <a:cubicBezTo>
                    <a:pt x="11" y="0"/>
                    <a:pt x="11" y="0"/>
                    <a:pt x="11" y="0"/>
                  </a:cubicBezTo>
                  <a:cubicBezTo>
                    <a:pt x="11" y="55"/>
                    <a:pt x="11" y="55"/>
                    <a:pt x="11" y="55"/>
                  </a:cubicBezTo>
                  <a:cubicBezTo>
                    <a:pt x="18" y="44"/>
                    <a:pt x="27" y="38"/>
                    <a:pt x="40" y="38"/>
                  </a:cubicBezTo>
                  <a:cubicBezTo>
                    <a:pt x="60" y="38"/>
                    <a:pt x="75" y="56"/>
                    <a:pt x="75" y="81"/>
                  </a:cubicBezTo>
                  <a:cubicBezTo>
                    <a:pt x="75" y="106"/>
                    <a:pt x="61" y="123"/>
                    <a:pt x="40" y="123"/>
                  </a:cubicBezTo>
                  <a:cubicBezTo>
                    <a:pt x="28" y="123"/>
                    <a:pt x="18" y="118"/>
                    <a:pt x="11" y="106"/>
                  </a:cubicBezTo>
                  <a:cubicBezTo>
                    <a:pt x="11" y="119"/>
                    <a:pt x="11" y="119"/>
                    <a:pt x="11" y="119"/>
                  </a:cubicBezTo>
                  <a:cubicBezTo>
                    <a:pt x="0" y="119"/>
                    <a:pt x="0" y="119"/>
                    <a:pt x="0" y="119"/>
                  </a:cubicBezTo>
                  <a:cubicBezTo>
                    <a:pt x="0" y="120"/>
                    <a:pt x="0" y="120"/>
                    <a:pt x="0" y="120"/>
                  </a:cubicBezTo>
                  <a:moveTo>
                    <a:pt x="18" y="58"/>
                  </a:moveTo>
                  <a:cubicBezTo>
                    <a:pt x="14" y="63"/>
                    <a:pt x="11" y="72"/>
                    <a:pt x="11" y="81"/>
                  </a:cubicBezTo>
                  <a:cubicBezTo>
                    <a:pt x="11" y="101"/>
                    <a:pt x="22" y="114"/>
                    <a:pt x="37" y="114"/>
                  </a:cubicBezTo>
                  <a:cubicBezTo>
                    <a:pt x="53" y="114"/>
                    <a:pt x="63" y="101"/>
                    <a:pt x="63" y="81"/>
                  </a:cubicBezTo>
                  <a:cubicBezTo>
                    <a:pt x="63" y="61"/>
                    <a:pt x="53" y="47"/>
                    <a:pt x="37" y="47"/>
                  </a:cubicBezTo>
                  <a:cubicBezTo>
                    <a:pt x="30" y="47"/>
                    <a:pt x="22" y="52"/>
                    <a:pt x="18" y="5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17" name="Freeform 48">
              <a:extLst>
                <a:ext uri="{FF2B5EF4-FFF2-40B4-BE49-F238E27FC236}">
                  <a16:creationId xmlns:a16="http://schemas.microsoft.com/office/drawing/2014/main" id="{B8FA7F03-4542-497A-BB95-EF42888EBC4A}"/>
                </a:ext>
              </a:extLst>
            </p:cNvPr>
            <p:cNvSpPr>
              <a:spLocks noEditPoints="1"/>
            </p:cNvSpPr>
            <p:nvPr/>
          </p:nvSpPr>
          <p:spPr bwMode="auto">
            <a:xfrm>
              <a:off x="6723063" y="3970338"/>
              <a:ext cx="304800" cy="320675"/>
            </a:xfrm>
            <a:custGeom>
              <a:avLst/>
              <a:gdLst>
                <a:gd name="T0" fmla="*/ 81 w 81"/>
                <a:gd name="T1" fmla="*/ 42 h 85"/>
                <a:gd name="T2" fmla="*/ 41 w 81"/>
                <a:gd name="T3" fmla="*/ 85 h 85"/>
                <a:gd name="T4" fmla="*/ 0 w 81"/>
                <a:gd name="T5" fmla="*/ 42 h 85"/>
                <a:gd name="T6" fmla="*/ 41 w 81"/>
                <a:gd name="T7" fmla="*/ 0 h 85"/>
                <a:gd name="T8" fmla="*/ 81 w 81"/>
                <a:gd name="T9" fmla="*/ 42 h 85"/>
                <a:gd name="T10" fmla="*/ 12 w 81"/>
                <a:gd name="T11" fmla="*/ 42 h 85"/>
                <a:gd name="T12" fmla="*/ 41 w 81"/>
                <a:gd name="T13" fmla="*/ 76 h 85"/>
                <a:gd name="T14" fmla="*/ 69 w 81"/>
                <a:gd name="T15" fmla="*/ 42 h 85"/>
                <a:gd name="T16" fmla="*/ 40 w 81"/>
                <a:gd name="T17" fmla="*/ 9 h 85"/>
                <a:gd name="T18" fmla="*/ 12 w 81"/>
                <a:gd name="T19" fmla="*/ 4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5">
                  <a:moveTo>
                    <a:pt x="81" y="42"/>
                  </a:moveTo>
                  <a:cubicBezTo>
                    <a:pt x="81" y="68"/>
                    <a:pt x="65" y="85"/>
                    <a:pt x="41" y="85"/>
                  </a:cubicBezTo>
                  <a:cubicBezTo>
                    <a:pt x="17" y="85"/>
                    <a:pt x="0" y="67"/>
                    <a:pt x="0" y="42"/>
                  </a:cubicBezTo>
                  <a:cubicBezTo>
                    <a:pt x="0" y="17"/>
                    <a:pt x="17" y="0"/>
                    <a:pt x="41" y="0"/>
                  </a:cubicBezTo>
                  <a:cubicBezTo>
                    <a:pt x="65" y="0"/>
                    <a:pt x="81" y="17"/>
                    <a:pt x="81" y="42"/>
                  </a:cubicBezTo>
                  <a:moveTo>
                    <a:pt x="12" y="42"/>
                  </a:moveTo>
                  <a:cubicBezTo>
                    <a:pt x="12" y="61"/>
                    <a:pt x="25" y="76"/>
                    <a:pt x="41" y="76"/>
                  </a:cubicBezTo>
                  <a:cubicBezTo>
                    <a:pt x="56" y="76"/>
                    <a:pt x="69" y="61"/>
                    <a:pt x="69" y="42"/>
                  </a:cubicBezTo>
                  <a:cubicBezTo>
                    <a:pt x="69" y="23"/>
                    <a:pt x="57" y="9"/>
                    <a:pt x="40" y="9"/>
                  </a:cubicBezTo>
                  <a:cubicBezTo>
                    <a:pt x="25" y="8"/>
                    <a:pt x="12" y="23"/>
                    <a:pt x="12"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18" name="Freeform 49">
              <a:extLst>
                <a:ext uri="{FF2B5EF4-FFF2-40B4-BE49-F238E27FC236}">
                  <a16:creationId xmlns:a16="http://schemas.microsoft.com/office/drawing/2014/main" id="{CBFE7D46-1FDF-43D4-8415-F7EA16CF2B25}"/>
                </a:ext>
              </a:extLst>
            </p:cNvPr>
            <p:cNvSpPr>
              <a:spLocks/>
            </p:cNvSpPr>
            <p:nvPr/>
          </p:nvSpPr>
          <p:spPr bwMode="auto">
            <a:xfrm>
              <a:off x="7115176" y="3981451"/>
              <a:ext cx="252413" cy="309563"/>
            </a:xfrm>
            <a:custGeom>
              <a:avLst/>
              <a:gdLst>
                <a:gd name="T0" fmla="*/ 55 w 67"/>
                <a:gd name="T1" fmla="*/ 78 h 82"/>
                <a:gd name="T2" fmla="*/ 55 w 67"/>
                <a:gd name="T3" fmla="*/ 65 h 82"/>
                <a:gd name="T4" fmla="*/ 27 w 67"/>
                <a:gd name="T5" fmla="*/ 82 h 82"/>
                <a:gd name="T6" fmla="*/ 0 w 67"/>
                <a:gd name="T7" fmla="*/ 52 h 82"/>
                <a:gd name="T8" fmla="*/ 0 w 67"/>
                <a:gd name="T9" fmla="*/ 0 h 82"/>
                <a:gd name="T10" fmla="*/ 11 w 67"/>
                <a:gd name="T11" fmla="*/ 0 h 82"/>
                <a:gd name="T12" fmla="*/ 11 w 67"/>
                <a:gd name="T13" fmla="*/ 48 h 82"/>
                <a:gd name="T14" fmla="*/ 15 w 67"/>
                <a:gd name="T15" fmla="*/ 66 h 82"/>
                <a:gd name="T16" fmla="*/ 30 w 67"/>
                <a:gd name="T17" fmla="*/ 73 h 82"/>
                <a:gd name="T18" fmla="*/ 55 w 67"/>
                <a:gd name="T19" fmla="*/ 40 h 82"/>
                <a:gd name="T20" fmla="*/ 55 w 67"/>
                <a:gd name="T21" fmla="*/ 0 h 82"/>
                <a:gd name="T22" fmla="*/ 67 w 67"/>
                <a:gd name="T23" fmla="*/ 0 h 82"/>
                <a:gd name="T24" fmla="*/ 67 w 67"/>
                <a:gd name="T25" fmla="*/ 78 h 82"/>
                <a:gd name="T26" fmla="*/ 55 w 67"/>
                <a:gd name="T27" fmla="*/ 7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2">
                  <a:moveTo>
                    <a:pt x="55" y="78"/>
                  </a:moveTo>
                  <a:cubicBezTo>
                    <a:pt x="55" y="65"/>
                    <a:pt x="55" y="65"/>
                    <a:pt x="55" y="65"/>
                  </a:cubicBezTo>
                  <a:cubicBezTo>
                    <a:pt x="49" y="76"/>
                    <a:pt x="39" y="82"/>
                    <a:pt x="27" y="82"/>
                  </a:cubicBezTo>
                  <a:cubicBezTo>
                    <a:pt x="10" y="82"/>
                    <a:pt x="0" y="71"/>
                    <a:pt x="0" y="52"/>
                  </a:cubicBezTo>
                  <a:cubicBezTo>
                    <a:pt x="0" y="0"/>
                    <a:pt x="0" y="0"/>
                    <a:pt x="0" y="0"/>
                  </a:cubicBezTo>
                  <a:cubicBezTo>
                    <a:pt x="11" y="0"/>
                    <a:pt x="11" y="0"/>
                    <a:pt x="11" y="0"/>
                  </a:cubicBezTo>
                  <a:cubicBezTo>
                    <a:pt x="11" y="48"/>
                    <a:pt x="11" y="48"/>
                    <a:pt x="11" y="48"/>
                  </a:cubicBezTo>
                  <a:cubicBezTo>
                    <a:pt x="11" y="56"/>
                    <a:pt x="12" y="62"/>
                    <a:pt x="15" y="66"/>
                  </a:cubicBezTo>
                  <a:cubicBezTo>
                    <a:pt x="18" y="70"/>
                    <a:pt x="23" y="73"/>
                    <a:pt x="30" y="73"/>
                  </a:cubicBezTo>
                  <a:cubicBezTo>
                    <a:pt x="45" y="73"/>
                    <a:pt x="55" y="59"/>
                    <a:pt x="55" y="40"/>
                  </a:cubicBezTo>
                  <a:cubicBezTo>
                    <a:pt x="55" y="0"/>
                    <a:pt x="55" y="0"/>
                    <a:pt x="55" y="0"/>
                  </a:cubicBezTo>
                  <a:cubicBezTo>
                    <a:pt x="67" y="0"/>
                    <a:pt x="67" y="0"/>
                    <a:pt x="67" y="0"/>
                  </a:cubicBezTo>
                  <a:cubicBezTo>
                    <a:pt x="67" y="78"/>
                    <a:pt x="67" y="78"/>
                    <a:pt x="67" y="78"/>
                  </a:cubicBezTo>
                  <a:cubicBezTo>
                    <a:pt x="55" y="78"/>
                    <a:pt x="55" y="78"/>
                    <a:pt x="55" y="7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19" name="Freeform 50">
              <a:extLst>
                <a:ext uri="{FF2B5EF4-FFF2-40B4-BE49-F238E27FC236}">
                  <a16:creationId xmlns:a16="http://schemas.microsoft.com/office/drawing/2014/main" id="{6B0EEDBD-93DA-42C0-A87D-E7268E9F0A00}"/>
                </a:ext>
              </a:extLst>
            </p:cNvPr>
            <p:cNvSpPr>
              <a:spLocks/>
            </p:cNvSpPr>
            <p:nvPr/>
          </p:nvSpPr>
          <p:spPr bwMode="auto">
            <a:xfrm>
              <a:off x="7480301" y="3970338"/>
              <a:ext cx="169863" cy="304800"/>
            </a:xfrm>
            <a:custGeom>
              <a:avLst/>
              <a:gdLst>
                <a:gd name="T0" fmla="*/ 11 w 45"/>
                <a:gd name="T1" fmla="*/ 3 h 81"/>
                <a:gd name="T2" fmla="*/ 11 w 45"/>
                <a:gd name="T3" fmla="*/ 18 h 81"/>
                <a:gd name="T4" fmla="*/ 42 w 45"/>
                <a:gd name="T5" fmla="*/ 0 h 81"/>
                <a:gd name="T6" fmla="*/ 45 w 45"/>
                <a:gd name="T7" fmla="*/ 0 h 81"/>
                <a:gd name="T8" fmla="*/ 45 w 45"/>
                <a:gd name="T9" fmla="*/ 10 h 81"/>
                <a:gd name="T10" fmla="*/ 42 w 45"/>
                <a:gd name="T11" fmla="*/ 10 h 81"/>
                <a:gd name="T12" fmla="*/ 11 w 45"/>
                <a:gd name="T13" fmla="*/ 40 h 81"/>
                <a:gd name="T14" fmla="*/ 11 w 45"/>
                <a:gd name="T15" fmla="*/ 81 h 81"/>
                <a:gd name="T16" fmla="*/ 0 w 45"/>
                <a:gd name="T17" fmla="*/ 81 h 81"/>
                <a:gd name="T18" fmla="*/ 0 w 45"/>
                <a:gd name="T19" fmla="*/ 3 h 81"/>
                <a:gd name="T20" fmla="*/ 11 w 45"/>
                <a:gd name="T21"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81">
                  <a:moveTo>
                    <a:pt x="11" y="3"/>
                  </a:moveTo>
                  <a:cubicBezTo>
                    <a:pt x="11" y="18"/>
                    <a:pt x="11" y="18"/>
                    <a:pt x="11" y="18"/>
                  </a:cubicBezTo>
                  <a:cubicBezTo>
                    <a:pt x="18" y="6"/>
                    <a:pt x="28" y="0"/>
                    <a:pt x="42" y="0"/>
                  </a:cubicBezTo>
                  <a:cubicBezTo>
                    <a:pt x="43" y="0"/>
                    <a:pt x="44" y="0"/>
                    <a:pt x="45" y="0"/>
                  </a:cubicBezTo>
                  <a:cubicBezTo>
                    <a:pt x="45" y="10"/>
                    <a:pt x="45" y="10"/>
                    <a:pt x="45" y="10"/>
                  </a:cubicBezTo>
                  <a:cubicBezTo>
                    <a:pt x="44" y="10"/>
                    <a:pt x="43" y="10"/>
                    <a:pt x="42" y="10"/>
                  </a:cubicBezTo>
                  <a:cubicBezTo>
                    <a:pt x="23" y="10"/>
                    <a:pt x="11" y="21"/>
                    <a:pt x="11" y="40"/>
                  </a:cubicBezTo>
                  <a:cubicBezTo>
                    <a:pt x="11" y="81"/>
                    <a:pt x="11" y="81"/>
                    <a:pt x="11" y="81"/>
                  </a:cubicBezTo>
                  <a:cubicBezTo>
                    <a:pt x="0" y="81"/>
                    <a:pt x="0" y="81"/>
                    <a:pt x="0" y="81"/>
                  </a:cubicBezTo>
                  <a:cubicBezTo>
                    <a:pt x="0" y="3"/>
                    <a:pt x="0" y="3"/>
                    <a:pt x="0" y="3"/>
                  </a:cubicBezTo>
                  <a:cubicBezTo>
                    <a:pt x="11" y="3"/>
                    <a:pt x="11" y="3"/>
                    <a:pt x="1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20" name="Freeform 51">
              <a:extLst>
                <a:ext uri="{FF2B5EF4-FFF2-40B4-BE49-F238E27FC236}">
                  <a16:creationId xmlns:a16="http://schemas.microsoft.com/office/drawing/2014/main" id="{27FC2BA0-BA54-488F-9459-655F98F8849F}"/>
                </a:ext>
              </a:extLst>
            </p:cNvPr>
            <p:cNvSpPr>
              <a:spLocks noEditPoints="1"/>
            </p:cNvSpPr>
            <p:nvPr/>
          </p:nvSpPr>
          <p:spPr bwMode="auto">
            <a:xfrm>
              <a:off x="7691438" y="3970338"/>
              <a:ext cx="282575" cy="444500"/>
            </a:xfrm>
            <a:custGeom>
              <a:avLst/>
              <a:gdLst>
                <a:gd name="T0" fmla="*/ 75 w 75"/>
                <a:gd name="T1" fmla="*/ 3 h 118"/>
                <a:gd name="T2" fmla="*/ 75 w 75"/>
                <a:gd name="T3" fmla="*/ 82 h 118"/>
                <a:gd name="T4" fmla="*/ 65 w 75"/>
                <a:gd name="T5" fmla="*/ 108 h 118"/>
                <a:gd name="T6" fmla="*/ 37 w 75"/>
                <a:gd name="T7" fmla="*/ 118 h 118"/>
                <a:gd name="T8" fmla="*/ 5 w 75"/>
                <a:gd name="T9" fmla="*/ 94 h 118"/>
                <a:gd name="T10" fmla="*/ 17 w 75"/>
                <a:gd name="T11" fmla="*/ 94 h 118"/>
                <a:gd name="T12" fmla="*/ 21 w 75"/>
                <a:gd name="T13" fmla="*/ 104 h 118"/>
                <a:gd name="T14" fmla="*/ 37 w 75"/>
                <a:gd name="T15" fmla="*/ 109 h 118"/>
                <a:gd name="T16" fmla="*/ 60 w 75"/>
                <a:gd name="T17" fmla="*/ 97 h 118"/>
                <a:gd name="T18" fmla="*/ 64 w 75"/>
                <a:gd name="T19" fmla="*/ 77 h 118"/>
                <a:gd name="T20" fmla="*/ 64 w 75"/>
                <a:gd name="T21" fmla="*/ 68 h 118"/>
                <a:gd name="T22" fmla="*/ 35 w 75"/>
                <a:gd name="T23" fmla="*/ 85 h 118"/>
                <a:gd name="T24" fmla="*/ 0 w 75"/>
                <a:gd name="T25" fmla="*/ 42 h 118"/>
                <a:gd name="T26" fmla="*/ 9 w 75"/>
                <a:gd name="T27" fmla="*/ 13 h 118"/>
                <a:gd name="T28" fmla="*/ 35 w 75"/>
                <a:gd name="T29" fmla="*/ 0 h 118"/>
                <a:gd name="T30" fmla="*/ 64 w 75"/>
                <a:gd name="T31" fmla="*/ 17 h 118"/>
                <a:gd name="T32" fmla="*/ 64 w 75"/>
                <a:gd name="T33" fmla="*/ 3 h 118"/>
                <a:gd name="T34" fmla="*/ 75 w 75"/>
                <a:gd name="T35" fmla="*/ 3 h 118"/>
                <a:gd name="T36" fmla="*/ 12 w 75"/>
                <a:gd name="T37" fmla="*/ 42 h 118"/>
                <a:gd name="T38" fmla="*/ 38 w 75"/>
                <a:gd name="T39" fmla="*/ 75 h 118"/>
                <a:gd name="T40" fmla="*/ 64 w 75"/>
                <a:gd name="T41" fmla="*/ 42 h 118"/>
                <a:gd name="T42" fmla="*/ 38 w 75"/>
                <a:gd name="T43" fmla="*/ 8 h 118"/>
                <a:gd name="T44" fmla="*/ 12 w 75"/>
                <a:gd name="T45"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118">
                  <a:moveTo>
                    <a:pt x="75" y="3"/>
                  </a:moveTo>
                  <a:cubicBezTo>
                    <a:pt x="75" y="82"/>
                    <a:pt x="75" y="82"/>
                    <a:pt x="75" y="82"/>
                  </a:cubicBezTo>
                  <a:cubicBezTo>
                    <a:pt x="75" y="93"/>
                    <a:pt x="72" y="102"/>
                    <a:pt x="65" y="108"/>
                  </a:cubicBezTo>
                  <a:cubicBezTo>
                    <a:pt x="58" y="114"/>
                    <a:pt x="48" y="118"/>
                    <a:pt x="37" y="118"/>
                  </a:cubicBezTo>
                  <a:cubicBezTo>
                    <a:pt x="18" y="118"/>
                    <a:pt x="6" y="109"/>
                    <a:pt x="5" y="94"/>
                  </a:cubicBezTo>
                  <a:cubicBezTo>
                    <a:pt x="17" y="94"/>
                    <a:pt x="17" y="94"/>
                    <a:pt x="17" y="94"/>
                  </a:cubicBezTo>
                  <a:cubicBezTo>
                    <a:pt x="17" y="99"/>
                    <a:pt x="19" y="102"/>
                    <a:pt x="21" y="104"/>
                  </a:cubicBezTo>
                  <a:cubicBezTo>
                    <a:pt x="24" y="107"/>
                    <a:pt x="30" y="109"/>
                    <a:pt x="37" y="109"/>
                  </a:cubicBezTo>
                  <a:cubicBezTo>
                    <a:pt x="47" y="109"/>
                    <a:pt x="56" y="105"/>
                    <a:pt x="60" y="97"/>
                  </a:cubicBezTo>
                  <a:cubicBezTo>
                    <a:pt x="62" y="93"/>
                    <a:pt x="64" y="86"/>
                    <a:pt x="64" y="77"/>
                  </a:cubicBezTo>
                  <a:cubicBezTo>
                    <a:pt x="64" y="68"/>
                    <a:pt x="64" y="68"/>
                    <a:pt x="64" y="68"/>
                  </a:cubicBezTo>
                  <a:cubicBezTo>
                    <a:pt x="57" y="79"/>
                    <a:pt x="47" y="85"/>
                    <a:pt x="35" y="85"/>
                  </a:cubicBezTo>
                  <a:cubicBezTo>
                    <a:pt x="15" y="85"/>
                    <a:pt x="0" y="67"/>
                    <a:pt x="0" y="42"/>
                  </a:cubicBezTo>
                  <a:cubicBezTo>
                    <a:pt x="0" y="31"/>
                    <a:pt x="3" y="21"/>
                    <a:pt x="9" y="13"/>
                  </a:cubicBezTo>
                  <a:cubicBezTo>
                    <a:pt x="16" y="4"/>
                    <a:pt x="24" y="0"/>
                    <a:pt x="35" y="0"/>
                  </a:cubicBezTo>
                  <a:cubicBezTo>
                    <a:pt x="48" y="0"/>
                    <a:pt x="58" y="5"/>
                    <a:pt x="64" y="17"/>
                  </a:cubicBezTo>
                  <a:cubicBezTo>
                    <a:pt x="64" y="3"/>
                    <a:pt x="64" y="3"/>
                    <a:pt x="64" y="3"/>
                  </a:cubicBezTo>
                  <a:cubicBezTo>
                    <a:pt x="75" y="3"/>
                    <a:pt x="75" y="3"/>
                    <a:pt x="75" y="3"/>
                  </a:cubicBezTo>
                  <a:moveTo>
                    <a:pt x="12" y="42"/>
                  </a:moveTo>
                  <a:cubicBezTo>
                    <a:pt x="12" y="62"/>
                    <a:pt x="22" y="75"/>
                    <a:pt x="38" y="75"/>
                  </a:cubicBezTo>
                  <a:cubicBezTo>
                    <a:pt x="54" y="75"/>
                    <a:pt x="64" y="61"/>
                    <a:pt x="64" y="42"/>
                  </a:cubicBezTo>
                  <a:cubicBezTo>
                    <a:pt x="64" y="22"/>
                    <a:pt x="54" y="8"/>
                    <a:pt x="38" y="8"/>
                  </a:cubicBezTo>
                  <a:cubicBezTo>
                    <a:pt x="22" y="8"/>
                    <a:pt x="12" y="22"/>
                    <a:pt x="12"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21" name="Freeform 52">
              <a:extLst>
                <a:ext uri="{FF2B5EF4-FFF2-40B4-BE49-F238E27FC236}">
                  <a16:creationId xmlns:a16="http://schemas.microsoft.com/office/drawing/2014/main" id="{D2476A30-01F4-4C1F-827B-75F456CE940F}"/>
                </a:ext>
              </a:extLst>
            </p:cNvPr>
            <p:cNvSpPr>
              <a:spLocks/>
            </p:cNvSpPr>
            <p:nvPr/>
          </p:nvSpPr>
          <p:spPr bwMode="auto">
            <a:xfrm>
              <a:off x="8191501" y="3816351"/>
              <a:ext cx="173038" cy="458788"/>
            </a:xfrm>
            <a:custGeom>
              <a:avLst/>
              <a:gdLst>
                <a:gd name="T0" fmla="*/ 46 w 46"/>
                <a:gd name="T1" fmla="*/ 53 h 122"/>
                <a:gd name="T2" fmla="*/ 22 w 46"/>
                <a:gd name="T3" fmla="*/ 53 h 122"/>
                <a:gd name="T4" fmla="*/ 22 w 46"/>
                <a:gd name="T5" fmla="*/ 122 h 122"/>
                <a:gd name="T6" fmla="*/ 11 w 46"/>
                <a:gd name="T7" fmla="*/ 122 h 122"/>
                <a:gd name="T8" fmla="*/ 11 w 46"/>
                <a:gd name="T9" fmla="*/ 53 h 122"/>
                <a:gd name="T10" fmla="*/ 0 w 46"/>
                <a:gd name="T11" fmla="*/ 53 h 122"/>
                <a:gd name="T12" fmla="*/ 0 w 46"/>
                <a:gd name="T13" fmla="*/ 44 h 122"/>
                <a:gd name="T14" fmla="*/ 11 w 46"/>
                <a:gd name="T15" fmla="*/ 44 h 122"/>
                <a:gd name="T16" fmla="*/ 11 w 46"/>
                <a:gd name="T17" fmla="*/ 20 h 122"/>
                <a:gd name="T18" fmla="*/ 33 w 46"/>
                <a:gd name="T19" fmla="*/ 0 h 122"/>
                <a:gd name="T20" fmla="*/ 46 w 46"/>
                <a:gd name="T21" fmla="*/ 2 h 122"/>
                <a:gd name="T22" fmla="*/ 46 w 46"/>
                <a:gd name="T23" fmla="*/ 13 h 122"/>
                <a:gd name="T24" fmla="*/ 35 w 46"/>
                <a:gd name="T25" fmla="*/ 10 h 122"/>
                <a:gd name="T26" fmla="*/ 22 w 46"/>
                <a:gd name="T27" fmla="*/ 24 h 122"/>
                <a:gd name="T28" fmla="*/ 22 w 46"/>
                <a:gd name="T29" fmla="*/ 45 h 122"/>
                <a:gd name="T30" fmla="*/ 46 w 46"/>
                <a:gd name="T31" fmla="*/ 45 h 122"/>
                <a:gd name="T32" fmla="*/ 46 w 46"/>
                <a:gd name="T33" fmla="*/ 5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22">
                  <a:moveTo>
                    <a:pt x="46" y="53"/>
                  </a:moveTo>
                  <a:cubicBezTo>
                    <a:pt x="22" y="53"/>
                    <a:pt x="22" y="53"/>
                    <a:pt x="22" y="53"/>
                  </a:cubicBezTo>
                  <a:cubicBezTo>
                    <a:pt x="22" y="122"/>
                    <a:pt x="22" y="122"/>
                    <a:pt x="22" y="122"/>
                  </a:cubicBezTo>
                  <a:cubicBezTo>
                    <a:pt x="11" y="122"/>
                    <a:pt x="11" y="122"/>
                    <a:pt x="11" y="122"/>
                  </a:cubicBezTo>
                  <a:cubicBezTo>
                    <a:pt x="11" y="53"/>
                    <a:pt x="11" y="53"/>
                    <a:pt x="11" y="53"/>
                  </a:cubicBezTo>
                  <a:cubicBezTo>
                    <a:pt x="0" y="53"/>
                    <a:pt x="0" y="53"/>
                    <a:pt x="0" y="53"/>
                  </a:cubicBezTo>
                  <a:cubicBezTo>
                    <a:pt x="0" y="44"/>
                    <a:pt x="0" y="44"/>
                    <a:pt x="0" y="44"/>
                  </a:cubicBezTo>
                  <a:cubicBezTo>
                    <a:pt x="11" y="44"/>
                    <a:pt x="11" y="44"/>
                    <a:pt x="11" y="44"/>
                  </a:cubicBezTo>
                  <a:cubicBezTo>
                    <a:pt x="11" y="20"/>
                    <a:pt x="11" y="20"/>
                    <a:pt x="11" y="20"/>
                  </a:cubicBezTo>
                  <a:cubicBezTo>
                    <a:pt x="11" y="7"/>
                    <a:pt x="18" y="0"/>
                    <a:pt x="33" y="0"/>
                  </a:cubicBezTo>
                  <a:cubicBezTo>
                    <a:pt x="38" y="0"/>
                    <a:pt x="41" y="0"/>
                    <a:pt x="46" y="2"/>
                  </a:cubicBezTo>
                  <a:cubicBezTo>
                    <a:pt x="46" y="13"/>
                    <a:pt x="46" y="13"/>
                    <a:pt x="46" y="13"/>
                  </a:cubicBezTo>
                  <a:cubicBezTo>
                    <a:pt x="41" y="11"/>
                    <a:pt x="39" y="10"/>
                    <a:pt x="35" y="10"/>
                  </a:cubicBezTo>
                  <a:cubicBezTo>
                    <a:pt x="27" y="10"/>
                    <a:pt x="22" y="15"/>
                    <a:pt x="22" y="24"/>
                  </a:cubicBezTo>
                  <a:cubicBezTo>
                    <a:pt x="22" y="45"/>
                    <a:pt x="22" y="45"/>
                    <a:pt x="22" y="45"/>
                  </a:cubicBezTo>
                  <a:cubicBezTo>
                    <a:pt x="46" y="45"/>
                    <a:pt x="46" y="45"/>
                    <a:pt x="46" y="45"/>
                  </a:cubicBezTo>
                  <a:cubicBezTo>
                    <a:pt x="46" y="53"/>
                    <a:pt x="46" y="53"/>
                    <a:pt x="46"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22" name="Freeform 53">
              <a:extLst>
                <a:ext uri="{FF2B5EF4-FFF2-40B4-BE49-F238E27FC236}">
                  <a16:creationId xmlns:a16="http://schemas.microsoft.com/office/drawing/2014/main" id="{09EF79DA-7637-40EB-9BAA-DE389D53C3B9}"/>
                </a:ext>
              </a:extLst>
            </p:cNvPr>
            <p:cNvSpPr>
              <a:spLocks/>
            </p:cNvSpPr>
            <p:nvPr/>
          </p:nvSpPr>
          <p:spPr bwMode="auto">
            <a:xfrm>
              <a:off x="8437563" y="3981451"/>
              <a:ext cx="247650" cy="309563"/>
            </a:xfrm>
            <a:custGeom>
              <a:avLst/>
              <a:gdLst>
                <a:gd name="T0" fmla="*/ 55 w 66"/>
                <a:gd name="T1" fmla="*/ 78 h 82"/>
                <a:gd name="T2" fmla="*/ 55 w 66"/>
                <a:gd name="T3" fmla="*/ 65 h 82"/>
                <a:gd name="T4" fmla="*/ 26 w 66"/>
                <a:gd name="T5" fmla="*/ 82 h 82"/>
                <a:gd name="T6" fmla="*/ 0 w 66"/>
                <a:gd name="T7" fmla="*/ 52 h 82"/>
                <a:gd name="T8" fmla="*/ 0 w 66"/>
                <a:gd name="T9" fmla="*/ 0 h 82"/>
                <a:gd name="T10" fmla="*/ 11 w 66"/>
                <a:gd name="T11" fmla="*/ 0 h 82"/>
                <a:gd name="T12" fmla="*/ 11 w 66"/>
                <a:gd name="T13" fmla="*/ 48 h 82"/>
                <a:gd name="T14" fmla="*/ 15 w 66"/>
                <a:gd name="T15" fmla="*/ 66 h 82"/>
                <a:gd name="T16" fmla="*/ 29 w 66"/>
                <a:gd name="T17" fmla="*/ 73 h 82"/>
                <a:gd name="T18" fmla="*/ 55 w 66"/>
                <a:gd name="T19" fmla="*/ 40 h 82"/>
                <a:gd name="T20" fmla="*/ 55 w 66"/>
                <a:gd name="T21" fmla="*/ 0 h 82"/>
                <a:gd name="T22" fmla="*/ 66 w 66"/>
                <a:gd name="T23" fmla="*/ 0 h 82"/>
                <a:gd name="T24" fmla="*/ 66 w 66"/>
                <a:gd name="T25" fmla="*/ 78 h 82"/>
                <a:gd name="T26" fmla="*/ 55 w 66"/>
                <a:gd name="T27" fmla="*/ 7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82">
                  <a:moveTo>
                    <a:pt x="55" y="78"/>
                  </a:moveTo>
                  <a:cubicBezTo>
                    <a:pt x="55" y="65"/>
                    <a:pt x="55" y="65"/>
                    <a:pt x="55" y="65"/>
                  </a:cubicBezTo>
                  <a:cubicBezTo>
                    <a:pt x="48" y="76"/>
                    <a:pt x="39" y="82"/>
                    <a:pt x="26" y="82"/>
                  </a:cubicBezTo>
                  <a:cubicBezTo>
                    <a:pt x="9" y="82"/>
                    <a:pt x="0" y="71"/>
                    <a:pt x="0" y="52"/>
                  </a:cubicBezTo>
                  <a:cubicBezTo>
                    <a:pt x="0" y="0"/>
                    <a:pt x="0" y="0"/>
                    <a:pt x="0" y="0"/>
                  </a:cubicBezTo>
                  <a:cubicBezTo>
                    <a:pt x="11" y="0"/>
                    <a:pt x="11" y="0"/>
                    <a:pt x="11" y="0"/>
                  </a:cubicBezTo>
                  <a:cubicBezTo>
                    <a:pt x="11" y="48"/>
                    <a:pt x="11" y="48"/>
                    <a:pt x="11" y="48"/>
                  </a:cubicBezTo>
                  <a:cubicBezTo>
                    <a:pt x="11" y="56"/>
                    <a:pt x="12" y="62"/>
                    <a:pt x="15" y="66"/>
                  </a:cubicBezTo>
                  <a:cubicBezTo>
                    <a:pt x="18" y="70"/>
                    <a:pt x="23" y="73"/>
                    <a:pt x="29" y="73"/>
                  </a:cubicBezTo>
                  <a:cubicBezTo>
                    <a:pt x="44" y="73"/>
                    <a:pt x="55" y="59"/>
                    <a:pt x="55" y="40"/>
                  </a:cubicBezTo>
                  <a:cubicBezTo>
                    <a:pt x="55" y="0"/>
                    <a:pt x="55" y="0"/>
                    <a:pt x="55" y="0"/>
                  </a:cubicBezTo>
                  <a:cubicBezTo>
                    <a:pt x="66" y="0"/>
                    <a:pt x="66" y="0"/>
                    <a:pt x="66" y="0"/>
                  </a:cubicBezTo>
                  <a:cubicBezTo>
                    <a:pt x="66" y="78"/>
                    <a:pt x="66" y="78"/>
                    <a:pt x="66" y="78"/>
                  </a:cubicBezTo>
                  <a:cubicBezTo>
                    <a:pt x="55" y="78"/>
                    <a:pt x="55" y="78"/>
                    <a:pt x="55" y="7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23" name="Freeform 54">
              <a:extLst>
                <a:ext uri="{FF2B5EF4-FFF2-40B4-BE49-F238E27FC236}">
                  <a16:creationId xmlns:a16="http://schemas.microsoft.com/office/drawing/2014/main" id="{D714FF1F-A24C-4E38-A036-9ED874112724}"/>
                </a:ext>
              </a:extLst>
            </p:cNvPr>
            <p:cNvSpPr>
              <a:spLocks/>
            </p:cNvSpPr>
            <p:nvPr/>
          </p:nvSpPr>
          <p:spPr bwMode="auto">
            <a:xfrm>
              <a:off x="8797926" y="3970338"/>
              <a:ext cx="252413" cy="304800"/>
            </a:xfrm>
            <a:custGeom>
              <a:avLst/>
              <a:gdLst>
                <a:gd name="T0" fmla="*/ 11 w 67"/>
                <a:gd name="T1" fmla="*/ 3 h 81"/>
                <a:gd name="T2" fmla="*/ 11 w 67"/>
                <a:gd name="T3" fmla="*/ 17 h 81"/>
                <a:gd name="T4" fmla="*/ 40 w 67"/>
                <a:gd name="T5" fmla="*/ 0 h 81"/>
                <a:gd name="T6" fmla="*/ 67 w 67"/>
                <a:gd name="T7" fmla="*/ 30 h 81"/>
                <a:gd name="T8" fmla="*/ 67 w 67"/>
                <a:gd name="T9" fmla="*/ 81 h 81"/>
                <a:gd name="T10" fmla="*/ 55 w 67"/>
                <a:gd name="T11" fmla="*/ 81 h 81"/>
                <a:gd name="T12" fmla="*/ 55 w 67"/>
                <a:gd name="T13" fmla="*/ 34 h 81"/>
                <a:gd name="T14" fmla="*/ 52 w 67"/>
                <a:gd name="T15" fmla="*/ 16 h 81"/>
                <a:gd name="T16" fmla="*/ 37 w 67"/>
                <a:gd name="T17" fmla="*/ 8 h 81"/>
                <a:gd name="T18" fmla="*/ 11 w 67"/>
                <a:gd name="T19" fmla="*/ 40 h 81"/>
                <a:gd name="T20" fmla="*/ 11 w 67"/>
                <a:gd name="T21" fmla="*/ 80 h 81"/>
                <a:gd name="T22" fmla="*/ 0 w 67"/>
                <a:gd name="T23" fmla="*/ 80 h 81"/>
                <a:gd name="T24" fmla="*/ 0 w 67"/>
                <a:gd name="T25" fmla="*/ 3 h 81"/>
                <a:gd name="T26" fmla="*/ 11 w 67"/>
                <a:gd name="T27" fmla="*/ 3 h 81"/>
                <a:gd name="T28" fmla="*/ 11 w 67"/>
                <a:gd name="T29"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81">
                  <a:moveTo>
                    <a:pt x="11" y="3"/>
                  </a:moveTo>
                  <a:cubicBezTo>
                    <a:pt x="11" y="17"/>
                    <a:pt x="11" y="17"/>
                    <a:pt x="11" y="17"/>
                  </a:cubicBezTo>
                  <a:cubicBezTo>
                    <a:pt x="18" y="5"/>
                    <a:pt x="27" y="0"/>
                    <a:pt x="40" y="0"/>
                  </a:cubicBezTo>
                  <a:cubicBezTo>
                    <a:pt x="57" y="0"/>
                    <a:pt x="67" y="11"/>
                    <a:pt x="67" y="30"/>
                  </a:cubicBezTo>
                  <a:cubicBezTo>
                    <a:pt x="67" y="81"/>
                    <a:pt x="67" y="81"/>
                    <a:pt x="67" y="81"/>
                  </a:cubicBezTo>
                  <a:cubicBezTo>
                    <a:pt x="55" y="81"/>
                    <a:pt x="55" y="81"/>
                    <a:pt x="55" y="81"/>
                  </a:cubicBezTo>
                  <a:cubicBezTo>
                    <a:pt x="55" y="34"/>
                    <a:pt x="55" y="34"/>
                    <a:pt x="55" y="34"/>
                  </a:cubicBezTo>
                  <a:cubicBezTo>
                    <a:pt x="55" y="25"/>
                    <a:pt x="54" y="20"/>
                    <a:pt x="52" y="16"/>
                  </a:cubicBezTo>
                  <a:cubicBezTo>
                    <a:pt x="49" y="11"/>
                    <a:pt x="44" y="8"/>
                    <a:pt x="37" y="8"/>
                  </a:cubicBezTo>
                  <a:cubicBezTo>
                    <a:pt x="22" y="8"/>
                    <a:pt x="11" y="22"/>
                    <a:pt x="11" y="40"/>
                  </a:cubicBezTo>
                  <a:cubicBezTo>
                    <a:pt x="11" y="80"/>
                    <a:pt x="11" y="80"/>
                    <a:pt x="11" y="80"/>
                  </a:cubicBezTo>
                  <a:cubicBezTo>
                    <a:pt x="0" y="80"/>
                    <a:pt x="0" y="80"/>
                    <a:pt x="0" y="80"/>
                  </a:cubicBezTo>
                  <a:cubicBezTo>
                    <a:pt x="0" y="3"/>
                    <a:pt x="0" y="3"/>
                    <a:pt x="0" y="3"/>
                  </a:cubicBezTo>
                  <a:cubicBezTo>
                    <a:pt x="11" y="3"/>
                    <a:pt x="11" y="3"/>
                    <a:pt x="11" y="3"/>
                  </a:cubicBezTo>
                  <a:cubicBezTo>
                    <a:pt x="11" y="3"/>
                    <a:pt x="11" y="3"/>
                    <a:pt x="1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24" name="Freeform 55">
              <a:extLst>
                <a:ext uri="{FF2B5EF4-FFF2-40B4-BE49-F238E27FC236}">
                  <a16:creationId xmlns:a16="http://schemas.microsoft.com/office/drawing/2014/main" id="{E432DB8C-0CEC-4C34-AC31-5E0976B69D29}"/>
                </a:ext>
              </a:extLst>
            </p:cNvPr>
            <p:cNvSpPr>
              <a:spLocks noEditPoints="1"/>
            </p:cNvSpPr>
            <p:nvPr/>
          </p:nvSpPr>
          <p:spPr bwMode="auto">
            <a:xfrm>
              <a:off x="9137651" y="3827463"/>
              <a:ext cx="282575" cy="463550"/>
            </a:xfrm>
            <a:custGeom>
              <a:avLst/>
              <a:gdLst>
                <a:gd name="T0" fmla="*/ 64 w 75"/>
                <a:gd name="T1" fmla="*/ 106 h 123"/>
                <a:gd name="T2" fmla="*/ 35 w 75"/>
                <a:gd name="T3" fmla="*/ 123 h 123"/>
                <a:gd name="T4" fmla="*/ 0 w 75"/>
                <a:gd name="T5" fmla="*/ 81 h 123"/>
                <a:gd name="T6" fmla="*/ 35 w 75"/>
                <a:gd name="T7" fmla="*/ 38 h 123"/>
                <a:gd name="T8" fmla="*/ 64 w 75"/>
                <a:gd name="T9" fmla="*/ 55 h 123"/>
                <a:gd name="T10" fmla="*/ 64 w 75"/>
                <a:gd name="T11" fmla="*/ 0 h 123"/>
                <a:gd name="T12" fmla="*/ 75 w 75"/>
                <a:gd name="T13" fmla="*/ 0 h 123"/>
                <a:gd name="T14" fmla="*/ 75 w 75"/>
                <a:gd name="T15" fmla="*/ 120 h 123"/>
                <a:gd name="T16" fmla="*/ 64 w 75"/>
                <a:gd name="T17" fmla="*/ 120 h 123"/>
                <a:gd name="T18" fmla="*/ 64 w 75"/>
                <a:gd name="T19" fmla="*/ 106 h 123"/>
                <a:gd name="T20" fmla="*/ 12 w 75"/>
                <a:gd name="T21" fmla="*/ 80 h 123"/>
                <a:gd name="T22" fmla="*/ 38 w 75"/>
                <a:gd name="T23" fmla="*/ 113 h 123"/>
                <a:gd name="T24" fmla="*/ 64 w 75"/>
                <a:gd name="T25" fmla="*/ 80 h 123"/>
                <a:gd name="T26" fmla="*/ 37 w 75"/>
                <a:gd name="T27" fmla="*/ 46 h 123"/>
                <a:gd name="T28" fmla="*/ 12 w 75"/>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23">
                  <a:moveTo>
                    <a:pt x="64" y="106"/>
                  </a:moveTo>
                  <a:cubicBezTo>
                    <a:pt x="57" y="117"/>
                    <a:pt x="48" y="123"/>
                    <a:pt x="35" y="123"/>
                  </a:cubicBezTo>
                  <a:cubicBezTo>
                    <a:pt x="14" y="123"/>
                    <a:pt x="0" y="106"/>
                    <a:pt x="0" y="81"/>
                  </a:cubicBezTo>
                  <a:cubicBezTo>
                    <a:pt x="0" y="56"/>
                    <a:pt x="15" y="38"/>
                    <a:pt x="35" y="38"/>
                  </a:cubicBezTo>
                  <a:cubicBezTo>
                    <a:pt x="48" y="38"/>
                    <a:pt x="57" y="44"/>
                    <a:pt x="64" y="55"/>
                  </a:cubicBezTo>
                  <a:cubicBezTo>
                    <a:pt x="64" y="0"/>
                    <a:pt x="64" y="0"/>
                    <a:pt x="64" y="0"/>
                  </a:cubicBezTo>
                  <a:cubicBezTo>
                    <a:pt x="75" y="0"/>
                    <a:pt x="75" y="0"/>
                    <a:pt x="75" y="0"/>
                  </a:cubicBezTo>
                  <a:cubicBezTo>
                    <a:pt x="75" y="120"/>
                    <a:pt x="75" y="120"/>
                    <a:pt x="75" y="120"/>
                  </a:cubicBezTo>
                  <a:cubicBezTo>
                    <a:pt x="64" y="120"/>
                    <a:pt x="64" y="120"/>
                    <a:pt x="64" y="120"/>
                  </a:cubicBezTo>
                  <a:cubicBezTo>
                    <a:pt x="64" y="106"/>
                    <a:pt x="64" y="106"/>
                    <a:pt x="64" y="106"/>
                  </a:cubicBezTo>
                  <a:moveTo>
                    <a:pt x="12" y="80"/>
                  </a:moveTo>
                  <a:cubicBezTo>
                    <a:pt x="12" y="100"/>
                    <a:pt x="22" y="113"/>
                    <a:pt x="38" y="113"/>
                  </a:cubicBezTo>
                  <a:cubicBezTo>
                    <a:pt x="53" y="113"/>
                    <a:pt x="64" y="100"/>
                    <a:pt x="64" y="80"/>
                  </a:cubicBezTo>
                  <a:cubicBezTo>
                    <a:pt x="64" y="60"/>
                    <a:pt x="53" y="46"/>
                    <a:pt x="37" y="46"/>
                  </a:cubicBezTo>
                  <a:cubicBezTo>
                    <a:pt x="22" y="46"/>
                    <a:pt x="12" y="60"/>
                    <a:pt x="12" y="8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25" name="Freeform 56">
              <a:extLst>
                <a:ext uri="{FF2B5EF4-FFF2-40B4-BE49-F238E27FC236}">
                  <a16:creationId xmlns:a16="http://schemas.microsoft.com/office/drawing/2014/main" id="{06CE9AA4-90C5-4D1C-8F7E-965810E988FD}"/>
                </a:ext>
              </a:extLst>
            </p:cNvPr>
            <p:cNvSpPr>
              <a:spLocks noEditPoints="1"/>
            </p:cNvSpPr>
            <p:nvPr/>
          </p:nvSpPr>
          <p:spPr bwMode="auto">
            <a:xfrm>
              <a:off x="9672638" y="3868738"/>
              <a:ext cx="44450" cy="406400"/>
            </a:xfrm>
            <a:custGeom>
              <a:avLst/>
              <a:gdLst>
                <a:gd name="T0" fmla="*/ 28 w 28"/>
                <a:gd name="T1" fmla="*/ 28 h 256"/>
                <a:gd name="T2" fmla="*/ 0 w 28"/>
                <a:gd name="T3" fmla="*/ 28 h 256"/>
                <a:gd name="T4" fmla="*/ 0 w 28"/>
                <a:gd name="T5" fmla="*/ 0 h 256"/>
                <a:gd name="T6" fmla="*/ 28 w 28"/>
                <a:gd name="T7" fmla="*/ 0 h 256"/>
                <a:gd name="T8" fmla="*/ 28 w 28"/>
                <a:gd name="T9" fmla="*/ 28 h 256"/>
                <a:gd name="T10" fmla="*/ 28 w 28"/>
                <a:gd name="T11" fmla="*/ 256 h 256"/>
                <a:gd name="T12" fmla="*/ 0 w 28"/>
                <a:gd name="T13" fmla="*/ 256 h 256"/>
                <a:gd name="T14" fmla="*/ 0 w 28"/>
                <a:gd name="T15" fmla="*/ 71 h 256"/>
                <a:gd name="T16" fmla="*/ 28 w 28"/>
                <a:gd name="T17" fmla="*/ 71 h 256"/>
                <a:gd name="T18" fmla="*/ 28 w 28"/>
                <a:gd name="T19"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56">
                  <a:moveTo>
                    <a:pt x="28" y="28"/>
                  </a:moveTo>
                  <a:lnTo>
                    <a:pt x="0" y="28"/>
                  </a:lnTo>
                  <a:lnTo>
                    <a:pt x="0" y="0"/>
                  </a:lnTo>
                  <a:lnTo>
                    <a:pt x="28" y="0"/>
                  </a:lnTo>
                  <a:lnTo>
                    <a:pt x="28" y="28"/>
                  </a:lnTo>
                  <a:close/>
                  <a:moveTo>
                    <a:pt x="28" y="256"/>
                  </a:moveTo>
                  <a:lnTo>
                    <a:pt x="0" y="256"/>
                  </a:lnTo>
                  <a:lnTo>
                    <a:pt x="0" y="71"/>
                  </a:lnTo>
                  <a:lnTo>
                    <a:pt x="28" y="71"/>
                  </a:lnTo>
                  <a:lnTo>
                    <a:pt x="28" y="2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26" name="Freeform 57">
              <a:extLst>
                <a:ext uri="{FF2B5EF4-FFF2-40B4-BE49-F238E27FC236}">
                  <a16:creationId xmlns:a16="http://schemas.microsoft.com/office/drawing/2014/main" id="{3411B23E-4FC8-4A5A-AFAC-98257818A46F}"/>
                </a:ext>
              </a:extLst>
            </p:cNvPr>
            <p:cNvSpPr>
              <a:spLocks noEditPoints="1"/>
            </p:cNvSpPr>
            <p:nvPr/>
          </p:nvSpPr>
          <p:spPr bwMode="auto">
            <a:xfrm>
              <a:off x="9672638" y="3868738"/>
              <a:ext cx="44450" cy="406400"/>
            </a:xfrm>
            <a:custGeom>
              <a:avLst/>
              <a:gdLst>
                <a:gd name="T0" fmla="*/ 28 w 28"/>
                <a:gd name="T1" fmla="*/ 28 h 256"/>
                <a:gd name="T2" fmla="*/ 0 w 28"/>
                <a:gd name="T3" fmla="*/ 28 h 256"/>
                <a:gd name="T4" fmla="*/ 0 w 28"/>
                <a:gd name="T5" fmla="*/ 0 h 256"/>
                <a:gd name="T6" fmla="*/ 28 w 28"/>
                <a:gd name="T7" fmla="*/ 0 h 256"/>
                <a:gd name="T8" fmla="*/ 28 w 28"/>
                <a:gd name="T9" fmla="*/ 28 h 256"/>
                <a:gd name="T10" fmla="*/ 28 w 28"/>
                <a:gd name="T11" fmla="*/ 256 h 256"/>
                <a:gd name="T12" fmla="*/ 0 w 28"/>
                <a:gd name="T13" fmla="*/ 256 h 256"/>
                <a:gd name="T14" fmla="*/ 0 w 28"/>
                <a:gd name="T15" fmla="*/ 71 h 256"/>
                <a:gd name="T16" fmla="*/ 28 w 28"/>
                <a:gd name="T17" fmla="*/ 71 h 256"/>
                <a:gd name="T18" fmla="*/ 28 w 28"/>
                <a:gd name="T19"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56">
                  <a:moveTo>
                    <a:pt x="28" y="28"/>
                  </a:moveTo>
                  <a:lnTo>
                    <a:pt x="0" y="28"/>
                  </a:lnTo>
                  <a:lnTo>
                    <a:pt x="0" y="0"/>
                  </a:lnTo>
                  <a:lnTo>
                    <a:pt x="28" y="0"/>
                  </a:lnTo>
                  <a:lnTo>
                    <a:pt x="28" y="28"/>
                  </a:lnTo>
                  <a:moveTo>
                    <a:pt x="28" y="256"/>
                  </a:moveTo>
                  <a:lnTo>
                    <a:pt x="0" y="256"/>
                  </a:lnTo>
                  <a:lnTo>
                    <a:pt x="0" y="71"/>
                  </a:lnTo>
                  <a:lnTo>
                    <a:pt x="28" y="71"/>
                  </a:lnTo>
                  <a:lnTo>
                    <a:pt x="28" y="25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27" name="Freeform 58">
              <a:extLst>
                <a:ext uri="{FF2B5EF4-FFF2-40B4-BE49-F238E27FC236}">
                  <a16:creationId xmlns:a16="http://schemas.microsoft.com/office/drawing/2014/main" id="{50D803ED-8AA4-40F7-8470-7AF2AA765C2A}"/>
                </a:ext>
              </a:extLst>
            </p:cNvPr>
            <p:cNvSpPr>
              <a:spLocks/>
            </p:cNvSpPr>
            <p:nvPr/>
          </p:nvSpPr>
          <p:spPr bwMode="auto">
            <a:xfrm>
              <a:off x="9826626" y="3970338"/>
              <a:ext cx="252413" cy="304800"/>
            </a:xfrm>
            <a:custGeom>
              <a:avLst/>
              <a:gdLst>
                <a:gd name="T0" fmla="*/ 12 w 67"/>
                <a:gd name="T1" fmla="*/ 3 h 81"/>
                <a:gd name="T2" fmla="*/ 12 w 67"/>
                <a:gd name="T3" fmla="*/ 17 h 81"/>
                <a:gd name="T4" fmla="*/ 41 w 67"/>
                <a:gd name="T5" fmla="*/ 0 h 81"/>
                <a:gd name="T6" fmla="*/ 67 w 67"/>
                <a:gd name="T7" fmla="*/ 30 h 81"/>
                <a:gd name="T8" fmla="*/ 67 w 67"/>
                <a:gd name="T9" fmla="*/ 81 h 81"/>
                <a:gd name="T10" fmla="*/ 56 w 67"/>
                <a:gd name="T11" fmla="*/ 81 h 81"/>
                <a:gd name="T12" fmla="*/ 56 w 67"/>
                <a:gd name="T13" fmla="*/ 34 h 81"/>
                <a:gd name="T14" fmla="*/ 52 w 67"/>
                <a:gd name="T15" fmla="*/ 16 h 81"/>
                <a:gd name="T16" fmla="*/ 38 w 67"/>
                <a:gd name="T17" fmla="*/ 8 h 81"/>
                <a:gd name="T18" fmla="*/ 12 w 67"/>
                <a:gd name="T19" fmla="*/ 40 h 81"/>
                <a:gd name="T20" fmla="*/ 12 w 67"/>
                <a:gd name="T21" fmla="*/ 80 h 81"/>
                <a:gd name="T22" fmla="*/ 0 w 67"/>
                <a:gd name="T23" fmla="*/ 80 h 81"/>
                <a:gd name="T24" fmla="*/ 0 w 67"/>
                <a:gd name="T25" fmla="*/ 3 h 81"/>
                <a:gd name="T26" fmla="*/ 12 w 67"/>
                <a:gd name="T27" fmla="*/ 3 h 81"/>
                <a:gd name="T28" fmla="*/ 12 w 67"/>
                <a:gd name="T29"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81">
                  <a:moveTo>
                    <a:pt x="12" y="3"/>
                  </a:moveTo>
                  <a:cubicBezTo>
                    <a:pt x="12" y="17"/>
                    <a:pt x="12" y="17"/>
                    <a:pt x="12" y="17"/>
                  </a:cubicBezTo>
                  <a:cubicBezTo>
                    <a:pt x="18" y="5"/>
                    <a:pt x="28" y="0"/>
                    <a:pt x="41" y="0"/>
                  </a:cubicBezTo>
                  <a:cubicBezTo>
                    <a:pt x="58" y="0"/>
                    <a:pt x="67" y="11"/>
                    <a:pt x="67" y="30"/>
                  </a:cubicBezTo>
                  <a:cubicBezTo>
                    <a:pt x="67" y="81"/>
                    <a:pt x="67" y="81"/>
                    <a:pt x="67" y="81"/>
                  </a:cubicBezTo>
                  <a:cubicBezTo>
                    <a:pt x="56" y="81"/>
                    <a:pt x="56" y="81"/>
                    <a:pt x="56" y="81"/>
                  </a:cubicBezTo>
                  <a:cubicBezTo>
                    <a:pt x="56" y="34"/>
                    <a:pt x="56" y="34"/>
                    <a:pt x="56" y="34"/>
                  </a:cubicBezTo>
                  <a:cubicBezTo>
                    <a:pt x="56" y="25"/>
                    <a:pt x="55" y="20"/>
                    <a:pt x="52" y="16"/>
                  </a:cubicBezTo>
                  <a:cubicBezTo>
                    <a:pt x="49" y="11"/>
                    <a:pt x="44" y="8"/>
                    <a:pt x="38" y="8"/>
                  </a:cubicBezTo>
                  <a:cubicBezTo>
                    <a:pt x="23" y="8"/>
                    <a:pt x="12" y="22"/>
                    <a:pt x="12" y="40"/>
                  </a:cubicBezTo>
                  <a:cubicBezTo>
                    <a:pt x="12" y="80"/>
                    <a:pt x="12" y="80"/>
                    <a:pt x="12" y="80"/>
                  </a:cubicBezTo>
                  <a:cubicBezTo>
                    <a:pt x="0" y="80"/>
                    <a:pt x="0" y="80"/>
                    <a:pt x="0" y="80"/>
                  </a:cubicBezTo>
                  <a:cubicBezTo>
                    <a:pt x="0" y="3"/>
                    <a:pt x="0" y="3"/>
                    <a:pt x="0" y="3"/>
                  </a:cubicBezTo>
                  <a:cubicBezTo>
                    <a:pt x="12" y="3"/>
                    <a:pt x="12" y="3"/>
                    <a:pt x="12" y="3"/>
                  </a:cubicBezTo>
                  <a:cubicBezTo>
                    <a:pt x="12" y="3"/>
                    <a:pt x="12" y="3"/>
                    <a:pt x="12"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28" name="Freeform 59">
              <a:extLst>
                <a:ext uri="{FF2B5EF4-FFF2-40B4-BE49-F238E27FC236}">
                  <a16:creationId xmlns:a16="http://schemas.microsoft.com/office/drawing/2014/main" id="{79768A80-5543-4BCE-B13E-3EC97B87597A}"/>
                </a:ext>
              </a:extLst>
            </p:cNvPr>
            <p:cNvSpPr>
              <a:spLocks noEditPoints="1"/>
            </p:cNvSpPr>
            <p:nvPr/>
          </p:nvSpPr>
          <p:spPr bwMode="auto">
            <a:xfrm>
              <a:off x="10166351" y="3827463"/>
              <a:ext cx="285750" cy="463550"/>
            </a:xfrm>
            <a:custGeom>
              <a:avLst/>
              <a:gdLst>
                <a:gd name="T0" fmla="*/ 65 w 76"/>
                <a:gd name="T1" fmla="*/ 106 h 123"/>
                <a:gd name="T2" fmla="*/ 35 w 76"/>
                <a:gd name="T3" fmla="*/ 123 h 123"/>
                <a:gd name="T4" fmla="*/ 0 w 76"/>
                <a:gd name="T5" fmla="*/ 81 h 123"/>
                <a:gd name="T6" fmla="*/ 36 w 76"/>
                <a:gd name="T7" fmla="*/ 38 h 123"/>
                <a:gd name="T8" fmla="*/ 65 w 76"/>
                <a:gd name="T9" fmla="*/ 55 h 123"/>
                <a:gd name="T10" fmla="*/ 65 w 76"/>
                <a:gd name="T11" fmla="*/ 0 h 123"/>
                <a:gd name="T12" fmla="*/ 76 w 76"/>
                <a:gd name="T13" fmla="*/ 0 h 123"/>
                <a:gd name="T14" fmla="*/ 76 w 76"/>
                <a:gd name="T15" fmla="*/ 120 h 123"/>
                <a:gd name="T16" fmla="*/ 65 w 76"/>
                <a:gd name="T17" fmla="*/ 120 h 123"/>
                <a:gd name="T18" fmla="*/ 65 w 76"/>
                <a:gd name="T19" fmla="*/ 106 h 123"/>
                <a:gd name="T20" fmla="*/ 12 w 76"/>
                <a:gd name="T21" fmla="*/ 80 h 123"/>
                <a:gd name="T22" fmla="*/ 38 w 76"/>
                <a:gd name="T23" fmla="*/ 113 h 123"/>
                <a:gd name="T24" fmla="*/ 64 w 76"/>
                <a:gd name="T25" fmla="*/ 80 h 123"/>
                <a:gd name="T26" fmla="*/ 37 w 76"/>
                <a:gd name="T27" fmla="*/ 46 h 123"/>
                <a:gd name="T28" fmla="*/ 12 w 7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23">
                  <a:moveTo>
                    <a:pt x="65" y="106"/>
                  </a:moveTo>
                  <a:cubicBezTo>
                    <a:pt x="58" y="117"/>
                    <a:pt x="48" y="123"/>
                    <a:pt x="35" y="123"/>
                  </a:cubicBezTo>
                  <a:cubicBezTo>
                    <a:pt x="15" y="123"/>
                    <a:pt x="0" y="106"/>
                    <a:pt x="0" y="81"/>
                  </a:cubicBezTo>
                  <a:cubicBezTo>
                    <a:pt x="0" y="56"/>
                    <a:pt x="15" y="38"/>
                    <a:pt x="36" y="38"/>
                  </a:cubicBezTo>
                  <a:cubicBezTo>
                    <a:pt x="49" y="38"/>
                    <a:pt x="58" y="44"/>
                    <a:pt x="65" y="55"/>
                  </a:cubicBezTo>
                  <a:cubicBezTo>
                    <a:pt x="65" y="0"/>
                    <a:pt x="65" y="0"/>
                    <a:pt x="65" y="0"/>
                  </a:cubicBezTo>
                  <a:cubicBezTo>
                    <a:pt x="76" y="0"/>
                    <a:pt x="76" y="0"/>
                    <a:pt x="76" y="0"/>
                  </a:cubicBezTo>
                  <a:cubicBezTo>
                    <a:pt x="76" y="120"/>
                    <a:pt x="76" y="120"/>
                    <a:pt x="76" y="120"/>
                  </a:cubicBezTo>
                  <a:cubicBezTo>
                    <a:pt x="65" y="120"/>
                    <a:pt x="65" y="120"/>
                    <a:pt x="65" y="120"/>
                  </a:cubicBezTo>
                  <a:cubicBezTo>
                    <a:pt x="65" y="106"/>
                    <a:pt x="65" y="106"/>
                    <a:pt x="65" y="106"/>
                  </a:cubicBezTo>
                  <a:moveTo>
                    <a:pt x="12" y="80"/>
                  </a:moveTo>
                  <a:cubicBezTo>
                    <a:pt x="12" y="100"/>
                    <a:pt x="23" y="113"/>
                    <a:pt x="38" y="113"/>
                  </a:cubicBezTo>
                  <a:cubicBezTo>
                    <a:pt x="53" y="113"/>
                    <a:pt x="64" y="100"/>
                    <a:pt x="64" y="80"/>
                  </a:cubicBezTo>
                  <a:cubicBezTo>
                    <a:pt x="64" y="60"/>
                    <a:pt x="53" y="46"/>
                    <a:pt x="37" y="46"/>
                  </a:cubicBezTo>
                  <a:cubicBezTo>
                    <a:pt x="23" y="46"/>
                    <a:pt x="12" y="60"/>
                    <a:pt x="12" y="8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29" name="Freeform 60">
              <a:extLst>
                <a:ext uri="{FF2B5EF4-FFF2-40B4-BE49-F238E27FC236}">
                  <a16:creationId xmlns:a16="http://schemas.microsoft.com/office/drawing/2014/main" id="{9DCDD0F3-2226-4EFC-9742-0758752899DC}"/>
                </a:ext>
              </a:extLst>
            </p:cNvPr>
            <p:cNvSpPr>
              <a:spLocks/>
            </p:cNvSpPr>
            <p:nvPr/>
          </p:nvSpPr>
          <p:spPr bwMode="auto">
            <a:xfrm>
              <a:off x="10561638" y="3981451"/>
              <a:ext cx="252413" cy="309563"/>
            </a:xfrm>
            <a:custGeom>
              <a:avLst/>
              <a:gdLst>
                <a:gd name="T0" fmla="*/ 55 w 67"/>
                <a:gd name="T1" fmla="*/ 78 h 82"/>
                <a:gd name="T2" fmla="*/ 55 w 67"/>
                <a:gd name="T3" fmla="*/ 65 h 82"/>
                <a:gd name="T4" fmla="*/ 27 w 67"/>
                <a:gd name="T5" fmla="*/ 82 h 82"/>
                <a:gd name="T6" fmla="*/ 0 w 67"/>
                <a:gd name="T7" fmla="*/ 52 h 82"/>
                <a:gd name="T8" fmla="*/ 0 w 67"/>
                <a:gd name="T9" fmla="*/ 0 h 82"/>
                <a:gd name="T10" fmla="*/ 11 w 67"/>
                <a:gd name="T11" fmla="*/ 0 h 82"/>
                <a:gd name="T12" fmla="*/ 11 w 67"/>
                <a:gd name="T13" fmla="*/ 48 h 82"/>
                <a:gd name="T14" fmla="*/ 15 w 67"/>
                <a:gd name="T15" fmla="*/ 66 h 82"/>
                <a:gd name="T16" fmla="*/ 30 w 67"/>
                <a:gd name="T17" fmla="*/ 73 h 82"/>
                <a:gd name="T18" fmla="*/ 55 w 67"/>
                <a:gd name="T19" fmla="*/ 40 h 82"/>
                <a:gd name="T20" fmla="*/ 55 w 67"/>
                <a:gd name="T21" fmla="*/ 0 h 82"/>
                <a:gd name="T22" fmla="*/ 67 w 67"/>
                <a:gd name="T23" fmla="*/ 0 h 82"/>
                <a:gd name="T24" fmla="*/ 67 w 67"/>
                <a:gd name="T25" fmla="*/ 78 h 82"/>
                <a:gd name="T26" fmla="*/ 55 w 67"/>
                <a:gd name="T27" fmla="*/ 7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2">
                  <a:moveTo>
                    <a:pt x="55" y="78"/>
                  </a:moveTo>
                  <a:cubicBezTo>
                    <a:pt x="55" y="65"/>
                    <a:pt x="55" y="65"/>
                    <a:pt x="55" y="65"/>
                  </a:cubicBezTo>
                  <a:cubicBezTo>
                    <a:pt x="49" y="76"/>
                    <a:pt x="40" y="82"/>
                    <a:pt x="27" y="82"/>
                  </a:cubicBezTo>
                  <a:cubicBezTo>
                    <a:pt x="10" y="82"/>
                    <a:pt x="0" y="71"/>
                    <a:pt x="0" y="52"/>
                  </a:cubicBezTo>
                  <a:cubicBezTo>
                    <a:pt x="0" y="0"/>
                    <a:pt x="0" y="0"/>
                    <a:pt x="0" y="0"/>
                  </a:cubicBezTo>
                  <a:cubicBezTo>
                    <a:pt x="11" y="0"/>
                    <a:pt x="11" y="0"/>
                    <a:pt x="11" y="0"/>
                  </a:cubicBezTo>
                  <a:cubicBezTo>
                    <a:pt x="11" y="48"/>
                    <a:pt x="11" y="48"/>
                    <a:pt x="11" y="48"/>
                  </a:cubicBezTo>
                  <a:cubicBezTo>
                    <a:pt x="11" y="56"/>
                    <a:pt x="12" y="62"/>
                    <a:pt x="15" y="66"/>
                  </a:cubicBezTo>
                  <a:cubicBezTo>
                    <a:pt x="18" y="70"/>
                    <a:pt x="23" y="73"/>
                    <a:pt x="30" y="73"/>
                  </a:cubicBezTo>
                  <a:cubicBezTo>
                    <a:pt x="45" y="73"/>
                    <a:pt x="55" y="59"/>
                    <a:pt x="55" y="40"/>
                  </a:cubicBezTo>
                  <a:cubicBezTo>
                    <a:pt x="55" y="0"/>
                    <a:pt x="55" y="0"/>
                    <a:pt x="55" y="0"/>
                  </a:cubicBezTo>
                  <a:cubicBezTo>
                    <a:pt x="67" y="0"/>
                    <a:pt x="67" y="0"/>
                    <a:pt x="67" y="0"/>
                  </a:cubicBezTo>
                  <a:cubicBezTo>
                    <a:pt x="67" y="78"/>
                    <a:pt x="67" y="78"/>
                    <a:pt x="67" y="78"/>
                  </a:cubicBezTo>
                  <a:cubicBezTo>
                    <a:pt x="55" y="78"/>
                    <a:pt x="55" y="78"/>
                    <a:pt x="55" y="7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30" name="Freeform 61">
              <a:extLst>
                <a:ext uri="{FF2B5EF4-FFF2-40B4-BE49-F238E27FC236}">
                  <a16:creationId xmlns:a16="http://schemas.microsoft.com/office/drawing/2014/main" id="{D4C47511-48AA-4CED-B77E-B957BF3EDA98}"/>
                </a:ext>
              </a:extLst>
            </p:cNvPr>
            <p:cNvSpPr>
              <a:spLocks/>
            </p:cNvSpPr>
            <p:nvPr/>
          </p:nvSpPr>
          <p:spPr bwMode="auto">
            <a:xfrm>
              <a:off x="10899776" y="3967163"/>
              <a:ext cx="257175" cy="319088"/>
            </a:xfrm>
            <a:custGeom>
              <a:avLst/>
              <a:gdLst>
                <a:gd name="T0" fmla="*/ 56 w 68"/>
                <a:gd name="T1" fmla="*/ 27 h 85"/>
                <a:gd name="T2" fmla="*/ 34 w 68"/>
                <a:gd name="T3" fmla="*/ 9 h 85"/>
                <a:gd name="T4" fmla="*/ 13 w 68"/>
                <a:gd name="T5" fmla="*/ 23 h 85"/>
                <a:gd name="T6" fmla="*/ 21 w 68"/>
                <a:gd name="T7" fmla="*/ 34 h 85"/>
                <a:gd name="T8" fmla="*/ 37 w 68"/>
                <a:gd name="T9" fmla="*/ 37 h 85"/>
                <a:gd name="T10" fmla="*/ 59 w 68"/>
                <a:gd name="T11" fmla="*/ 43 h 85"/>
                <a:gd name="T12" fmla="*/ 68 w 68"/>
                <a:gd name="T13" fmla="*/ 60 h 85"/>
                <a:gd name="T14" fmla="*/ 34 w 68"/>
                <a:gd name="T15" fmla="*/ 85 h 85"/>
                <a:gd name="T16" fmla="*/ 0 w 68"/>
                <a:gd name="T17" fmla="*/ 58 h 85"/>
                <a:gd name="T18" fmla="*/ 11 w 68"/>
                <a:gd name="T19" fmla="*/ 58 h 85"/>
                <a:gd name="T20" fmla="*/ 33 w 68"/>
                <a:gd name="T21" fmla="*/ 76 h 85"/>
                <a:gd name="T22" fmla="*/ 55 w 68"/>
                <a:gd name="T23" fmla="*/ 60 h 85"/>
                <a:gd name="T24" fmla="*/ 36 w 68"/>
                <a:gd name="T25" fmla="*/ 48 h 85"/>
                <a:gd name="T26" fmla="*/ 8 w 68"/>
                <a:gd name="T27" fmla="*/ 40 h 85"/>
                <a:gd name="T28" fmla="*/ 0 w 68"/>
                <a:gd name="T29" fmla="*/ 24 h 85"/>
                <a:gd name="T30" fmla="*/ 33 w 68"/>
                <a:gd name="T31" fmla="*/ 0 h 85"/>
                <a:gd name="T32" fmla="*/ 66 w 68"/>
                <a:gd name="T33" fmla="*/ 26 h 85"/>
                <a:gd name="T34" fmla="*/ 56 w 68"/>
                <a:gd name="T35" fmla="*/ 26 h 85"/>
                <a:gd name="T36" fmla="*/ 56 w 68"/>
                <a:gd name="T37" fmla="*/ 2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85">
                  <a:moveTo>
                    <a:pt x="56" y="27"/>
                  </a:moveTo>
                  <a:cubicBezTo>
                    <a:pt x="56" y="16"/>
                    <a:pt x="48" y="9"/>
                    <a:pt x="34" y="9"/>
                  </a:cubicBezTo>
                  <a:cubicBezTo>
                    <a:pt x="22" y="9"/>
                    <a:pt x="13" y="15"/>
                    <a:pt x="13" y="23"/>
                  </a:cubicBezTo>
                  <a:cubicBezTo>
                    <a:pt x="13" y="28"/>
                    <a:pt x="16" y="32"/>
                    <a:pt x="21" y="34"/>
                  </a:cubicBezTo>
                  <a:cubicBezTo>
                    <a:pt x="24" y="35"/>
                    <a:pt x="25" y="35"/>
                    <a:pt x="37" y="37"/>
                  </a:cubicBezTo>
                  <a:cubicBezTo>
                    <a:pt x="50" y="39"/>
                    <a:pt x="54" y="40"/>
                    <a:pt x="59" y="43"/>
                  </a:cubicBezTo>
                  <a:cubicBezTo>
                    <a:pt x="65" y="47"/>
                    <a:pt x="68" y="53"/>
                    <a:pt x="68" y="60"/>
                  </a:cubicBezTo>
                  <a:cubicBezTo>
                    <a:pt x="68" y="75"/>
                    <a:pt x="55" y="85"/>
                    <a:pt x="34" y="85"/>
                  </a:cubicBezTo>
                  <a:cubicBezTo>
                    <a:pt x="14" y="85"/>
                    <a:pt x="3" y="76"/>
                    <a:pt x="0" y="58"/>
                  </a:cubicBezTo>
                  <a:cubicBezTo>
                    <a:pt x="11" y="58"/>
                    <a:pt x="11" y="58"/>
                    <a:pt x="11" y="58"/>
                  </a:cubicBezTo>
                  <a:cubicBezTo>
                    <a:pt x="13" y="70"/>
                    <a:pt x="20" y="76"/>
                    <a:pt x="33" y="76"/>
                  </a:cubicBezTo>
                  <a:cubicBezTo>
                    <a:pt x="46" y="76"/>
                    <a:pt x="55" y="69"/>
                    <a:pt x="55" y="60"/>
                  </a:cubicBezTo>
                  <a:cubicBezTo>
                    <a:pt x="55" y="53"/>
                    <a:pt x="50" y="50"/>
                    <a:pt x="36" y="48"/>
                  </a:cubicBezTo>
                  <a:cubicBezTo>
                    <a:pt x="16" y="44"/>
                    <a:pt x="13" y="44"/>
                    <a:pt x="8" y="40"/>
                  </a:cubicBezTo>
                  <a:cubicBezTo>
                    <a:pt x="4" y="36"/>
                    <a:pt x="0" y="30"/>
                    <a:pt x="0" y="24"/>
                  </a:cubicBezTo>
                  <a:cubicBezTo>
                    <a:pt x="0" y="10"/>
                    <a:pt x="14" y="0"/>
                    <a:pt x="33" y="0"/>
                  </a:cubicBezTo>
                  <a:cubicBezTo>
                    <a:pt x="53" y="0"/>
                    <a:pt x="64" y="9"/>
                    <a:pt x="66" y="26"/>
                  </a:cubicBezTo>
                  <a:cubicBezTo>
                    <a:pt x="56" y="26"/>
                    <a:pt x="56" y="26"/>
                    <a:pt x="56" y="26"/>
                  </a:cubicBezTo>
                  <a:cubicBezTo>
                    <a:pt x="56" y="27"/>
                    <a:pt x="56" y="27"/>
                    <a:pt x="56"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31" name="Freeform 62">
              <a:extLst>
                <a:ext uri="{FF2B5EF4-FFF2-40B4-BE49-F238E27FC236}">
                  <a16:creationId xmlns:a16="http://schemas.microsoft.com/office/drawing/2014/main" id="{AAD4BAE3-8DE1-4551-A185-38C984593C16}"/>
                </a:ext>
              </a:extLst>
            </p:cNvPr>
            <p:cNvSpPr>
              <a:spLocks/>
            </p:cNvSpPr>
            <p:nvPr/>
          </p:nvSpPr>
          <p:spPr bwMode="auto">
            <a:xfrm>
              <a:off x="11206163" y="3887788"/>
              <a:ext cx="161925" cy="403225"/>
            </a:xfrm>
            <a:custGeom>
              <a:avLst/>
              <a:gdLst>
                <a:gd name="T0" fmla="*/ 43 w 43"/>
                <a:gd name="T1" fmla="*/ 34 h 107"/>
                <a:gd name="T2" fmla="*/ 22 w 43"/>
                <a:gd name="T3" fmla="*/ 34 h 107"/>
                <a:gd name="T4" fmla="*/ 22 w 43"/>
                <a:gd name="T5" fmla="*/ 82 h 107"/>
                <a:gd name="T6" fmla="*/ 32 w 43"/>
                <a:gd name="T7" fmla="*/ 97 h 107"/>
                <a:gd name="T8" fmla="*/ 43 w 43"/>
                <a:gd name="T9" fmla="*/ 92 h 107"/>
                <a:gd name="T10" fmla="*/ 43 w 43"/>
                <a:gd name="T11" fmla="*/ 103 h 107"/>
                <a:gd name="T12" fmla="*/ 30 w 43"/>
                <a:gd name="T13" fmla="*/ 107 h 107"/>
                <a:gd name="T14" fmla="*/ 11 w 43"/>
                <a:gd name="T15" fmla="*/ 87 h 107"/>
                <a:gd name="T16" fmla="*/ 11 w 43"/>
                <a:gd name="T17" fmla="*/ 34 h 107"/>
                <a:gd name="T18" fmla="*/ 0 w 43"/>
                <a:gd name="T19" fmla="*/ 34 h 107"/>
                <a:gd name="T20" fmla="*/ 0 w 43"/>
                <a:gd name="T21" fmla="*/ 25 h 107"/>
                <a:gd name="T22" fmla="*/ 11 w 43"/>
                <a:gd name="T23" fmla="*/ 25 h 107"/>
                <a:gd name="T24" fmla="*/ 11 w 43"/>
                <a:gd name="T25" fmla="*/ 0 h 107"/>
                <a:gd name="T26" fmla="*/ 22 w 43"/>
                <a:gd name="T27" fmla="*/ 0 h 107"/>
                <a:gd name="T28" fmla="*/ 22 w 43"/>
                <a:gd name="T29" fmla="*/ 25 h 107"/>
                <a:gd name="T30" fmla="*/ 43 w 43"/>
                <a:gd name="T31" fmla="*/ 25 h 107"/>
                <a:gd name="T32" fmla="*/ 43 w 43"/>
                <a:gd name="T33" fmla="*/ 3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107">
                  <a:moveTo>
                    <a:pt x="43" y="34"/>
                  </a:moveTo>
                  <a:cubicBezTo>
                    <a:pt x="22" y="34"/>
                    <a:pt x="22" y="34"/>
                    <a:pt x="22" y="34"/>
                  </a:cubicBezTo>
                  <a:cubicBezTo>
                    <a:pt x="22" y="82"/>
                    <a:pt x="22" y="82"/>
                    <a:pt x="22" y="82"/>
                  </a:cubicBezTo>
                  <a:cubicBezTo>
                    <a:pt x="22" y="93"/>
                    <a:pt x="25" y="97"/>
                    <a:pt x="32" y="97"/>
                  </a:cubicBezTo>
                  <a:cubicBezTo>
                    <a:pt x="36" y="97"/>
                    <a:pt x="38" y="96"/>
                    <a:pt x="43" y="92"/>
                  </a:cubicBezTo>
                  <a:cubicBezTo>
                    <a:pt x="43" y="103"/>
                    <a:pt x="43" y="103"/>
                    <a:pt x="43" y="103"/>
                  </a:cubicBezTo>
                  <a:cubicBezTo>
                    <a:pt x="37" y="106"/>
                    <a:pt x="34" y="107"/>
                    <a:pt x="30" y="107"/>
                  </a:cubicBezTo>
                  <a:cubicBezTo>
                    <a:pt x="17" y="107"/>
                    <a:pt x="11" y="100"/>
                    <a:pt x="11" y="87"/>
                  </a:cubicBezTo>
                  <a:cubicBezTo>
                    <a:pt x="11" y="34"/>
                    <a:pt x="11" y="34"/>
                    <a:pt x="11" y="34"/>
                  </a:cubicBezTo>
                  <a:cubicBezTo>
                    <a:pt x="0" y="34"/>
                    <a:pt x="0" y="34"/>
                    <a:pt x="0" y="34"/>
                  </a:cubicBezTo>
                  <a:cubicBezTo>
                    <a:pt x="0" y="25"/>
                    <a:pt x="0" y="25"/>
                    <a:pt x="0" y="25"/>
                  </a:cubicBezTo>
                  <a:cubicBezTo>
                    <a:pt x="11" y="25"/>
                    <a:pt x="11" y="25"/>
                    <a:pt x="11" y="25"/>
                  </a:cubicBezTo>
                  <a:cubicBezTo>
                    <a:pt x="11" y="0"/>
                    <a:pt x="11" y="0"/>
                    <a:pt x="11" y="0"/>
                  </a:cubicBezTo>
                  <a:cubicBezTo>
                    <a:pt x="22" y="0"/>
                    <a:pt x="22" y="0"/>
                    <a:pt x="22" y="0"/>
                  </a:cubicBezTo>
                  <a:cubicBezTo>
                    <a:pt x="22" y="25"/>
                    <a:pt x="22" y="25"/>
                    <a:pt x="22" y="25"/>
                  </a:cubicBezTo>
                  <a:cubicBezTo>
                    <a:pt x="43" y="25"/>
                    <a:pt x="43" y="25"/>
                    <a:pt x="43" y="25"/>
                  </a:cubicBezTo>
                  <a:cubicBezTo>
                    <a:pt x="43" y="34"/>
                    <a:pt x="43" y="34"/>
                    <a:pt x="43" y="3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32" name="Freeform 63">
              <a:extLst>
                <a:ext uri="{FF2B5EF4-FFF2-40B4-BE49-F238E27FC236}">
                  <a16:creationId xmlns:a16="http://schemas.microsoft.com/office/drawing/2014/main" id="{06663AC0-6829-4C46-8FDC-8423B70E0C80}"/>
                </a:ext>
              </a:extLst>
            </p:cNvPr>
            <p:cNvSpPr>
              <a:spLocks/>
            </p:cNvSpPr>
            <p:nvPr/>
          </p:nvSpPr>
          <p:spPr bwMode="auto">
            <a:xfrm>
              <a:off x="11458576" y="3970338"/>
              <a:ext cx="168275" cy="304800"/>
            </a:xfrm>
            <a:custGeom>
              <a:avLst/>
              <a:gdLst>
                <a:gd name="T0" fmla="*/ 11 w 45"/>
                <a:gd name="T1" fmla="*/ 3 h 81"/>
                <a:gd name="T2" fmla="*/ 11 w 45"/>
                <a:gd name="T3" fmla="*/ 18 h 81"/>
                <a:gd name="T4" fmla="*/ 42 w 45"/>
                <a:gd name="T5" fmla="*/ 0 h 81"/>
                <a:gd name="T6" fmla="*/ 45 w 45"/>
                <a:gd name="T7" fmla="*/ 0 h 81"/>
                <a:gd name="T8" fmla="*/ 45 w 45"/>
                <a:gd name="T9" fmla="*/ 10 h 81"/>
                <a:gd name="T10" fmla="*/ 42 w 45"/>
                <a:gd name="T11" fmla="*/ 10 h 81"/>
                <a:gd name="T12" fmla="*/ 11 w 45"/>
                <a:gd name="T13" fmla="*/ 40 h 81"/>
                <a:gd name="T14" fmla="*/ 11 w 45"/>
                <a:gd name="T15" fmla="*/ 81 h 81"/>
                <a:gd name="T16" fmla="*/ 0 w 45"/>
                <a:gd name="T17" fmla="*/ 81 h 81"/>
                <a:gd name="T18" fmla="*/ 0 w 45"/>
                <a:gd name="T19" fmla="*/ 3 h 81"/>
                <a:gd name="T20" fmla="*/ 11 w 45"/>
                <a:gd name="T21"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81">
                  <a:moveTo>
                    <a:pt x="11" y="3"/>
                  </a:moveTo>
                  <a:cubicBezTo>
                    <a:pt x="11" y="18"/>
                    <a:pt x="11" y="18"/>
                    <a:pt x="11" y="18"/>
                  </a:cubicBezTo>
                  <a:cubicBezTo>
                    <a:pt x="18" y="6"/>
                    <a:pt x="28" y="0"/>
                    <a:pt x="42" y="0"/>
                  </a:cubicBezTo>
                  <a:cubicBezTo>
                    <a:pt x="43" y="0"/>
                    <a:pt x="44" y="0"/>
                    <a:pt x="45" y="0"/>
                  </a:cubicBezTo>
                  <a:cubicBezTo>
                    <a:pt x="45" y="10"/>
                    <a:pt x="45" y="10"/>
                    <a:pt x="45" y="10"/>
                  </a:cubicBezTo>
                  <a:cubicBezTo>
                    <a:pt x="44" y="10"/>
                    <a:pt x="43" y="10"/>
                    <a:pt x="42" y="10"/>
                  </a:cubicBezTo>
                  <a:cubicBezTo>
                    <a:pt x="23" y="10"/>
                    <a:pt x="11" y="21"/>
                    <a:pt x="11" y="40"/>
                  </a:cubicBezTo>
                  <a:cubicBezTo>
                    <a:pt x="11" y="81"/>
                    <a:pt x="11" y="81"/>
                    <a:pt x="11" y="81"/>
                  </a:cubicBezTo>
                  <a:cubicBezTo>
                    <a:pt x="0" y="81"/>
                    <a:pt x="0" y="81"/>
                    <a:pt x="0" y="81"/>
                  </a:cubicBezTo>
                  <a:cubicBezTo>
                    <a:pt x="0" y="3"/>
                    <a:pt x="0" y="3"/>
                    <a:pt x="0" y="3"/>
                  </a:cubicBezTo>
                  <a:cubicBezTo>
                    <a:pt x="11" y="3"/>
                    <a:pt x="11" y="3"/>
                    <a:pt x="1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33" name="Freeform 64">
              <a:extLst>
                <a:ext uri="{FF2B5EF4-FFF2-40B4-BE49-F238E27FC236}">
                  <a16:creationId xmlns:a16="http://schemas.microsoft.com/office/drawing/2014/main" id="{B2C11B43-93BC-4FEA-9895-DCAAAD8EE9F4}"/>
                </a:ext>
              </a:extLst>
            </p:cNvPr>
            <p:cNvSpPr>
              <a:spLocks/>
            </p:cNvSpPr>
            <p:nvPr/>
          </p:nvSpPr>
          <p:spPr bwMode="auto">
            <a:xfrm>
              <a:off x="11664951" y="3981451"/>
              <a:ext cx="315913" cy="441325"/>
            </a:xfrm>
            <a:custGeom>
              <a:avLst/>
              <a:gdLst>
                <a:gd name="T0" fmla="*/ 84 w 84"/>
                <a:gd name="T1" fmla="*/ 0 h 117"/>
                <a:gd name="T2" fmla="*/ 40 w 84"/>
                <a:gd name="T3" fmla="*/ 98 h 117"/>
                <a:gd name="T4" fmla="*/ 16 w 84"/>
                <a:gd name="T5" fmla="*/ 117 h 117"/>
                <a:gd name="T6" fmla="*/ 3 w 84"/>
                <a:gd name="T7" fmla="*/ 114 h 117"/>
                <a:gd name="T8" fmla="*/ 3 w 84"/>
                <a:gd name="T9" fmla="*/ 101 h 117"/>
                <a:gd name="T10" fmla="*/ 14 w 84"/>
                <a:gd name="T11" fmla="*/ 105 h 117"/>
                <a:gd name="T12" fmla="*/ 29 w 84"/>
                <a:gd name="T13" fmla="*/ 93 h 117"/>
                <a:gd name="T14" fmla="*/ 36 w 84"/>
                <a:gd name="T15" fmla="*/ 79 h 117"/>
                <a:gd name="T16" fmla="*/ 0 w 84"/>
                <a:gd name="T17" fmla="*/ 1 h 117"/>
                <a:gd name="T18" fmla="*/ 13 w 84"/>
                <a:gd name="T19" fmla="*/ 1 h 117"/>
                <a:gd name="T20" fmla="*/ 36 w 84"/>
                <a:gd name="T21" fmla="*/ 52 h 117"/>
                <a:gd name="T22" fmla="*/ 40 w 84"/>
                <a:gd name="T23" fmla="*/ 60 h 117"/>
                <a:gd name="T24" fmla="*/ 42 w 84"/>
                <a:gd name="T25" fmla="*/ 65 h 117"/>
                <a:gd name="T26" fmla="*/ 48 w 84"/>
                <a:gd name="T27" fmla="*/ 52 h 117"/>
                <a:gd name="T28" fmla="*/ 72 w 84"/>
                <a:gd name="T29" fmla="*/ 0 h 117"/>
                <a:gd name="T30" fmla="*/ 84 w 84"/>
                <a:gd name="T3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117">
                  <a:moveTo>
                    <a:pt x="84" y="0"/>
                  </a:moveTo>
                  <a:cubicBezTo>
                    <a:pt x="40" y="98"/>
                    <a:pt x="40" y="98"/>
                    <a:pt x="40" y="98"/>
                  </a:cubicBezTo>
                  <a:cubicBezTo>
                    <a:pt x="35" y="110"/>
                    <a:pt x="26" y="117"/>
                    <a:pt x="16" y="117"/>
                  </a:cubicBezTo>
                  <a:cubicBezTo>
                    <a:pt x="11" y="117"/>
                    <a:pt x="8" y="116"/>
                    <a:pt x="3" y="114"/>
                  </a:cubicBezTo>
                  <a:cubicBezTo>
                    <a:pt x="3" y="101"/>
                    <a:pt x="3" y="101"/>
                    <a:pt x="3" y="101"/>
                  </a:cubicBezTo>
                  <a:cubicBezTo>
                    <a:pt x="7" y="104"/>
                    <a:pt x="10" y="105"/>
                    <a:pt x="14" y="105"/>
                  </a:cubicBezTo>
                  <a:cubicBezTo>
                    <a:pt x="21" y="105"/>
                    <a:pt x="25" y="101"/>
                    <a:pt x="29" y="93"/>
                  </a:cubicBezTo>
                  <a:cubicBezTo>
                    <a:pt x="36" y="79"/>
                    <a:pt x="36" y="79"/>
                    <a:pt x="36" y="79"/>
                  </a:cubicBezTo>
                  <a:cubicBezTo>
                    <a:pt x="0" y="1"/>
                    <a:pt x="0" y="1"/>
                    <a:pt x="0" y="1"/>
                  </a:cubicBezTo>
                  <a:cubicBezTo>
                    <a:pt x="13" y="1"/>
                    <a:pt x="13" y="1"/>
                    <a:pt x="13" y="1"/>
                  </a:cubicBezTo>
                  <a:cubicBezTo>
                    <a:pt x="36" y="52"/>
                    <a:pt x="36" y="52"/>
                    <a:pt x="36" y="52"/>
                  </a:cubicBezTo>
                  <a:cubicBezTo>
                    <a:pt x="38" y="56"/>
                    <a:pt x="39" y="59"/>
                    <a:pt x="40" y="60"/>
                  </a:cubicBezTo>
                  <a:cubicBezTo>
                    <a:pt x="40" y="62"/>
                    <a:pt x="41" y="63"/>
                    <a:pt x="42" y="65"/>
                  </a:cubicBezTo>
                  <a:cubicBezTo>
                    <a:pt x="43" y="64"/>
                    <a:pt x="45" y="57"/>
                    <a:pt x="48" y="52"/>
                  </a:cubicBezTo>
                  <a:cubicBezTo>
                    <a:pt x="72" y="0"/>
                    <a:pt x="72" y="0"/>
                    <a:pt x="72" y="0"/>
                  </a:cubicBezTo>
                  <a:cubicBezTo>
                    <a:pt x="84" y="0"/>
                    <a:pt x="84" y="0"/>
                    <a:pt x="8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312422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Quot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7938A5-102C-481A-836B-3409F8E34234}"/>
              </a:ext>
            </a:extLst>
          </p:cNvPr>
          <p:cNvSpPr/>
          <p:nvPr userDrawn="1"/>
        </p:nvSpPr>
        <p:spPr>
          <a:xfrm>
            <a:off x="0" y="0"/>
            <a:ext cx="12192000" cy="6858000"/>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en-GB" sz="1200" dirty="0"/>
          </a:p>
        </p:txBody>
      </p:sp>
      <p:sp>
        <p:nvSpPr>
          <p:cNvPr id="109" name="Title 55">
            <a:extLst>
              <a:ext uri="{FF2B5EF4-FFF2-40B4-BE49-F238E27FC236}">
                <a16:creationId xmlns:a16="http://schemas.microsoft.com/office/drawing/2014/main" id="{F8367767-88A6-4138-80BB-9E1AC8517E76}"/>
              </a:ext>
            </a:extLst>
          </p:cNvPr>
          <p:cNvSpPr>
            <a:spLocks noGrp="1"/>
          </p:cNvSpPr>
          <p:nvPr>
            <p:ph type="title"/>
          </p:nvPr>
        </p:nvSpPr>
        <p:spPr>
          <a:xfrm>
            <a:off x="1832090" y="1469204"/>
            <a:ext cx="7705612" cy="3299646"/>
          </a:xfrm>
        </p:spPr>
        <p:txBody>
          <a:bodyPr anchor="t">
            <a:noAutofit/>
          </a:bodyPr>
          <a:lstStyle>
            <a:lvl1pPr>
              <a:lnSpc>
                <a:spcPct val="110000"/>
              </a:lnSpc>
              <a:defRPr sz="3200" i="1">
                <a:solidFill>
                  <a:schemeClr val="bg1"/>
                </a:solidFill>
                <a:latin typeface="+mn-lt"/>
              </a:defRPr>
            </a:lvl1pPr>
          </a:lstStyle>
          <a:p>
            <a:r>
              <a:rPr lang="en-US" dirty="0"/>
              <a:t>Click to edit Master title style</a:t>
            </a:r>
            <a:endParaRPr lang="en-GB" dirty="0"/>
          </a:p>
        </p:txBody>
      </p:sp>
      <p:sp>
        <p:nvSpPr>
          <p:cNvPr id="110" name="Text Placeholder 57">
            <a:extLst>
              <a:ext uri="{FF2B5EF4-FFF2-40B4-BE49-F238E27FC236}">
                <a16:creationId xmlns:a16="http://schemas.microsoft.com/office/drawing/2014/main" id="{A998928F-42BF-4D93-BA15-8771C510DD99}"/>
              </a:ext>
            </a:extLst>
          </p:cNvPr>
          <p:cNvSpPr>
            <a:spLocks noGrp="1"/>
          </p:cNvSpPr>
          <p:nvPr>
            <p:ph type="body" sz="quarter" idx="10" hasCustomPrompt="1"/>
          </p:nvPr>
        </p:nvSpPr>
        <p:spPr>
          <a:xfrm>
            <a:off x="4591053" y="6269808"/>
            <a:ext cx="1056315" cy="187167"/>
          </a:xfrm>
        </p:spPr>
        <p:txBody>
          <a:bodyPr wrap="square" lIns="0" tIns="0" rIns="0" bIns="0">
            <a:noAutofit/>
          </a:bodyPr>
          <a:lstStyle>
            <a:lvl1pPr>
              <a:defRPr sz="1200">
                <a:solidFill>
                  <a:schemeClr val="bg1"/>
                </a:solidFill>
              </a:defRPr>
            </a:lvl1pPr>
          </a:lstStyle>
          <a:p>
            <a:pPr lvl="0"/>
            <a:r>
              <a:rPr lang="en-US" dirty="0"/>
              <a:t>Role / company</a:t>
            </a:r>
          </a:p>
        </p:txBody>
      </p:sp>
      <p:sp>
        <p:nvSpPr>
          <p:cNvPr id="111" name="Text Placeholder 57">
            <a:extLst>
              <a:ext uri="{FF2B5EF4-FFF2-40B4-BE49-F238E27FC236}">
                <a16:creationId xmlns:a16="http://schemas.microsoft.com/office/drawing/2014/main" id="{D3584FCD-F8F6-4E6E-95D1-19651DD27AF2}"/>
              </a:ext>
            </a:extLst>
          </p:cNvPr>
          <p:cNvSpPr>
            <a:spLocks noGrp="1"/>
          </p:cNvSpPr>
          <p:nvPr>
            <p:ph type="body" sz="quarter" idx="11" hasCustomPrompt="1"/>
          </p:nvPr>
        </p:nvSpPr>
        <p:spPr>
          <a:xfrm>
            <a:off x="4570816" y="5828385"/>
            <a:ext cx="859166" cy="266321"/>
          </a:xfrm>
          <a:prstGeom prst="roundRect">
            <a:avLst>
              <a:gd name="adj" fmla="val 50000"/>
            </a:avLst>
          </a:prstGeom>
          <a:solidFill>
            <a:schemeClr val="bg1"/>
          </a:solidFill>
        </p:spPr>
        <p:txBody>
          <a:bodyPr wrap="none" lIns="90000" tIns="25200" rIns="54000" bIns="25200" anchor="ctr">
            <a:spAutoFit/>
          </a:bodyPr>
          <a:lstStyle>
            <a:lvl1pPr algn="l">
              <a:lnSpc>
                <a:spcPct val="100000"/>
              </a:lnSpc>
              <a:spcBef>
                <a:spcPts val="0"/>
              </a:spcBef>
              <a:defRPr sz="900" b="1" cap="all" spc="200" baseline="0">
                <a:solidFill>
                  <a:schemeClr val="tx2"/>
                </a:solidFill>
              </a:defRPr>
            </a:lvl1pPr>
          </a:lstStyle>
          <a:p>
            <a:pPr lvl="0"/>
            <a:r>
              <a:rPr lang="en-US" dirty="0"/>
              <a:t>Author</a:t>
            </a:r>
          </a:p>
        </p:txBody>
      </p:sp>
      <p:sp>
        <p:nvSpPr>
          <p:cNvPr id="8" name="Text Placeholder 7">
            <a:extLst>
              <a:ext uri="{FF2B5EF4-FFF2-40B4-BE49-F238E27FC236}">
                <a16:creationId xmlns:a16="http://schemas.microsoft.com/office/drawing/2014/main" id="{0A8CB4C3-0110-4ED8-A8AE-5136963C9108}"/>
              </a:ext>
            </a:extLst>
          </p:cNvPr>
          <p:cNvSpPr>
            <a:spLocks noGrp="1"/>
          </p:cNvSpPr>
          <p:nvPr>
            <p:ph type="body" sz="quarter" idx="14" hasCustomPrompt="1"/>
          </p:nvPr>
        </p:nvSpPr>
        <p:spPr>
          <a:xfrm>
            <a:off x="11377468" y="216000"/>
            <a:ext cx="597377" cy="476788"/>
          </a:xfrm>
          <a:custGeom>
            <a:avLst/>
            <a:gdLst>
              <a:gd name="connsiteX0" fmla="*/ 383146 w 597377"/>
              <a:gd name="connsiteY0" fmla="*/ 419450 h 476788"/>
              <a:gd name="connsiteX1" fmla="*/ 368041 w 597377"/>
              <a:gd name="connsiteY1" fmla="*/ 439384 h 476788"/>
              <a:gd name="connsiteX2" fmla="*/ 375484 w 597377"/>
              <a:gd name="connsiteY2" fmla="*/ 452309 h 476788"/>
              <a:gd name="connsiteX3" fmla="*/ 383146 w 597377"/>
              <a:gd name="connsiteY3" fmla="*/ 437632 h 476788"/>
              <a:gd name="connsiteX4" fmla="*/ 565733 w 597377"/>
              <a:gd name="connsiteY4" fmla="*/ 359796 h 476788"/>
              <a:gd name="connsiteX5" fmla="*/ 595392 w 597377"/>
              <a:gd name="connsiteY5" fmla="*/ 359796 h 476788"/>
              <a:gd name="connsiteX6" fmla="*/ 595392 w 597377"/>
              <a:gd name="connsiteY6" fmla="*/ 474803 h 476788"/>
              <a:gd name="connsiteX7" fmla="*/ 565733 w 597377"/>
              <a:gd name="connsiteY7" fmla="*/ 474803 h 476788"/>
              <a:gd name="connsiteX8" fmla="*/ 376531 w 597377"/>
              <a:gd name="connsiteY8" fmla="*/ 356047 h 476788"/>
              <a:gd name="connsiteX9" fmla="*/ 402562 w 597377"/>
              <a:gd name="connsiteY9" fmla="*/ 363047 h 476788"/>
              <a:gd name="connsiteX10" fmla="*/ 413499 w 597377"/>
              <a:gd name="connsiteY10" fmla="*/ 390388 h 476788"/>
              <a:gd name="connsiteX11" fmla="*/ 413499 w 597377"/>
              <a:gd name="connsiteY11" fmla="*/ 454040 h 476788"/>
              <a:gd name="connsiteX12" fmla="*/ 417436 w 597377"/>
              <a:gd name="connsiteY12" fmla="*/ 474382 h 476788"/>
              <a:gd name="connsiteX13" fmla="*/ 387031 w 597377"/>
              <a:gd name="connsiteY13" fmla="*/ 474382 h 476788"/>
              <a:gd name="connsiteX14" fmla="*/ 384844 w 597377"/>
              <a:gd name="connsiteY14" fmla="*/ 460821 h 476788"/>
              <a:gd name="connsiteX15" fmla="*/ 362532 w 597377"/>
              <a:gd name="connsiteY15" fmla="*/ 476788 h 476788"/>
              <a:gd name="connsiteX16" fmla="*/ 335845 w 597377"/>
              <a:gd name="connsiteY16" fmla="*/ 442447 h 476788"/>
              <a:gd name="connsiteX17" fmla="*/ 345251 w 597377"/>
              <a:gd name="connsiteY17" fmla="*/ 410949 h 476788"/>
              <a:gd name="connsiteX18" fmla="*/ 369969 w 597377"/>
              <a:gd name="connsiteY18" fmla="*/ 400888 h 476788"/>
              <a:gd name="connsiteX19" fmla="*/ 383750 w 597377"/>
              <a:gd name="connsiteY19" fmla="*/ 387545 h 476788"/>
              <a:gd name="connsiteX20" fmla="*/ 375438 w 597377"/>
              <a:gd name="connsiteY20" fmla="*/ 376827 h 476788"/>
              <a:gd name="connsiteX21" fmla="*/ 366688 w 597377"/>
              <a:gd name="connsiteY21" fmla="*/ 389732 h 476788"/>
              <a:gd name="connsiteX22" fmla="*/ 366907 w 597377"/>
              <a:gd name="connsiteY22" fmla="*/ 395857 h 476788"/>
              <a:gd name="connsiteX23" fmla="*/ 338908 w 597377"/>
              <a:gd name="connsiteY23" fmla="*/ 395857 h 476788"/>
              <a:gd name="connsiteX24" fmla="*/ 339345 w 597377"/>
              <a:gd name="connsiteY24" fmla="*/ 386232 h 476788"/>
              <a:gd name="connsiteX25" fmla="*/ 347439 w 597377"/>
              <a:gd name="connsiteY25" fmla="*/ 363922 h 476788"/>
              <a:gd name="connsiteX26" fmla="*/ 376531 w 597377"/>
              <a:gd name="connsiteY26" fmla="*/ 356047 h 476788"/>
              <a:gd name="connsiteX27" fmla="*/ 565733 w 597377"/>
              <a:gd name="connsiteY27" fmla="*/ 315139 h 476788"/>
              <a:gd name="connsiteX28" fmla="*/ 597377 w 597377"/>
              <a:gd name="connsiteY28" fmla="*/ 315139 h 476788"/>
              <a:gd name="connsiteX29" fmla="*/ 597377 w 597377"/>
              <a:gd name="connsiteY29" fmla="*/ 344910 h 476788"/>
              <a:gd name="connsiteX30" fmla="*/ 565733 w 597377"/>
              <a:gd name="connsiteY30" fmla="*/ 344910 h 476788"/>
              <a:gd name="connsiteX31" fmla="*/ 531377 w 597377"/>
              <a:gd name="connsiteY31" fmla="*/ 315139 h 476788"/>
              <a:gd name="connsiteX32" fmla="*/ 552833 w 597377"/>
              <a:gd name="connsiteY32" fmla="*/ 315139 h 476788"/>
              <a:gd name="connsiteX33" fmla="*/ 552833 w 597377"/>
              <a:gd name="connsiteY33" fmla="*/ 340948 h 476788"/>
              <a:gd name="connsiteX34" fmla="*/ 543856 w 597377"/>
              <a:gd name="connsiteY34" fmla="*/ 340948 h 476788"/>
              <a:gd name="connsiteX35" fmla="*/ 533785 w 597377"/>
              <a:gd name="connsiteY35" fmla="*/ 349696 h 476788"/>
              <a:gd name="connsiteX36" fmla="*/ 533785 w 597377"/>
              <a:gd name="connsiteY36" fmla="*/ 359101 h 476788"/>
              <a:gd name="connsiteX37" fmla="*/ 552833 w 597377"/>
              <a:gd name="connsiteY37" fmla="*/ 359101 h 476788"/>
              <a:gd name="connsiteX38" fmla="*/ 552833 w 597377"/>
              <a:gd name="connsiteY38" fmla="*/ 385129 h 476788"/>
              <a:gd name="connsiteX39" fmla="*/ 533785 w 597377"/>
              <a:gd name="connsiteY39" fmla="*/ 385129 h 476788"/>
              <a:gd name="connsiteX40" fmla="*/ 533566 w 597377"/>
              <a:gd name="connsiteY40" fmla="*/ 474803 h 476788"/>
              <a:gd name="connsiteX41" fmla="*/ 502257 w 597377"/>
              <a:gd name="connsiteY41" fmla="*/ 474803 h 476788"/>
              <a:gd name="connsiteX42" fmla="*/ 502257 w 597377"/>
              <a:gd name="connsiteY42" fmla="*/ 385129 h 476788"/>
              <a:gd name="connsiteX43" fmla="*/ 491529 w 597377"/>
              <a:gd name="connsiteY43" fmla="*/ 385129 h 476788"/>
              <a:gd name="connsiteX44" fmla="*/ 491529 w 597377"/>
              <a:gd name="connsiteY44" fmla="*/ 359101 h 476788"/>
              <a:gd name="connsiteX45" fmla="*/ 502257 w 597377"/>
              <a:gd name="connsiteY45" fmla="*/ 359101 h 476788"/>
              <a:gd name="connsiteX46" fmla="*/ 502257 w 597377"/>
              <a:gd name="connsiteY46" fmla="*/ 343791 h 476788"/>
              <a:gd name="connsiteX47" fmla="*/ 531377 w 597377"/>
              <a:gd name="connsiteY47" fmla="*/ 315139 h 476788"/>
              <a:gd name="connsiteX48" fmla="*/ 439488 w 597377"/>
              <a:gd name="connsiteY48" fmla="*/ 315139 h 476788"/>
              <a:gd name="connsiteX49" fmla="*/ 471242 w 597377"/>
              <a:gd name="connsiteY49" fmla="*/ 315139 h 476788"/>
              <a:gd name="connsiteX50" fmla="*/ 471242 w 597377"/>
              <a:gd name="connsiteY50" fmla="*/ 474803 h 476788"/>
              <a:gd name="connsiteX51" fmla="*/ 439488 w 597377"/>
              <a:gd name="connsiteY51" fmla="*/ 474803 h 476788"/>
              <a:gd name="connsiteX52" fmla="*/ 299571 w 597377"/>
              <a:gd name="connsiteY52" fmla="*/ 229904 h 476788"/>
              <a:gd name="connsiteX53" fmla="*/ 367379 w 597377"/>
              <a:gd name="connsiteY53" fmla="*/ 298270 h 476788"/>
              <a:gd name="connsiteX54" fmla="*/ 367379 w 597377"/>
              <a:gd name="connsiteY54" fmla="*/ 298489 h 476788"/>
              <a:gd name="connsiteX55" fmla="*/ 336319 w 597377"/>
              <a:gd name="connsiteY55" fmla="*/ 298489 h 476788"/>
              <a:gd name="connsiteX56" fmla="*/ 336319 w 597377"/>
              <a:gd name="connsiteY56" fmla="*/ 298270 h 476788"/>
              <a:gd name="connsiteX57" fmla="*/ 299571 w 597377"/>
              <a:gd name="connsiteY57" fmla="*/ 261138 h 476788"/>
              <a:gd name="connsiteX58" fmla="*/ 262824 w 597377"/>
              <a:gd name="connsiteY58" fmla="*/ 298270 h 476788"/>
              <a:gd name="connsiteX59" fmla="*/ 231982 w 597377"/>
              <a:gd name="connsiteY59" fmla="*/ 298489 h 476788"/>
              <a:gd name="connsiteX60" fmla="*/ 231982 w 597377"/>
              <a:gd name="connsiteY60" fmla="*/ 298270 h 476788"/>
              <a:gd name="connsiteX61" fmla="*/ 299571 w 597377"/>
              <a:gd name="connsiteY61" fmla="*/ 229904 h 476788"/>
              <a:gd name="connsiteX62" fmla="*/ 298688 w 597377"/>
              <a:gd name="connsiteY62" fmla="*/ 125923 h 476788"/>
              <a:gd name="connsiteX63" fmla="*/ 471242 w 597377"/>
              <a:gd name="connsiteY63" fmla="*/ 298270 h 476788"/>
              <a:gd name="connsiteX64" fmla="*/ 471242 w 597377"/>
              <a:gd name="connsiteY64" fmla="*/ 298489 h 476788"/>
              <a:gd name="connsiteX65" fmla="*/ 439749 w 597377"/>
              <a:gd name="connsiteY65" fmla="*/ 298489 h 476788"/>
              <a:gd name="connsiteX66" fmla="*/ 439749 w 597377"/>
              <a:gd name="connsiteY66" fmla="*/ 298270 h 476788"/>
              <a:gd name="connsiteX67" fmla="*/ 298688 w 597377"/>
              <a:gd name="connsiteY67" fmla="*/ 157199 h 476788"/>
              <a:gd name="connsiteX68" fmla="*/ 157409 w 597377"/>
              <a:gd name="connsiteY68" fmla="*/ 298270 h 476788"/>
              <a:gd name="connsiteX69" fmla="*/ 126135 w 597377"/>
              <a:gd name="connsiteY69" fmla="*/ 298489 h 476788"/>
              <a:gd name="connsiteX70" fmla="*/ 126135 w 597377"/>
              <a:gd name="connsiteY70" fmla="*/ 298270 h 476788"/>
              <a:gd name="connsiteX71" fmla="*/ 298688 w 597377"/>
              <a:gd name="connsiteY71" fmla="*/ 125923 h 476788"/>
              <a:gd name="connsiteX72" fmla="*/ 298688 w 597377"/>
              <a:gd name="connsiteY72" fmla="*/ 62962 h 476788"/>
              <a:gd name="connsiteX73" fmla="*/ 534199 w 597377"/>
              <a:gd name="connsiteY73" fmla="*/ 298270 h 476788"/>
              <a:gd name="connsiteX74" fmla="*/ 534199 w 597377"/>
              <a:gd name="connsiteY74" fmla="*/ 298489 h 476788"/>
              <a:gd name="connsiteX75" fmla="*/ 502929 w 597377"/>
              <a:gd name="connsiteY75" fmla="*/ 298489 h 476788"/>
              <a:gd name="connsiteX76" fmla="*/ 502929 w 597377"/>
              <a:gd name="connsiteY76" fmla="*/ 298270 h 476788"/>
              <a:gd name="connsiteX77" fmla="*/ 298688 w 597377"/>
              <a:gd name="connsiteY77" fmla="*/ 94234 h 476788"/>
              <a:gd name="connsiteX78" fmla="*/ 94448 w 597377"/>
              <a:gd name="connsiteY78" fmla="*/ 298270 h 476788"/>
              <a:gd name="connsiteX79" fmla="*/ 63178 w 597377"/>
              <a:gd name="connsiteY79" fmla="*/ 298489 h 476788"/>
              <a:gd name="connsiteX80" fmla="*/ 63178 w 597377"/>
              <a:gd name="connsiteY80" fmla="*/ 298270 h 476788"/>
              <a:gd name="connsiteX81" fmla="*/ 298688 w 597377"/>
              <a:gd name="connsiteY81" fmla="*/ 62962 h 476788"/>
              <a:gd name="connsiteX82" fmla="*/ 298688 w 597377"/>
              <a:gd name="connsiteY82" fmla="*/ 0 h 476788"/>
              <a:gd name="connsiteX83" fmla="*/ 597156 w 597377"/>
              <a:gd name="connsiteY83" fmla="*/ 298270 h 476788"/>
              <a:gd name="connsiteX84" fmla="*/ 597156 w 597377"/>
              <a:gd name="connsiteY84" fmla="*/ 298489 h 476788"/>
              <a:gd name="connsiteX85" fmla="*/ 565888 w 597377"/>
              <a:gd name="connsiteY85" fmla="*/ 298489 h 476788"/>
              <a:gd name="connsiteX86" fmla="*/ 565888 w 597377"/>
              <a:gd name="connsiteY86" fmla="*/ 298270 h 476788"/>
              <a:gd name="connsiteX87" fmla="*/ 298906 w 597377"/>
              <a:gd name="connsiteY87" fmla="*/ 31489 h 476788"/>
              <a:gd name="connsiteX88" fmla="*/ 32143 w 597377"/>
              <a:gd name="connsiteY88" fmla="*/ 298270 h 476788"/>
              <a:gd name="connsiteX89" fmla="*/ 0 w 597377"/>
              <a:gd name="connsiteY89" fmla="*/ 298489 h 476788"/>
              <a:gd name="connsiteX90" fmla="*/ 0 w 597377"/>
              <a:gd name="connsiteY90" fmla="*/ 298270 h 476788"/>
              <a:gd name="connsiteX91" fmla="*/ 298688 w 597377"/>
              <a:gd name="connsiteY91" fmla="*/ 0 h 4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97377" h="476788">
                <a:moveTo>
                  <a:pt x="383146" y="419450"/>
                </a:moveTo>
                <a:cubicBezTo>
                  <a:pt x="370011" y="425146"/>
                  <a:pt x="368041" y="427774"/>
                  <a:pt x="368041" y="439384"/>
                </a:cubicBezTo>
                <a:cubicBezTo>
                  <a:pt x="368041" y="447928"/>
                  <a:pt x="370668" y="452309"/>
                  <a:pt x="375484" y="452309"/>
                </a:cubicBezTo>
                <a:cubicBezTo>
                  <a:pt x="381176" y="452309"/>
                  <a:pt x="383146" y="448366"/>
                  <a:pt x="383146" y="437632"/>
                </a:cubicBezTo>
                <a:close/>
                <a:moveTo>
                  <a:pt x="565733" y="359796"/>
                </a:moveTo>
                <a:lnTo>
                  <a:pt x="595392" y="359796"/>
                </a:lnTo>
                <a:lnTo>
                  <a:pt x="595392" y="474803"/>
                </a:lnTo>
                <a:lnTo>
                  <a:pt x="565733" y="474803"/>
                </a:lnTo>
                <a:close/>
                <a:moveTo>
                  <a:pt x="376531" y="356047"/>
                </a:moveTo>
                <a:cubicBezTo>
                  <a:pt x="386812" y="356047"/>
                  <a:pt x="396218" y="358891"/>
                  <a:pt x="402562" y="363047"/>
                </a:cubicBezTo>
                <a:cubicBezTo>
                  <a:pt x="410218" y="368296"/>
                  <a:pt x="413499" y="376608"/>
                  <a:pt x="413499" y="390388"/>
                </a:cubicBezTo>
                <a:cubicBezTo>
                  <a:pt x="413499" y="454040"/>
                  <a:pt x="413499" y="454040"/>
                  <a:pt x="413499" y="454040"/>
                </a:cubicBezTo>
                <a:cubicBezTo>
                  <a:pt x="413499" y="462570"/>
                  <a:pt x="414374" y="467164"/>
                  <a:pt x="417436" y="474382"/>
                </a:cubicBezTo>
                <a:cubicBezTo>
                  <a:pt x="387031" y="474382"/>
                  <a:pt x="387031" y="474382"/>
                  <a:pt x="387031" y="474382"/>
                </a:cubicBezTo>
                <a:cubicBezTo>
                  <a:pt x="385500" y="469789"/>
                  <a:pt x="385281" y="467383"/>
                  <a:pt x="384844" y="460821"/>
                </a:cubicBezTo>
                <a:cubicBezTo>
                  <a:pt x="379813" y="473070"/>
                  <a:pt x="374781" y="476788"/>
                  <a:pt x="362532" y="476788"/>
                </a:cubicBezTo>
                <a:cubicBezTo>
                  <a:pt x="341970" y="476788"/>
                  <a:pt x="335845" y="468257"/>
                  <a:pt x="335845" y="442447"/>
                </a:cubicBezTo>
                <a:cubicBezTo>
                  <a:pt x="335845" y="424511"/>
                  <a:pt x="338033" y="416636"/>
                  <a:pt x="345251" y="410949"/>
                </a:cubicBezTo>
                <a:cubicBezTo>
                  <a:pt x="349845" y="407231"/>
                  <a:pt x="351595" y="406793"/>
                  <a:pt x="369969" y="400888"/>
                </a:cubicBezTo>
                <a:cubicBezTo>
                  <a:pt x="379594" y="397825"/>
                  <a:pt x="383750" y="394326"/>
                  <a:pt x="383750" y="387545"/>
                </a:cubicBezTo>
                <a:cubicBezTo>
                  <a:pt x="383750" y="381202"/>
                  <a:pt x="380469" y="376827"/>
                  <a:pt x="375438" y="376827"/>
                </a:cubicBezTo>
                <a:cubicBezTo>
                  <a:pt x="369750" y="376827"/>
                  <a:pt x="366688" y="381202"/>
                  <a:pt x="366688" y="389732"/>
                </a:cubicBezTo>
                <a:cubicBezTo>
                  <a:pt x="366688" y="390826"/>
                  <a:pt x="366688" y="393451"/>
                  <a:pt x="366907" y="395857"/>
                </a:cubicBezTo>
                <a:cubicBezTo>
                  <a:pt x="338908" y="395857"/>
                  <a:pt x="338908" y="395857"/>
                  <a:pt x="338908" y="395857"/>
                </a:cubicBezTo>
                <a:cubicBezTo>
                  <a:pt x="339345" y="386232"/>
                  <a:pt x="339345" y="386232"/>
                  <a:pt x="339345" y="386232"/>
                </a:cubicBezTo>
                <a:cubicBezTo>
                  <a:pt x="339564" y="373546"/>
                  <a:pt x="341533" y="368296"/>
                  <a:pt x="347439" y="363922"/>
                </a:cubicBezTo>
                <a:cubicBezTo>
                  <a:pt x="353782" y="359110"/>
                  <a:pt x="365157" y="356047"/>
                  <a:pt x="376531" y="356047"/>
                </a:cubicBezTo>
                <a:close/>
                <a:moveTo>
                  <a:pt x="565733" y="315139"/>
                </a:moveTo>
                <a:lnTo>
                  <a:pt x="597377" y="315139"/>
                </a:lnTo>
                <a:lnTo>
                  <a:pt x="597377" y="344910"/>
                </a:lnTo>
                <a:lnTo>
                  <a:pt x="565733" y="344910"/>
                </a:lnTo>
                <a:close/>
                <a:moveTo>
                  <a:pt x="531377" y="315139"/>
                </a:moveTo>
                <a:cubicBezTo>
                  <a:pt x="552833" y="315139"/>
                  <a:pt x="552833" y="315139"/>
                  <a:pt x="552833" y="315139"/>
                </a:cubicBezTo>
                <a:cubicBezTo>
                  <a:pt x="552833" y="340948"/>
                  <a:pt x="552833" y="340948"/>
                  <a:pt x="552833" y="340948"/>
                </a:cubicBezTo>
                <a:cubicBezTo>
                  <a:pt x="543856" y="340948"/>
                  <a:pt x="543856" y="340948"/>
                  <a:pt x="543856" y="340948"/>
                </a:cubicBezTo>
                <a:cubicBezTo>
                  <a:pt x="536850" y="340948"/>
                  <a:pt x="533785" y="343791"/>
                  <a:pt x="533785" y="349696"/>
                </a:cubicBezTo>
                <a:cubicBezTo>
                  <a:pt x="533785" y="359101"/>
                  <a:pt x="533785" y="359101"/>
                  <a:pt x="533785" y="359101"/>
                </a:cubicBezTo>
                <a:cubicBezTo>
                  <a:pt x="552833" y="359101"/>
                  <a:pt x="552833" y="359101"/>
                  <a:pt x="552833" y="359101"/>
                </a:cubicBezTo>
                <a:cubicBezTo>
                  <a:pt x="552833" y="385129"/>
                  <a:pt x="552833" y="385129"/>
                  <a:pt x="552833" y="385129"/>
                </a:cubicBezTo>
                <a:cubicBezTo>
                  <a:pt x="533785" y="385129"/>
                  <a:pt x="533785" y="385129"/>
                  <a:pt x="533785" y="385129"/>
                </a:cubicBezTo>
                <a:cubicBezTo>
                  <a:pt x="533785" y="385129"/>
                  <a:pt x="533785" y="385129"/>
                  <a:pt x="533566" y="474803"/>
                </a:cubicBezTo>
                <a:cubicBezTo>
                  <a:pt x="502257" y="474803"/>
                  <a:pt x="502257" y="474803"/>
                  <a:pt x="502257" y="474803"/>
                </a:cubicBezTo>
                <a:cubicBezTo>
                  <a:pt x="502257" y="385129"/>
                  <a:pt x="502257" y="385129"/>
                  <a:pt x="502257" y="385129"/>
                </a:cubicBezTo>
                <a:cubicBezTo>
                  <a:pt x="491529" y="385129"/>
                  <a:pt x="491529" y="385129"/>
                  <a:pt x="491529" y="385129"/>
                </a:cubicBezTo>
                <a:cubicBezTo>
                  <a:pt x="491529" y="359101"/>
                  <a:pt x="491529" y="359101"/>
                  <a:pt x="491529" y="359101"/>
                </a:cubicBezTo>
                <a:cubicBezTo>
                  <a:pt x="502257" y="359101"/>
                  <a:pt x="502257" y="359101"/>
                  <a:pt x="502257" y="359101"/>
                </a:cubicBezTo>
                <a:cubicBezTo>
                  <a:pt x="502257" y="343791"/>
                  <a:pt x="502257" y="343791"/>
                  <a:pt x="502257" y="343791"/>
                </a:cubicBezTo>
                <a:cubicBezTo>
                  <a:pt x="502257" y="324325"/>
                  <a:pt x="511453" y="315139"/>
                  <a:pt x="531377" y="315139"/>
                </a:cubicBezTo>
                <a:close/>
                <a:moveTo>
                  <a:pt x="439488" y="315139"/>
                </a:moveTo>
                <a:lnTo>
                  <a:pt x="471242" y="315139"/>
                </a:lnTo>
                <a:lnTo>
                  <a:pt x="471242" y="474803"/>
                </a:lnTo>
                <a:lnTo>
                  <a:pt x="439488" y="474803"/>
                </a:lnTo>
                <a:close/>
                <a:moveTo>
                  <a:pt x="299571" y="229904"/>
                </a:moveTo>
                <a:cubicBezTo>
                  <a:pt x="336975" y="229904"/>
                  <a:pt x="367379" y="260265"/>
                  <a:pt x="367379" y="298270"/>
                </a:cubicBezTo>
                <a:cubicBezTo>
                  <a:pt x="367379" y="298270"/>
                  <a:pt x="367379" y="298270"/>
                  <a:pt x="367379" y="298489"/>
                </a:cubicBezTo>
                <a:cubicBezTo>
                  <a:pt x="367379" y="298489"/>
                  <a:pt x="367379" y="298489"/>
                  <a:pt x="336319" y="298489"/>
                </a:cubicBezTo>
                <a:cubicBezTo>
                  <a:pt x="336319" y="298270"/>
                  <a:pt x="336319" y="298270"/>
                  <a:pt x="336319" y="298270"/>
                </a:cubicBezTo>
                <a:cubicBezTo>
                  <a:pt x="336319" y="277520"/>
                  <a:pt x="319695" y="261138"/>
                  <a:pt x="299571" y="261138"/>
                </a:cubicBezTo>
                <a:cubicBezTo>
                  <a:pt x="279448" y="261138"/>
                  <a:pt x="262824" y="277957"/>
                  <a:pt x="262824" y="298270"/>
                </a:cubicBezTo>
                <a:cubicBezTo>
                  <a:pt x="262824" y="298270"/>
                  <a:pt x="262824" y="298270"/>
                  <a:pt x="231982" y="298489"/>
                </a:cubicBezTo>
                <a:cubicBezTo>
                  <a:pt x="231982" y="298489"/>
                  <a:pt x="231982" y="298489"/>
                  <a:pt x="231982" y="298270"/>
                </a:cubicBezTo>
                <a:cubicBezTo>
                  <a:pt x="231982" y="260701"/>
                  <a:pt x="261949" y="229904"/>
                  <a:pt x="299571" y="229904"/>
                </a:cubicBezTo>
                <a:close/>
                <a:moveTo>
                  <a:pt x="298688" y="125923"/>
                </a:moveTo>
                <a:cubicBezTo>
                  <a:pt x="393822" y="125923"/>
                  <a:pt x="471242" y="202911"/>
                  <a:pt x="471242" y="298270"/>
                </a:cubicBezTo>
                <a:cubicBezTo>
                  <a:pt x="471242" y="298270"/>
                  <a:pt x="471242" y="298270"/>
                  <a:pt x="471242" y="298489"/>
                </a:cubicBezTo>
                <a:cubicBezTo>
                  <a:pt x="471242" y="298489"/>
                  <a:pt x="471242" y="298489"/>
                  <a:pt x="439749" y="298489"/>
                </a:cubicBezTo>
                <a:cubicBezTo>
                  <a:pt x="439749" y="298489"/>
                  <a:pt x="439749" y="298489"/>
                  <a:pt x="439749" y="298270"/>
                </a:cubicBezTo>
                <a:cubicBezTo>
                  <a:pt x="439749" y="220408"/>
                  <a:pt x="376545" y="157199"/>
                  <a:pt x="298688" y="157199"/>
                </a:cubicBezTo>
                <a:cubicBezTo>
                  <a:pt x="220613" y="157199"/>
                  <a:pt x="157409" y="220408"/>
                  <a:pt x="157409" y="298270"/>
                </a:cubicBezTo>
                <a:cubicBezTo>
                  <a:pt x="157409" y="298270"/>
                  <a:pt x="157409" y="298270"/>
                  <a:pt x="126135" y="298489"/>
                </a:cubicBezTo>
                <a:cubicBezTo>
                  <a:pt x="126135" y="298270"/>
                  <a:pt x="126135" y="298270"/>
                  <a:pt x="126135" y="298270"/>
                </a:cubicBezTo>
                <a:cubicBezTo>
                  <a:pt x="126135" y="203129"/>
                  <a:pt x="203117" y="125923"/>
                  <a:pt x="298688" y="125923"/>
                </a:cubicBezTo>
                <a:close/>
                <a:moveTo>
                  <a:pt x="298688" y="62962"/>
                </a:moveTo>
                <a:cubicBezTo>
                  <a:pt x="428799" y="62962"/>
                  <a:pt x="534199" y="168151"/>
                  <a:pt x="534199" y="298270"/>
                </a:cubicBezTo>
                <a:cubicBezTo>
                  <a:pt x="534199" y="298270"/>
                  <a:pt x="534199" y="298270"/>
                  <a:pt x="534199" y="298489"/>
                </a:cubicBezTo>
                <a:cubicBezTo>
                  <a:pt x="534199" y="298489"/>
                  <a:pt x="534199" y="298489"/>
                  <a:pt x="502929" y="298489"/>
                </a:cubicBezTo>
                <a:cubicBezTo>
                  <a:pt x="502929" y="298270"/>
                  <a:pt x="502929" y="298270"/>
                  <a:pt x="502929" y="298270"/>
                </a:cubicBezTo>
                <a:cubicBezTo>
                  <a:pt x="502929" y="185427"/>
                  <a:pt x="411305" y="94234"/>
                  <a:pt x="298688" y="94234"/>
                </a:cubicBezTo>
                <a:cubicBezTo>
                  <a:pt x="185635" y="94234"/>
                  <a:pt x="94448" y="185646"/>
                  <a:pt x="94448" y="298270"/>
                </a:cubicBezTo>
                <a:cubicBezTo>
                  <a:pt x="94448" y="298270"/>
                  <a:pt x="94448" y="298270"/>
                  <a:pt x="63178" y="298489"/>
                </a:cubicBezTo>
                <a:cubicBezTo>
                  <a:pt x="63178" y="298489"/>
                  <a:pt x="63178" y="298489"/>
                  <a:pt x="63178" y="298270"/>
                </a:cubicBezTo>
                <a:cubicBezTo>
                  <a:pt x="63178" y="168151"/>
                  <a:pt x="168578" y="62962"/>
                  <a:pt x="298688" y="62962"/>
                </a:cubicBezTo>
                <a:close/>
                <a:moveTo>
                  <a:pt x="298688" y="0"/>
                </a:moveTo>
                <a:cubicBezTo>
                  <a:pt x="463556" y="0"/>
                  <a:pt x="597156" y="133609"/>
                  <a:pt x="597156" y="298270"/>
                </a:cubicBezTo>
                <a:cubicBezTo>
                  <a:pt x="597156" y="298270"/>
                  <a:pt x="597156" y="298270"/>
                  <a:pt x="597156" y="298489"/>
                </a:cubicBezTo>
                <a:cubicBezTo>
                  <a:pt x="597156" y="298489"/>
                  <a:pt x="597156" y="298489"/>
                  <a:pt x="565888" y="298489"/>
                </a:cubicBezTo>
                <a:cubicBezTo>
                  <a:pt x="565888" y="298489"/>
                  <a:pt x="565888" y="298489"/>
                  <a:pt x="565888" y="298270"/>
                </a:cubicBezTo>
                <a:cubicBezTo>
                  <a:pt x="565888" y="151103"/>
                  <a:pt x="446282" y="31489"/>
                  <a:pt x="298906" y="31489"/>
                </a:cubicBezTo>
                <a:cubicBezTo>
                  <a:pt x="151749" y="31489"/>
                  <a:pt x="32143" y="150884"/>
                  <a:pt x="32143" y="298270"/>
                </a:cubicBezTo>
                <a:cubicBezTo>
                  <a:pt x="32143" y="298270"/>
                  <a:pt x="32143" y="298270"/>
                  <a:pt x="0" y="298489"/>
                </a:cubicBezTo>
                <a:cubicBezTo>
                  <a:pt x="0" y="298270"/>
                  <a:pt x="0" y="298270"/>
                  <a:pt x="0" y="298270"/>
                </a:cubicBezTo>
                <a:cubicBezTo>
                  <a:pt x="0" y="133609"/>
                  <a:pt x="133819" y="0"/>
                  <a:pt x="298688" y="0"/>
                </a:cubicBezTo>
                <a:close/>
              </a:path>
            </a:pathLst>
          </a:custGeom>
          <a:solidFill>
            <a:schemeClr val="bg1"/>
          </a:solidFill>
        </p:spPr>
        <p:txBody>
          <a:bodyPr wrap="square">
            <a:noAutofit/>
          </a:bodyPr>
          <a:lstStyle>
            <a:lvl1pPr>
              <a:defRPr/>
            </a:lvl1pPr>
          </a:lstStyle>
          <a:p>
            <a:pPr lvl="0"/>
            <a:r>
              <a:rPr lang="en-US" dirty="0"/>
              <a:t>  </a:t>
            </a:r>
            <a:endParaRPr lang="fr-FR" dirty="0"/>
          </a:p>
        </p:txBody>
      </p:sp>
      <p:sp>
        <p:nvSpPr>
          <p:cNvPr id="13" name="Text Placeholder 20">
            <a:extLst>
              <a:ext uri="{FF2B5EF4-FFF2-40B4-BE49-F238E27FC236}">
                <a16:creationId xmlns:a16="http://schemas.microsoft.com/office/drawing/2014/main" id="{F6AD02C5-50E2-4F2E-AC42-CBF0F8F7A8B8}"/>
              </a:ext>
            </a:extLst>
          </p:cNvPr>
          <p:cNvSpPr>
            <a:spLocks noGrp="1"/>
          </p:cNvSpPr>
          <p:nvPr>
            <p:ph type="body" sz="quarter" idx="16" hasCustomPrompt="1"/>
          </p:nvPr>
        </p:nvSpPr>
        <p:spPr>
          <a:xfrm>
            <a:off x="1832088" y="768351"/>
            <a:ext cx="577624" cy="454651"/>
          </a:xfrm>
          <a:custGeom>
            <a:avLst/>
            <a:gdLst>
              <a:gd name="connsiteX0" fmla="*/ 219805 w 577624"/>
              <a:gd name="connsiteY0" fmla="*/ 32803 h 454651"/>
              <a:gd name="connsiteX1" fmla="*/ 202358 w 577624"/>
              <a:gd name="connsiteY1" fmla="*/ 34468 h 454651"/>
              <a:gd name="connsiteX2" fmla="*/ 35360 w 577624"/>
              <a:gd name="connsiteY2" fmla="*/ 179311 h 454651"/>
              <a:gd name="connsiteX3" fmla="*/ 30375 w 577624"/>
              <a:gd name="connsiteY3" fmla="*/ 376597 h 454651"/>
              <a:gd name="connsiteX4" fmla="*/ 76071 w 577624"/>
              <a:gd name="connsiteY4" fmla="*/ 419884 h 454651"/>
              <a:gd name="connsiteX5" fmla="*/ 140045 w 577624"/>
              <a:gd name="connsiteY5" fmla="*/ 419884 h 454651"/>
              <a:gd name="connsiteX6" fmla="*/ 192388 w 577624"/>
              <a:gd name="connsiteY6" fmla="*/ 419884 h 454651"/>
              <a:gd name="connsiteX7" fmla="*/ 233930 w 577624"/>
              <a:gd name="connsiteY7" fmla="*/ 379927 h 454651"/>
              <a:gd name="connsiteX8" fmla="*/ 233930 w 577624"/>
              <a:gd name="connsiteY8" fmla="*/ 243408 h 454651"/>
              <a:gd name="connsiteX9" fmla="*/ 196542 w 577624"/>
              <a:gd name="connsiteY9" fmla="*/ 203451 h 454651"/>
              <a:gd name="connsiteX10" fmla="*/ 150015 w 577624"/>
              <a:gd name="connsiteY10" fmla="*/ 131862 h 454651"/>
              <a:gd name="connsiteX11" fmla="*/ 210666 w 577624"/>
              <a:gd name="connsiteY11" fmla="*/ 69430 h 454651"/>
              <a:gd name="connsiteX12" fmla="*/ 232268 w 577624"/>
              <a:gd name="connsiteY12" fmla="*/ 43624 h 454651"/>
              <a:gd name="connsiteX13" fmla="*/ 219805 w 577624"/>
              <a:gd name="connsiteY13" fmla="*/ 32803 h 454651"/>
              <a:gd name="connsiteX14" fmla="*/ 513467 w 577624"/>
              <a:gd name="connsiteY14" fmla="*/ 1724 h 454651"/>
              <a:gd name="connsiteX15" fmla="*/ 575874 w 577624"/>
              <a:gd name="connsiteY15" fmla="*/ 35892 h 454651"/>
              <a:gd name="connsiteX16" fmla="*/ 540926 w 577624"/>
              <a:gd name="connsiteY16" fmla="*/ 95062 h 454651"/>
              <a:gd name="connsiteX17" fmla="*/ 491832 w 577624"/>
              <a:gd name="connsiteY17" fmla="*/ 140064 h 454651"/>
              <a:gd name="connsiteX18" fmla="*/ 514299 w 577624"/>
              <a:gd name="connsiteY18" fmla="*/ 174232 h 454651"/>
              <a:gd name="connsiteX19" fmla="*/ 576707 w 577624"/>
              <a:gd name="connsiteY19" fmla="*/ 240068 h 454651"/>
              <a:gd name="connsiteX20" fmla="*/ 576707 w 577624"/>
              <a:gd name="connsiteY20" fmla="*/ 327572 h 454651"/>
              <a:gd name="connsiteX21" fmla="*/ 562561 w 577624"/>
              <a:gd name="connsiteY21" fmla="*/ 348406 h 454651"/>
              <a:gd name="connsiteX22" fmla="*/ 547583 w 577624"/>
              <a:gd name="connsiteY22" fmla="*/ 327572 h 454651"/>
              <a:gd name="connsiteX23" fmla="*/ 547583 w 577624"/>
              <a:gd name="connsiteY23" fmla="*/ 236735 h 454651"/>
              <a:gd name="connsiteX24" fmla="*/ 515131 w 577624"/>
              <a:gd name="connsiteY24" fmla="*/ 203400 h 454651"/>
              <a:gd name="connsiteX25" fmla="*/ 466037 w 577624"/>
              <a:gd name="connsiteY25" fmla="*/ 122563 h 454651"/>
              <a:gd name="connsiteX26" fmla="*/ 526780 w 577624"/>
              <a:gd name="connsiteY26" fmla="*/ 67560 h 454651"/>
              <a:gd name="connsiteX27" fmla="*/ 545919 w 577624"/>
              <a:gd name="connsiteY27" fmla="*/ 45893 h 454651"/>
              <a:gd name="connsiteX28" fmla="*/ 518459 w 577624"/>
              <a:gd name="connsiteY28" fmla="*/ 32559 h 454651"/>
              <a:gd name="connsiteX29" fmla="*/ 342886 w 577624"/>
              <a:gd name="connsiteY29" fmla="*/ 219234 h 454651"/>
              <a:gd name="connsiteX30" fmla="*/ 342886 w 577624"/>
              <a:gd name="connsiteY30" fmla="*/ 380074 h 454651"/>
              <a:gd name="connsiteX31" fmla="*/ 384491 w 577624"/>
              <a:gd name="connsiteY31" fmla="*/ 420076 h 454651"/>
              <a:gd name="connsiteX32" fmla="*/ 500985 w 577624"/>
              <a:gd name="connsiteY32" fmla="*/ 420076 h 454651"/>
              <a:gd name="connsiteX33" fmla="*/ 529277 w 577624"/>
              <a:gd name="connsiteY33" fmla="*/ 436743 h 454651"/>
              <a:gd name="connsiteX34" fmla="*/ 500985 w 577624"/>
              <a:gd name="connsiteY34" fmla="*/ 453411 h 454651"/>
              <a:gd name="connsiteX35" fmla="*/ 378666 w 577624"/>
              <a:gd name="connsiteY35" fmla="*/ 453411 h 454651"/>
              <a:gd name="connsiteX36" fmla="*/ 309602 w 577624"/>
              <a:gd name="connsiteY36" fmla="*/ 381741 h 454651"/>
              <a:gd name="connsiteX37" fmla="*/ 309602 w 577624"/>
              <a:gd name="connsiteY37" fmla="*/ 305904 h 454651"/>
              <a:gd name="connsiteX38" fmla="*/ 321251 w 577624"/>
              <a:gd name="connsiteY38" fmla="*/ 150064 h 454651"/>
              <a:gd name="connsiteX39" fmla="*/ 493496 w 577624"/>
              <a:gd name="connsiteY39" fmla="*/ 5058 h 454651"/>
              <a:gd name="connsiteX40" fmla="*/ 513467 w 577624"/>
              <a:gd name="connsiteY40" fmla="*/ 1724 h 454651"/>
              <a:gd name="connsiteX41" fmla="*/ 210785 w 577624"/>
              <a:gd name="connsiteY41" fmla="*/ 271 h 454651"/>
              <a:gd name="connsiteX42" fmla="*/ 264829 w 577624"/>
              <a:gd name="connsiteY42" fmla="*/ 38590 h 454651"/>
              <a:gd name="connsiteX43" fmla="*/ 234065 w 577624"/>
              <a:gd name="connsiteY43" fmla="*/ 93570 h 454651"/>
              <a:gd name="connsiteX44" fmla="*/ 180853 w 577624"/>
              <a:gd name="connsiteY44" fmla="*/ 139386 h 454651"/>
              <a:gd name="connsiteX45" fmla="*/ 201639 w 577624"/>
              <a:gd name="connsiteY45" fmla="*/ 174373 h 454651"/>
              <a:gd name="connsiteX46" fmla="*/ 267323 w 577624"/>
              <a:gd name="connsiteY46" fmla="*/ 247680 h 454651"/>
              <a:gd name="connsiteX47" fmla="*/ 267323 w 577624"/>
              <a:gd name="connsiteY47" fmla="*/ 384296 h 454651"/>
              <a:gd name="connsiteX48" fmla="*/ 198313 w 577624"/>
              <a:gd name="connsiteY48" fmla="*/ 453437 h 454651"/>
              <a:gd name="connsiteX49" fmla="*/ 64450 w 577624"/>
              <a:gd name="connsiteY49" fmla="*/ 450105 h 454651"/>
              <a:gd name="connsiteX50" fmla="*/ 428 w 577624"/>
              <a:gd name="connsiteY50" fmla="*/ 370134 h 454651"/>
              <a:gd name="connsiteX51" fmla="*/ 428 w 577624"/>
              <a:gd name="connsiteY51" fmla="*/ 288498 h 454651"/>
              <a:gd name="connsiteX52" fmla="*/ 19551 w 577624"/>
              <a:gd name="connsiteY52" fmla="*/ 122726 h 454651"/>
              <a:gd name="connsiteX53" fmla="*/ 176695 w 577624"/>
              <a:gd name="connsiteY53" fmla="*/ 6102 h 454651"/>
              <a:gd name="connsiteX54" fmla="*/ 210785 w 577624"/>
              <a:gd name="connsiteY54" fmla="*/ 271 h 45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77624" h="454651">
                <a:moveTo>
                  <a:pt x="219805" y="32803"/>
                </a:moveTo>
                <a:cubicBezTo>
                  <a:pt x="214197" y="32386"/>
                  <a:pt x="207758" y="34051"/>
                  <a:pt x="202358" y="34468"/>
                </a:cubicBezTo>
                <a:cubicBezTo>
                  <a:pt x="117613" y="36132"/>
                  <a:pt x="49484" y="96068"/>
                  <a:pt x="35360" y="179311"/>
                </a:cubicBezTo>
                <a:cubicBezTo>
                  <a:pt x="23728" y="245073"/>
                  <a:pt x="31206" y="310835"/>
                  <a:pt x="30375" y="376597"/>
                </a:cubicBezTo>
                <a:cubicBezTo>
                  <a:pt x="30375" y="402403"/>
                  <a:pt x="49484" y="418219"/>
                  <a:pt x="76071" y="419884"/>
                </a:cubicBezTo>
                <a:cubicBezTo>
                  <a:pt x="97673" y="420716"/>
                  <a:pt x="119274" y="419884"/>
                  <a:pt x="140045" y="419884"/>
                </a:cubicBezTo>
                <a:cubicBezTo>
                  <a:pt x="157493" y="419884"/>
                  <a:pt x="174940" y="419884"/>
                  <a:pt x="192388" y="419884"/>
                </a:cubicBezTo>
                <a:cubicBezTo>
                  <a:pt x="233099" y="419884"/>
                  <a:pt x="233930" y="419884"/>
                  <a:pt x="233930" y="379927"/>
                </a:cubicBezTo>
                <a:cubicBezTo>
                  <a:pt x="233930" y="334143"/>
                  <a:pt x="232268" y="288359"/>
                  <a:pt x="233930" y="243408"/>
                </a:cubicBezTo>
                <a:cubicBezTo>
                  <a:pt x="235591" y="215105"/>
                  <a:pt x="227283" y="202619"/>
                  <a:pt x="196542" y="203451"/>
                </a:cubicBezTo>
                <a:cubicBezTo>
                  <a:pt x="155000" y="204284"/>
                  <a:pt x="135060" y="170986"/>
                  <a:pt x="150015" y="131862"/>
                </a:cubicBezTo>
                <a:cubicBezTo>
                  <a:pt x="161647" y="102727"/>
                  <a:pt x="179095" y="79419"/>
                  <a:pt x="210666" y="69430"/>
                </a:cubicBezTo>
                <a:cubicBezTo>
                  <a:pt x="223960" y="66100"/>
                  <a:pt x="236422" y="59440"/>
                  <a:pt x="232268" y="43624"/>
                </a:cubicBezTo>
                <a:cubicBezTo>
                  <a:pt x="230191" y="35716"/>
                  <a:pt x="225414" y="33219"/>
                  <a:pt x="219805" y="32803"/>
                </a:cubicBezTo>
                <a:close/>
                <a:moveTo>
                  <a:pt x="513467" y="1724"/>
                </a:moveTo>
                <a:cubicBezTo>
                  <a:pt x="542590" y="-3276"/>
                  <a:pt x="569218" y="10891"/>
                  <a:pt x="575874" y="35892"/>
                </a:cubicBezTo>
                <a:cubicBezTo>
                  <a:pt x="582531" y="60894"/>
                  <a:pt x="570050" y="85061"/>
                  <a:pt x="540926" y="95062"/>
                </a:cubicBezTo>
                <a:cubicBezTo>
                  <a:pt x="516795" y="103395"/>
                  <a:pt x="500153" y="116729"/>
                  <a:pt x="491832" y="140064"/>
                </a:cubicBezTo>
                <a:cubicBezTo>
                  <a:pt x="483511" y="162565"/>
                  <a:pt x="491000" y="172565"/>
                  <a:pt x="514299" y="174232"/>
                </a:cubicBezTo>
                <a:cubicBezTo>
                  <a:pt x="565889" y="176732"/>
                  <a:pt x="576707" y="188399"/>
                  <a:pt x="576707" y="240068"/>
                </a:cubicBezTo>
                <a:cubicBezTo>
                  <a:pt x="576707" y="269236"/>
                  <a:pt x="576707" y="298404"/>
                  <a:pt x="576707" y="327572"/>
                </a:cubicBezTo>
                <a:cubicBezTo>
                  <a:pt x="576707" y="337572"/>
                  <a:pt x="575042" y="348406"/>
                  <a:pt x="562561" y="348406"/>
                </a:cubicBezTo>
                <a:cubicBezTo>
                  <a:pt x="549247" y="348406"/>
                  <a:pt x="547583" y="338406"/>
                  <a:pt x="547583" y="327572"/>
                </a:cubicBezTo>
                <a:cubicBezTo>
                  <a:pt x="547583" y="297571"/>
                  <a:pt x="546751" y="267569"/>
                  <a:pt x="547583" y="236735"/>
                </a:cubicBezTo>
                <a:cubicBezTo>
                  <a:pt x="548415" y="213400"/>
                  <a:pt x="539262" y="204233"/>
                  <a:pt x="515131" y="203400"/>
                </a:cubicBezTo>
                <a:cubicBezTo>
                  <a:pt x="461876" y="202566"/>
                  <a:pt x="442738" y="170898"/>
                  <a:pt x="466037" y="122563"/>
                </a:cubicBezTo>
                <a:cubicBezTo>
                  <a:pt x="478518" y="95895"/>
                  <a:pt x="497657" y="75894"/>
                  <a:pt x="526780" y="67560"/>
                </a:cubicBezTo>
                <a:cubicBezTo>
                  <a:pt x="536766" y="64227"/>
                  <a:pt x="549247" y="60060"/>
                  <a:pt x="545919" y="45893"/>
                </a:cubicBezTo>
                <a:cubicBezTo>
                  <a:pt x="542590" y="32559"/>
                  <a:pt x="530941" y="31726"/>
                  <a:pt x="518459" y="32559"/>
                </a:cubicBezTo>
                <a:cubicBezTo>
                  <a:pt x="410286" y="40893"/>
                  <a:pt x="344550" y="111729"/>
                  <a:pt x="342886" y="219234"/>
                </a:cubicBezTo>
                <a:cubicBezTo>
                  <a:pt x="342886" y="273403"/>
                  <a:pt x="342886" y="326739"/>
                  <a:pt x="342886" y="380074"/>
                </a:cubicBezTo>
                <a:cubicBezTo>
                  <a:pt x="342886" y="415076"/>
                  <a:pt x="347878" y="420076"/>
                  <a:pt x="384491" y="420076"/>
                </a:cubicBezTo>
                <a:cubicBezTo>
                  <a:pt x="422768" y="420076"/>
                  <a:pt x="461876" y="420076"/>
                  <a:pt x="500985" y="420076"/>
                </a:cubicBezTo>
                <a:cubicBezTo>
                  <a:pt x="512635" y="420076"/>
                  <a:pt x="529277" y="419243"/>
                  <a:pt x="529277" y="436743"/>
                </a:cubicBezTo>
                <a:cubicBezTo>
                  <a:pt x="529277" y="454244"/>
                  <a:pt x="513467" y="453411"/>
                  <a:pt x="500985" y="453411"/>
                </a:cubicBezTo>
                <a:cubicBezTo>
                  <a:pt x="460212" y="454244"/>
                  <a:pt x="419439" y="454244"/>
                  <a:pt x="378666" y="453411"/>
                </a:cubicBezTo>
                <a:cubicBezTo>
                  <a:pt x="332901" y="452577"/>
                  <a:pt x="309602" y="427576"/>
                  <a:pt x="309602" y="381741"/>
                </a:cubicBezTo>
                <a:cubicBezTo>
                  <a:pt x="308770" y="356740"/>
                  <a:pt x="309602" y="330905"/>
                  <a:pt x="309602" y="305904"/>
                </a:cubicBezTo>
                <a:cubicBezTo>
                  <a:pt x="309602" y="253402"/>
                  <a:pt x="306273" y="200900"/>
                  <a:pt x="321251" y="150064"/>
                </a:cubicBezTo>
                <a:cubicBezTo>
                  <a:pt x="347046" y="64227"/>
                  <a:pt x="408622" y="20058"/>
                  <a:pt x="493496" y="5058"/>
                </a:cubicBezTo>
                <a:cubicBezTo>
                  <a:pt x="500153" y="4224"/>
                  <a:pt x="506810" y="2558"/>
                  <a:pt x="513467" y="1724"/>
                </a:cubicBezTo>
                <a:close/>
                <a:moveTo>
                  <a:pt x="210785" y="271"/>
                </a:moveTo>
                <a:cubicBezTo>
                  <a:pt x="236560" y="-2228"/>
                  <a:pt x="258177" y="12767"/>
                  <a:pt x="264829" y="38590"/>
                </a:cubicBezTo>
                <a:cubicBezTo>
                  <a:pt x="270649" y="61915"/>
                  <a:pt x="259009" y="83574"/>
                  <a:pt x="234065" y="93570"/>
                </a:cubicBezTo>
                <a:cubicBezTo>
                  <a:pt x="209953" y="102733"/>
                  <a:pt x="190830" y="114396"/>
                  <a:pt x="180853" y="139386"/>
                </a:cubicBezTo>
                <a:cubicBezTo>
                  <a:pt x="171707" y="161045"/>
                  <a:pt x="177527" y="171874"/>
                  <a:pt x="201639" y="174373"/>
                </a:cubicBezTo>
                <a:cubicBezTo>
                  <a:pt x="255683" y="179372"/>
                  <a:pt x="267323" y="192700"/>
                  <a:pt x="267323" y="247680"/>
                </a:cubicBezTo>
                <a:cubicBezTo>
                  <a:pt x="267323" y="292663"/>
                  <a:pt x="268155" y="338479"/>
                  <a:pt x="267323" y="384296"/>
                </a:cubicBezTo>
                <a:cubicBezTo>
                  <a:pt x="267323" y="430945"/>
                  <a:pt x="244874" y="454270"/>
                  <a:pt x="198313" y="453437"/>
                </a:cubicBezTo>
                <a:cubicBezTo>
                  <a:pt x="153415" y="452604"/>
                  <a:pt x="108516" y="458435"/>
                  <a:pt x="64450" y="450105"/>
                </a:cubicBezTo>
                <a:cubicBezTo>
                  <a:pt x="22046" y="440942"/>
                  <a:pt x="428" y="414285"/>
                  <a:pt x="428" y="370134"/>
                </a:cubicBezTo>
                <a:cubicBezTo>
                  <a:pt x="-403" y="342645"/>
                  <a:pt x="428" y="315155"/>
                  <a:pt x="428" y="288498"/>
                </a:cubicBezTo>
                <a:cubicBezTo>
                  <a:pt x="428" y="232685"/>
                  <a:pt x="-4561" y="176039"/>
                  <a:pt x="19551" y="122726"/>
                </a:cubicBezTo>
                <a:cubicBezTo>
                  <a:pt x="51146" y="54418"/>
                  <a:pt x="106854" y="21097"/>
                  <a:pt x="176695" y="6102"/>
                </a:cubicBezTo>
                <a:cubicBezTo>
                  <a:pt x="187504" y="2770"/>
                  <a:pt x="199145" y="1104"/>
                  <a:pt x="210785" y="271"/>
                </a:cubicBezTo>
                <a:close/>
              </a:path>
            </a:pathLst>
          </a:custGeom>
          <a:solidFill>
            <a:schemeClr val="bg1"/>
          </a:solidFill>
          <a:ln w="3175" cap="rnd">
            <a:noFill/>
          </a:ln>
        </p:spPr>
        <p:txBody>
          <a:bodyPr wrap="square">
            <a:noAutofit/>
          </a:bodyPr>
          <a:lstStyle>
            <a:lvl1pPr>
              <a:defRPr>
                <a:latin typeface="+mn-lt"/>
              </a:defRPr>
            </a:lvl1pPr>
          </a:lstStyle>
          <a:p>
            <a:pPr lvl="0"/>
            <a:r>
              <a:rPr lang="en-US" dirty="0"/>
              <a:t> </a:t>
            </a:r>
            <a:endParaRPr lang="en-GB" dirty="0"/>
          </a:p>
        </p:txBody>
      </p:sp>
      <p:sp>
        <p:nvSpPr>
          <p:cNvPr id="14" name="Text Placeholder 23">
            <a:extLst>
              <a:ext uri="{FF2B5EF4-FFF2-40B4-BE49-F238E27FC236}">
                <a16:creationId xmlns:a16="http://schemas.microsoft.com/office/drawing/2014/main" id="{C21E0767-3CA4-4070-BBD0-2C059960B19C}"/>
              </a:ext>
            </a:extLst>
          </p:cNvPr>
          <p:cNvSpPr>
            <a:spLocks noGrp="1"/>
          </p:cNvSpPr>
          <p:nvPr>
            <p:ph type="body" sz="quarter" idx="12" hasCustomPrompt="1"/>
          </p:nvPr>
        </p:nvSpPr>
        <p:spPr>
          <a:xfrm flipH="1" flipV="1">
            <a:off x="9655288" y="4870454"/>
            <a:ext cx="577624" cy="454651"/>
          </a:xfrm>
          <a:custGeom>
            <a:avLst/>
            <a:gdLst>
              <a:gd name="connsiteX0" fmla="*/ 219805 w 577624"/>
              <a:gd name="connsiteY0" fmla="*/ 32803 h 454651"/>
              <a:gd name="connsiteX1" fmla="*/ 202358 w 577624"/>
              <a:gd name="connsiteY1" fmla="*/ 34468 h 454651"/>
              <a:gd name="connsiteX2" fmla="*/ 35360 w 577624"/>
              <a:gd name="connsiteY2" fmla="*/ 179311 h 454651"/>
              <a:gd name="connsiteX3" fmla="*/ 30375 w 577624"/>
              <a:gd name="connsiteY3" fmla="*/ 376597 h 454651"/>
              <a:gd name="connsiteX4" fmla="*/ 76071 w 577624"/>
              <a:gd name="connsiteY4" fmla="*/ 419884 h 454651"/>
              <a:gd name="connsiteX5" fmla="*/ 140045 w 577624"/>
              <a:gd name="connsiteY5" fmla="*/ 419884 h 454651"/>
              <a:gd name="connsiteX6" fmla="*/ 192388 w 577624"/>
              <a:gd name="connsiteY6" fmla="*/ 419884 h 454651"/>
              <a:gd name="connsiteX7" fmla="*/ 233930 w 577624"/>
              <a:gd name="connsiteY7" fmla="*/ 379927 h 454651"/>
              <a:gd name="connsiteX8" fmla="*/ 233930 w 577624"/>
              <a:gd name="connsiteY8" fmla="*/ 243408 h 454651"/>
              <a:gd name="connsiteX9" fmla="*/ 196542 w 577624"/>
              <a:gd name="connsiteY9" fmla="*/ 203451 h 454651"/>
              <a:gd name="connsiteX10" fmla="*/ 150015 w 577624"/>
              <a:gd name="connsiteY10" fmla="*/ 131862 h 454651"/>
              <a:gd name="connsiteX11" fmla="*/ 210666 w 577624"/>
              <a:gd name="connsiteY11" fmla="*/ 69430 h 454651"/>
              <a:gd name="connsiteX12" fmla="*/ 232268 w 577624"/>
              <a:gd name="connsiteY12" fmla="*/ 43624 h 454651"/>
              <a:gd name="connsiteX13" fmla="*/ 219805 w 577624"/>
              <a:gd name="connsiteY13" fmla="*/ 32803 h 454651"/>
              <a:gd name="connsiteX14" fmla="*/ 513467 w 577624"/>
              <a:gd name="connsiteY14" fmla="*/ 1724 h 454651"/>
              <a:gd name="connsiteX15" fmla="*/ 575874 w 577624"/>
              <a:gd name="connsiteY15" fmla="*/ 35892 h 454651"/>
              <a:gd name="connsiteX16" fmla="*/ 540926 w 577624"/>
              <a:gd name="connsiteY16" fmla="*/ 95062 h 454651"/>
              <a:gd name="connsiteX17" fmla="*/ 491832 w 577624"/>
              <a:gd name="connsiteY17" fmla="*/ 140064 h 454651"/>
              <a:gd name="connsiteX18" fmla="*/ 514299 w 577624"/>
              <a:gd name="connsiteY18" fmla="*/ 174232 h 454651"/>
              <a:gd name="connsiteX19" fmla="*/ 576707 w 577624"/>
              <a:gd name="connsiteY19" fmla="*/ 240068 h 454651"/>
              <a:gd name="connsiteX20" fmla="*/ 576707 w 577624"/>
              <a:gd name="connsiteY20" fmla="*/ 327572 h 454651"/>
              <a:gd name="connsiteX21" fmla="*/ 562561 w 577624"/>
              <a:gd name="connsiteY21" fmla="*/ 348406 h 454651"/>
              <a:gd name="connsiteX22" fmla="*/ 547583 w 577624"/>
              <a:gd name="connsiteY22" fmla="*/ 327572 h 454651"/>
              <a:gd name="connsiteX23" fmla="*/ 547583 w 577624"/>
              <a:gd name="connsiteY23" fmla="*/ 236735 h 454651"/>
              <a:gd name="connsiteX24" fmla="*/ 515131 w 577624"/>
              <a:gd name="connsiteY24" fmla="*/ 203400 h 454651"/>
              <a:gd name="connsiteX25" fmla="*/ 466037 w 577624"/>
              <a:gd name="connsiteY25" fmla="*/ 122563 h 454651"/>
              <a:gd name="connsiteX26" fmla="*/ 526780 w 577624"/>
              <a:gd name="connsiteY26" fmla="*/ 67560 h 454651"/>
              <a:gd name="connsiteX27" fmla="*/ 545919 w 577624"/>
              <a:gd name="connsiteY27" fmla="*/ 45893 h 454651"/>
              <a:gd name="connsiteX28" fmla="*/ 518459 w 577624"/>
              <a:gd name="connsiteY28" fmla="*/ 32559 h 454651"/>
              <a:gd name="connsiteX29" fmla="*/ 342886 w 577624"/>
              <a:gd name="connsiteY29" fmla="*/ 219234 h 454651"/>
              <a:gd name="connsiteX30" fmla="*/ 342886 w 577624"/>
              <a:gd name="connsiteY30" fmla="*/ 380074 h 454651"/>
              <a:gd name="connsiteX31" fmla="*/ 384491 w 577624"/>
              <a:gd name="connsiteY31" fmla="*/ 420076 h 454651"/>
              <a:gd name="connsiteX32" fmla="*/ 500985 w 577624"/>
              <a:gd name="connsiteY32" fmla="*/ 420076 h 454651"/>
              <a:gd name="connsiteX33" fmla="*/ 529277 w 577624"/>
              <a:gd name="connsiteY33" fmla="*/ 436743 h 454651"/>
              <a:gd name="connsiteX34" fmla="*/ 500985 w 577624"/>
              <a:gd name="connsiteY34" fmla="*/ 453411 h 454651"/>
              <a:gd name="connsiteX35" fmla="*/ 378666 w 577624"/>
              <a:gd name="connsiteY35" fmla="*/ 453411 h 454651"/>
              <a:gd name="connsiteX36" fmla="*/ 309602 w 577624"/>
              <a:gd name="connsiteY36" fmla="*/ 381741 h 454651"/>
              <a:gd name="connsiteX37" fmla="*/ 309602 w 577624"/>
              <a:gd name="connsiteY37" fmla="*/ 305904 h 454651"/>
              <a:gd name="connsiteX38" fmla="*/ 321251 w 577624"/>
              <a:gd name="connsiteY38" fmla="*/ 150064 h 454651"/>
              <a:gd name="connsiteX39" fmla="*/ 493496 w 577624"/>
              <a:gd name="connsiteY39" fmla="*/ 5058 h 454651"/>
              <a:gd name="connsiteX40" fmla="*/ 513467 w 577624"/>
              <a:gd name="connsiteY40" fmla="*/ 1724 h 454651"/>
              <a:gd name="connsiteX41" fmla="*/ 210785 w 577624"/>
              <a:gd name="connsiteY41" fmla="*/ 271 h 454651"/>
              <a:gd name="connsiteX42" fmla="*/ 264829 w 577624"/>
              <a:gd name="connsiteY42" fmla="*/ 38590 h 454651"/>
              <a:gd name="connsiteX43" fmla="*/ 234065 w 577624"/>
              <a:gd name="connsiteY43" fmla="*/ 93570 h 454651"/>
              <a:gd name="connsiteX44" fmla="*/ 180853 w 577624"/>
              <a:gd name="connsiteY44" fmla="*/ 139386 h 454651"/>
              <a:gd name="connsiteX45" fmla="*/ 201639 w 577624"/>
              <a:gd name="connsiteY45" fmla="*/ 174373 h 454651"/>
              <a:gd name="connsiteX46" fmla="*/ 267323 w 577624"/>
              <a:gd name="connsiteY46" fmla="*/ 247680 h 454651"/>
              <a:gd name="connsiteX47" fmla="*/ 267323 w 577624"/>
              <a:gd name="connsiteY47" fmla="*/ 384296 h 454651"/>
              <a:gd name="connsiteX48" fmla="*/ 198313 w 577624"/>
              <a:gd name="connsiteY48" fmla="*/ 453437 h 454651"/>
              <a:gd name="connsiteX49" fmla="*/ 64450 w 577624"/>
              <a:gd name="connsiteY49" fmla="*/ 450105 h 454651"/>
              <a:gd name="connsiteX50" fmla="*/ 428 w 577624"/>
              <a:gd name="connsiteY50" fmla="*/ 370134 h 454651"/>
              <a:gd name="connsiteX51" fmla="*/ 428 w 577624"/>
              <a:gd name="connsiteY51" fmla="*/ 288498 h 454651"/>
              <a:gd name="connsiteX52" fmla="*/ 19551 w 577624"/>
              <a:gd name="connsiteY52" fmla="*/ 122726 h 454651"/>
              <a:gd name="connsiteX53" fmla="*/ 176695 w 577624"/>
              <a:gd name="connsiteY53" fmla="*/ 6102 h 454651"/>
              <a:gd name="connsiteX54" fmla="*/ 210785 w 577624"/>
              <a:gd name="connsiteY54" fmla="*/ 271 h 45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77624" h="454651">
                <a:moveTo>
                  <a:pt x="219805" y="32803"/>
                </a:moveTo>
                <a:cubicBezTo>
                  <a:pt x="214197" y="32386"/>
                  <a:pt x="207758" y="34051"/>
                  <a:pt x="202358" y="34468"/>
                </a:cubicBezTo>
                <a:cubicBezTo>
                  <a:pt x="117613" y="36132"/>
                  <a:pt x="49484" y="96068"/>
                  <a:pt x="35360" y="179311"/>
                </a:cubicBezTo>
                <a:cubicBezTo>
                  <a:pt x="23728" y="245073"/>
                  <a:pt x="31206" y="310835"/>
                  <a:pt x="30375" y="376597"/>
                </a:cubicBezTo>
                <a:cubicBezTo>
                  <a:pt x="30375" y="402403"/>
                  <a:pt x="49484" y="418219"/>
                  <a:pt x="76071" y="419884"/>
                </a:cubicBezTo>
                <a:cubicBezTo>
                  <a:pt x="97673" y="420716"/>
                  <a:pt x="119274" y="419884"/>
                  <a:pt x="140045" y="419884"/>
                </a:cubicBezTo>
                <a:cubicBezTo>
                  <a:pt x="157493" y="419884"/>
                  <a:pt x="174940" y="419884"/>
                  <a:pt x="192388" y="419884"/>
                </a:cubicBezTo>
                <a:cubicBezTo>
                  <a:pt x="233099" y="419884"/>
                  <a:pt x="233930" y="419884"/>
                  <a:pt x="233930" y="379927"/>
                </a:cubicBezTo>
                <a:cubicBezTo>
                  <a:pt x="233930" y="334143"/>
                  <a:pt x="232268" y="288359"/>
                  <a:pt x="233930" y="243408"/>
                </a:cubicBezTo>
                <a:cubicBezTo>
                  <a:pt x="235591" y="215105"/>
                  <a:pt x="227283" y="202619"/>
                  <a:pt x="196542" y="203451"/>
                </a:cubicBezTo>
                <a:cubicBezTo>
                  <a:pt x="155000" y="204284"/>
                  <a:pt x="135060" y="170986"/>
                  <a:pt x="150015" y="131862"/>
                </a:cubicBezTo>
                <a:cubicBezTo>
                  <a:pt x="161647" y="102727"/>
                  <a:pt x="179095" y="79419"/>
                  <a:pt x="210666" y="69430"/>
                </a:cubicBezTo>
                <a:cubicBezTo>
                  <a:pt x="223960" y="66100"/>
                  <a:pt x="236422" y="59440"/>
                  <a:pt x="232268" y="43624"/>
                </a:cubicBezTo>
                <a:cubicBezTo>
                  <a:pt x="230191" y="35716"/>
                  <a:pt x="225414" y="33219"/>
                  <a:pt x="219805" y="32803"/>
                </a:cubicBezTo>
                <a:close/>
                <a:moveTo>
                  <a:pt x="513467" y="1724"/>
                </a:moveTo>
                <a:cubicBezTo>
                  <a:pt x="542590" y="-3276"/>
                  <a:pt x="569218" y="10891"/>
                  <a:pt x="575874" y="35892"/>
                </a:cubicBezTo>
                <a:cubicBezTo>
                  <a:pt x="582531" y="60894"/>
                  <a:pt x="570050" y="85061"/>
                  <a:pt x="540926" y="95062"/>
                </a:cubicBezTo>
                <a:cubicBezTo>
                  <a:pt x="516795" y="103395"/>
                  <a:pt x="500153" y="116729"/>
                  <a:pt x="491832" y="140064"/>
                </a:cubicBezTo>
                <a:cubicBezTo>
                  <a:pt x="483511" y="162565"/>
                  <a:pt x="491000" y="172565"/>
                  <a:pt x="514299" y="174232"/>
                </a:cubicBezTo>
                <a:cubicBezTo>
                  <a:pt x="565889" y="176732"/>
                  <a:pt x="576707" y="188399"/>
                  <a:pt x="576707" y="240068"/>
                </a:cubicBezTo>
                <a:cubicBezTo>
                  <a:pt x="576707" y="269236"/>
                  <a:pt x="576707" y="298404"/>
                  <a:pt x="576707" y="327572"/>
                </a:cubicBezTo>
                <a:cubicBezTo>
                  <a:pt x="576707" y="337572"/>
                  <a:pt x="575042" y="348406"/>
                  <a:pt x="562561" y="348406"/>
                </a:cubicBezTo>
                <a:cubicBezTo>
                  <a:pt x="549247" y="348406"/>
                  <a:pt x="547583" y="338406"/>
                  <a:pt x="547583" y="327572"/>
                </a:cubicBezTo>
                <a:cubicBezTo>
                  <a:pt x="547583" y="297571"/>
                  <a:pt x="546751" y="267569"/>
                  <a:pt x="547583" y="236735"/>
                </a:cubicBezTo>
                <a:cubicBezTo>
                  <a:pt x="548415" y="213400"/>
                  <a:pt x="539262" y="204233"/>
                  <a:pt x="515131" y="203400"/>
                </a:cubicBezTo>
                <a:cubicBezTo>
                  <a:pt x="461876" y="202566"/>
                  <a:pt x="442738" y="170898"/>
                  <a:pt x="466037" y="122563"/>
                </a:cubicBezTo>
                <a:cubicBezTo>
                  <a:pt x="478518" y="95895"/>
                  <a:pt x="497657" y="75894"/>
                  <a:pt x="526780" y="67560"/>
                </a:cubicBezTo>
                <a:cubicBezTo>
                  <a:pt x="536766" y="64227"/>
                  <a:pt x="549247" y="60060"/>
                  <a:pt x="545919" y="45893"/>
                </a:cubicBezTo>
                <a:cubicBezTo>
                  <a:pt x="542590" y="32559"/>
                  <a:pt x="530941" y="31726"/>
                  <a:pt x="518459" y="32559"/>
                </a:cubicBezTo>
                <a:cubicBezTo>
                  <a:pt x="410286" y="40893"/>
                  <a:pt x="344550" y="111729"/>
                  <a:pt x="342886" y="219234"/>
                </a:cubicBezTo>
                <a:cubicBezTo>
                  <a:pt x="342886" y="273403"/>
                  <a:pt x="342886" y="326739"/>
                  <a:pt x="342886" y="380074"/>
                </a:cubicBezTo>
                <a:cubicBezTo>
                  <a:pt x="342886" y="415076"/>
                  <a:pt x="347878" y="420076"/>
                  <a:pt x="384491" y="420076"/>
                </a:cubicBezTo>
                <a:cubicBezTo>
                  <a:pt x="422768" y="420076"/>
                  <a:pt x="461876" y="420076"/>
                  <a:pt x="500985" y="420076"/>
                </a:cubicBezTo>
                <a:cubicBezTo>
                  <a:pt x="512635" y="420076"/>
                  <a:pt x="529277" y="419243"/>
                  <a:pt x="529277" y="436743"/>
                </a:cubicBezTo>
                <a:cubicBezTo>
                  <a:pt x="529277" y="454244"/>
                  <a:pt x="513467" y="453411"/>
                  <a:pt x="500985" y="453411"/>
                </a:cubicBezTo>
                <a:cubicBezTo>
                  <a:pt x="460212" y="454244"/>
                  <a:pt x="419439" y="454244"/>
                  <a:pt x="378666" y="453411"/>
                </a:cubicBezTo>
                <a:cubicBezTo>
                  <a:pt x="332901" y="452577"/>
                  <a:pt x="309602" y="427576"/>
                  <a:pt x="309602" y="381741"/>
                </a:cubicBezTo>
                <a:cubicBezTo>
                  <a:pt x="308770" y="356740"/>
                  <a:pt x="309602" y="330905"/>
                  <a:pt x="309602" y="305904"/>
                </a:cubicBezTo>
                <a:cubicBezTo>
                  <a:pt x="309602" y="253402"/>
                  <a:pt x="306273" y="200900"/>
                  <a:pt x="321251" y="150064"/>
                </a:cubicBezTo>
                <a:cubicBezTo>
                  <a:pt x="347046" y="64227"/>
                  <a:pt x="408622" y="20058"/>
                  <a:pt x="493496" y="5058"/>
                </a:cubicBezTo>
                <a:cubicBezTo>
                  <a:pt x="500153" y="4224"/>
                  <a:pt x="506810" y="2558"/>
                  <a:pt x="513467" y="1724"/>
                </a:cubicBezTo>
                <a:close/>
                <a:moveTo>
                  <a:pt x="210785" y="271"/>
                </a:moveTo>
                <a:cubicBezTo>
                  <a:pt x="236560" y="-2228"/>
                  <a:pt x="258177" y="12767"/>
                  <a:pt x="264829" y="38590"/>
                </a:cubicBezTo>
                <a:cubicBezTo>
                  <a:pt x="270649" y="61915"/>
                  <a:pt x="259009" y="83574"/>
                  <a:pt x="234065" y="93570"/>
                </a:cubicBezTo>
                <a:cubicBezTo>
                  <a:pt x="209953" y="102733"/>
                  <a:pt x="190830" y="114396"/>
                  <a:pt x="180853" y="139386"/>
                </a:cubicBezTo>
                <a:cubicBezTo>
                  <a:pt x="171707" y="161045"/>
                  <a:pt x="177527" y="171874"/>
                  <a:pt x="201639" y="174373"/>
                </a:cubicBezTo>
                <a:cubicBezTo>
                  <a:pt x="255683" y="179372"/>
                  <a:pt x="267323" y="192700"/>
                  <a:pt x="267323" y="247680"/>
                </a:cubicBezTo>
                <a:cubicBezTo>
                  <a:pt x="267323" y="292663"/>
                  <a:pt x="268155" y="338479"/>
                  <a:pt x="267323" y="384296"/>
                </a:cubicBezTo>
                <a:cubicBezTo>
                  <a:pt x="267323" y="430945"/>
                  <a:pt x="244874" y="454270"/>
                  <a:pt x="198313" y="453437"/>
                </a:cubicBezTo>
                <a:cubicBezTo>
                  <a:pt x="153415" y="452604"/>
                  <a:pt x="108516" y="458435"/>
                  <a:pt x="64450" y="450105"/>
                </a:cubicBezTo>
                <a:cubicBezTo>
                  <a:pt x="22046" y="440942"/>
                  <a:pt x="428" y="414285"/>
                  <a:pt x="428" y="370134"/>
                </a:cubicBezTo>
                <a:cubicBezTo>
                  <a:pt x="-403" y="342645"/>
                  <a:pt x="428" y="315155"/>
                  <a:pt x="428" y="288498"/>
                </a:cubicBezTo>
                <a:cubicBezTo>
                  <a:pt x="428" y="232685"/>
                  <a:pt x="-4561" y="176039"/>
                  <a:pt x="19551" y="122726"/>
                </a:cubicBezTo>
                <a:cubicBezTo>
                  <a:pt x="51146" y="54418"/>
                  <a:pt x="106854" y="21097"/>
                  <a:pt x="176695" y="6102"/>
                </a:cubicBezTo>
                <a:cubicBezTo>
                  <a:pt x="187504" y="2770"/>
                  <a:pt x="199145" y="1104"/>
                  <a:pt x="210785" y="271"/>
                </a:cubicBezTo>
                <a:close/>
              </a:path>
            </a:pathLst>
          </a:custGeom>
          <a:solidFill>
            <a:schemeClr val="bg1"/>
          </a:solidFill>
          <a:ln w="3175" cap="rnd">
            <a:noFill/>
          </a:ln>
        </p:spPr>
        <p:txBody>
          <a:bodyPr wrap="square">
            <a:noAutofit/>
          </a:bodyPr>
          <a:lstStyle>
            <a:lvl1pPr>
              <a:defRPr>
                <a:latin typeface="+mn-lt"/>
              </a:defRPr>
            </a:lvl1pPr>
          </a:lstStyle>
          <a:p>
            <a:pPr lvl="0"/>
            <a:r>
              <a:rPr lang="en-US" dirty="0"/>
              <a:t> </a:t>
            </a:r>
            <a:endParaRPr lang="en-GB" dirty="0"/>
          </a:p>
        </p:txBody>
      </p:sp>
      <p:grpSp>
        <p:nvGrpSpPr>
          <p:cNvPr id="6" name="Group 5">
            <a:extLst>
              <a:ext uri="{FF2B5EF4-FFF2-40B4-BE49-F238E27FC236}">
                <a16:creationId xmlns:a16="http://schemas.microsoft.com/office/drawing/2014/main" id="{C712B02B-FC96-4655-89AE-853209940945}"/>
              </a:ext>
            </a:extLst>
          </p:cNvPr>
          <p:cNvGrpSpPr/>
          <p:nvPr userDrawn="1"/>
        </p:nvGrpSpPr>
        <p:grpSpPr>
          <a:xfrm>
            <a:off x="1" y="3879850"/>
            <a:ext cx="4591051" cy="2978150"/>
            <a:chOff x="0" y="3879850"/>
            <a:chExt cx="4591051" cy="2978150"/>
          </a:xfrm>
        </p:grpSpPr>
        <p:pic>
          <p:nvPicPr>
            <p:cNvPr id="55" name="Graphic 54">
              <a:extLst>
                <a:ext uri="{FF2B5EF4-FFF2-40B4-BE49-F238E27FC236}">
                  <a16:creationId xmlns:a16="http://schemas.microsoft.com/office/drawing/2014/main" id="{1CF90696-753B-4270-834F-47DF6B4E3C63}"/>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58532" b="46825"/>
            <a:stretch/>
          </p:blipFill>
          <p:spPr>
            <a:xfrm flipH="1">
              <a:off x="0" y="3879850"/>
              <a:ext cx="2322513" cy="2978150"/>
            </a:xfrm>
            <a:prstGeom prst="rect">
              <a:avLst/>
            </a:prstGeom>
          </p:spPr>
        </p:pic>
        <p:pic>
          <p:nvPicPr>
            <p:cNvPr id="18" name="Graphic 17">
              <a:extLst>
                <a:ext uri="{FF2B5EF4-FFF2-40B4-BE49-F238E27FC236}">
                  <a16:creationId xmlns:a16="http://schemas.microsoft.com/office/drawing/2014/main" id="{A6DB785C-1941-41E4-AF0D-546EC85CA96C}"/>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1" r="72293"/>
            <a:stretch/>
          </p:blipFill>
          <p:spPr>
            <a:xfrm rot="5400000">
              <a:off x="1659533" y="3926483"/>
              <a:ext cx="1271985" cy="4591050"/>
            </a:xfrm>
            <a:custGeom>
              <a:avLst/>
              <a:gdLst>
                <a:gd name="connsiteX0" fmla="*/ 0 w 1271985"/>
                <a:gd name="connsiteY0" fmla="*/ 0 h 4591050"/>
                <a:gd name="connsiteX1" fmla="*/ 0 w 1271985"/>
                <a:gd name="connsiteY1" fmla="*/ 4591050 h 4591050"/>
                <a:gd name="connsiteX2" fmla="*/ 1271985 w 1271985"/>
                <a:gd name="connsiteY2" fmla="*/ 4591050 h 4591050"/>
                <a:gd name="connsiteX3" fmla="*/ 1271985 w 1271985"/>
                <a:gd name="connsiteY3" fmla="*/ 0 h 4591050"/>
              </a:gdLst>
              <a:ahLst/>
              <a:cxnLst>
                <a:cxn ang="0">
                  <a:pos x="connsiteX0" y="connsiteY0"/>
                </a:cxn>
                <a:cxn ang="0">
                  <a:pos x="connsiteX1" y="connsiteY1"/>
                </a:cxn>
                <a:cxn ang="0">
                  <a:pos x="connsiteX2" y="connsiteY2"/>
                </a:cxn>
                <a:cxn ang="0">
                  <a:pos x="connsiteX3" y="connsiteY3"/>
                </a:cxn>
              </a:cxnLst>
              <a:rect l="l" t="t" r="r" b="b"/>
              <a:pathLst>
                <a:path w="1271985" h="4591050">
                  <a:moveTo>
                    <a:pt x="0" y="0"/>
                  </a:moveTo>
                  <a:lnTo>
                    <a:pt x="0" y="4591050"/>
                  </a:lnTo>
                  <a:lnTo>
                    <a:pt x="1271985" y="4591050"/>
                  </a:lnTo>
                  <a:lnTo>
                    <a:pt x="1271985" y="0"/>
                  </a:lnTo>
                  <a:close/>
                </a:path>
              </a:pathLst>
            </a:custGeom>
          </p:spPr>
        </p:pic>
      </p:grpSp>
    </p:spTree>
    <p:extLst>
      <p:ext uri="{BB962C8B-B14F-4D97-AF65-F5344CB8AC3E}">
        <p14:creationId xmlns:p14="http://schemas.microsoft.com/office/powerpoint/2010/main" val="172148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nding page">
    <p:bg>
      <p:bgPr>
        <a:solidFill>
          <a:schemeClr val="accent1"/>
        </a:solidFill>
        <a:effectLst/>
      </p:bgPr>
    </p:bg>
    <p:spTree>
      <p:nvGrpSpPr>
        <p:cNvPr id="1" name=""/>
        <p:cNvGrpSpPr/>
        <p:nvPr/>
      </p:nvGrpSpPr>
      <p:grpSpPr>
        <a:xfrm>
          <a:off x="0" y="0"/>
          <a:ext cx="0" cy="0"/>
          <a:chOff x="0" y="0"/>
          <a:chExt cx="0" cy="0"/>
        </a:xfrm>
      </p:grpSpPr>
      <p:sp>
        <p:nvSpPr>
          <p:cNvPr id="109" name="Title 55">
            <a:extLst>
              <a:ext uri="{FF2B5EF4-FFF2-40B4-BE49-F238E27FC236}">
                <a16:creationId xmlns:a16="http://schemas.microsoft.com/office/drawing/2014/main" id="{F8367767-88A6-4138-80BB-9E1AC8517E76}"/>
              </a:ext>
            </a:extLst>
          </p:cNvPr>
          <p:cNvSpPr>
            <a:spLocks noGrp="1"/>
          </p:cNvSpPr>
          <p:nvPr>
            <p:ph type="title"/>
          </p:nvPr>
        </p:nvSpPr>
        <p:spPr>
          <a:xfrm>
            <a:off x="773284" y="244478"/>
            <a:ext cx="8383416" cy="1584325"/>
          </a:xfrm>
        </p:spPr>
        <p:txBody>
          <a:bodyPr>
            <a:normAutofit/>
          </a:bodyPr>
          <a:lstStyle>
            <a:lvl1pPr>
              <a:lnSpc>
                <a:spcPct val="80000"/>
              </a:lnSpc>
              <a:defRPr sz="5600">
                <a:solidFill>
                  <a:schemeClr val="bg1"/>
                </a:solidFill>
              </a:defRPr>
            </a:lvl1pPr>
          </a:lstStyle>
          <a:p>
            <a:r>
              <a:rPr lang="en-US" dirty="0"/>
              <a:t>Click to edit Master title style</a:t>
            </a:r>
            <a:endParaRPr lang="en-GB" dirty="0"/>
          </a:p>
        </p:txBody>
      </p:sp>
      <p:pic>
        <p:nvPicPr>
          <p:cNvPr id="56" name="Graphic 55">
            <a:extLst>
              <a:ext uri="{FF2B5EF4-FFF2-40B4-BE49-F238E27FC236}">
                <a16:creationId xmlns:a16="http://schemas.microsoft.com/office/drawing/2014/main" id="{F678E724-0F17-4033-BA9C-3CA1AB5AC74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61630"/>
          <a:stretch/>
        </p:blipFill>
        <p:spPr>
          <a:xfrm rot="16200000">
            <a:off x="8317165" y="2136777"/>
            <a:ext cx="5600700" cy="2148972"/>
          </a:xfrm>
          <a:prstGeom prst="rect">
            <a:avLst/>
          </a:prstGeom>
        </p:spPr>
      </p:pic>
      <p:pic>
        <p:nvPicPr>
          <p:cNvPr id="57" name="Graphic 56">
            <a:extLst>
              <a:ext uri="{FF2B5EF4-FFF2-40B4-BE49-F238E27FC236}">
                <a16:creationId xmlns:a16="http://schemas.microsoft.com/office/drawing/2014/main" id="{AD33689A-2F00-49A4-B614-22DA20184BE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83395"/>
          <a:stretch/>
        </p:blipFill>
        <p:spPr>
          <a:xfrm rot="10800000">
            <a:off x="5236381" y="5540213"/>
            <a:ext cx="7936089" cy="1317791"/>
          </a:xfrm>
          <a:prstGeom prst="rect">
            <a:avLst/>
          </a:prstGeom>
        </p:spPr>
      </p:pic>
      <p:pic>
        <p:nvPicPr>
          <p:cNvPr id="10" name="Graphic 9">
            <a:extLst>
              <a:ext uri="{FF2B5EF4-FFF2-40B4-BE49-F238E27FC236}">
                <a16:creationId xmlns:a16="http://schemas.microsoft.com/office/drawing/2014/main" id="{69386072-1F26-4F66-9D13-FAE2FEEF50A9}"/>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r="52904"/>
          <a:stretch/>
        </p:blipFill>
        <p:spPr>
          <a:xfrm rot="16200000" flipV="1">
            <a:off x="8377732" y="-1214427"/>
            <a:ext cx="2162194" cy="4591049"/>
          </a:xfrm>
          <a:custGeom>
            <a:avLst/>
            <a:gdLst>
              <a:gd name="connsiteX0" fmla="*/ 2162194 w 2162194"/>
              <a:gd name="connsiteY0" fmla="*/ 4591049 h 4591049"/>
              <a:gd name="connsiteX1" fmla="*/ 2162194 w 2162194"/>
              <a:gd name="connsiteY1" fmla="*/ 0 h 4591049"/>
              <a:gd name="connsiteX2" fmla="*/ 0 w 2162194"/>
              <a:gd name="connsiteY2" fmla="*/ 0 h 4591049"/>
              <a:gd name="connsiteX3" fmla="*/ 0 w 2162194"/>
              <a:gd name="connsiteY3" fmla="*/ 4591049 h 4591049"/>
            </a:gdLst>
            <a:ahLst/>
            <a:cxnLst>
              <a:cxn ang="0">
                <a:pos x="connsiteX0" y="connsiteY0"/>
              </a:cxn>
              <a:cxn ang="0">
                <a:pos x="connsiteX1" y="connsiteY1"/>
              </a:cxn>
              <a:cxn ang="0">
                <a:pos x="connsiteX2" y="connsiteY2"/>
              </a:cxn>
              <a:cxn ang="0">
                <a:pos x="connsiteX3" y="connsiteY3"/>
              </a:cxn>
            </a:cxnLst>
            <a:rect l="l" t="t" r="r" b="b"/>
            <a:pathLst>
              <a:path w="2162194" h="4591049">
                <a:moveTo>
                  <a:pt x="2162194" y="4591049"/>
                </a:moveTo>
                <a:lnTo>
                  <a:pt x="2162194" y="0"/>
                </a:lnTo>
                <a:lnTo>
                  <a:pt x="0" y="0"/>
                </a:lnTo>
                <a:lnTo>
                  <a:pt x="0" y="4591049"/>
                </a:lnTo>
                <a:close/>
              </a:path>
            </a:pathLst>
          </a:custGeom>
        </p:spPr>
      </p:pic>
      <p:pic>
        <p:nvPicPr>
          <p:cNvPr id="11" name="Graphic 10">
            <a:extLst>
              <a:ext uri="{FF2B5EF4-FFF2-40B4-BE49-F238E27FC236}">
                <a16:creationId xmlns:a16="http://schemas.microsoft.com/office/drawing/2014/main" id="{DD8F8D28-D32A-4D80-ACCC-55773607066B}"/>
              </a:ext>
            </a:extLst>
          </p:cNvPr>
          <p:cNvPicPr>
            <a:picLocks/>
          </p:cNvPicPr>
          <p:nvPr userDrawn="1"/>
        </p:nvPicPr>
        <p:blipFill>
          <a:blip r:embed="rId8">
            <a:extLst>
              <a:ext uri="{96DAC541-7B7A-43D3-8B79-37D633B846F1}">
                <asvg:svgBlip xmlns:asvg="http://schemas.microsoft.com/office/drawing/2016/SVG/main" r:embed="rId9"/>
              </a:ext>
            </a:extLst>
          </a:blip>
          <a:stretch>
            <a:fillRect/>
          </a:stretch>
        </p:blipFill>
        <p:spPr>
          <a:xfrm>
            <a:off x="720958" y="2453890"/>
            <a:ext cx="2542703" cy="699635"/>
          </a:xfrm>
          <a:prstGeom prst="rect">
            <a:avLst/>
          </a:prstGeom>
        </p:spPr>
      </p:pic>
      <p:sp>
        <p:nvSpPr>
          <p:cNvPr id="13" name="TextBox 12">
            <a:extLst>
              <a:ext uri="{FF2B5EF4-FFF2-40B4-BE49-F238E27FC236}">
                <a16:creationId xmlns:a16="http://schemas.microsoft.com/office/drawing/2014/main" id="{6A671DB8-5663-42E6-8F8F-8B02FEED3AAA}"/>
              </a:ext>
            </a:extLst>
          </p:cNvPr>
          <p:cNvSpPr txBox="1"/>
          <p:nvPr userDrawn="1"/>
        </p:nvSpPr>
        <p:spPr>
          <a:xfrm>
            <a:off x="773115" y="3700920"/>
            <a:ext cx="1357679" cy="369332"/>
          </a:xfrm>
          <a:prstGeom prst="rect">
            <a:avLst/>
          </a:prstGeom>
          <a:noFill/>
        </p:spPr>
        <p:txBody>
          <a:bodyPr wrap="none" lIns="0" tIns="0" rIns="0" bIns="0" rtlCol="0">
            <a:spAutoFit/>
          </a:bodyPr>
          <a:lstStyle/>
          <a:p>
            <a:r>
              <a:rPr lang="en-GB" sz="1200" dirty="0">
                <a:solidFill>
                  <a:schemeClr val="bg1"/>
                </a:solidFill>
              </a:rPr>
              <a:t>12, rue </a:t>
            </a:r>
            <a:r>
              <a:rPr lang="en-GB" sz="1200" dirty="0" err="1">
                <a:solidFill>
                  <a:schemeClr val="bg1"/>
                </a:solidFill>
              </a:rPr>
              <a:t>Erasme</a:t>
            </a:r>
            <a:endParaRPr lang="en-GB" sz="1200" dirty="0">
              <a:solidFill>
                <a:schemeClr val="bg1"/>
              </a:solidFill>
            </a:endParaRPr>
          </a:p>
          <a:p>
            <a:r>
              <a:rPr lang="en-GB" sz="1200" dirty="0">
                <a:solidFill>
                  <a:schemeClr val="bg1"/>
                </a:solidFill>
              </a:rPr>
              <a:t>L-1468 Luxembourg</a:t>
            </a:r>
          </a:p>
        </p:txBody>
      </p:sp>
      <p:cxnSp>
        <p:nvCxnSpPr>
          <p:cNvPr id="14" name="Straight Connector 13">
            <a:extLst>
              <a:ext uri="{FF2B5EF4-FFF2-40B4-BE49-F238E27FC236}">
                <a16:creationId xmlns:a16="http://schemas.microsoft.com/office/drawing/2014/main" id="{40D90CEC-2069-4C64-B62B-5C3B1BCF7DEF}"/>
              </a:ext>
            </a:extLst>
          </p:cNvPr>
          <p:cNvCxnSpPr>
            <a:cxnSpLocks/>
          </p:cNvCxnSpPr>
          <p:nvPr userDrawn="1"/>
        </p:nvCxnSpPr>
        <p:spPr>
          <a:xfrm>
            <a:off x="773113" y="4271582"/>
            <a:ext cx="25082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hlinkClick r:id="rId10"/>
            <a:extLst>
              <a:ext uri="{FF2B5EF4-FFF2-40B4-BE49-F238E27FC236}">
                <a16:creationId xmlns:a16="http://schemas.microsoft.com/office/drawing/2014/main" id="{2EC2AB50-75D6-451E-9CE0-807F6FEA596C}"/>
              </a:ext>
            </a:extLst>
          </p:cNvPr>
          <p:cNvSpPr txBox="1"/>
          <p:nvPr userDrawn="1"/>
        </p:nvSpPr>
        <p:spPr>
          <a:xfrm>
            <a:off x="773113" y="4472914"/>
            <a:ext cx="1465338" cy="369332"/>
          </a:xfrm>
          <a:prstGeom prst="rect">
            <a:avLst/>
          </a:prstGeom>
          <a:noFill/>
        </p:spPr>
        <p:txBody>
          <a:bodyPr wrap="none" lIns="0" tIns="0" rIns="0" bIns="0" rtlCol="0">
            <a:spAutoFit/>
          </a:bodyPr>
          <a:lstStyle/>
          <a:p>
            <a:r>
              <a:rPr lang="de-DE" sz="1200" dirty="0">
                <a:solidFill>
                  <a:schemeClr val="bg1"/>
                </a:solidFill>
              </a:rPr>
              <a:t>Tel. +352 22 30 26 - 1</a:t>
            </a:r>
          </a:p>
          <a:p>
            <a:r>
              <a:rPr lang="de-DE" sz="1200" dirty="0">
                <a:solidFill>
                  <a:schemeClr val="bg1"/>
                </a:solidFill>
              </a:rPr>
              <a:t>info@alfi.lu</a:t>
            </a:r>
          </a:p>
        </p:txBody>
      </p:sp>
      <p:cxnSp>
        <p:nvCxnSpPr>
          <p:cNvPr id="16" name="Straight Connector 15">
            <a:extLst>
              <a:ext uri="{FF2B5EF4-FFF2-40B4-BE49-F238E27FC236}">
                <a16:creationId xmlns:a16="http://schemas.microsoft.com/office/drawing/2014/main" id="{F037E8F8-ABE0-4EF0-BA9A-DB25EB0A1650}"/>
              </a:ext>
            </a:extLst>
          </p:cNvPr>
          <p:cNvCxnSpPr>
            <a:cxnSpLocks/>
          </p:cNvCxnSpPr>
          <p:nvPr userDrawn="1"/>
        </p:nvCxnSpPr>
        <p:spPr>
          <a:xfrm>
            <a:off x="773113" y="5043576"/>
            <a:ext cx="25082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hlinkClick r:id="rId11"/>
            <a:extLst>
              <a:ext uri="{FF2B5EF4-FFF2-40B4-BE49-F238E27FC236}">
                <a16:creationId xmlns:a16="http://schemas.microsoft.com/office/drawing/2014/main" id="{376C7372-2E50-4F35-BD8B-544B5DA6A387}"/>
              </a:ext>
            </a:extLst>
          </p:cNvPr>
          <p:cNvSpPr txBox="1"/>
          <p:nvPr userDrawn="1"/>
        </p:nvSpPr>
        <p:spPr>
          <a:xfrm>
            <a:off x="773113" y="5244910"/>
            <a:ext cx="945002" cy="215444"/>
          </a:xfrm>
          <a:prstGeom prst="rect">
            <a:avLst/>
          </a:prstGeom>
          <a:noFill/>
        </p:spPr>
        <p:txBody>
          <a:bodyPr wrap="none" lIns="0" tIns="0" rIns="0" bIns="0" rtlCol="0">
            <a:spAutoFit/>
          </a:bodyPr>
          <a:lstStyle/>
          <a:p>
            <a:r>
              <a:rPr lang="de-DE" sz="1400" b="1" dirty="0">
                <a:solidFill>
                  <a:schemeClr val="accent2"/>
                </a:solidFill>
              </a:rPr>
              <a:t>www.alfi.lu</a:t>
            </a:r>
          </a:p>
        </p:txBody>
      </p:sp>
    </p:spTree>
    <p:extLst>
      <p:ext uri="{BB962C8B-B14F-4D97-AF65-F5344CB8AC3E}">
        <p14:creationId xmlns:p14="http://schemas.microsoft.com/office/powerpoint/2010/main" val="6265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a:xfrm>
            <a:off x="1260529" y="6481960"/>
            <a:ext cx="65" cy="115544"/>
          </a:xfrm>
        </p:spPr>
        <p:txBody>
          <a:bodyPr/>
          <a:lstStyle/>
          <a:p>
            <a:endParaRPr lang="en-GB"/>
          </a:p>
        </p:txBody>
      </p:sp>
    </p:spTree>
    <p:extLst>
      <p:ext uri="{BB962C8B-B14F-4D97-AF65-F5344CB8AC3E}">
        <p14:creationId xmlns:p14="http://schemas.microsoft.com/office/powerpoint/2010/main" val="40180677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7938A5-102C-481A-836B-3409F8E34234}"/>
              </a:ext>
            </a:extLst>
          </p:cNvPr>
          <p:cNvSpPr/>
          <p:nvPr userDrawn="1"/>
        </p:nvSpPr>
        <p:spPr>
          <a:xfrm>
            <a:off x="0" y="0"/>
            <a:ext cx="6129338" cy="68580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en-GB" sz="1200" dirty="0"/>
          </a:p>
        </p:txBody>
      </p:sp>
      <p:pic>
        <p:nvPicPr>
          <p:cNvPr id="55" name="Graphic 54">
            <a:extLst>
              <a:ext uri="{FF2B5EF4-FFF2-40B4-BE49-F238E27FC236}">
                <a16:creationId xmlns:a16="http://schemas.microsoft.com/office/drawing/2014/main" id="{1CF90696-753B-4270-834F-47DF6B4E3C63}"/>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58532" b="46825"/>
          <a:stretch/>
        </p:blipFill>
        <p:spPr>
          <a:xfrm>
            <a:off x="9869487" y="3879850"/>
            <a:ext cx="2322513" cy="2978150"/>
          </a:xfrm>
          <a:prstGeom prst="rect">
            <a:avLst/>
          </a:prstGeom>
        </p:spPr>
      </p:pic>
      <p:sp>
        <p:nvSpPr>
          <p:cNvPr id="109" name="Title 55">
            <a:extLst>
              <a:ext uri="{FF2B5EF4-FFF2-40B4-BE49-F238E27FC236}">
                <a16:creationId xmlns:a16="http://schemas.microsoft.com/office/drawing/2014/main" id="{F8367767-88A6-4138-80BB-9E1AC8517E76}"/>
              </a:ext>
            </a:extLst>
          </p:cNvPr>
          <p:cNvSpPr>
            <a:spLocks noGrp="1"/>
          </p:cNvSpPr>
          <p:nvPr>
            <p:ph type="title"/>
          </p:nvPr>
        </p:nvSpPr>
        <p:spPr>
          <a:xfrm>
            <a:off x="720955" y="244475"/>
            <a:ext cx="4977439" cy="2469696"/>
          </a:xfrm>
        </p:spPr>
        <p:txBody>
          <a:bodyPr>
            <a:normAutofit/>
          </a:bodyPr>
          <a:lstStyle>
            <a:lvl1pPr>
              <a:lnSpc>
                <a:spcPct val="80000"/>
              </a:lnSpc>
              <a:defRPr sz="5600">
                <a:solidFill>
                  <a:schemeClr val="bg1"/>
                </a:solidFill>
              </a:defRPr>
            </a:lvl1pPr>
          </a:lstStyle>
          <a:p>
            <a:r>
              <a:rPr lang="en-US" dirty="0"/>
              <a:t>Click to edit Master title style</a:t>
            </a:r>
            <a:endParaRPr lang="en-GB" dirty="0"/>
          </a:p>
        </p:txBody>
      </p:sp>
      <p:sp>
        <p:nvSpPr>
          <p:cNvPr id="110" name="Text Placeholder 57">
            <a:extLst>
              <a:ext uri="{FF2B5EF4-FFF2-40B4-BE49-F238E27FC236}">
                <a16:creationId xmlns:a16="http://schemas.microsoft.com/office/drawing/2014/main" id="{A998928F-42BF-4D93-BA15-8771C510DD99}"/>
              </a:ext>
            </a:extLst>
          </p:cNvPr>
          <p:cNvSpPr>
            <a:spLocks noGrp="1"/>
          </p:cNvSpPr>
          <p:nvPr>
            <p:ph type="body" sz="quarter" idx="10"/>
          </p:nvPr>
        </p:nvSpPr>
        <p:spPr>
          <a:xfrm>
            <a:off x="720955" y="2951059"/>
            <a:ext cx="4977440" cy="876403"/>
          </a:xfrm>
        </p:spPr>
        <p:txBody>
          <a:bodyPr lIns="0" tIns="0" rIns="0" bIns="0">
            <a:normAutofit/>
          </a:bodyPr>
          <a:lstStyle>
            <a:lvl1pPr>
              <a:defRPr sz="2400">
                <a:solidFill>
                  <a:schemeClr val="bg1"/>
                </a:solidFill>
              </a:defRPr>
            </a:lvl1pPr>
          </a:lstStyle>
          <a:p>
            <a:pPr lvl="0"/>
            <a:r>
              <a:rPr lang="en-US" dirty="0"/>
              <a:t>Click to edit Master text styles</a:t>
            </a:r>
          </a:p>
        </p:txBody>
      </p:sp>
      <p:sp>
        <p:nvSpPr>
          <p:cNvPr id="111" name="Text Placeholder 57">
            <a:extLst>
              <a:ext uri="{FF2B5EF4-FFF2-40B4-BE49-F238E27FC236}">
                <a16:creationId xmlns:a16="http://schemas.microsoft.com/office/drawing/2014/main" id="{D3584FCD-F8F6-4E6E-95D1-19651DD27AF2}"/>
              </a:ext>
            </a:extLst>
          </p:cNvPr>
          <p:cNvSpPr>
            <a:spLocks noGrp="1"/>
          </p:cNvSpPr>
          <p:nvPr>
            <p:ph type="body" sz="quarter" idx="11" hasCustomPrompt="1"/>
          </p:nvPr>
        </p:nvSpPr>
        <p:spPr>
          <a:xfrm>
            <a:off x="720955" y="4026939"/>
            <a:ext cx="1830732" cy="340270"/>
          </a:xfrm>
          <a:prstGeom prst="roundRect">
            <a:avLst>
              <a:gd name="adj" fmla="val 50000"/>
            </a:avLst>
          </a:prstGeom>
          <a:solidFill>
            <a:schemeClr val="bg1"/>
          </a:solidFill>
        </p:spPr>
        <p:txBody>
          <a:bodyPr wrap="none" lIns="108000" tIns="36000" rIns="72000" bIns="36000" anchor="ctr">
            <a:spAutoFit/>
          </a:bodyPr>
          <a:lstStyle>
            <a:lvl1pPr algn="l">
              <a:lnSpc>
                <a:spcPct val="100000"/>
              </a:lnSpc>
              <a:spcBef>
                <a:spcPts val="0"/>
              </a:spcBef>
              <a:defRPr sz="1100" cap="all" spc="200" baseline="0">
                <a:solidFill>
                  <a:schemeClr val="tx2"/>
                </a:solidFill>
              </a:defRPr>
            </a:lvl1pPr>
          </a:lstStyle>
          <a:p>
            <a:pPr lvl="0"/>
            <a:r>
              <a:rPr lang="en-US" dirty="0"/>
              <a:t>DATE // Speakers</a:t>
            </a:r>
          </a:p>
        </p:txBody>
      </p:sp>
      <p:pic>
        <p:nvPicPr>
          <p:cNvPr id="210" name="Graphic 209">
            <a:extLst>
              <a:ext uri="{FF2B5EF4-FFF2-40B4-BE49-F238E27FC236}">
                <a16:creationId xmlns:a16="http://schemas.microsoft.com/office/drawing/2014/main" id="{7E26C99B-3E18-4015-9244-331C69F039AB}"/>
              </a:ext>
            </a:extLst>
          </p:cNvPr>
          <p:cNvPicPr>
            <a:picLocks/>
          </p:cNvPicPr>
          <p:nvPr userDrawn="1"/>
        </p:nvPicPr>
        <p:blipFill>
          <a:blip r:embed="rId5">
            <a:extLst>
              <a:ext uri="{96DAC541-7B7A-43D3-8B79-37D633B846F1}">
                <asvg:svgBlip xmlns:asvg="http://schemas.microsoft.com/office/drawing/2016/SVG/main" r:embed="rId6"/>
              </a:ext>
            </a:extLst>
          </a:blip>
          <a:stretch>
            <a:fillRect/>
          </a:stretch>
        </p:blipFill>
        <p:spPr>
          <a:xfrm>
            <a:off x="720955" y="5908286"/>
            <a:ext cx="2542703" cy="699635"/>
          </a:xfrm>
          <a:prstGeom prst="rect">
            <a:avLst/>
          </a:prstGeom>
        </p:spPr>
      </p:pic>
    </p:spTree>
    <p:extLst>
      <p:ext uri="{BB962C8B-B14F-4D97-AF65-F5344CB8AC3E}">
        <p14:creationId xmlns:p14="http://schemas.microsoft.com/office/powerpoint/2010/main" val="334317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ver with image 3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7938A5-102C-481A-836B-3409F8E34234}"/>
              </a:ext>
            </a:extLst>
          </p:cNvPr>
          <p:cNvSpPr/>
          <p:nvPr userDrawn="1"/>
        </p:nvSpPr>
        <p:spPr>
          <a:xfrm>
            <a:off x="0" y="0"/>
            <a:ext cx="6129338" cy="68580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en-GB" sz="1200" dirty="0"/>
          </a:p>
        </p:txBody>
      </p:sp>
      <p:pic>
        <p:nvPicPr>
          <p:cNvPr id="55" name="Graphic 54">
            <a:extLst>
              <a:ext uri="{FF2B5EF4-FFF2-40B4-BE49-F238E27FC236}">
                <a16:creationId xmlns:a16="http://schemas.microsoft.com/office/drawing/2014/main" id="{1CF90696-753B-4270-834F-47DF6B4E3C63}"/>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58532" b="46825"/>
          <a:stretch/>
        </p:blipFill>
        <p:spPr>
          <a:xfrm>
            <a:off x="9869487" y="3879850"/>
            <a:ext cx="2322513" cy="2978150"/>
          </a:xfrm>
          <a:prstGeom prst="rect">
            <a:avLst/>
          </a:prstGeom>
        </p:spPr>
      </p:pic>
      <p:sp>
        <p:nvSpPr>
          <p:cNvPr id="109" name="Title 55">
            <a:extLst>
              <a:ext uri="{FF2B5EF4-FFF2-40B4-BE49-F238E27FC236}">
                <a16:creationId xmlns:a16="http://schemas.microsoft.com/office/drawing/2014/main" id="{F8367767-88A6-4138-80BB-9E1AC8517E76}"/>
              </a:ext>
            </a:extLst>
          </p:cNvPr>
          <p:cNvSpPr>
            <a:spLocks noGrp="1"/>
          </p:cNvSpPr>
          <p:nvPr>
            <p:ph type="title"/>
          </p:nvPr>
        </p:nvSpPr>
        <p:spPr>
          <a:xfrm>
            <a:off x="720955" y="244475"/>
            <a:ext cx="4977439" cy="2469696"/>
          </a:xfrm>
        </p:spPr>
        <p:txBody>
          <a:bodyPr>
            <a:normAutofit/>
          </a:bodyPr>
          <a:lstStyle>
            <a:lvl1pPr>
              <a:lnSpc>
                <a:spcPct val="80000"/>
              </a:lnSpc>
              <a:defRPr sz="5600">
                <a:solidFill>
                  <a:schemeClr val="bg1"/>
                </a:solidFill>
              </a:defRPr>
            </a:lvl1pPr>
          </a:lstStyle>
          <a:p>
            <a:r>
              <a:rPr lang="en-US" dirty="0"/>
              <a:t>Click to edit Master title style</a:t>
            </a:r>
            <a:endParaRPr lang="en-GB" dirty="0"/>
          </a:p>
        </p:txBody>
      </p:sp>
      <p:sp>
        <p:nvSpPr>
          <p:cNvPr id="110" name="Text Placeholder 57">
            <a:extLst>
              <a:ext uri="{FF2B5EF4-FFF2-40B4-BE49-F238E27FC236}">
                <a16:creationId xmlns:a16="http://schemas.microsoft.com/office/drawing/2014/main" id="{A998928F-42BF-4D93-BA15-8771C510DD99}"/>
              </a:ext>
            </a:extLst>
          </p:cNvPr>
          <p:cNvSpPr>
            <a:spLocks noGrp="1"/>
          </p:cNvSpPr>
          <p:nvPr>
            <p:ph type="body" sz="quarter" idx="10"/>
          </p:nvPr>
        </p:nvSpPr>
        <p:spPr>
          <a:xfrm>
            <a:off x="720955" y="2951059"/>
            <a:ext cx="4977440" cy="876403"/>
          </a:xfrm>
        </p:spPr>
        <p:txBody>
          <a:bodyPr lIns="0" tIns="0" rIns="0" bIns="0">
            <a:normAutofit/>
          </a:bodyPr>
          <a:lstStyle>
            <a:lvl1pPr>
              <a:defRPr sz="2400">
                <a:solidFill>
                  <a:schemeClr val="bg1"/>
                </a:solidFill>
              </a:defRPr>
            </a:lvl1pPr>
          </a:lstStyle>
          <a:p>
            <a:pPr lvl="0"/>
            <a:r>
              <a:rPr lang="en-US" dirty="0"/>
              <a:t>Click to edit Master text styles</a:t>
            </a:r>
          </a:p>
        </p:txBody>
      </p:sp>
      <p:sp>
        <p:nvSpPr>
          <p:cNvPr id="111" name="Text Placeholder 57">
            <a:extLst>
              <a:ext uri="{FF2B5EF4-FFF2-40B4-BE49-F238E27FC236}">
                <a16:creationId xmlns:a16="http://schemas.microsoft.com/office/drawing/2014/main" id="{D3584FCD-F8F6-4E6E-95D1-19651DD27AF2}"/>
              </a:ext>
            </a:extLst>
          </p:cNvPr>
          <p:cNvSpPr>
            <a:spLocks noGrp="1"/>
          </p:cNvSpPr>
          <p:nvPr>
            <p:ph type="body" sz="quarter" idx="11" hasCustomPrompt="1"/>
          </p:nvPr>
        </p:nvSpPr>
        <p:spPr>
          <a:xfrm>
            <a:off x="720955" y="4026939"/>
            <a:ext cx="1830732" cy="340270"/>
          </a:xfrm>
          <a:prstGeom prst="roundRect">
            <a:avLst>
              <a:gd name="adj" fmla="val 50000"/>
            </a:avLst>
          </a:prstGeom>
          <a:solidFill>
            <a:schemeClr val="bg1"/>
          </a:solidFill>
        </p:spPr>
        <p:txBody>
          <a:bodyPr wrap="none" lIns="108000" tIns="36000" rIns="72000" bIns="36000" anchor="ctr">
            <a:spAutoFit/>
          </a:bodyPr>
          <a:lstStyle>
            <a:lvl1pPr algn="l">
              <a:lnSpc>
                <a:spcPct val="100000"/>
              </a:lnSpc>
              <a:spcBef>
                <a:spcPts val="0"/>
              </a:spcBef>
              <a:defRPr sz="1100" cap="all" spc="200" baseline="0">
                <a:solidFill>
                  <a:schemeClr val="tx2"/>
                </a:solidFill>
              </a:defRPr>
            </a:lvl1pPr>
          </a:lstStyle>
          <a:p>
            <a:pPr lvl="0"/>
            <a:r>
              <a:rPr lang="en-US" dirty="0"/>
              <a:t>DATE // Speakers</a:t>
            </a:r>
          </a:p>
        </p:txBody>
      </p:sp>
      <p:grpSp>
        <p:nvGrpSpPr>
          <p:cNvPr id="70" name="Group 69">
            <a:extLst>
              <a:ext uri="{FF2B5EF4-FFF2-40B4-BE49-F238E27FC236}">
                <a16:creationId xmlns:a16="http://schemas.microsoft.com/office/drawing/2014/main" id="{9B8AB3B9-5E76-4A2B-B0FC-9DC8E55EB64A}"/>
              </a:ext>
            </a:extLst>
          </p:cNvPr>
          <p:cNvGrpSpPr/>
          <p:nvPr userDrawn="1"/>
        </p:nvGrpSpPr>
        <p:grpSpPr>
          <a:xfrm>
            <a:off x="717662" y="5621472"/>
            <a:ext cx="2546328" cy="982528"/>
            <a:chOff x="214313" y="1157288"/>
            <a:chExt cx="11766551" cy="4540251"/>
          </a:xfrm>
        </p:grpSpPr>
        <p:sp>
          <p:nvSpPr>
            <p:cNvPr id="71" name="Freeform 5">
              <a:extLst>
                <a:ext uri="{FF2B5EF4-FFF2-40B4-BE49-F238E27FC236}">
                  <a16:creationId xmlns:a16="http://schemas.microsoft.com/office/drawing/2014/main" id="{DE90CA8C-E190-4ED0-8D05-0D4BCFE293E6}"/>
                </a:ext>
              </a:extLst>
            </p:cNvPr>
            <p:cNvSpPr>
              <a:spLocks/>
            </p:cNvSpPr>
            <p:nvPr/>
          </p:nvSpPr>
          <p:spPr bwMode="auto">
            <a:xfrm>
              <a:off x="2420938" y="4679951"/>
              <a:ext cx="177800" cy="225425"/>
            </a:xfrm>
            <a:custGeom>
              <a:avLst/>
              <a:gdLst>
                <a:gd name="T0" fmla="*/ 0 w 112"/>
                <a:gd name="T1" fmla="*/ 0 h 142"/>
                <a:gd name="T2" fmla="*/ 41 w 112"/>
                <a:gd name="T3" fmla="*/ 0 h 142"/>
                <a:gd name="T4" fmla="*/ 55 w 112"/>
                <a:gd name="T5" fmla="*/ 49 h 142"/>
                <a:gd name="T6" fmla="*/ 55 w 112"/>
                <a:gd name="T7" fmla="*/ 49 h 142"/>
                <a:gd name="T8" fmla="*/ 69 w 112"/>
                <a:gd name="T9" fmla="*/ 0 h 142"/>
                <a:gd name="T10" fmla="*/ 112 w 112"/>
                <a:gd name="T11" fmla="*/ 0 h 142"/>
                <a:gd name="T12" fmla="*/ 74 w 112"/>
                <a:gd name="T13" fmla="*/ 85 h 142"/>
                <a:gd name="T14" fmla="*/ 74 w 112"/>
                <a:gd name="T15" fmla="*/ 142 h 142"/>
                <a:gd name="T16" fmla="*/ 36 w 112"/>
                <a:gd name="T17" fmla="*/ 142 h 142"/>
                <a:gd name="T18" fmla="*/ 36 w 112"/>
                <a:gd name="T19" fmla="*/ 85 h 142"/>
                <a:gd name="T20" fmla="*/ 0 w 112"/>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42">
                  <a:moveTo>
                    <a:pt x="0" y="0"/>
                  </a:moveTo>
                  <a:lnTo>
                    <a:pt x="41" y="0"/>
                  </a:lnTo>
                  <a:lnTo>
                    <a:pt x="55" y="49"/>
                  </a:lnTo>
                  <a:lnTo>
                    <a:pt x="55" y="49"/>
                  </a:lnTo>
                  <a:lnTo>
                    <a:pt x="69" y="0"/>
                  </a:lnTo>
                  <a:lnTo>
                    <a:pt x="112" y="0"/>
                  </a:lnTo>
                  <a:lnTo>
                    <a:pt x="74" y="85"/>
                  </a:lnTo>
                  <a:lnTo>
                    <a:pt x="74" y="142"/>
                  </a:lnTo>
                  <a:lnTo>
                    <a:pt x="36" y="142"/>
                  </a:lnTo>
                  <a:lnTo>
                    <a:pt x="36" y="8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6">
              <a:extLst>
                <a:ext uri="{FF2B5EF4-FFF2-40B4-BE49-F238E27FC236}">
                  <a16:creationId xmlns:a16="http://schemas.microsoft.com/office/drawing/2014/main" id="{FF90AFD6-95A4-4F83-BE41-91487D047296}"/>
                </a:ext>
              </a:extLst>
            </p:cNvPr>
            <p:cNvSpPr>
              <a:spLocks/>
            </p:cNvSpPr>
            <p:nvPr/>
          </p:nvSpPr>
          <p:spPr bwMode="auto">
            <a:xfrm>
              <a:off x="2420938" y="4679951"/>
              <a:ext cx="177800" cy="225425"/>
            </a:xfrm>
            <a:custGeom>
              <a:avLst/>
              <a:gdLst>
                <a:gd name="T0" fmla="*/ 0 w 112"/>
                <a:gd name="T1" fmla="*/ 0 h 142"/>
                <a:gd name="T2" fmla="*/ 41 w 112"/>
                <a:gd name="T3" fmla="*/ 0 h 142"/>
                <a:gd name="T4" fmla="*/ 55 w 112"/>
                <a:gd name="T5" fmla="*/ 49 h 142"/>
                <a:gd name="T6" fmla="*/ 55 w 112"/>
                <a:gd name="T7" fmla="*/ 49 h 142"/>
                <a:gd name="T8" fmla="*/ 69 w 112"/>
                <a:gd name="T9" fmla="*/ 0 h 142"/>
                <a:gd name="T10" fmla="*/ 112 w 112"/>
                <a:gd name="T11" fmla="*/ 0 h 142"/>
                <a:gd name="T12" fmla="*/ 74 w 112"/>
                <a:gd name="T13" fmla="*/ 85 h 142"/>
                <a:gd name="T14" fmla="*/ 74 w 112"/>
                <a:gd name="T15" fmla="*/ 142 h 142"/>
                <a:gd name="T16" fmla="*/ 36 w 112"/>
                <a:gd name="T17" fmla="*/ 142 h 142"/>
                <a:gd name="T18" fmla="*/ 36 w 112"/>
                <a:gd name="T19" fmla="*/ 85 h 142"/>
                <a:gd name="T20" fmla="*/ 0 w 112"/>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42">
                  <a:moveTo>
                    <a:pt x="0" y="0"/>
                  </a:moveTo>
                  <a:lnTo>
                    <a:pt x="41" y="0"/>
                  </a:lnTo>
                  <a:lnTo>
                    <a:pt x="55" y="49"/>
                  </a:lnTo>
                  <a:lnTo>
                    <a:pt x="55" y="49"/>
                  </a:lnTo>
                  <a:lnTo>
                    <a:pt x="69" y="0"/>
                  </a:lnTo>
                  <a:lnTo>
                    <a:pt x="112" y="0"/>
                  </a:lnTo>
                  <a:lnTo>
                    <a:pt x="74" y="85"/>
                  </a:lnTo>
                  <a:lnTo>
                    <a:pt x="74" y="142"/>
                  </a:lnTo>
                  <a:lnTo>
                    <a:pt x="36" y="142"/>
                  </a:lnTo>
                  <a:lnTo>
                    <a:pt x="36" y="85"/>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7">
              <a:extLst>
                <a:ext uri="{FF2B5EF4-FFF2-40B4-BE49-F238E27FC236}">
                  <a16:creationId xmlns:a16="http://schemas.microsoft.com/office/drawing/2014/main" id="{1302549D-F337-4CFD-A8C7-6F9CC662F804}"/>
                </a:ext>
              </a:extLst>
            </p:cNvPr>
            <p:cNvSpPr>
              <a:spLocks/>
            </p:cNvSpPr>
            <p:nvPr/>
          </p:nvSpPr>
          <p:spPr bwMode="auto">
            <a:xfrm>
              <a:off x="2617788" y="4679951"/>
              <a:ext cx="134938" cy="225425"/>
            </a:xfrm>
            <a:custGeom>
              <a:avLst/>
              <a:gdLst>
                <a:gd name="T0" fmla="*/ 83 w 85"/>
                <a:gd name="T1" fmla="*/ 0 h 142"/>
                <a:gd name="T2" fmla="*/ 83 w 85"/>
                <a:gd name="T3" fmla="*/ 30 h 142"/>
                <a:gd name="T4" fmla="*/ 35 w 85"/>
                <a:gd name="T5" fmla="*/ 30 h 142"/>
                <a:gd name="T6" fmla="*/ 35 w 85"/>
                <a:gd name="T7" fmla="*/ 54 h 142"/>
                <a:gd name="T8" fmla="*/ 80 w 85"/>
                <a:gd name="T9" fmla="*/ 54 h 142"/>
                <a:gd name="T10" fmla="*/ 80 w 85"/>
                <a:gd name="T11" fmla="*/ 83 h 142"/>
                <a:gd name="T12" fmla="*/ 35 w 85"/>
                <a:gd name="T13" fmla="*/ 83 h 142"/>
                <a:gd name="T14" fmla="*/ 35 w 85"/>
                <a:gd name="T15" fmla="*/ 111 h 142"/>
                <a:gd name="T16" fmla="*/ 85 w 85"/>
                <a:gd name="T17" fmla="*/ 111 h 142"/>
                <a:gd name="T18" fmla="*/ 85 w 85"/>
                <a:gd name="T19" fmla="*/ 142 h 142"/>
                <a:gd name="T20" fmla="*/ 0 w 85"/>
                <a:gd name="T21" fmla="*/ 142 h 142"/>
                <a:gd name="T22" fmla="*/ 0 w 85"/>
                <a:gd name="T23" fmla="*/ 0 h 142"/>
                <a:gd name="T24" fmla="*/ 83 w 85"/>
                <a:gd name="T2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2">
                  <a:moveTo>
                    <a:pt x="83" y="0"/>
                  </a:moveTo>
                  <a:lnTo>
                    <a:pt x="83" y="30"/>
                  </a:lnTo>
                  <a:lnTo>
                    <a:pt x="35" y="30"/>
                  </a:lnTo>
                  <a:lnTo>
                    <a:pt x="35" y="54"/>
                  </a:lnTo>
                  <a:lnTo>
                    <a:pt x="80" y="54"/>
                  </a:lnTo>
                  <a:lnTo>
                    <a:pt x="80" y="83"/>
                  </a:lnTo>
                  <a:lnTo>
                    <a:pt x="35" y="83"/>
                  </a:lnTo>
                  <a:lnTo>
                    <a:pt x="35" y="111"/>
                  </a:lnTo>
                  <a:lnTo>
                    <a:pt x="85" y="111"/>
                  </a:lnTo>
                  <a:lnTo>
                    <a:pt x="85" y="142"/>
                  </a:lnTo>
                  <a:lnTo>
                    <a:pt x="0" y="142"/>
                  </a:lnTo>
                  <a:lnTo>
                    <a:pt x="0" y="0"/>
                  </a:lnTo>
                  <a:lnTo>
                    <a:pt x="8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8">
              <a:extLst>
                <a:ext uri="{FF2B5EF4-FFF2-40B4-BE49-F238E27FC236}">
                  <a16:creationId xmlns:a16="http://schemas.microsoft.com/office/drawing/2014/main" id="{D520669C-2A53-47A9-8244-CAA6F9956912}"/>
                </a:ext>
              </a:extLst>
            </p:cNvPr>
            <p:cNvSpPr>
              <a:spLocks/>
            </p:cNvSpPr>
            <p:nvPr/>
          </p:nvSpPr>
          <p:spPr bwMode="auto">
            <a:xfrm>
              <a:off x="2617788" y="4679951"/>
              <a:ext cx="134938" cy="225425"/>
            </a:xfrm>
            <a:custGeom>
              <a:avLst/>
              <a:gdLst>
                <a:gd name="T0" fmla="*/ 83 w 85"/>
                <a:gd name="T1" fmla="*/ 0 h 142"/>
                <a:gd name="T2" fmla="*/ 83 w 85"/>
                <a:gd name="T3" fmla="*/ 30 h 142"/>
                <a:gd name="T4" fmla="*/ 35 w 85"/>
                <a:gd name="T5" fmla="*/ 30 h 142"/>
                <a:gd name="T6" fmla="*/ 35 w 85"/>
                <a:gd name="T7" fmla="*/ 54 h 142"/>
                <a:gd name="T8" fmla="*/ 80 w 85"/>
                <a:gd name="T9" fmla="*/ 54 h 142"/>
                <a:gd name="T10" fmla="*/ 80 w 85"/>
                <a:gd name="T11" fmla="*/ 83 h 142"/>
                <a:gd name="T12" fmla="*/ 35 w 85"/>
                <a:gd name="T13" fmla="*/ 83 h 142"/>
                <a:gd name="T14" fmla="*/ 35 w 85"/>
                <a:gd name="T15" fmla="*/ 111 h 142"/>
                <a:gd name="T16" fmla="*/ 85 w 85"/>
                <a:gd name="T17" fmla="*/ 111 h 142"/>
                <a:gd name="T18" fmla="*/ 85 w 85"/>
                <a:gd name="T19" fmla="*/ 142 h 142"/>
                <a:gd name="T20" fmla="*/ 0 w 85"/>
                <a:gd name="T21" fmla="*/ 142 h 142"/>
                <a:gd name="T22" fmla="*/ 0 w 85"/>
                <a:gd name="T23" fmla="*/ 0 h 142"/>
                <a:gd name="T24" fmla="*/ 83 w 85"/>
                <a:gd name="T2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2">
                  <a:moveTo>
                    <a:pt x="83" y="0"/>
                  </a:moveTo>
                  <a:lnTo>
                    <a:pt x="83" y="30"/>
                  </a:lnTo>
                  <a:lnTo>
                    <a:pt x="35" y="30"/>
                  </a:lnTo>
                  <a:lnTo>
                    <a:pt x="35" y="54"/>
                  </a:lnTo>
                  <a:lnTo>
                    <a:pt x="80" y="54"/>
                  </a:lnTo>
                  <a:lnTo>
                    <a:pt x="80" y="83"/>
                  </a:lnTo>
                  <a:lnTo>
                    <a:pt x="35" y="83"/>
                  </a:lnTo>
                  <a:lnTo>
                    <a:pt x="35" y="111"/>
                  </a:lnTo>
                  <a:lnTo>
                    <a:pt x="85" y="111"/>
                  </a:lnTo>
                  <a:lnTo>
                    <a:pt x="85" y="142"/>
                  </a:lnTo>
                  <a:lnTo>
                    <a:pt x="0" y="142"/>
                  </a:lnTo>
                  <a:lnTo>
                    <a:pt x="0" y="0"/>
                  </a:lnTo>
                  <a:lnTo>
                    <a:pt x="83"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9">
              <a:extLst>
                <a:ext uri="{FF2B5EF4-FFF2-40B4-BE49-F238E27FC236}">
                  <a16:creationId xmlns:a16="http://schemas.microsoft.com/office/drawing/2014/main" id="{4C1AB13F-16AE-4C40-8C6F-36056B661189}"/>
                </a:ext>
              </a:extLst>
            </p:cNvPr>
            <p:cNvSpPr>
              <a:spLocks noEditPoints="1"/>
            </p:cNvSpPr>
            <p:nvPr/>
          </p:nvSpPr>
          <p:spPr bwMode="auto">
            <a:xfrm>
              <a:off x="2768601" y="4679951"/>
              <a:ext cx="184150" cy="225425"/>
            </a:xfrm>
            <a:custGeom>
              <a:avLst/>
              <a:gdLst>
                <a:gd name="T0" fmla="*/ 83 w 116"/>
                <a:gd name="T1" fmla="*/ 0 h 142"/>
                <a:gd name="T2" fmla="*/ 116 w 116"/>
                <a:gd name="T3" fmla="*/ 142 h 142"/>
                <a:gd name="T4" fmla="*/ 78 w 116"/>
                <a:gd name="T5" fmla="*/ 142 h 142"/>
                <a:gd name="T6" fmla="*/ 73 w 116"/>
                <a:gd name="T7" fmla="*/ 118 h 142"/>
                <a:gd name="T8" fmla="*/ 45 w 116"/>
                <a:gd name="T9" fmla="*/ 118 h 142"/>
                <a:gd name="T10" fmla="*/ 40 w 116"/>
                <a:gd name="T11" fmla="*/ 142 h 142"/>
                <a:gd name="T12" fmla="*/ 0 w 116"/>
                <a:gd name="T13" fmla="*/ 142 h 142"/>
                <a:gd name="T14" fmla="*/ 35 w 116"/>
                <a:gd name="T15" fmla="*/ 0 h 142"/>
                <a:gd name="T16" fmla="*/ 83 w 116"/>
                <a:gd name="T17" fmla="*/ 0 h 142"/>
                <a:gd name="T18" fmla="*/ 59 w 116"/>
                <a:gd name="T19" fmla="*/ 28 h 142"/>
                <a:gd name="T20" fmla="*/ 47 w 116"/>
                <a:gd name="T21" fmla="*/ 90 h 142"/>
                <a:gd name="T22" fmla="*/ 68 w 116"/>
                <a:gd name="T23" fmla="*/ 90 h 142"/>
                <a:gd name="T24" fmla="*/ 59 w 116"/>
                <a:gd name="T25" fmla="*/ 28 h 142"/>
                <a:gd name="T26" fmla="*/ 59 w 116"/>
                <a:gd name="T27" fmla="*/ 2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42">
                  <a:moveTo>
                    <a:pt x="83" y="0"/>
                  </a:moveTo>
                  <a:lnTo>
                    <a:pt x="116" y="142"/>
                  </a:lnTo>
                  <a:lnTo>
                    <a:pt x="78" y="142"/>
                  </a:lnTo>
                  <a:lnTo>
                    <a:pt x="73" y="118"/>
                  </a:lnTo>
                  <a:lnTo>
                    <a:pt x="45" y="118"/>
                  </a:lnTo>
                  <a:lnTo>
                    <a:pt x="40" y="142"/>
                  </a:lnTo>
                  <a:lnTo>
                    <a:pt x="0" y="142"/>
                  </a:lnTo>
                  <a:lnTo>
                    <a:pt x="35" y="0"/>
                  </a:lnTo>
                  <a:lnTo>
                    <a:pt x="83" y="0"/>
                  </a:lnTo>
                  <a:close/>
                  <a:moveTo>
                    <a:pt x="59" y="28"/>
                  </a:moveTo>
                  <a:lnTo>
                    <a:pt x="47" y="90"/>
                  </a:lnTo>
                  <a:lnTo>
                    <a:pt x="68" y="90"/>
                  </a:lnTo>
                  <a:lnTo>
                    <a:pt x="59" y="28"/>
                  </a:lnTo>
                  <a:lnTo>
                    <a:pt x="5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10">
              <a:extLst>
                <a:ext uri="{FF2B5EF4-FFF2-40B4-BE49-F238E27FC236}">
                  <a16:creationId xmlns:a16="http://schemas.microsoft.com/office/drawing/2014/main" id="{0D589630-C6DE-4E7E-B460-BF8EC72D4B66}"/>
                </a:ext>
              </a:extLst>
            </p:cNvPr>
            <p:cNvSpPr>
              <a:spLocks noEditPoints="1"/>
            </p:cNvSpPr>
            <p:nvPr/>
          </p:nvSpPr>
          <p:spPr bwMode="auto">
            <a:xfrm>
              <a:off x="2768601" y="4679951"/>
              <a:ext cx="184150" cy="225425"/>
            </a:xfrm>
            <a:custGeom>
              <a:avLst/>
              <a:gdLst>
                <a:gd name="T0" fmla="*/ 83 w 116"/>
                <a:gd name="T1" fmla="*/ 0 h 142"/>
                <a:gd name="T2" fmla="*/ 116 w 116"/>
                <a:gd name="T3" fmla="*/ 142 h 142"/>
                <a:gd name="T4" fmla="*/ 78 w 116"/>
                <a:gd name="T5" fmla="*/ 142 h 142"/>
                <a:gd name="T6" fmla="*/ 73 w 116"/>
                <a:gd name="T7" fmla="*/ 118 h 142"/>
                <a:gd name="T8" fmla="*/ 45 w 116"/>
                <a:gd name="T9" fmla="*/ 118 h 142"/>
                <a:gd name="T10" fmla="*/ 40 w 116"/>
                <a:gd name="T11" fmla="*/ 142 h 142"/>
                <a:gd name="T12" fmla="*/ 0 w 116"/>
                <a:gd name="T13" fmla="*/ 142 h 142"/>
                <a:gd name="T14" fmla="*/ 35 w 116"/>
                <a:gd name="T15" fmla="*/ 0 h 142"/>
                <a:gd name="T16" fmla="*/ 83 w 116"/>
                <a:gd name="T17" fmla="*/ 0 h 142"/>
                <a:gd name="T18" fmla="*/ 59 w 116"/>
                <a:gd name="T19" fmla="*/ 28 h 142"/>
                <a:gd name="T20" fmla="*/ 47 w 116"/>
                <a:gd name="T21" fmla="*/ 90 h 142"/>
                <a:gd name="T22" fmla="*/ 68 w 116"/>
                <a:gd name="T23" fmla="*/ 90 h 142"/>
                <a:gd name="T24" fmla="*/ 59 w 116"/>
                <a:gd name="T25" fmla="*/ 28 h 142"/>
                <a:gd name="T26" fmla="*/ 59 w 116"/>
                <a:gd name="T27" fmla="*/ 2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42">
                  <a:moveTo>
                    <a:pt x="83" y="0"/>
                  </a:moveTo>
                  <a:lnTo>
                    <a:pt x="116" y="142"/>
                  </a:lnTo>
                  <a:lnTo>
                    <a:pt x="78" y="142"/>
                  </a:lnTo>
                  <a:lnTo>
                    <a:pt x="73" y="118"/>
                  </a:lnTo>
                  <a:lnTo>
                    <a:pt x="45" y="118"/>
                  </a:lnTo>
                  <a:lnTo>
                    <a:pt x="40" y="142"/>
                  </a:lnTo>
                  <a:lnTo>
                    <a:pt x="0" y="142"/>
                  </a:lnTo>
                  <a:lnTo>
                    <a:pt x="35" y="0"/>
                  </a:lnTo>
                  <a:lnTo>
                    <a:pt x="83" y="0"/>
                  </a:lnTo>
                  <a:moveTo>
                    <a:pt x="59" y="28"/>
                  </a:moveTo>
                  <a:lnTo>
                    <a:pt x="47" y="90"/>
                  </a:lnTo>
                  <a:lnTo>
                    <a:pt x="68" y="90"/>
                  </a:lnTo>
                  <a:lnTo>
                    <a:pt x="59" y="28"/>
                  </a:lnTo>
                  <a:lnTo>
                    <a:pt x="59" y="2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11">
              <a:extLst>
                <a:ext uri="{FF2B5EF4-FFF2-40B4-BE49-F238E27FC236}">
                  <a16:creationId xmlns:a16="http://schemas.microsoft.com/office/drawing/2014/main" id="{7E26268C-D9DF-4AC0-8125-D030645152EC}"/>
                </a:ext>
              </a:extLst>
            </p:cNvPr>
            <p:cNvSpPr>
              <a:spLocks noEditPoints="1"/>
            </p:cNvSpPr>
            <p:nvPr/>
          </p:nvSpPr>
          <p:spPr bwMode="auto">
            <a:xfrm>
              <a:off x="2974976" y="4679951"/>
              <a:ext cx="161925" cy="225425"/>
            </a:xfrm>
            <a:custGeom>
              <a:avLst/>
              <a:gdLst>
                <a:gd name="T0" fmla="*/ 24 w 43"/>
                <a:gd name="T1" fmla="*/ 0 h 60"/>
                <a:gd name="T2" fmla="*/ 32 w 43"/>
                <a:gd name="T3" fmla="*/ 1 h 60"/>
                <a:gd name="T4" fmla="*/ 37 w 43"/>
                <a:gd name="T5" fmla="*/ 4 h 60"/>
                <a:gd name="T6" fmla="*/ 40 w 43"/>
                <a:gd name="T7" fmla="*/ 9 h 60"/>
                <a:gd name="T8" fmla="*/ 41 w 43"/>
                <a:gd name="T9" fmla="*/ 16 h 60"/>
                <a:gd name="T10" fmla="*/ 38 w 43"/>
                <a:gd name="T11" fmla="*/ 26 h 60"/>
                <a:gd name="T12" fmla="*/ 31 w 43"/>
                <a:gd name="T13" fmla="*/ 30 h 60"/>
                <a:gd name="T14" fmla="*/ 31 w 43"/>
                <a:gd name="T15" fmla="*/ 30 h 60"/>
                <a:gd name="T16" fmla="*/ 38 w 43"/>
                <a:gd name="T17" fmla="*/ 34 h 60"/>
                <a:gd name="T18" fmla="*/ 40 w 43"/>
                <a:gd name="T19" fmla="*/ 44 h 60"/>
                <a:gd name="T20" fmla="*/ 40 w 43"/>
                <a:gd name="T21" fmla="*/ 49 h 60"/>
                <a:gd name="T22" fmla="*/ 40 w 43"/>
                <a:gd name="T23" fmla="*/ 52 h 60"/>
                <a:gd name="T24" fmla="*/ 41 w 43"/>
                <a:gd name="T25" fmla="*/ 54 h 60"/>
                <a:gd name="T26" fmla="*/ 41 w 43"/>
                <a:gd name="T27" fmla="*/ 56 h 60"/>
                <a:gd name="T28" fmla="*/ 41 w 43"/>
                <a:gd name="T29" fmla="*/ 58 h 60"/>
                <a:gd name="T30" fmla="*/ 42 w 43"/>
                <a:gd name="T31" fmla="*/ 59 h 60"/>
                <a:gd name="T32" fmla="*/ 43 w 43"/>
                <a:gd name="T33" fmla="*/ 59 h 60"/>
                <a:gd name="T34" fmla="*/ 43 w 43"/>
                <a:gd name="T35" fmla="*/ 60 h 60"/>
                <a:gd name="T36" fmla="*/ 26 w 43"/>
                <a:gd name="T37" fmla="*/ 60 h 60"/>
                <a:gd name="T38" fmla="*/ 25 w 43"/>
                <a:gd name="T39" fmla="*/ 57 h 60"/>
                <a:gd name="T40" fmla="*/ 25 w 43"/>
                <a:gd name="T41" fmla="*/ 54 h 60"/>
                <a:gd name="T42" fmla="*/ 25 w 43"/>
                <a:gd name="T43" fmla="*/ 51 h 60"/>
                <a:gd name="T44" fmla="*/ 25 w 43"/>
                <a:gd name="T45" fmla="*/ 49 h 60"/>
                <a:gd name="T46" fmla="*/ 25 w 43"/>
                <a:gd name="T47" fmla="*/ 45 h 60"/>
                <a:gd name="T48" fmla="*/ 24 w 43"/>
                <a:gd name="T49" fmla="*/ 40 h 60"/>
                <a:gd name="T50" fmla="*/ 24 w 43"/>
                <a:gd name="T51" fmla="*/ 38 h 60"/>
                <a:gd name="T52" fmla="*/ 22 w 43"/>
                <a:gd name="T53" fmla="*/ 36 h 60"/>
                <a:gd name="T54" fmla="*/ 20 w 43"/>
                <a:gd name="T55" fmla="*/ 36 h 60"/>
                <a:gd name="T56" fmla="*/ 15 w 43"/>
                <a:gd name="T57" fmla="*/ 36 h 60"/>
                <a:gd name="T58" fmla="*/ 15 w 43"/>
                <a:gd name="T59" fmla="*/ 60 h 60"/>
                <a:gd name="T60" fmla="*/ 0 w 43"/>
                <a:gd name="T61" fmla="*/ 60 h 60"/>
                <a:gd name="T62" fmla="*/ 0 w 43"/>
                <a:gd name="T63" fmla="*/ 0 h 60"/>
                <a:gd name="T64" fmla="*/ 24 w 43"/>
                <a:gd name="T65" fmla="*/ 0 h 60"/>
                <a:gd name="T66" fmla="*/ 19 w 43"/>
                <a:gd name="T67" fmla="*/ 25 h 60"/>
                <a:gd name="T68" fmla="*/ 24 w 43"/>
                <a:gd name="T69" fmla="*/ 23 h 60"/>
                <a:gd name="T70" fmla="*/ 25 w 43"/>
                <a:gd name="T71" fmla="*/ 18 h 60"/>
                <a:gd name="T72" fmla="*/ 24 w 43"/>
                <a:gd name="T73" fmla="*/ 13 h 60"/>
                <a:gd name="T74" fmla="*/ 18 w 43"/>
                <a:gd name="T75" fmla="*/ 11 h 60"/>
                <a:gd name="T76" fmla="*/ 15 w 43"/>
                <a:gd name="T77" fmla="*/ 11 h 60"/>
                <a:gd name="T78" fmla="*/ 15 w 43"/>
                <a:gd name="T79" fmla="*/ 25 h 60"/>
                <a:gd name="T80" fmla="*/ 19 w 43"/>
                <a:gd name="T81" fmla="*/ 2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60">
                  <a:moveTo>
                    <a:pt x="24" y="0"/>
                  </a:moveTo>
                  <a:cubicBezTo>
                    <a:pt x="27" y="0"/>
                    <a:pt x="30" y="0"/>
                    <a:pt x="32" y="1"/>
                  </a:cubicBezTo>
                  <a:cubicBezTo>
                    <a:pt x="34" y="2"/>
                    <a:pt x="36" y="3"/>
                    <a:pt x="37" y="4"/>
                  </a:cubicBezTo>
                  <a:cubicBezTo>
                    <a:pt x="38" y="6"/>
                    <a:pt x="39" y="7"/>
                    <a:pt x="40" y="9"/>
                  </a:cubicBezTo>
                  <a:cubicBezTo>
                    <a:pt x="41" y="11"/>
                    <a:pt x="41" y="14"/>
                    <a:pt x="41" y="16"/>
                  </a:cubicBezTo>
                  <a:cubicBezTo>
                    <a:pt x="41" y="20"/>
                    <a:pt x="40" y="23"/>
                    <a:pt x="38" y="26"/>
                  </a:cubicBezTo>
                  <a:cubicBezTo>
                    <a:pt x="37" y="28"/>
                    <a:pt x="34" y="30"/>
                    <a:pt x="31" y="30"/>
                  </a:cubicBezTo>
                  <a:cubicBezTo>
                    <a:pt x="31" y="30"/>
                    <a:pt x="31" y="30"/>
                    <a:pt x="31" y="30"/>
                  </a:cubicBezTo>
                  <a:cubicBezTo>
                    <a:pt x="34" y="31"/>
                    <a:pt x="37" y="32"/>
                    <a:pt x="38" y="34"/>
                  </a:cubicBezTo>
                  <a:cubicBezTo>
                    <a:pt x="40" y="37"/>
                    <a:pt x="40" y="40"/>
                    <a:pt x="40" y="44"/>
                  </a:cubicBezTo>
                  <a:cubicBezTo>
                    <a:pt x="40" y="49"/>
                    <a:pt x="40" y="49"/>
                    <a:pt x="40" y="49"/>
                  </a:cubicBezTo>
                  <a:cubicBezTo>
                    <a:pt x="40" y="50"/>
                    <a:pt x="40" y="51"/>
                    <a:pt x="40" y="52"/>
                  </a:cubicBezTo>
                  <a:cubicBezTo>
                    <a:pt x="40" y="52"/>
                    <a:pt x="40" y="53"/>
                    <a:pt x="41" y="54"/>
                  </a:cubicBezTo>
                  <a:cubicBezTo>
                    <a:pt x="41" y="55"/>
                    <a:pt x="41" y="55"/>
                    <a:pt x="41" y="56"/>
                  </a:cubicBezTo>
                  <a:cubicBezTo>
                    <a:pt x="41" y="57"/>
                    <a:pt x="41" y="57"/>
                    <a:pt x="41" y="58"/>
                  </a:cubicBezTo>
                  <a:cubicBezTo>
                    <a:pt x="41" y="58"/>
                    <a:pt x="42" y="58"/>
                    <a:pt x="42" y="59"/>
                  </a:cubicBezTo>
                  <a:cubicBezTo>
                    <a:pt x="42" y="59"/>
                    <a:pt x="42" y="59"/>
                    <a:pt x="43" y="59"/>
                  </a:cubicBezTo>
                  <a:cubicBezTo>
                    <a:pt x="43" y="60"/>
                    <a:pt x="43" y="60"/>
                    <a:pt x="43" y="60"/>
                  </a:cubicBezTo>
                  <a:cubicBezTo>
                    <a:pt x="26" y="60"/>
                    <a:pt x="26" y="60"/>
                    <a:pt x="26" y="60"/>
                  </a:cubicBezTo>
                  <a:cubicBezTo>
                    <a:pt x="26" y="59"/>
                    <a:pt x="26" y="59"/>
                    <a:pt x="25" y="57"/>
                  </a:cubicBezTo>
                  <a:cubicBezTo>
                    <a:pt x="25" y="56"/>
                    <a:pt x="25" y="55"/>
                    <a:pt x="25" y="54"/>
                  </a:cubicBezTo>
                  <a:cubicBezTo>
                    <a:pt x="25" y="53"/>
                    <a:pt x="25" y="52"/>
                    <a:pt x="25" y="51"/>
                  </a:cubicBezTo>
                  <a:cubicBezTo>
                    <a:pt x="25" y="50"/>
                    <a:pt x="25" y="49"/>
                    <a:pt x="25" y="49"/>
                  </a:cubicBezTo>
                  <a:cubicBezTo>
                    <a:pt x="25" y="45"/>
                    <a:pt x="25" y="45"/>
                    <a:pt x="25" y="45"/>
                  </a:cubicBezTo>
                  <a:cubicBezTo>
                    <a:pt x="25" y="43"/>
                    <a:pt x="25" y="42"/>
                    <a:pt x="24" y="40"/>
                  </a:cubicBezTo>
                  <a:cubicBezTo>
                    <a:pt x="24" y="39"/>
                    <a:pt x="24" y="38"/>
                    <a:pt x="24" y="38"/>
                  </a:cubicBezTo>
                  <a:cubicBezTo>
                    <a:pt x="23" y="37"/>
                    <a:pt x="23" y="37"/>
                    <a:pt x="22" y="36"/>
                  </a:cubicBezTo>
                  <a:cubicBezTo>
                    <a:pt x="21" y="36"/>
                    <a:pt x="20" y="36"/>
                    <a:pt x="20" y="36"/>
                  </a:cubicBezTo>
                  <a:cubicBezTo>
                    <a:pt x="15" y="36"/>
                    <a:pt x="15" y="36"/>
                    <a:pt x="15" y="36"/>
                  </a:cubicBezTo>
                  <a:cubicBezTo>
                    <a:pt x="15" y="60"/>
                    <a:pt x="15" y="60"/>
                    <a:pt x="15" y="60"/>
                  </a:cubicBezTo>
                  <a:cubicBezTo>
                    <a:pt x="0" y="60"/>
                    <a:pt x="0" y="60"/>
                    <a:pt x="0" y="60"/>
                  </a:cubicBezTo>
                  <a:cubicBezTo>
                    <a:pt x="0" y="0"/>
                    <a:pt x="0" y="0"/>
                    <a:pt x="0" y="0"/>
                  </a:cubicBezTo>
                  <a:cubicBezTo>
                    <a:pt x="24" y="0"/>
                    <a:pt x="24" y="0"/>
                    <a:pt x="24" y="0"/>
                  </a:cubicBezTo>
                  <a:moveTo>
                    <a:pt x="19" y="25"/>
                  </a:moveTo>
                  <a:cubicBezTo>
                    <a:pt x="21" y="25"/>
                    <a:pt x="22" y="25"/>
                    <a:pt x="24" y="23"/>
                  </a:cubicBezTo>
                  <a:cubicBezTo>
                    <a:pt x="25" y="22"/>
                    <a:pt x="25" y="20"/>
                    <a:pt x="25" y="18"/>
                  </a:cubicBezTo>
                  <a:cubicBezTo>
                    <a:pt x="25" y="16"/>
                    <a:pt x="25" y="14"/>
                    <a:pt x="24" y="13"/>
                  </a:cubicBezTo>
                  <a:cubicBezTo>
                    <a:pt x="23" y="12"/>
                    <a:pt x="21" y="11"/>
                    <a:pt x="18" y="11"/>
                  </a:cubicBezTo>
                  <a:cubicBezTo>
                    <a:pt x="15" y="11"/>
                    <a:pt x="15" y="11"/>
                    <a:pt x="15" y="11"/>
                  </a:cubicBezTo>
                  <a:cubicBezTo>
                    <a:pt x="15" y="25"/>
                    <a:pt x="15" y="25"/>
                    <a:pt x="15" y="25"/>
                  </a:cubicBezTo>
                  <a:lnTo>
                    <a:pt x="19"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12">
              <a:extLst>
                <a:ext uri="{FF2B5EF4-FFF2-40B4-BE49-F238E27FC236}">
                  <a16:creationId xmlns:a16="http://schemas.microsoft.com/office/drawing/2014/main" id="{97A4D931-5982-4F06-AA7D-171FFE3C4DF6}"/>
                </a:ext>
              </a:extLst>
            </p:cNvPr>
            <p:cNvSpPr>
              <a:spLocks/>
            </p:cNvSpPr>
            <p:nvPr/>
          </p:nvSpPr>
          <p:spPr bwMode="auto">
            <a:xfrm>
              <a:off x="3159126" y="4672013"/>
              <a:ext cx="155575" cy="236538"/>
            </a:xfrm>
            <a:custGeom>
              <a:avLst/>
              <a:gdLst>
                <a:gd name="T0" fmla="*/ 25 w 41"/>
                <a:gd name="T1" fmla="*/ 17 h 63"/>
                <a:gd name="T2" fmla="*/ 24 w 41"/>
                <a:gd name="T3" fmla="*/ 13 h 63"/>
                <a:gd name="T4" fmla="*/ 20 w 41"/>
                <a:gd name="T5" fmla="*/ 11 h 63"/>
                <a:gd name="T6" fmla="*/ 17 w 41"/>
                <a:gd name="T7" fmla="*/ 12 h 63"/>
                <a:gd name="T8" fmla="*/ 16 w 41"/>
                <a:gd name="T9" fmla="*/ 16 h 63"/>
                <a:gd name="T10" fmla="*/ 17 w 41"/>
                <a:gd name="T11" fmla="*/ 21 h 63"/>
                <a:gd name="T12" fmla="*/ 22 w 41"/>
                <a:gd name="T13" fmla="*/ 24 h 63"/>
                <a:gd name="T14" fmla="*/ 28 w 41"/>
                <a:gd name="T15" fmla="*/ 26 h 63"/>
                <a:gd name="T16" fmla="*/ 35 w 41"/>
                <a:gd name="T17" fmla="*/ 30 h 63"/>
                <a:gd name="T18" fmla="*/ 39 w 41"/>
                <a:gd name="T19" fmla="*/ 35 h 63"/>
                <a:gd name="T20" fmla="*/ 41 w 41"/>
                <a:gd name="T21" fmla="*/ 44 h 63"/>
                <a:gd name="T22" fmla="*/ 36 w 41"/>
                <a:gd name="T23" fmla="*/ 58 h 63"/>
                <a:gd name="T24" fmla="*/ 20 w 41"/>
                <a:gd name="T25" fmla="*/ 63 h 63"/>
                <a:gd name="T26" fmla="*/ 11 w 41"/>
                <a:gd name="T27" fmla="*/ 62 h 63"/>
                <a:gd name="T28" fmla="*/ 5 w 41"/>
                <a:gd name="T29" fmla="*/ 59 h 63"/>
                <a:gd name="T30" fmla="*/ 1 w 41"/>
                <a:gd name="T31" fmla="*/ 54 h 63"/>
                <a:gd name="T32" fmla="*/ 0 w 41"/>
                <a:gd name="T33" fmla="*/ 46 h 63"/>
                <a:gd name="T34" fmla="*/ 0 w 41"/>
                <a:gd name="T35" fmla="*/ 44 h 63"/>
                <a:gd name="T36" fmla="*/ 15 w 41"/>
                <a:gd name="T37" fmla="*/ 44 h 63"/>
                <a:gd name="T38" fmla="*/ 15 w 41"/>
                <a:gd name="T39" fmla="*/ 45 h 63"/>
                <a:gd name="T40" fmla="*/ 16 w 41"/>
                <a:gd name="T41" fmla="*/ 51 h 63"/>
                <a:gd name="T42" fmla="*/ 20 w 41"/>
                <a:gd name="T43" fmla="*/ 52 h 63"/>
                <a:gd name="T44" fmla="*/ 24 w 41"/>
                <a:gd name="T45" fmla="*/ 51 h 63"/>
                <a:gd name="T46" fmla="*/ 25 w 41"/>
                <a:gd name="T47" fmla="*/ 46 h 63"/>
                <a:gd name="T48" fmla="*/ 23 w 41"/>
                <a:gd name="T49" fmla="*/ 42 h 63"/>
                <a:gd name="T50" fmla="*/ 19 w 41"/>
                <a:gd name="T51" fmla="*/ 39 h 63"/>
                <a:gd name="T52" fmla="*/ 13 w 41"/>
                <a:gd name="T53" fmla="*/ 36 h 63"/>
                <a:gd name="T54" fmla="*/ 7 w 41"/>
                <a:gd name="T55" fmla="*/ 33 h 63"/>
                <a:gd name="T56" fmla="*/ 2 w 41"/>
                <a:gd name="T57" fmla="*/ 28 h 63"/>
                <a:gd name="T58" fmla="*/ 0 w 41"/>
                <a:gd name="T59" fmla="*/ 19 h 63"/>
                <a:gd name="T60" fmla="*/ 5 w 41"/>
                <a:gd name="T61" fmla="*/ 5 h 63"/>
                <a:gd name="T62" fmla="*/ 20 w 41"/>
                <a:gd name="T63" fmla="*/ 0 h 63"/>
                <a:gd name="T64" fmla="*/ 35 w 41"/>
                <a:gd name="T65" fmla="*/ 5 h 63"/>
                <a:gd name="T66" fmla="*/ 40 w 41"/>
                <a:gd name="T67" fmla="*/ 19 h 63"/>
                <a:gd name="T68" fmla="*/ 25 w 41"/>
                <a:gd name="T69" fmla="*/ 19 h 63"/>
                <a:gd name="T70" fmla="*/ 25 w 41"/>
                <a:gd name="T71" fmla="*/ 1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 h="63">
                  <a:moveTo>
                    <a:pt x="25" y="17"/>
                  </a:moveTo>
                  <a:cubicBezTo>
                    <a:pt x="25" y="16"/>
                    <a:pt x="25" y="14"/>
                    <a:pt x="24" y="13"/>
                  </a:cubicBezTo>
                  <a:cubicBezTo>
                    <a:pt x="23" y="11"/>
                    <a:pt x="22" y="11"/>
                    <a:pt x="20" y="11"/>
                  </a:cubicBezTo>
                  <a:cubicBezTo>
                    <a:pt x="19" y="11"/>
                    <a:pt x="18" y="11"/>
                    <a:pt x="17" y="12"/>
                  </a:cubicBezTo>
                  <a:cubicBezTo>
                    <a:pt x="16" y="14"/>
                    <a:pt x="16" y="15"/>
                    <a:pt x="16" y="16"/>
                  </a:cubicBezTo>
                  <a:cubicBezTo>
                    <a:pt x="16" y="18"/>
                    <a:pt x="16" y="20"/>
                    <a:pt x="17" y="21"/>
                  </a:cubicBezTo>
                  <a:cubicBezTo>
                    <a:pt x="19" y="22"/>
                    <a:pt x="20" y="23"/>
                    <a:pt x="22" y="24"/>
                  </a:cubicBezTo>
                  <a:cubicBezTo>
                    <a:pt x="24" y="25"/>
                    <a:pt x="26" y="26"/>
                    <a:pt x="28" y="26"/>
                  </a:cubicBezTo>
                  <a:cubicBezTo>
                    <a:pt x="31" y="27"/>
                    <a:pt x="33" y="28"/>
                    <a:pt x="35" y="30"/>
                  </a:cubicBezTo>
                  <a:cubicBezTo>
                    <a:pt x="37" y="31"/>
                    <a:pt x="38" y="33"/>
                    <a:pt x="39" y="35"/>
                  </a:cubicBezTo>
                  <a:cubicBezTo>
                    <a:pt x="41" y="38"/>
                    <a:pt x="41" y="41"/>
                    <a:pt x="41" y="44"/>
                  </a:cubicBezTo>
                  <a:cubicBezTo>
                    <a:pt x="41" y="51"/>
                    <a:pt x="39" y="56"/>
                    <a:pt x="36" y="58"/>
                  </a:cubicBezTo>
                  <a:cubicBezTo>
                    <a:pt x="32" y="61"/>
                    <a:pt x="27" y="63"/>
                    <a:pt x="20" y="63"/>
                  </a:cubicBezTo>
                  <a:cubicBezTo>
                    <a:pt x="17" y="63"/>
                    <a:pt x="14" y="63"/>
                    <a:pt x="11" y="62"/>
                  </a:cubicBezTo>
                  <a:cubicBezTo>
                    <a:pt x="9" y="61"/>
                    <a:pt x="7" y="60"/>
                    <a:pt x="5" y="59"/>
                  </a:cubicBezTo>
                  <a:cubicBezTo>
                    <a:pt x="3" y="58"/>
                    <a:pt x="2" y="56"/>
                    <a:pt x="1" y="54"/>
                  </a:cubicBezTo>
                  <a:cubicBezTo>
                    <a:pt x="0" y="52"/>
                    <a:pt x="0" y="49"/>
                    <a:pt x="0" y="46"/>
                  </a:cubicBezTo>
                  <a:cubicBezTo>
                    <a:pt x="0" y="44"/>
                    <a:pt x="0" y="44"/>
                    <a:pt x="0" y="44"/>
                  </a:cubicBezTo>
                  <a:cubicBezTo>
                    <a:pt x="15" y="44"/>
                    <a:pt x="15" y="44"/>
                    <a:pt x="15" y="44"/>
                  </a:cubicBezTo>
                  <a:cubicBezTo>
                    <a:pt x="15" y="45"/>
                    <a:pt x="15" y="45"/>
                    <a:pt x="15" y="45"/>
                  </a:cubicBezTo>
                  <a:cubicBezTo>
                    <a:pt x="15" y="48"/>
                    <a:pt x="15" y="50"/>
                    <a:pt x="16" y="51"/>
                  </a:cubicBezTo>
                  <a:cubicBezTo>
                    <a:pt x="17" y="52"/>
                    <a:pt x="18" y="52"/>
                    <a:pt x="20" y="52"/>
                  </a:cubicBezTo>
                  <a:cubicBezTo>
                    <a:pt x="22" y="52"/>
                    <a:pt x="23" y="52"/>
                    <a:pt x="24" y="51"/>
                  </a:cubicBezTo>
                  <a:cubicBezTo>
                    <a:pt x="25" y="50"/>
                    <a:pt x="25" y="48"/>
                    <a:pt x="25" y="46"/>
                  </a:cubicBezTo>
                  <a:cubicBezTo>
                    <a:pt x="25" y="45"/>
                    <a:pt x="24" y="43"/>
                    <a:pt x="23" y="42"/>
                  </a:cubicBezTo>
                  <a:cubicBezTo>
                    <a:pt x="22" y="41"/>
                    <a:pt x="20" y="40"/>
                    <a:pt x="19" y="39"/>
                  </a:cubicBezTo>
                  <a:cubicBezTo>
                    <a:pt x="17" y="38"/>
                    <a:pt x="15" y="37"/>
                    <a:pt x="13" y="36"/>
                  </a:cubicBezTo>
                  <a:cubicBezTo>
                    <a:pt x="11" y="35"/>
                    <a:pt x="9" y="34"/>
                    <a:pt x="7" y="33"/>
                  </a:cubicBezTo>
                  <a:cubicBezTo>
                    <a:pt x="5" y="32"/>
                    <a:pt x="3" y="30"/>
                    <a:pt x="2" y="28"/>
                  </a:cubicBezTo>
                  <a:cubicBezTo>
                    <a:pt x="1" y="25"/>
                    <a:pt x="0" y="23"/>
                    <a:pt x="0" y="19"/>
                  </a:cubicBezTo>
                  <a:cubicBezTo>
                    <a:pt x="0" y="13"/>
                    <a:pt x="2" y="8"/>
                    <a:pt x="5" y="5"/>
                  </a:cubicBezTo>
                  <a:cubicBezTo>
                    <a:pt x="8" y="2"/>
                    <a:pt x="13" y="0"/>
                    <a:pt x="20" y="0"/>
                  </a:cubicBezTo>
                  <a:cubicBezTo>
                    <a:pt x="27" y="0"/>
                    <a:pt x="32" y="2"/>
                    <a:pt x="35" y="5"/>
                  </a:cubicBezTo>
                  <a:cubicBezTo>
                    <a:pt x="38" y="8"/>
                    <a:pt x="40" y="12"/>
                    <a:pt x="40" y="19"/>
                  </a:cubicBezTo>
                  <a:cubicBezTo>
                    <a:pt x="25" y="19"/>
                    <a:pt x="25" y="19"/>
                    <a:pt x="25" y="19"/>
                  </a:cubicBezTo>
                  <a:cubicBezTo>
                    <a:pt x="25" y="17"/>
                    <a:pt x="25" y="17"/>
                    <a:pt x="25"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13">
              <a:extLst>
                <a:ext uri="{FF2B5EF4-FFF2-40B4-BE49-F238E27FC236}">
                  <a16:creationId xmlns:a16="http://schemas.microsoft.com/office/drawing/2014/main" id="{D83C82C5-C069-4CF5-B8F1-038F920898E5}"/>
                </a:ext>
              </a:extLst>
            </p:cNvPr>
            <p:cNvSpPr>
              <a:spLocks/>
            </p:cNvSpPr>
            <p:nvPr/>
          </p:nvSpPr>
          <p:spPr bwMode="auto">
            <a:xfrm>
              <a:off x="214313" y="3502026"/>
              <a:ext cx="609600" cy="2195513"/>
            </a:xfrm>
            <a:custGeom>
              <a:avLst/>
              <a:gdLst>
                <a:gd name="T0" fmla="*/ 162 w 162"/>
                <a:gd name="T1" fmla="*/ 160 h 582"/>
                <a:gd name="T2" fmla="*/ 3 w 162"/>
                <a:gd name="T3" fmla="*/ 0 h 582"/>
                <a:gd name="T4" fmla="*/ 0 w 162"/>
                <a:gd name="T5" fmla="*/ 0 h 582"/>
                <a:gd name="T6" fmla="*/ 0 w 162"/>
                <a:gd name="T7" fmla="*/ 58 h 582"/>
                <a:gd name="T8" fmla="*/ 3 w 162"/>
                <a:gd name="T9" fmla="*/ 58 h 582"/>
                <a:gd name="T10" fmla="*/ 105 w 162"/>
                <a:gd name="T11" fmla="*/ 160 h 582"/>
                <a:gd name="T12" fmla="*/ 3 w 162"/>
                <a:gd name="T13" fmla="*/ 262 h 582"/>
                <a:gd name="T14" fmla="*/ 0 w 162"/>
                <a:gd name="T15" fmla="*/ 262 h 582"/>
                <a:gd name="T16" fmla="*/ 0 w 162"/>
                <a:gd name="T17" fmla="*/ 320 h 582"/>
                <a:gd name="T18" fmla="*/ 3 w 162"/>
                <a:gd name="T19" fmla="*/ 320 h 582"/>
                <a:gd name="T20" fmla="*/ 105 w 162"/>
                <a:gd name="T21" fmla="*/ 422 h 582"/>
                <a:gd name="T22" fmla="*/ 3 w 162"/>
                <a:gd name="T23" fmla="*/ 524 h 582"/>
                <a:gd name="T24" fmla="*/ 0 w 162"/>
                <a:gd name="T25" fmla="*/ 524 h 582"/>
                <a:gd name="T26" fmla="*/ 0 w 162"/>
                <a:gd name="T27" fmla="*/ 582 h 582"/>
                <a:gd name="T28" fmla="*/ 3 w 162"/>
                <a:gd name="T29" fmla="*/ 582 h 582"/>
                <a:gd name="T30" fmla="*/ 162 w 162"/>
                <a:gd name="T31" fmla="*/ 422 h 582"/>
                <a:gd name="T32" fmla="*/ 94 w 162"/>
                <a:gd name="T33" fmla="*/ 291 h 582"/>
                <a:gd name="T34" fmla="*/ 162 w 162"/>
                <a:gd name="T35" fmla="*/ 16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2" h="582">
                  <a:moveTo>
                    <a:pt x="162" y="160"/>
                  </a:moveTo>
                  <a:cubicBezTo>
                    <a:pt x="162" y="72"/>
                    <a:pt x="91" y="0"/>
                    <a:pt x="3" y="0"/>
                  </a:cubicBezTo>
                  <a:cubicBezTo>
                    <a:pt x="0" y="0"/>
                    <a:pt x="0" y="0"/>
                    <a:pt x="0" y="0"/>
                  </a:cubicBezTo>
                  <a:cubicBezTo>
                    <a:pt x="0" y="58"/>
                    <a:pt x="0" y="58"/>
                    <a:pt x="0" y="58"/>
                  </a:cubicBezTo>
                  <a:cubicBezTo>
                    <a:pt x="3" y="58"/>
                    <a:pt x="3" y="58"/>
                    <a:pt x="3" y="58"/>
                  </a:cubicBezTo>
                  <a:cubicBezTo>
                    <a:pt x="59" y="58"/>
                    <a:pt x="105" y="104"/>
                    <a:pt x="105" y="160"/>
                  </a:cubicBezTo>
                  <a:cubicBezTo>
                    <a:pt x="105" y="216"/>
                    <a:pt x="59" y="262"/>
                    <a:pt x="3" y="262"/>
                  </a:cubicBezTo>
                  <a:cubicBezTo>
                    <a:pt x="0" y="262"/>
                    <a:pt x="0" y="262"/>
                    <a:pt x="0" y="262"/>
                  </a:cubicBezTo>
                  <a:cubicBezTo>
                    <a:pt x="0" y="320"/>
                    <a:pt x="0" y="320"/>
                    <a:pt x="0" y="320"/>
                  </a:cubicBezTo>
                  <a:cubicBezTo>
                    <a:pt x="3" y="320"/>
                    <a:pt x="3" y="320"/>
                    <a:pt x="3" y="320"/>
                  </a:cubicBezTo>
                  <a:cubicBezTo>
                    <a:pt x="59" y="320"/>
                    <a:pt x="105" y="366"/>
                    <a:pt x="105" y="422"/>
                  </a:cubicBezTo>
                  <a:cubicBezTo>
                    <a:pt x="105" y="478"/>
                    <a:pt x="59" y="524"/>
                    <a:pt x="3" y="524"/>
                  </a:cubicBezTo>
                  <a:cubicBezTo>
                    <a:pt x="0" y="524"/>
                    <a:pt x="0" y="524"/>
                    <a:pt x="0" y="524"/>
                  </a:cubicBezTo>
                  <a:cubicBezTo>
                    <a:pt x="0" y="582"/>
                    <a:pt x="0" y="582"/>
                    <a:pt x="0" y="582"/>
                  </a:cubicBezTo>
                  <a:cubicBezTo>
                    <a:pt x="3" y="582"/>
                    <a:pt x="3" y="582"/>
                    <a:pt x="3" y="582"/>
                  </a:cubicBezTo>
                  <a:cubicBezTo>
                    <a:pt x="91" y="582"/>
                    <a:pt x="162" y="510"/>
                    <a:pt x="162" y="422"/>
                  </a:cubicBezTo>
                  <a:cubicBezTo>
                    <a:pt x="162" y="370"/>
                    <a:pt x="137" y="321"/>
                    <a:pt x="94" y="291"/>
                  </a:cubicBezTo>
                  <a:cubicBezTo>
                    <a:pt x="137" y="261"/>
                    <a:pt x="162" y="212"/>
                    <a:pt x="162" y="16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14">
              <a:extLst>
                <a:ext uri="{FF2B5EF4-FFF2-40B4-BE49-F238E27FC236}">
                  <a16:creationId xmlns:a16="http://schemas.microsoft.com/office/drawing/2014/main" id="{9939381F-0C2A-4FCF-AA7E-70B8C3DB6AD9}"/>
                </a:ext>
              </a:extLst>
            </p:cNvPr>
            <p:cNvSpPr>
              <a:spLocks/>
            </p:cNvSpPr>
            <p:nvPr/>
          </p:nvSpPr>
          <p:spPr bwMode="auto">
            <a:xfrm>
              <a:off x="1039813" y="3502026"/>
              <a:ext cx="1012825" cy="2195513"/>
            </a:xfrm>
            <a:custGeom>
              <a:avLst/>
              <a:gdLst>
                <a:gd name="T0" fmla="*/ 103 w 269"/>
                <a:gd name="T1" fmla="*/ 62 h 582"/>
                <a:gd name="T2" fmla="*/ 94 w 269"/>
                <a:gd name="T3" fmla="*/ 59 h 582"/>
                <a:gd name="T4" fmla="*/ 241 w 269"/>
                <a:gd name="T5" fmla="*/ 59 h 582"/>
                <a:gd name="T6" fmla="*/ 241 w 269"/>
                <a:gd name="T7" fmla="*/ 0 h 582"/>
                <a:gd name="T8" fmla="*/ 0 w 269"/>
                <a:gd name="T9" fmla="*/ 0 h 582"/>
                <a:gd name="T10" fmla="*/ 0 w 269"/>
                <a:gd name="T11" fmla="*/ 100 h 582"/>
                <a:gd name="T12" fmla="*/ 2 w 269"/>
                <a:gd name="T13" fmla="*/ 100 h 582"/>
                <a:gd name="T14" fmla="*/ 211 w 269"/>
                <a:gd name="T15" fmla="*/ 312 h 582"/>
                <a:gd name="T16" fmla="*/ 2 w 269"/>
                <a:gd name="T17" fmla="*/ 524 h 582"/>
                <a:gd name="T18" fmla="*/ 0 w 269"/>
                <a:gd name="T19" fmla="*/ 524 h 582"/>
                <a:gd name="T20" fmla="*/ 0 w 269"/>
                <a:gd name="T21" fmla="*/ 582 h 582"/>
                <a:gd name="T22" fmla="*/ 2 w 269"/>
                <a:gd name="T23" fmla="*/ 582 h 582"/>
                <a:gd name="T24" fmla="*/ 269 w 269"/>
                <a:gd name="T25" fmla="*/ 312 h 582"/>
                <a:gd name="T26" fmla="*/ 103 w 269"/>
                <a:gd name="T27" fmla="*/ 6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9" h="582">
                  <a:moveTo>
                    <a:pt x="103" y="62"/>
                  </a:moveTo>
                  <a:cubicBezTo>
                    <a:pt x="94" y="59"/>
                    <a:pt x="94" y="59"/>
                    <a:pt x="94" y="59"/>
                  </a:cubicBezTo>
                  <a:cubicBezTo>
                    <a:pt x="241" y="59"/>
                    <a:pt x="241" y="59"/>
                    <a:pt x="241" y="59"/>
                  </a:cubicBezTo>
                  <a:cubicBezTo>
                    <a:pt x="241" y="0"/>
                    <a:pt x="241" y="0"/>
                    <a:pt x="241" y="0"/>
                  </a:cubicBezTo>
                  <a:cubicBezTo>
                    <a:pt x="0" y="0"/>
                    <a:pt x="0" y="0"/>
                    <a:pt x="0" y="0"/>
                  </a:cubicBezTo>
                  <a:cubicBezTo>
                    <a:pt x="0" y="100"/>
                    <a:pt x="0" y="100"/>
                    <a:pt x="0" y="100"/>
                  </a:cubicBezTo>
                  <a:cubicBezTo>
                    <a:pt x="2" y="100"/>
                    <a:pt x="2" y="100"/>
                    <a:pt x="2" y="100"/>
                  </a:cubicBezTo>
                  <a:cubicBezTo>
                    <a:pt x="117" y="101"/>
                    <a:pt x="211" y="196"/>
                    <a:pt x="211" y="312"/>
                  </a:cubicBezTo>
                  <a:cubicBezTo>
                    <a:pt x="211" y="428"/>
                    <a:pt x="117" y="523"/>
                    <a:pt x="2" y="524"/>
                  </a:cubicBezTo>
                  <a:cubicBezTo>
                    <a:pt x="0" y="524"/>
                    <a:pt x="0" y="524"/>
                    <a:pt x="0" y="524"/>
                  </a:cubicBezTo>
                  <a:cubicBezTo>
                    <a:pt x="0" y="582"/>
                    <a:pt x="0" y="582"/>
                    <a:pt x="0" y="582"/>
                  </a:cubicBezTo>
                  <a:cubicBezTo>
                    <a:pt x="2" y="582"/>
                    <a:pt x="2" y="582"/>
                    <a:pt x="2" y="582"/>
                  </a:cubicBezTo>
                  <a:cubicBezTo>
                    <a:pt x="149" y="581"/>
                    <a:pt x="269" y="460"/>
                    <a:pt x="269" y="312"/>
                  </a:cubicBezTo>
                  <a:cubicBezTo>
                    <a:pt x="269" y="202"/>
                    <a:pt x="204" y="104"/>
                    <a:pt x="103" y="6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15">
              <a:extLst>
                <a:ext uri="{FF2B5EF4-FFF2-40B4-BE49-F238E27FC236}">
                  <a16:creationId xmlns:a16="http://schemas.microsoft.com/office/drawing/2014/main" id="{446F2FE7-45D5-4699-B800-41AB94970D02}"/>
                </a:ext>
              </a:extLst>
            </p:cNvPr>
            <p:cNvSpPr>
              <a:spLocks noEditPoints="1"/>
            </p:cNvSpPr>
            <p:nvPr/>
          </p:nvSpPr>
          <p:spPr bwMode="auto">
            <a:xfrm>
              <a:off x="2420938" y="3502026"/>
              <a:ext cx="539750" cy="792163"/>
            </a:xfrm>
            <a:custGeom>
              <a:avLst/>
              <a:gdLst>
                <a:gd name="T0" fmla="*/ 6 w 143"/>
                <a:gd name="T1" fmla="*/ 69 h 210"/>
                <a:gd name="T2" fmla="*/ 7 w 143"/>
                <a:gd name="T3" fmla="*/ 53 h 210"/>
                <a:gd name="T4" fmla="*/ 21 w 143"/>
                <a:gd name="T5" fmla="*/ 14 h 210"/>
                <a:gd name="T6" fmla="*/ 72 w 143"/>
                <a:gd name="T7" fmla="*/ 0 h 210"/>
                <a:gd name="T8" fmla="*/ 117 w 143"/>
                <a:gd name="T9" fmla="*/ 12 h 210"/>
                <a:gd name="T10" fmla="*/ 136 w 143"/>
                <a:gd name="T11" fmla="*/ 60 h 210"/>
                <a:gd name="T12" fmla="*/ 136 w 143"/>
                <a:gd name="T13" fmla="*/ 170 h 210"/>
                <a:gd name="T14" fmla="*/ 143 w 143"/>
                <a:gd name="T15" fmla="*/ 205 h 210"/>
                <a:gd name="T16" fmla="*/ 90 w 143"/>
                <a:gd name="T17" fmla="*/ 205 h 210"/>
                <a:gd name="T18" fmla="*/ 86 w 143"/>
                <a:gd name="T19" fmla="*/ 182 h 210"/>
                <a:gd name="T20" fmla="*/ 47 w 143"/>
                <a:gd name="T21" fmla="*/ 210 h 210"/>
                <a:gd name="T22" fmla="*/ 0 w 143"/>
                <a:gd name="T23" fmla="*/ 150 h 210"/>
                <a:gd name="T24" fmla="*/ 17 w 143"/>
                <a:gd name="T25" fmla="*/ 96 h 210"/>
                <a:gd name="T26" fmla="*/ 60 w 143"/>
                <a:gd name="T27" fmla="*/ 78 h 210"/>
                <a:gd name="T28" fmla="*/ 84 w 143"/>
                <a:gd name="T29" fmla="*/ 55 h 210"/>
                <a:gd name="T30" fmla="*/ 70 w 143"/>
                <a:gd name="T31" fmla="*/ 37 h 210"/>
                <a:gd name="T32" fmla="*/ 54 w 143"/>
                <a:gd name="T33" fmla="*/ 59 h 210"/>
                <a:gd name="T34" fmla="*/ 55 w 143"/>
                <a:gd name="T35" fmla="*/ 69 h 210"/>
                <a:gd name="T36" fmla="*/ 6 w 143"/>
                <a:gd name="T37" fmla="*/ 69 h 210"/>
                <a:gd name="T38" fmla="*/ 83 w 143"/>
                <a:gd name="T39" fmla="*/ 110 h 210"/>
                <a:gd name="T40" fmla="*/ 57 w 143"/>
                <a:gd name="T41" fmla="*/ 145 h 210"/>
                <a:gd name="T42" fmla="*/ 70 w 143"/>
                <a:gd name="T43" fmla="*/ 167 h 210"/>
                <a:gd name="T44" fmla="*/ 83 w 143"/>
                <a:gd name="T45" fmla="*/ 142 h 210"/>
                <a:gd name="T46" fmla="*/ 83 w 143"/>
                <a:gd name="T47" fmla="*/ 1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210">
                  <a:moveTo>
                    <a:pt x="6" y="69"/>
                  </a:moveTo>
                  <a:cubicBezTo>
                    <a:pt x="7" y="53"/>
                    <a:pt x="7" y="53"/>
                    <a:pt x="7" y="53"/>
                  </a:cubicBezTo>
                  <a:cubicBezTo>
                    <a:pt x="7" y="31"/>
                    <a:pt x="10" y="21"/>
                    <a:pt x="21" y="14"/>
                  </a:cubicBezTo>
                  <a:cubicBezTo>
                    <a:pt x="32" y="6"/>
                    <a:pt x="52" y="0"/>
                    <a:pt x="72" y="0"/>
                  </a:cubicBezTo>
                  <a:cubicBezTo>
                    <a:pt x="90" y="0"/>
                    <a:pt x="106" y="5"/>
                    <a:pt x="117" y="12"/>
                  </a:cubicBezTo>
                  <a:cubicBezTo>
                    <a:pt x="131" y="21"/>
                    <a:pt x="136" y="36"/>
                    <a:pt x="136" y="60"/>
                  </a:cubicBezTo>
                  <a:cubicBezTo>
                    <a:pt x="136" y="170"/>
                    <a:pt x="136" y="170"/>
                    <a:pt x="136" y="170"/>
                  </a:cubicBezTo>
                  <a:cubicBezTo>
                    <a:pt x="136" y="185"/>
                    <a:pt x="138" y="193"/>
                    <a:pt x="143" y="205"/>
                  </a:cubicBezTo>
                  <a:cubicBezTo>
                    <a:pt x="90" y="205"/>
                    <a:pt x="90" y="205"/>
                    <a:pt x="90" y="205"/>
                  </a:cubicBezTo>
                  <a:cubicBezTo>
                    <a:pt x="88" y="197"/>
                    <a:pt x="87" y="193"/>
                    <a:pt x="86" y="182"/>
                  </a:cubicBezTo>
                  <a:cubicBezTo>
                    <a:pt x="78" y="203"/>
                    <a:pt x="69" y="210"/>
                    <a:pt x="47" y="210"/>
                  </a:cubicBezTo>
                  <a:cubicBezTo>
                    <a:pt x="11" y="210"/>
                    <a:pt x="0" y="195"/>
                    <a:pt x="0" y="150"/>
                  </a:cubicBezTo>
                  <a:cubicBezTo>
                    <a:pt x="0" y="119"/>
                    <a:pt x="5" y="106"/>
                    <a:pt x="17" y="96"/>
                  </a:cubicBezTo>
                  <a:cubicBezTo>
                    <a:pt x="25" y="89"/>
                    <a:pt x="28" y="88"/>
                    <a:pt x="60" y="78"/>
                  </a:cubicBezTo>
                  <a:cubicBezTo>
                    <a:pt x="77" y="73"/>
                    <a:pt x="84" y="67"/>
                    <a:pt x="84" y="55"/>
                  </a:cubicBezTo>
                  <a:cubicBezTo>
                    <a:pt x="84" y="44"/>
                    <a:pt x="79" y="37"/>
                    <a:pt x="70" y="37"/>
                  </a:cubicBezTo>
                  <a:cubicBezTo>
                    <a:pt x="60" y="37"/>
                    <a:pt x="54" y="44"/>
                    <a:pt x="54" y="59"/>
                  </a:cubicBezTo>
                  <a:cubicBezTo>
                    <a:pt x="54" y="61"/>
                    <a:pt x="54" y="65"/>
                    <a:pt x="55" y="69"/>
                  </a:cubicBezTo>
                  <a:cubicBezTo>
                    <a:pt x="6" y="69"/>
                    <a:pt x="6" y="69"/>
                    <a:pt x="6" y="69"/>
                  </a:cubicBezTo>
                  <a:moveTo>
                    <a:pt x="83" y="110"/>
                  </a:moveTo>
                  <a:cubicBezTo>
                    <a:pt x="60" y="120"/>
                    <a:pt x="57" y="125"/>
                    <a:pt x="57" y="145"/>
                  </a:cubicBezTo>
                  <a:cubicBezTo>
                    <a:pt x="57" y="160"/>
                    <a:pt x="61" y="167"/>
                    <a:pt x="70" y="167"/>
                  </a:cubicBezTo>
                  <a:cubicBezTo>
                    <a:pt x="80" y="167"/>
                    <a:pt x="83" y="160"/>
                    <a:pt x="83" y="142"/>
                  </a:cubicBezTo>
                  <a:lnTo>
                    <a:pt x="83"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Rectangle 16">
              <a:extLst>
                <a:ext uri="{FF2B5EF4-FFF2-40B4-BE49-F238E27FC236}">
                  <a16:creationId xmlns:a16="http://schemas.microsoft.com/office/drawing/2014/main" id="{67E4C5D5-34A1-4F17-B805-40958C942B3D}"/>
                </a:ext>
              </a:extLst>
            </p:cNvPr>
            <p:cNvSpPr>
              <a:spLocks noChangeArrowheads="1"/>
            </p:cNvSpPr>
            <p:nvPr/>
          </p:nvSpPr>
          <p:spPr bwMode="auto">
            <a:xfrm>
              <a:off x="3106738" y="3230563"/>
              <a:ext cx="207963" cy="1044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17">
              <a:extLst>
                <a:ext uri="{FF2B5EF4-FFF2-40B4-BE49-F238E27FC236}">
                  <a16:creationId xmlns:a16="http://schemas.microsoft.com/office/drawing/2014/main" id="{70647FC1-7321-4A5B-A813-483EFE63F98C}"/>
                </a:ext>
              </a:extLst>
            </p:cNvPr>
            <p:cNvSpPr>
              <a:spLocks/>
            </p:cNvSpPr>
            <p:nvPr/>
          </p:nvSpPr>
          <p:spPr bwMode="auto">
            <a:xfrm>
              <a:off x="3449638" y="3230563"/>
              <a:ext cx="395288" cy="1044575"/>
            </a:xfrm>
            <a:custGeom>
              <a:avLst/>
              <a:gdLst>
                <a:gd name="T0" fmla="*/ 72 w 105"/>
                <a:gd name="T1" fmla="*/ 277 h 277"/>
                <a:gd name="T2" fmla="*/ 18 w 105"/>
                <a:gd name="T3" fmla="*/ 277 h 277"/>
                <a:gd name="T4" fmla="*/ 18 w 105"/>
                <a:gd name="T5" fmla="*/ 122 h 277"/>
                <a:gd name="T6" fmla="*/ 0 w 105"/>
                <a:gd name="T7" fmla="*/ 122 h 277"/>
                <a:gd name="T8" fmla="*/ 0 w 105"/>
                <a:gd name="T9" fmla="*/ 77 h 277"/>
                <a:gd name="T10" fmla="*/ 18 w 105"/>
                <a:gd name="T11" fmla="*/ 77 h 277"/>
                <a:gd name="T12" fmla="*/ 18 w 105"/>
                <a:gd name="T13" fmla="*/ 50 h 277"/>
                <a:gd name="T14" fmla="*/ 68 w 105"/>
                <a:gd name="T15" fmla="*/ 0 h 277"/>
                <a:gd name="T16" fmla="*/ 105 w 105"/>
                <a:gd name="T17" fmla="*/ 0 h 277"/>
                <a:gd name="T18" fmla="*/ 105 w 105"/>
                <a:gd name="T19" fmla="*/ 45 h 277"/>
                <a:gd name="T20" fmla="*/ 90 w 105"/>
                <a:gd name="T21" fmla="*/ 45 h 277"/>
                <a:gd name="T22" fmla="*/ 73 w 105"/>
                <a:gd name="T23" fmla="*/ 60 h 277"/>
                <a:gd name="T24" fmla="*/ 73 w 105"/>
                <a:gd name="T25" fmla="*/ 77 h 277"/>
                <a:gd name="T26" fmla="*/ 105 w 105"/>
                <a:gd name="T27" fmla="*/ 77 h 277"/>
                <a:gd name="T28" fmla="*/ 105 w 105"/>
                <a:gd name="T29" fmla="*/ 122 h 277"/>
                <a:gd name="T30" fmla="*/ 73 w 105"/>
                <a:gd name="T31" fmla="*/ 122 h 277"/>
                <a:gd name="T32" fmla="*/ 72 w 105"/>
                <a:gd name="T33"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 h="277">
                  <a:moveTo>
                    <a:pt x="72" y="277"/>
                  </a:moveTo>
                  <a:cubicBezTo>
                    <a:pt x="18" y="277"/>
                    <a:pt x="18" y="277"/>
                    <a:pt x="18" y="277"/>
                  </a:cubicBezTo>
                  <a:cubicBezTo>
                    <a:pt x="18" y="122"/>
                    <a:pt x="18" y="122"/>
                    <a:pt x="18" y="122"/>
                  </a:cubicBezTo>
                  <a:cubicBezTo>
                    <a:pt x="0" y="122"/>
                    <a:pt x="0" y="122"/>
                    <a:pt x="0" y="122"/>
                  </a:cubicBezTo>
                  <a:cubicBezTo>
                    <a:pt x="0" y="77"/>
                    <a:pt x="0" y="77"/>
                    <a:pt x="0" y="77"/>
                  </a:cubicBezTo>
                  <a:cubicBezTo>
                    <a:pt x="18" y="77"/>
                    <a:pt x="18" y="77"/>
                    <a:pt x="18" y="77"/>
                  </a:cubicBezTo>
                  <a:cubicBezTo>
                    <a:pt x="18" y="50"/>
                    <a:pt x="18" y="50"/>
                    <a:pt x="18" y="50"/>
                  </a:cubicBezTo>
                  <a:cubicBezTo>
                    <a:pt x="18" y="16"/>
                    <a:pt x="34" y="0"/>
                    <a:pt x="68" y="0"/>
                  </a:cubicBezTo>
                  <a:cubicBezTo>
                    <a:pt x="105" y="0"/>
                    <a:pt x="105" y="0"/>
                    <a:pt x="105" y="0"/>
                  </a:cubicBezTo>
                  <a:cubicBezTo>
                    <a:pt x="105" y="45"/>
                    <a:pt x="105" y="45"/>
                    <a:pt x="105" y="45"/>
                  </a:cubicBezTo>
                  <a:cubicBezTo>
                    <a:pt x="90" y="45"/>
                    <a:pt x="90" y="45"/>
                    <a:pt x="90" y="45"/>
                  </a:cubicBezTo>
                  <a:cubicBezTo>
                    <a:pt x="78" y="45"/>
                    <a:pt x="73" y="50"/>
                    <a:pt x="73" y="60"/>
                  </a:cubicBezTo>
                  <a:cubicBezTo>
                    <a:pt x="73" y="77"/>
                    <a:pt x="73" y="77"/>
                    <a:pt x="73" y="77"/>
                  </a:cubicBezTo>
                  <a:cubicBezTo>
                    <a:pt x="105" y="77"/>
                    <a:pt x="105" y="77"/>
                    <a:pt x="105" y="77"/>
                  </a:cubicBezTo>
                  <a:cubicBezTo>
                    <a:pt x="105" y="122"/>
                    <a:pt x="105" y="122"/>
                    <a:pt x="105" y="122"/>
                  </a:cubicBezTo>
                  <a:cubicBezTo>
                    <a:pt x="73" y="122"/>
                    <a:pt x="73" y="122"/>
                    <a:pt x="73" y="122"/>
                  </a:cubicBezTo>
                  <a:cubicBezTo>
                    <a:pt x="72" y="277"/>
                    <a:pt x="72" y="277"/>
                    <a:pt x="72" y="27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Rectangle 18">
              <a:extLst>
                <a:ext uri="{FF2B5EF4-FFF2-40B4-BE49-F238E27FC236}">
                  <a16:creationId xmlns:a16="http://schemas.microsoft.com/office/drawing/2014/main" id="{204BCB42-3C0C-4906-B0BF-412E94BA9994}"/>
                </a:ext>
              </a:extLst>
            </p:cNvPr>
            <p:cNvSpPr>
              <a:spLocks noChangeArrowheads="1"/>
            </p:cNvSpPr>
            <p:nvPr/>
          </p:nvSpPr>
          <p:spPr bwMode="auto">
            <a:xfrm>
              <a:off x="3935413" y="3521076"/>
              <a:ext cx="200025" cy="754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Rectangle 19">
              <a:extLst>
                <a:ext uri="{FF2B5EF4-FFF2-40B4-BE49-F238E27FC236}">
                  <a16:creationId xmlns:a16="http://schemas.microsoft.com/office/drawing/2014/main" id="{5EC76036-FDE2-49DB-9557-9B50F329F957}"/>
                </a:ext>
              </a:extLst>
            </p:cNvPr>
            <p:cNvSpPr>
              <a:spLocks noChangeArrowheads="1"/>
            </p:cNvSpPr>
            <p:nvPr/>
          </p:nvSpPr>
          <p:spPr bwMode="auto">
            <a:xfrm>
              <a:off x="3935413" y="3230563"/>
              <a:ext cx="203200" cy="200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0">
              <a:extLst>
                <a:ext uri="{FF2B5EF4-FFF2-40B4-BE49-F238E27FC236}">
                  <a16:creationId xmlns:a16="http://schemas.microsoft.com/office/drawing/2014/main" id="{00167A96-DE82-49F3-91DF-5715E58C7853}"/>
                </a:ext>
              </a:extLst>
            </p:cNvPr>
            <p:cNvSpPr>
              <a:spLocks/>
            </p:cNvSpPr>
            <p:nvPr/>
          </p:nvSpPr>
          <p:spPr bwMode="auto">
            <a:xfrm>
              <a:off x="214313" y="1157288"/>
              <a:ext cx="3924300" cy="1963738"/>
            </a:xfrm>
            <a:custGeom>
              <a:avLst/>
              <a:gdLst>
                <a:gd name="T0" fmla="*/ 56 w 1042"/>
                <a:gd name="T1" fmla="*/ 521 h 521"/>
                <a:gd name="T2" fmla="*/ 522 w 1042"/>
                <a:gd name="T3" fmla="*/ 55 h 521"/>
                <a:gd name="T4" fmla="*/ 987 w 1042"/>
                <a:gd name="T5" fmla="*/ 521 h 521"/>
                <a:gd name="T6" fmla="*/ 987 w 1042"/>
                <a:gd name="T7" fmla="*/ 521 h 521"/>
                <a:gd name="T8" fmla="*/ 1042 w 1042"/>
                <a:gd name="T9" fmla="*/ 521 h 521"/>
                <a:gd name="T10" fmla="*/ 1042 w 1042"/>
                <a:gd name="T11" fmla="*/ 521 h 521"/>
                <a:gd name="T12" fmla="*/ 521 w 1042"/>
                <a:gd name="T13" fmla="*/ 0 h 521"/>
                <a:gd name="T14" fmla="*/ 0 w 1042"/>
                <a:gd name="T15" fmla="*/ 521 h 521"/>
                <a:gd name="T16" fmla="*/ 0 w 1042"/>
                <a:gd name="T17" fmla="*/ 521 h 521"/>
                <a:gd name="T18" fmla="*/ 56 w 1042"/>
                <a:gd name="T19" fmla="*/ 521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2" h="521">
                  <a:moveTo>
                    <a:pt x="56" y="521"/>
                  </a:moveTo>
                  <a:cubicBezTo>
                    <a:pt x="56" y="263"/>
                    <a:pt x="265" y="55"/>
                    <a:pt x="522" y="55"/>
                  </a:cubicBezTo>
                  <a:cubicBezTo>
                    <a:pt x="779" y="55"/>
                    <a:pt x="987" y="264"/>
                    <a:pt x="987" y="521"/>
                  </a:cubicBezTo>
                  <a:cubicBezTo>
                    <a:pt x="987" y="521"/>
                    <a:pt x="987" y="521"/>
                    <a:pt x="987" y="521"/>
                  </a:cubicBezTo>
                  <a:cubicBezTo>
                    <a:pt x="1042" y="521"/>
                    <a:pt x="1042" y="521"/>
                    <a:pt x="1042" y="521"/>
                  </a:cubicBezTo>
                  <a:cubicBezTo>
                    <a:pt x="1042" y="521"/>
                    <a:pt x="1042" y="521"/>
                    <a:pt x="1042" y="521"/>
                  </a:cubicBezTo>
                  <a:cubicBezTo>
                    <a:pt x="1042" y="233"/>
                    <a:pt x="809" y="0"/>
                    <a:pt x="521" y="0"/>
                  </a:cubicBezTo>
                  <a:cubicBezTo>
                    <a:pt x="234" y="0"/>
                    <a:pt x="0" y="233"/>
                    <a:pt x="0" y="521"/>
                  </a:cubicBezTo>
                  <a:cubicBezTo>
                    <a:pt x="0" y="521"/>
                    <a:pt x="0" y="521"/>
                    <a:pt x="0" y="521"/>
                  </a:cubicBezTo>
                  <a:cubicBezTo>
                    <a:pt x="56" y="521"/>
                    <a:pt x="56" y="521"/>
                    <a:pt x="56" y="5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1">
              <a:extLst>
                <a:ext uri="{FF2B5EF4-FFF2-40B4-BE49-F238E27FC236}">
                  <a16:creationId xmlns:a16="http://schemas.microsoft.com/office/drawing/2014/main" id="{82D3E05E-B8B4-415B-9E9E-05E44E3FAA1E}"/>
                </a:ext>
              </a:extLst>
            </p:cNvPr>
            <p:cNvSpPr>
              <a:spLocks/>
            </p:cNvSpPr>
            <p:nvPr/>
          </p:nvSpPr>
          <p:spPr bwMode="auto">
            <a:xfrm>
              <a:off x="631826" y="1571626"/>
              <a:ext cx="3097213" cy="1549400"/>
            </a:xfrm>
            <a:custGeom>
              <a:avLst/>
              <a:gdLst>
                <a:gd name="T0" fmla="*/ 55 w 822"/>
                <a:gd name="T1" fmla="*/ 411 h 411"/>
                <a:gd name="T2" fmla="*/ 411 w 822"/>
                <a:gd name="T3" fmla="*/ 55 h 411"/>
                <a:gd name="T4" fmla="*/ 767 w 822"/>
                <a:gd name="T5" fmla="*/ 411 h 411"/>
                <a:gd name="T6" fmla="*/ 767 w 822"/>
                <a:gd name="T7" fmla="*/ 411 h 411"/>
                <a:gd name="T8" fmla="*/ 822 w 822"/>
                <a:gd name="T9" fmla="*/ 411 h 411"/>
                <a:gd name="T10" fmla="*/ 822 w 822"/>
                <a:gd name="T11" fmla="*/ 411 h 411"/>
                <a:gd name="T12" fmla="*/ 411 w 822"/>
                <a:gd name="T13" fmla="*/ 0 h 411"/>
                <a:gd name="T14" fmla="*/ 0 w 822"/>
                <a:gd name="T15" fmla="*/ 411 h 411"/>
                <a:gd name="T16" fmla="*/ 0 w 822"/>
                <a:gd name="T17" fmla="*/ 411 h 411"/>
                <a:gd name="T18" fmla="*/ 55 w 822"/>
                <a:gd name="T19" fmla="*/ 41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2" h="411">
                  <a:moveTo>
                    <a:pt x="55" y="411"/>
                  </a:moveTo>
                  <a:cubicBezTo>
                    <a:pt x="55" y="214"/>
                    <a:pt x="214" y="55"/>
                    <a:pt x="411" y="55"/>
                  </a:cubicBezTo>
                  <a:cubicBezTo>
                    <a:pt x="608" y="55"/>
                    <a:pt x="767" y="214"/>
                    <a:pt x="767" y="411"/>
                  </a:cubicBezTo>
                  <a:cubicBezTo>
                    <a:pt x="767" y="411"/>
                    <a:pt x="767" y="411"/>
                    <a:pt x="767" y="411"/>
                  </a:cubicBezTo>
                  <a:cubicBezTo>
                    <a:pt x="822" y="411"/>
                    <a:pt x="822" y="411"/>
                    <a:pt x="822" y="411"/>
                  </a:cubicBezTo>
                  <a:cubicBezTo>
                    <a:pt x="822" y="411"/>
                    <a:pt x="822" y="411"/>
                    <a:pt x="822" y="411"/>
                  </a:cubicBezTo>
                  <a:cubicBezTo>
                    <a:pt x="822" y="184"/>
                    <a:pt x="638" y="0"/>
                    <a:pt x="411" y="0"/>
                  </a:cubicBezTo>
                  <a:cubicBezTo>
                    <a:pt x="184" y="0"/>
                    <a:pt x="0" y="184"/>
                    <a:pt x="0" y="411"/>
                  </a:cubicBezTo>
                  <a:cubicBezTo>
                    <a:pt x="0" y="411"/>
                    <a:pt x="0" y="411"/>
                    <a:pt x="0" y="411"/>
                  </a:cubicBezTo>
                  <a:cubicBezTo>
                    <a:pt x="55" y="411"/>
                    <a:pt x="55" y="411"/>
                    <a:pt x="55" y="4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22">
              <a:extLst>
                <a:ext uri="{FF2B5EF4-FFF2-40B4-BE49-F238E27FC236}">
                  <a16:creationId xmlns:a16="http://schemas.microsoft.com/office/drawing/2014/main" id="{8454EF98-CDC0-46C6-9F16-B774ADAD348E}"/>
                </a:ext>
              </a:extLst>
            </p:cNvPr>
            <p:cNvSpPr>
              <a:spLocks/>
            </p:cNvSpPr>
            <p:nvPr/>
          </p:nvSpPr>
          <p:spPr bwMode="auto">
            <a:xfrm>
              <a:off x="1046163" y="1985963"/>
              <a:ext cx="2268538" cy="1135063"/>
            </a:xfrm>
            <a:custGeom>
              <a:avLst/>
              <a:gdLst>
                <a:gd name="T0" fmla="*/ 55 w 602"/>
                <a:gd name="T1" fmla="*/ 301 h 301"/>
                <a:gd name="T2" fmla="*/ 301 w 602"/>
                <a:gd name="T3" fmla="*/ 55 h 301"/>
                <a:gd name="T4" fmla="*/ 548 w 602"/>
                <a:gd name="T5" fmla="*/ 301 h 301"/>
                <a:gd name="T6" fmla="*/ 548 w 602"/>
                <a:gd name="T7" fmla="*/ 301 h 301"/>
                <a:gd name="T8" fmla="*/ 602 w 602"/>
                <a:gd name="T9" fmla="*/ 301 h 301"/>
                <a:gd name="T10" fmla="*/ 602 w 602"/>
                <a:gd name="T11" fmla="*/ 301 h 301"/>
                <a:gd name="T12" fmla="*/ 301 w 602"/>
                <a:gd name="T13" fmla="*/ 0 h 301"/>
                <a:gd name="T14" fmla="*/ 0 w 602"/>
                <a:gd name="T15" fmla="*/ 301 h 301"/>
                <a:gd name="T16" fmla="*/ 0 w 602"/>
                <a:gd name="T17" fmla="*/ 301 h 301"/>
                <a:gd name="T18" fmla="*/ 55 w 602"/>
                <a:gd name="T19"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2" h="301">
                  <a:moveTo>
                    <a:pt x="55" y="301"/>
                  </a:moveTo>
                  <a:cubicBezTo>
                    <a:pt x="55" y="165"/>
                    <a:pt x="165" y="55"/>
                    <a:pt x="301" y="55"/>
                  </a:cubicBezTo>
                  <a:cubicBezTo>
                    <a:pt x="437" y="55"/>
                    <a:pt x="548" y="165"/>
                    <a:pt x="548" y="301"/>
                  </a:cubicBezTo>
                  <a:cubicBezTo>
                    <a:pt x="548" y="301"/>
                    <a:pt x="548" y="301"/>
                    <a:pt x="548" y="301"/>
                  </a:cubicBezTo>
                  <a:cubicBezTo>
                    <a:pt x="602" y="301"/>
                    <a:pt x="602" y="301"/>
                    <a:pt x="602" y="301"/>
                  </a:cubicBezTo>
                  <a:cubicBezTo>
                    <a:pt x="602" y="301"/>
                    <a:pt x="602" y="301"/>
                    <a:pt x="602" y="301"/>
                  </a:cubicBezTo>
                  <a:cubicBezTo>
                    <a:pt x="602" y="134"/>
                    <a:pt x="467" y="0"/>
                    <a:pt x="301" y="0"/>
                  </a:cubicBezTo>
                  <a:cubicBezTo>
                    <a:pt x="135" y="0"/>
                    <a:pt x="0" y="135"/>
                    <a:pt x="0" y="301"/>
                  </a:cubicBezTo>
                  <a:cubicBezTo>
                    <a:pt x="0" y="301"/>
                    <a:pt x="0" y="301"/>
                    <a:pt x="0" y="301"/>
                  </a:cubicBezTo>
                  <a:cubicBezTo>
                    <a:pt x="55" y="301"/>
                    <a:pt x="55" y="301"/>
                    <a:pt x="55" y="30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23">
              <a:extLst>
                <a:ext uri="{FF2B5EF4-FFF2-40B4-BE49-F238E27FC236}">
                  <a16:creationId xmlns:a16="http://schemas.microsoft.com/office/drawing/2014/main" id="{13A24D36-4125-4BD0-BD38-5ACC38727983}"/>
                </a:ext>
              </a:extLst>
            </p:cNvPr>
            <p:cNvSpPr>
              <a:spLocks/>
            </p:cNvSpPr>
            <p:nvPr/>
          </p:nvSpPr>
          <p:spPr bwMode="auto">
            <a:xfrm>
              <a:off x="1735138" y="2676526"/>
              <a:ext cx="889000" cy="444500"/>
            </a:xfrm>
            <a:custGeom>
              <a:avLst/>
              <a:gdLst>
                <a:gd name="T0" fmla="*/ 54 w 236"/>
                <a:gd name="T1" fmla="*/ 118 h 118"/>
                <a:gd name="T2" fmla="*/ 118 w 236"/>
                <a:gd name="T3" fmla="*/ 54 h 118"/>
                <a:gd name="T4" fmla="*/ 182 w 236"/>
                <a:gd name="T5" fmla="*/ 118 h 118"/>
                <a:gd name="T6" fmla="*/ 182 w 236"/>
                <a:gd name="T7" fmla="*/ 118 h 118"/>
                <a:gd name="T8" fmla="*/ 236 w 236"/>
                <a:gd name="T9" fmla="*/ 118 h 118"/>
                <a:gd name="T10" fmla="*/ 236 w 236"/>
                <a:gd name="T11" fmla="*/ 118 h 118"/>
                <a:gd name="T12" fmla="*/ 118 w 236"/>
                <a:gd name="T13" fmla="*/ 0 h 118"/>
                <a:gd name="T14" fmla="*/ 0 w 236"/>
                <a:gd name="T15" fmla="*/ 118 h 118"/>
                <a:gd name="T16" fmla="*/ 0 w 236"/>
                <a:gd name="T17" fmla="*/ 118 h 118"/>
                <a:gd name="T18" fmla="*/ 54 w 236"/>
                <a:gd name="T1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 h="118">
                  <a:moveTo>
                    <a:pt x="54" y="118"/>
                  </a:moveTo>
                  <a:cubicBezTo>
                    <a:pt x="54" y="83"/>
                    <a:pt x="83" y="54"/>
                    <a:pt x="118" y="54"/>
                  </a:cubicBezTo>
                  <a:cubicBezTo>
                    <a:pt x="153" y="54"/>
                    <a:pt x="182" y="82"/>
                    <a:pt x="182" y="118"/>
                  </a:cubicBezTo>
                  <a:cubicBezTo>
                    <a:pt x="182" y="118"/>
                    <a:pt x="182" y="118"/>
                    <a:pt x="182" y="118"/>
                  </a:cubicBezTo>
                  <a:cubicBezTo>
                    <a:pt x="236" y="118"/>
                    <a:pt x="236" y="118"/>
                    <a:pt x="236" y="118"/>
                  </a:cubicBezTo>
                  <a:cubicBezTo>
                    <a:pt x="236" y="118"/>
                    <a:pt x="236" y="118"/>
                    <a:pt x="236" y="118"/>
                  </a:cubicBezTo>
                  <a:cubicBezTo>
                    <a:pt x="236" y="52"/>
                    <a:pt x="183" y="0"/>
                    <a:pt x="118" y="0"/>
                  </a:cubicBezTo>
                  <a:cubicBezTo>
                    <a:pt x="52" y="0"/>
                    <a:pt x="0" y="53"/>
                    <a:pt x="0" y="118"/>
                  </a:cubicBezTo>
                  <a:cubicBezTo>
                    <a:pt x="0" y="118"/>
                    <a:pt x="0" y="118"/>
                    <a:pt x="0" y="118"/>
                  </a:cubicBezTo>
                  <a:cubicBezTo>
                    <a:pt x="54" y="118"/>
                    <a:pt x="54" y="118"/>
                    <a:pt x="54" y="1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24">
              <a:extLst>
                <a:ext uri="{FF2B5EF4-FFF2-40B4-BE49-F238E27FC236}">
                  <a16:creationId xmlns:a16="http://schemas.microsoft.com/office/drawing/2014/main" id="{EDB43572-39E9-42F0-9286-E336FBBEBA04}"/>
                </a:ext>
              </a:extLst>
            </p:cNvPr>
            <p:cNvSpPr>
              <a:spLocks noEditPoints="1"/>
            </p:cNvSpPr>
            <p:nvPr/>
          </p:nvSpPr>
          <p:spPr bwMode="auto">
            <a:xfrm>
              <a:off x="4651376" y="3257551"/>
              <a:ext cx="274638" cy="320675"/>
            </a:xfrm>
            <a:custGeom>
              <a:avLst/>
              <a:gdLst>
                <a:gd name="T0" fmla="*/ 4 w 73"/>
                <a:gd name="T1" fmla="*/ 24 h 85"/>
                <a:gd name="T2" fmla="*/ 14 w 73"/>
                <a:gd name="T3" fmla="*/ 5 h 85"/>
                <a:gd name="T4" fmla="*/ 36 w 73"/>
                <a:gd name="T5" fmla="*/ 0 h 85"/>
                <a:gd name="T6" fmla="*/ 61 w 73"/>
                <a:gd name="T7" fmla="*/ 7 h 85"/>
                <a:gd name="T8" fmla="*/ 69 w 73"/>
                <a:gd name="T9" fmla="*/ 26 h 85"/>
                <a:gd name="T10" fmla="*/ 69 w 73"/>
                <a:gd name="T11" fmla="*/ 66 h 85"/>
                <a:gd name="T12" fmla="*/ 73 w 73"/>
                <a:gd name="T13" fmla="*/ 81 h 85"/>
                <a:gd name="T14" fmla="*/ 60 w 73"/>
                <a:gd name="T15" fmla="*/ 81 h 85"/>
                <a:gd name="T16" fmla="*/ 58 w 73"/>
                <a:gd name="T17" fmla="*/ 68 h 85"/>
                <a:gd name="T18" fmla="*/ 27 w 73"/>
                <a:gd name="T19" fmla="*/ 85 h 85"/>
                <a:gd name="T20" fmla="*/ 0 w 73"/>
                <a:gd name="T21" fmla="*/ 60 h 85"/>
                <a:gd name="T22" fmla="*/ 11 w 73"/>
                <a:gd name="T23" fmla="*/ 40 h 85"/>
                <a:gd name="T24" fmla="*/ 36 w 73"/>
                <a:gd name="T25" fmla="*/ 35 h 85"/>
                <a:gd name="T26" fmla="*/ 57 w 73"/>
                <a:gd name="T27" fmla="*/ 23 h 85"/>
                <a:gd name="T28" fmla="*/ 35 w 73"/>
                <a:gd name="T29" fmla="*/ 9 h 85"/>
                <a:gd name="T30" fmla="*/ 14 w 73"/>
                <a:gd name="T31" fmla="*/ 24 h 85"/>
                <a:gd name="T32" fmla="*/ 4 w 73"/>
                <a:gd name="T33" fmla="*/ 24 h 85"/>
                <a:gd name="T34" fmla="*/ 58 w 73"/>
                <a:gd name="T35" fmla="*/ 34 h 85"/>
                <a:gd name="T36" fmla="*/ 30 w 73"/>
                <a:gd name="T37" fmla="*/ 44 h 85"/>
                <a:gd name="T38" fmla="*/ 11 w 73"/>
                <a:gd name="T39" fmla="*/ 59 h 85"/>
                <a:gd name="T40" fmla="*/ 30 w 73"/>
                <a:gd name="T41" fmla="*/ 76 h 85"/>
                <a:gd name="T42" fmla="*/ 52 w 73"/>
                <a:gd name="T43" fmla="*/ 64 h 85"/>
                <a:gd name="T44" fmla="*/ 57 w 73"/>
                <a:gd name="T45" fmla="*/ 44 h 85"/>
                <a:gd name="T46" fmla="*/ 57 w 73"/>
                <a:gd name="T47" fmla="*/ 34 h 85"/>
                <a:gd name="T48" fmla="*/ 58 w 73"/>
                <a:gd name="T49"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85">
                  <a:moveTo>
                    <a:pt x="4" y="24"/>
                  </a:moveTo>
                  <a:cubicBezTo>
                    <a:pt x="5" y="14"/>
                    <a:pt x="8" y="9"/>
                    <a:pt x="14" y="5"/>
                  </a:cubicBezTo>
                  <a:cubicBezTo>
                    <a:pt x="20" y="2"/>
                    <a:pt x="28" y="0"/>
                    <a:pt x="36" y="0"/>
                  </a:cubicBezTo>
                  <a:cubicBezTo>
                    <a:pt x="45" y="0"/>
                    <a:pt x="55" y="3"/>
                    <a:pt x="61" y="7"/>
                  </a:cubicBezTo>
                  <a:cubicBezTo>
                    <a:pt x="67" y="11"/>
                    <a:pt x="69" y="17"/>
                    <a:pt x="69" y="26"/>
                  </a:cubicBezTo>
                  <a:cubicBezTo>
                    <a:pt x="69" y="66"/>
                    <a:pt x="69" y="66"/>
                    <a:pt x="69" y="66"/>
                  </a:cubicBezTo>
                  <a:cubicBezTo>
                    <a:pt x="69" y="72"/>
                    <a:pt x="70" y="77"/>
                    <a:pt x="73" y="81"/>
                  </a:cubicBezTo>
                  <a:cubicBezTo>
                    <a:pt x="60" y="81"/>
                    <a:pt x="60" y="81"/>
                    <a:pt x="60" y="81"/>
                  </a:cubicBezTo>
                  <a:cubicBezTo>
                    <a:pt x="58" y="75"/>
                    <a:pt x="58" y="72"/>
                    <a:pt x="58" y="68"/>
                  </a:cubicBezTo>
                  <a:cubicBezTo>
                    <a:pt x="49" y="79"/>
                    <a:pt x="39" y="85"/>
                    <a:pt x="27" y="85"/>
                  </a:cubicBezTo>
                  <a:cubicBezTo>
                    <a:pt x="12" y="85"/>
                    <a:pt x="0" y="73"/>
                    <a:pt x="0" y="60"/>
                  </a:cubicBezTo>
                  <a:cubicBezTo>
                    <a:pt x="0" y="51"/>
                    <a:pt x="4" y="44"/>
                    <a:pt x="11" y="40"/>
                  </a:cubicBezTo>
                  <a:cubicBezTo>
                    <a:pt x="16" y="37"/>
                    <a:pt x="19" y="36"/>
                    <a:pt x="36" y="35"/>
                  </a:cubicBezTo>
                  <a:cubicBezTo>
                    <a:pt x="51" y="33"/>
                    <a:pt x="57" y="30"/>
                    <a:pt x="57" y="23"/>
                  </a:cubicBezTo>
                  <a:cubicBezTo>
                    <a:pt x="57" y="15"/>
                    <a:pt x="47" y="9"/>
                    <a:pt x="35" y="9"/>
                  </a:cubicBezTo>
                  <a:cubicBezTo>
                    <a:pt x="23" y="9"/>
                    <a:pt x="15" y="14"/>
                    <a:pt x="14" y="24"/>
                  </a:cubicBezTo>
                  <a:cubicBezTo>
                    <a:pt x="4" y="24"/>
                    <a:pt x="4" y="24"/>
                    <a:pt x="4" y="24"/>
                  </a:cubicBezTo>
                  <a:moveTo>
                    <a:pt x="58" y="34"/>
                  </a:moveTo>
                  <a:cubicBezTo>
                    <a:pt x="51" y="39"/>
                    <a:pt x="44" y="41"/>
                    <a:pt x="30" y="44"/>
                  </a:cubicBezTo>
                  <a:cubicBezTo>
                    <a:pt x="17" y="46"/>
                    <a:pt x="11" y="50"/>
                    <a:pt x="11" y="59"/>
                  </a:cubicBezTo>
                  <a:cubicBezTo>
                    <a:pt x="11" y="68"/>
                    <a:pt x="20" y="76"/>
                    <a:pt x="30" y="76"/>
                  </a:cubicBezTo>
                  <a:cubicBezTo>
                    <a:pt x="38" y="76"/>
                    <a:pt x="48" y="71"/>
                    <a:pt x="52" y="64"/>
                  </a:cubicBezTo>
                  <a:cubicBezTo>
                    <a:pt x="56" y="59"/>
                    <a:pt x="57" y="53"/>
                    <a:pt x="57" y="44"/>
                  </a:cubicBezTo>
                  <a:cubicBezTo>
                    <a:pt x="57" y="34"/>
                    <a:pt x="57" y="34"/>
                    <a:pt x="57" y="34"/>
                  </a:cubicBezTo>
                  <a:lnTo>
                    <a:pt x="58"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25">
              <a:extLst>
                <a:ext uri="{FF2B5EF4-FFF2-40B4-BE49-F238E27FC236}">
                  <a16:creationId xmlns:a16="http://schemas.microsoft.com/office/drawing/2014/main" id="{6DB1E6C9-4BE1-43CA-8247-F28F5E0EBCC7}"/>
                </a:ext>
              </a:extLst>
            </p:cNvPr>
            <p:cNvSpPr>
              <a:spLocks/>
            </p:cNvSpPr>
            <p:nvPr/>
          </p:nvSpPr>
          <p:spPr bwMode="auto">
            <a:xfrm>
              <a:off x="4997451" y="3254376"/>
              <a:ext cx="257175" cy="320675"/>
            </a:xfrm>
            <a:custGeom>
              <a:avLst/>
              <a:gdLst>
                <a:gd name="T0" fmla="*/ 56 w 68"/>
                <a:gd name="T1" fmla="*/ 27 h 85"/>
                <a:gd name="T2" fmla="*/ 34 w 68"/>
                <a:gd name="T3" fmla="*/ 10 h 85"/>
                <a:gd name="T4" fmla="*/ 13 w 68"/>
                <a:gd name="T5" fmla="*/ 24 h 85"/>
                <a:gd name="T6" fmla="*/ 21 w 68"/>
                <a:gd name="T7" fmla="*/ 34 h 85"/>
                <a:gd name="T8" fmla="*/ 37 w 68"/>
                <a:gd name="T9" fmla="*/ 37 h 85"/>
                <a:gd name="T10" fmla="*/ 59 w 68"/>
                <a:gd name="T11" fmla="*/ 43 h 85"/>
                <a:gd name="T12" fmla="*/ 68 w 68"/>
                <a:gd name="T13" fmla="*/ 61 h 85"/>
                <a:gd name="T14" fmla="*/ 34 w 68"/>
                <a:gd name="T15" fmla="*/ 85 h 85"/>
                <a:gd name="T16" fmla="*/ 0 w 68"/>
                <a:gd name="T17" fmla="*/ 59 h 85"/>
                <a:gd name="T18" fmla="*/ 11 w 68"/>
                <a:gd name="T19" fmla="*/ 59 h 85"/>
                <a:gd name="T20" fmla="*/ 32 w 68"/>
                <a:gd name="T21" fmla="*/ 77 h 85"/>
                <a:gd name="T22" fmla="*/ 55 w 68"/>
                <a:gd name="T23" fmla="*/ 61 h 85"/>
                <a:gd name="T24" fmla="*/ 36 w 68"/>
                <a:gd name="T25" fmla="*/ 48 h 85"/>
                <a:gd name="T26" fmla="*/ 8 w 68"/>
                <a:gd name="T27" fmla="*/ 40 h 85"/>
                <a:gd name="T28" fmla="*/ 0 w 68"/>
                <a:gd name="T29" fmla="*/ 24 h 85"/>
                <a:gd name="T30" fmla="*/ 32 w 68"/>
                <a:gd name="T31" fmla="*/ 0 h 85"/>
                <a:gd name="T32" fmla="*/ 65 w 68"/>
                <a:gd name="T33" fmla="*/ 27 h 85"/>
                <a:gd name="T34" fmla="*/ 56 w 68"/>
                <a:gd name="T35" fmla="*/ 27 h 85"/>
                <a:gd name="T36" fmla="*/ 56 w 68"/>
                <a:gd name="T37" fmla="*/ 2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85">
                  <a:moveTo>
                    <a:pt x="56" y="27"/>
                  </a:moveTo>
                  <a:cubicBezTo>
                    <a:pt x="56" y="16"/>
                    <a:pt x="47" y="10"/>
                    <a:pt x="34" y="10"/>
                  </a:cubicBezTo>
                  <a:cubicBezTo>
                    <a:pt x="22" y="10"/>
                    <a:pt x="13" y="15"/>
                    <a:pt x="13" y="24"/>
                  </a:cubicBezTo>
                  <a:cubicBezTo>
                    <a:pt x="13" y="28"/>
                    <a:pt x="16" y="32"/>
                    <a:pt x="21" y="34"/>
                  </a:cubicBezTo>
                  <a:cubicBezTo>
                    <a:pt x="23" y="35"/>
                    <a:pt x="24" y="35"/>
                    <a:pt x="37" y="37"/>
                  </a:cubicBezTo>
                  <a:cubicBezTo>
                    <a:pt x="50" y="39"/>
                    <a:pt x="54" y="40"/>
                    <a:pt x="59" y="43"/>
                  </a:cubicBezTo>
                  <a:cubicBezTo>
                    <a:pt x="64" y="47"/>
                    <a:pt x="68" y="53"/>
                    <a:pt x="68" y="61"/>
                  </a:cubicBezTo>
                  <a:cubicBezTo>
                    <a:pt x="68" y="76"/>
                    <a:pt x="55" y="85"/>
                    <a:pt x="34" y="85"/>
                  </a:cubicBezTo>
                  <a:cubicBezTo>
                    <a:pt x="13" y="85"/>
                    <a:pt x="2" y="77"/>
                    <a:pt x="0" y="59"/>
                  </a:cubicBezTo>
                  <a:cubicBezTo>
                    <a:pt x="11" y="59"/>
                    <a:pt x="11" y="59"/>
                    <a:pt x="11" y="59"/>
                  </a:cubicBezTo>
                  <a:cubicBezTo>
                    <a:pt x="12" y="70"/>
                    <a:pt x="20" y="77"/>
                    <a:pt x="32" y="77"/>
                  </a:cubicBezTo>
                  <a:cubicBezTo>
                    <a:pt x="45" y="77"/>
                    <a:pt x="55" y="69"/>
                    <a:pt x="55" y="61"/>
                  </a:cubicBezTo>
                  <a:cubicBezTo>
                    <a:pt x="55" y="53"/>
                    <a:pt x="50" y="50"/>
                    <a:pt x="36" y="48"/>
                  </a:cubicBezTo>
                  <a:cubicBezTo>
                    <a:pt x="16" y="45"/>
                    <a:pt x="13" y="44"/>
                    <a:pt x="8" y="40"/>
                  </a:cubicBezTo>
                  <a:cubicBezTo>
                    <a:pt x="3" y="36"/>
                    <a:pt x="0" y="30"/>
                    <a:pt x="0" y="24"/>
                  </a:cubicBezTo>
                  <a:cubicBezTo>
                    <a:pt x="0" y="10"/>
                    <a:pt x="13" y="0"/>
                    <a:pt x="32" y="0"/>
                  </a:cubicBezTo>
                  <a:cubicBezTo>
                    <a:pt x="53" y="0"/>
                    <a:pt x="64" y="9"/>
                    <a:pt x="65" y="27"/>
                  </a:cubicBezTo>
                  <a:cubicBezTo>
                    <a:pt x="56" y="27"/>
                    <a:pt x="56" y="27"/>
                    <a:pt x="56" y="27"/>
                  </a:cubicBezTo>
                  <a:cubicBezTo>
                    <a:pt x="56" y="27"/>
                    <a:pt x="56" y="27"/>
                    <a:pt x="56"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26">
              <a:extLst>
                <a:ext uri="{FF2B5EF4-FFF2-40B4-BE49-F238E27FC236}">
                  <a16:creationId xmlns:a16="http://schemas.microsoft.com/office/drawing/2014/main" id="{FFDFC774-0666-4424-A86A-12B337EE6950}"/>
                </a:ext>
              </a:extLst>
            </p:cNvPr>
            <p:cNvSpPr>
              <a:spLocks/>
            </p:cNvSpPr>
            <p:nvPr/>
          </p:nvSpPr>
          <p:spPr bwMode="auto">
            <a:xfrm>
              <a:off x="5314951" y="3254376"/>
              <a:ext cx="255588" cy="320675"/>
            </a:xfrm>
            <a:custGeom>
              <a:avLst/>
              <a:gdLst>
                <a:gd name="T0" fmla="*/ 56 w 68"/>
                <a:gd name="T1" fmla="*/ 27 h 85"/>
                <a:gd name="T2" fmla="*/ 34 w 68"/>
                <a:gd name="T3" fmla="*/ 10 h 85"/>
                <a:gd name="T4" fmla="*/ 13 w 68"/>
                <a:gd name="T5" fmla="*/ 24 h 85"/>
                <a:gd name="T6" fmla="*/ 21 w 68"/>
                <a:gd name="T7" fmla="*/ 34 h 85"/>
                <a:gd name="T8" fmla="*/ 37 w 68"/>
                <a:gd name="T9" fmla="*/ 37 h 85"/>
                <a:gd name="T10" fmla="*/ 59 w 68"/>
                <a:gd name="T11" fmla="*/ 43 h 85"/>
                <a:gd name="T12" fmla="*/ 68 w 68"/>
                <a:gd name="T13" fmla="*/ 61 h 85"/>
                <a:gd name="T14" fmla="*/ 34 w 68"/>
                <a:gd name="T15" fmla="*/ 85 h 85"/>
                <a:gd name="T16" fmla="*/ 0 w 68"/>
                <a:gd name="T17" fmla="*/ 59 h 85"/>
                <a:gd name="T18" fmla="*/ 11 w 68"/>
                <a:gd name="T19" fmla="*/ 59 h 85"/>
                <a:gd name="T20" fmla="*/ 33 w 68"/>
                <a:gd name="T21" fmla="*/ 77 h 85"/>
                <a:gd name="T22" fmla="*/ 55 w 68"/>
                <a:gd name="T23" fmla="*/ 61 h 85"/>
                <a:gd name="T24" fmla="*/ 36 w 68"/>
                <a:gd name="T25" fmla="*/ 48 h 85"/>
                <a:gd name="T26" fmla="*/ 8 w 68"/>
                <a:gd name="T27" fmla="*/ 40 h 85"/>
                <a:gd name="T28" fmla="*/ 0 w 68"/>
                <a:gd name="T29" fmla="*/ 24 h 85"/>
                <a:gd name="T30" fmla="*/ 33 w 68"/>
                <a:gd name="T31" fmla="*/ 0 h 85"/>
                <a:gd name="T32" fmla="*/ 66 w 68"/>
                <a:gd name="T33" fmla="*/ 27 h 85"/>
                <a:gd name="T34" fmla="*/ 56 w 68"/>
                <a:gd name="T35" fmla="*/ 27 h 85"/>
                <a:gd name="T36" fmla="*/ 56 w 68"/>
                <a:gd name="T37" fmla="*/ 2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85">
                  <a:moveTo>
                    <a:pt x="56" y="27"/>
                  </a:moveTo>
                  <a:cubicBezTo>
                    <a:pt x="56" y="16"/>
                    <a:pt x="48" y="10"/>
                    <a:pt x="34" y="10"/>
                  </a:cubicBezTo>
                  <a:cubicBezTo>
                    <a:pt x="22" y="10"/>
                    <a:pt x="13" y="15"/>
                    <a:pt x="13" y="24"/>
                  </a:cubicBezTo>
                  <a:cubicBezTo>
                    <a:pt x="13" y="28"/>
                    <a:pt x="16" y="32"/>
                    <a:pt x="21" y="34"/>
                  </a:cubicBezTo>
                  <a:cubicBezTo>
                    <a:pt x="24" y="35"/>
                    <a:pt x="25" y="35"/>
                    <a:pt x="37" y="37"/>
                  </a:cubicBezTo>
                  <a:cubicBezTo>
                    <a:pt x="50" y="39"/>
                    <a:pt x="54" y="40"/>
                    <a:pt x="59" y="43"/>
                  </a:cubicBezTo>
                  <a:cubicBezTo>
                    <a:pt x="65" y="47"/>
                    <a:pt x="68" y="53"/>
                    <a:pt x="68" y="61"/>
                  </a:cubicBezTo>
                  <a:cubicBezTo>
                    <a:pt x="68" y="76"/>
                    <a:pt x="55" y="85"/>
                    <a:pt x="34" y="85"/>
                  </a:cubicBezTo>
                  <a:cubicBezTo>
                    <a:pt x="14" y="85"/>
                    <a:pt x="2" y="77"/>
                    <a:pt x="0" y="59"/>
                  </a:cubicBezTo>
                  <a:cubicBezTo>
                    <a:pt x="11" y="59"/>
                    <a:pt x="11" y="59"/>
                    <a:pt x="11" y="59"/>
                  </a:cubicBezTo>
                  <a:cubicBezTo>
                    <a:pt x="13" y="70"/>
                    <a:pt x="20" y="77"/>
                    <a:pt x="33" y="77"/>
                  </a:cubicBezTo>
                  <a:cubicBezTo>
                    <a:pt x="46" y="77"/>
                    <a:pt x="55" y="69"/>
                    <a:pt x="55" y="61"/>
                  </a:cubicBezTo>
                  <a:cubicBezTo>
                    <a:pt x="55" y="53"/>
                    <a:pt x="50" y="50"/>
                    <a:pt x="36" y="48"/>
                  </a:cubicBezTo>
                  <a:cubicBezTo>
                    <a:pt x="16" y="45"/>
                    <a:pt x="13" y="44"/>
                    <a:pt x="8" y="40"/>
                  </a:cubicBezTo>
                  <a:cubicBezTo>
                    <a:pt x="4" y="36"/>
                    <a:pt x="0" y="30"/>
                    <a:pt x="0" y="24"/>
                  </a:cubicBezTo>
                  <a:cubicBezTo>
                    <a:pt x="0" y="10"/>
                    <a:pt x="14" y="0"/>
                    <a:pt x="33" y="0"/>
                  </a:cubicBezTo>
                  <a:cubicBezTo>
                    <a:pt x="53" y="0"/>
                    <a:pt x="64" y="9"/>
                    <a:pt x="66" y="27"/>
                  </a:cubicBezTo>
                  <a:cubicBezTo>
                    <a:pt x="56" y="27"/>
                    <a:pt x="56" y="27"/>
                    <a:pt x="56" y="27"/>
                  </a:cubicBezTo>
                  <a:cubicBezTo>
                    <a:pt x="56" y="27"/>
                    <a:pt x="56" y="27"/>
                    <a:pt x="56"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27">
              <a:extLst>
                <a:ext uri="{FF2B5EF4-FFF2-40B4-BE49-F238E27FC236}">
                  <a16:creationId xmlns:a16="http://schemas.microsoft.com/office/drawing/2014/main" id="{59E18D24-CCF4-4F13-A670-26955684491F}"/>
                </a:ext>
              </a:extLst>
            </p:cNvPr>
            <p:cNvSpPr>
              <a:spLocks noEditPoints="1"/>
            </p:cNvSpPr>
            <p:nvPr/>
          </p:nvSpPr>
          <p:spPr bwMode="auto">
            <a:xfrm>
              <a:off x="5634038" y="3257551"/>
              <a:ext cx="304800" cy="320675"/>
            </a:xfrm>
            <a:custGeom>
              <a:avLst/>
              <a:gdLst>
                <a:gd name="T0" fmla="*/ 81 w 81"/>
                <a:gd name="T1" fmla="*/ 43 h 85"/>
                <a:gd name="T2" fmla="*/ 40 w 81"/>
                <a:gd name="T3" fmla="*/ 85 h 85"/>
                <a:gd name="T4" fmla="*/ 0 w 81"/>
                <a:gd name="T5" fmla="*/ 43 h 85"/>
                <a:gd name="T6" fmla="*/ 41 w 81"/>
                <a:gd name="T7" fmla="*/ 0 h 85"/>
                <a:gd name="T8" fmla="*/ 81 w 81"/>
                <a:gd name="T9" fmla="*/ 43 h 85"/>
                <a:gd name="T10" fmla="*/ 12 w 81"/>
                <a:gd name="T11" fmla="*/ 43 h 85"/>
                <a:gd name="T12" fmla="*/ 40 w 81"/>
                <a:gd name="T13" fmla="*/ 76 h 85"/>
                <a:gd name="T14" fmla="*/ 69 w 81"/>
                <a:gd name="T15" fmla="*/ 43 h 85"/>
                <a:gd name="T16" fmla="*/ 40 w 81"/>
                <a:gd name="T17" fmla="*/ 9 h 85"/>
                <a:gd name="T18" fmla="*/ 12 w 81"/>
                <a:gd name="T19"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5">
                  <a:moveTo>
                    <a:pt x="81" y="43"/>
                  </a:moveTo>
                  <a:cubicBezTo>
                    <a:pt x="81" y="68"/>
                    <a:pt x="65" y="85"/>
                    <a:pt x="40" y="85"/>
                  </a:cubicBezTo>
                  <a:cubicBezTo>
                    <a:pt x="17" y="85"/>
                    <a:pt x="0" y="67"/>
                    <a:pt x="0" y="43"/>
                  </a:cubicBezTo>
                  <a:cubicBezTo>
                    <a:pt x="0" y="17"/>
                    <a:pt x="17" y="0"/>
                    <a:pt x="41" y="0"/>
                  </a:cubicBezTo>
                  <a:cubicBezTo>
                    <a:pt x="65" y="0"/>
                    <a:pt x="81" y="17"/>
                    <a:pt x="81" y="43"/>
                  </a:cubicBezTo>
                  <a:moveTo>
                    <a:pt x="12" y="43"/>
                  </a:moveTo>
                  <a:cubicBezTo>
                    <a:pt x="12" y="62"/>
                    <a:pt x="24" y="76"/>
                    <a:pt x="40" y="76"/>
                  </a:cubicBezTo>
                  <a:cubicBezTo>
                    <a:pt x="56" y="76"/>
                    <a:pt x="69" y="62"/>
                    <a:pt x="69" y="43"/>
                  </a:cubicBezTo>
                  <a:cubicBezTo>
                    <a:pt x="69" y="23"/>
                    <a:pt x="57" y="9"/>
                    <a:pt x="40" y="9"/>
                  </a:cubicBezTo>
                  <a:cubicBezTo>
                    <a:pt x="24" y="9"/>
                    <a:pt x="12" y="24"/>
                    <a:pt x="12"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28">
              <a:extLst>
                <a:ext uri="{FF2B5EF4-FFF2-40B4-BE49-F238E27FC236}">
                  <a16:creationId xmlns:a16="http://schemas.microsoft.com/office/drawing/2014/main" id="{8B3BEFAB-32A4-46AD-A539-31F3F767CE00}"/>
                </a:ext>
              </a:extLst>
            </p:cNvPr>
            <p:cNvSpPr>
              <a:spLocks/>
            </p:cNvSpPr>
            <p:nvPr/>
          </p:nvSpPr>
          <p:spPr bwMode="auto">
            <a:xfrm>
              <a:off x="6007101" y="3257551"/>
              <a:ext cx="268288" cy="320675"/>
            </a:xfrm>
            <a:custGeom>
              <a:avLst/>
              <a:gdLst>
                <a:gd name="T0" fmla="*/ 58 w 71"/>
                <a:gd name="T1" fmla="*/ 28 h 85"/>
                <a:gd name="T2" fmla="*/ 38 w 71"/>
                <a:gd name="T3" fmla="*/ 9 h 85"/>
                <a:gd name="T4" fmla="*/ 11 w 71"/>
                <a:gd name="T5" fmla="*/ 43 h 85"/>
                <a:gd name="T6" fmla="*/ 38 w 71"/>
                <a:gd name="T7" fmla="*/ 75 h 85"/>
                <a:gd name="T8" fmla="*/ 53 w 71"/>
                <a:gd name="T9" fmla="*/ 69 h 85"/>
                <a:gd name="T10" fmla="*/ 59 w 71"/>
                <a:gd name="T11" fmla="*/ 56 h 85"/>
                <a:gd name="T12" fmla="*/ 71 w 71"/>
                <a:gd name="T13" fmla="*/ 56 h 85"/>
                <a:gd name="T14" fmla="*/ 63 w 71"/>
                <a:gd name="T15" fmla="*/ 75 h 85"/>
                <a:gd name="T16" fmla="*/ 37 w 71"/>
                <a:gd name="T17" fmla="*/ 85 h 85"/>
                <a:gd name="T18" fmla="*/ 0 w 71"/>
                <a:gd name="T19" fmla="*/ 41 h 85"/>
                <a:gd name="T20" fmla="*/ 37 w 71"/>
                <a:gd name="T21" fmla="*/ 0 h 85"/>
                <a:gd name="T22" fmla="*/ 64 w 71"/>
                <a:gd name="T23" fmla="*/ 12 h 85"/>
                <a:gd name="T24" fmla="*/ 70 w 71"/>
                <a:gd name="T25" fmla="*/ 28 h 85"/>
                <a:gd name="T26" fmla="*/ 58 w 71"/>
                <a:gd name="T27" fmla="*/ 2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85">
                  <a:moveTo>
                    <a:pt x="58" y="28"/>
                  </a:moveTo>
                  <a:cubicBezTo>
                    <a:pt x="56" y="16"/>
                    <a:pt x="48" y="9"/>
                    <a:pt x="38" y="9"/>
                  </a:cubicBezTo>
                  <a:cubicBezTo>
                    <a:pt x="22" y="9"/>
                    <a:pt x="11" y="23"/>
                    <a:pt x="11" y="43"/>
                  </a:cubicBezTo>
                  <a:cubicBezTo>
                    <a:pt x="11" y="62"/>
                    <a:pt x="22" y="75"/>
                    <a:pt x="38" y="75"/>
                  </a:cubicBezTo>
                  <a:cubicBezTo>
                    <a:pt x="44" y="75"/>
                    <a:pt x="49" y="73"/>
                    <a:pt x="53" y="69"/>
                  </a:cubicBezTo>
                  <a:cubicBezTo>
                    <a:pt x="56" y="66"/>
                    <a:pt x="58" y="63"/>
                    <a:pt x="59" y="56"/>
                  </a:cubicBezTo>
                  <a:cubicBezTo>
                    <a:pt x="71" y="56"/>
                    <a:pt x="71" y="56"/>
                    <a:pt x="71" y="56"/>
                  </a:cubicBezTo>
                  <a:cubicBezTo>
                    <a:pt x="70" y="65"/>
                    <a:pt x="67" y="70"/>
                    <a:pt x="63" y="75"/>
                  </a:cubicBezTo>
                  <a:cubicBezTo>
                    <a:pt x="57" y="81"/>
                    <a:pt x="47" y="85"/>
                    <a:pt x="37" y="85"/>
                  </a:cubicBezTo>
                  <a:cubicBezTo>
                    <a:pt x="15" y="85"/>
                    <a:pt x="0" y="67"/>
                    <a:pt x="0" y="41"/>
                  </a:cubicBezTo>
                  <a:cubicBezTo>
                    <a:pt x="0" y="16"/>
                    <a:pt x="14" y="0"/>
                    <a:pt x="37" y="0"/>
                  </a:cubicBezTo>
                  <a:cubicBezTo>
                    <a:pt x="48" y="0"/>
                    <a:pt x="58" y="4"/>
                    <a:pt x="64" y="12"/>
                  </a:cubicBezTo>
                  <a:cubicBezTo>
                    <a:pt x="68" y="16"/>
                    <a:pt x="70" y="21"/>
                    <a:pt x="70" y="28"/>
                  </a:cubicBezTo>
                  <a:cubicBezTo>
                    <a:pt x="58" y="28"/>
                    <a:pt x="58" y="28"/>
                    <a:pt x="58" y="2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29">
              <a:extLst>
                <a:ext uri="{FF2B5EF4-FFF2-40B4-BE49-F238E27FC236}">
                  <a16:creationId xmlns:a16="http://schemas.microsoft.com/office/drawing/2014/main" id="{442C53E7-4622-4A0E-B347-CCD5DA2A4725}"/>
                </a:ext>
              </a:extLst>
            </p:cNvPr>
            <p:cNvSpPr>
              <a:spLocks noEditPoints="1"/>
            </p:cNvSpPr>
            <p:nvPr/>
          </p:nvSpPr>
          <p:spPr bwMode="auto">
            <a:xfrm>
              <a:off x="6361113" y="3155951"/>
              <a:ext cx="41275" cy="406400"/>
            </a:xfrm>
            <a:custGeom>
              <a:avLst/>
              <a:gdLst>
                <a:gd name="T0" fmla="*/ 26 w 26"/>
                <a:gd name="T1" fmla="*/ 31 h 256"/>
                <a:gd name="T2" fmla="*/ 0 w 26"/>
                <a:gd name="T3" fmla="*/ 31 h 256"/>
                <a:gd name="T4" fmla="*/ 0 w 26"/>
                <a:gd name="T5" fmla="*/ 0 h 256"/>
                <a:gd name="T6" fmla="*/ 26 w 26"/>
                <a:gd name="T7" fmla="*/ 0 h 256"/>
                <a:gd name="T8" fmla="*/ 26 w 26"/>
                <a:gd name="T9" fmla="*/ 31 h 256"/>
                <a:gd name="T10" fmla="*/ 26 w 26"/>
                <a:gd name="T11" fmla="*/ 256 h 256"/>
                <a:gd name="T12" fmla="*/ 0 w 26"/>
                <a:gd name="T13" fmla="*/ 256 h 256"/>
                <a:gd name="T14" fmla="*/ 0 w 26"/>
                <a:gd name="T15" fmla="*/ 73 h 256"/>
                <a:gd name="T16" fmla="*/ 26 w 26"/>
                <a:gd name="T17" fmla="*/ 73 h 256"/>
                <a:gd name="T18" fmla="*/ 26 w 26"/>
                <a:gd name="T19"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6">
                  <a:moveTo>
                    <a:pt x="26" y="31"/>
                  </a:moveTo>
                  <a:lnTo>
                    <a:pt x="0" y="31"/>
                  </a:lnTo>
                  <a:lnTo>
                    <a:pt x="0" y="0"/>
                  </a:lnTo>
                  <a:lnTo>
                    <a:pt x="26" y="0"/>
                  </a:lnTo>
                  <a:lnTo>
                    <a:pt x="26" y="31"/>
                  </a:lnTo>
                  <a:close/>
                  <a:moveTo>
                    <a:pt x="26" y="256"/>
                  </a:moveTo>
                  <a:lnTo>
                    <a:pt x="0" y="256"/>
                  </a:lnTo>
                  <a:lnTo>
                    <a:pt x="0" y="73"/>
                  </a:lnTo>
                  <a:lnTo>
                    <a:pt x="26" y="73"/>
                  </a:lnTo>
                  <a:lnTo>
                    <a:pt x="26" y="2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30">
              <a:extLst>
                <a:ext uri="{FF2B5EF4-FFF2-40B4-BE49-F238E27FC236}">
                  <a16:creationId xmlns:a16="http://schemas.microsoft.com/office/drawing/2014/main" id="{CAF2EE23-80E7-4B31-AE1D-72B12D7ADC96}"/>
                </a:ext>
              </a:extLst>
            </p:cNvPr>
            <p:cNvSpPr>
              <a:spLocks noEditPoints="1"/>
            </p:cNvSpPr>
            <p:nvPr/>
          </p:nvSpPr>
          <p:spPr bwMode="auto">
            <a:xfrm>
              <a:off x="6361113" y="3155951"/>
              <a:ext cx="41275" cy="406400"/>
            </a:xfrm>
            <a:custGeom>
              <a:avLst/>
              <a:gdLst>
                <a:gd name="T0" fmla="*/ 26 w 26"/>
                <a:gd name="T1" fmla="*/ 31 h 256"/>
                <a:gd name="T2" fmla="*/ 0 w 26"/>
                <a:gd name="T3" fmla="*/ 31 h 256"/>
                <a:gd name="T4" fmla="*/ 0 w 26"/>
                <a:gd name="T5" fmla="*/ 0 h 256"/>
                <a:gd name="T6" fmla="*/ 26 w 26"/>
                <a:gd name="T7" fmla="*/ 0 h 256"/>
                <a:gd name="T8" fmla="*/ 26 w 26"/>
                <a:gd name="T9" fmla="*/ 31 h 256"/>
                <a:gd name="T10" fmla="*/ 26 w 26"/>
                <a:gd name="T11" fmla="*/ 256 h 256"/>
                <a:gd name="T12" fmla="*/ 0 w 26"/>
                <a:gd name="T13" fmla="*/ 256 h 256"/>
                <a:gd name="T14" fmla="*/ 0 w 26"/>
                <a:gd name="T15" fmla="*/ 73 h 256"/>
                <a:gd name="T16" fmla="*/ 26 w 26"/>
                <a:gd name="T17" fmla="*/ 73 h 256"/>
                <a:gd name="T18" fmla="*/ 26 w 26"/>
                <a:gd name="T19"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6">
                  <a:moveTo>
                    <a:pt x="26" y="31"/>
                  </a:moveTo>
                  <a:lnTo>
                    <a:pt x="0" y="31"/>
                  </a:lnTo>
                  <a:lnTo>
                    <a:pt x="0" y="0"/>
                  </a:lnTo>
                  <a:lnTo>
                    <a:pt x="26" y="0"/>
                  </a:lnTo>
                  <a:lnTo>
                    <a:pt x="26" y="31"/>
                  </a:lnTo>
                  <a:moveTo>
                    <a:pt x="26" y="256"/>
                  </a:moveTo>
                  <a:lnTo>
                    <a:pt x="0" y="256"/>
                  </a:lnTo>
                  <a:lnTo>
                    <a:pt x="0" y="73"/>
                  </a:lnTo>
                  <a:lnTo>
                    <a:pt x="26" y="73"/>
                  </a:lnTo>
                  <a:lnTo>
                    <a:pt x="26" y="25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31">
              <a:extLst>
                <a:ext uri="{FF2B5EF4-FFF2-40B4-BE49-F238E27FC236}">
                  <a16:creationId xmlns:a16="http://schemas.microsoft.com/office/drawing/2014/main" id="{DEA928EF-91F2-4B73-825F-2F1536F1BDAC}"/>
                </a:ext>
              </a:extLst>
            </p:cNvPr>
            <p:cNvSpPr>
              <a:spLocks noEditPoints="1"/>
            </p:cNvSpPr>
            <p:nvPr/>
          </p:nvSpPr>
          <p:spPr bwMode="auto">
            <a:xfrm>
              <a:off x="6489701" y="3257551"/>
              <a:ext cx="274638" cy="320675"/>
            </a:xfrm>
            <a:custGeom>
              <a:avLst/>
              <a:gdLst>
                <a:gd name="T0" fmla="*/ 4 w 73"/>
                <a:gd name="T1" fmla="*/ 24 h 85"/>
                <a:gd name="T2" fmla="*/ 15 w 73"/>
                <a:gd name="T3" fmla="*/ 5 h 85"/>
                <a:gd name="T4" fmla="*/ 36 w 73"/>
                <a:gd name="T5" fmla="*/ 0 h 85"/>
                <a:gd name="T6" fmla="*/ 61 w 73"/>
                <a:gd name="T7" fmla="*/ 7 h 85"/>
                <a:gd name="T8" fmla="*/ 70 w 73"/>
                <a:gd name="T9" fmla="*/ 26 h 85"/>
                <a:gd name="T10" fmla="*/ 70 w 73"/>
                <a:gd name="T11" fmla="*/ 66 h 85"/>
                <a:gd name="T12" fmla="*/ 73 w 73"/>
                <a:gd name="T13" fmla="*/ 81 h 85"/>
                <a:gd name="T14" fmla="*/ 61 w 73"/>
                <a:gd name="T15" fmla="*/ 81 h 85"/>
                <a:gd name="T16" fmla="*/ 58 w 73"/>
                <a:gd name="T17" fmla="*/ 68 h 85"/>
                <a:gd name="T18" fmla="*/ 27 w 73"/>
                <a:gd name="T19" fmla="*/ 85 h 85"/>
                <a:gd name="T20" fmla="*/ 0 w 73"/>
                <a:gd name="T21" fmla="*/ 60 h 85"/>
                <a:gd name="T22" fmla="*/ 12 w 73"/>
                <a:gd name="T23" fmla="*/ 40 h 85"/>
                <a:gd name="T24" fmla="*/ 37 w 73"/>
                <a:gd name="T25" fmla="*/ 35 h 85"/>
                <a:gd name="T26" fmla="*/ 58 w 73"/>
                <a:gd name="T27" fmla="*/ 23 h 85"/>
                <a:gd name="T28" fmla="*/ 36 w 73"/>
                <a:gd name="T29" fmla="*/ 9 h 85"/>
                <a:gd name="T30" fmla="*/ 15 w 73"/>
                <a:gd name="T31" fmla="*/ 24 h 85"/>
                <a:gd name="T32" fmla="*/ 4 w 73"/>
                <a:gd name="T33" fmla="*/ 24 h 85"/>
                <a:gd name="T34" fmla="*/ 58 w 73"/>
                <a:gd name="T35" fmla="*/ 34 h 85"/>
                <a:gd name="T36" fmla="*/ 31 w 73"/>
                <a:gd name="T37" fmla="*/ 44 h 85"/>
                <a:gd name="T38" fmla="*/ 12 w 73"/>
                <a:gd name="T39" fmla="*/ 59 h 85"/>
                <a:gd name="T40" fmla="*/ 31 w 73"/>
                <a:gd name="T41" fmla="*/ 76 h 85"/>
                <a:gd name="T42" fmla="*/ 53 w 73"/>
                <a:gd name="T43" fmla="*/ 64 h 85"/>
                <a:gd name="T44" fmla="*/ 58 w 73"/>
                <a:gd name="T45" fmla="*/ 44 h 85"/>
                <a:gd name="T46" fmla="*/ 58 w 73"/>
                <a:gd name="T47"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85">
                  <a:moveTo>
                    <a:pt x="4" y="24"/>
                  </a:moveTo>
                  <a:cubicBezTo>
                    <a:pt x="5" y="14"/>
                    <a:pt x="8" y="9"/>
                    <a:pt x="15" y="5"/>
                  </a:cubicBezTo>
                  <a:cubicBezTo>
                    <a:pt x="21" y="2"/>
                    <a:pt x="28" y="0"/>
                    <a:pt x="36" y="0"/>
                  </a:cubicBezTo>
                  <a:cubicBezTo>
                    <a:pt x="45" y="0"/>
                    <a:pt x="55" y="3"/>
                    <a:pt x="61" y="7"/>
                  </a:cubicBezTo>
                  <a:cubicBezTo>
                    <a:pt x="67" y="11"/>
                    <a:pt x="70" y="17"/>
                    <a:pt x="70" y="26"/>
                  </a:cubicBezTo>
                  <a:cubicBezTo>
                    <a:pt x="70" y="66"/>
                    <a:pt x="70" y="66"/>
                    <a:pt x="70" y="66"/>
                  </a:cubicBezTo>
                  <a:cubicBezTo>
                    <a:pt x="70" y="72"/>
                    <a:pt x="71" y="77"/>
                    <a:pt x="73" y="81"/>
                  </a:cubicBezTo>
                  <a:cubicBezTo>
                    <a:pt x="61" y="81"/>
                    <a:pt x="61" y="81"/>
                    <a:pt x="61" y="81"/>
                  </a:cubicBezTo>
                  <a:cubicBezTo>
                    <a:pt x="59" y="75"/>
                    <a:pt x="58" y="72"/>
                    <a:pt x="58" y="68"/>
                  </a:cubicBezTo>
                  <a:cubicBezTo>
                    <a:pt x="50" y="79"/>
                    <a:pt x="39" y="85"/>
                    <a:pt x="27" y="85"/>
                  </a:cubicBezTo>
                  <a:cubicBezTo>
                    <a:pt x="13" y="85"/>
                    <a:pt x="0" y="73"/>
                    <a:pt x="0" y="60"/>
                  </a:cubicBezTo>
                  <a:cubicBezTo>
                    <a:pt x="0" y="51"/>
                    <a:pt x="5" y="44"/>
                    <a:pt x="12" y="40"/>
                  </a:cubicBezTo>
                  <a:cubicBezTo>
                    <a:pt x="17" y="37"/>
                    <a:pt x="19" y="36"/>
                    <a:pt x="37" y="35"/>
                  </a:cubicBezTo>
                  <a:cubicBezTo>
                    <a:pt x="52" y="33"/>
                    <a:pt x="58" y="30"/>
                    <a:pt x="58" y="23"/>
                  </a:cubicBezTo>
                  <a:cubicBezTo>
                    <a:pt x="58" y="15"/>
                    <a:pt x="49" y="9"/>
                    <a:pt x="36" y="9"/>
                  </a:cubicBezTo>
                  <a:cubicBezTo>
                    <a:pt x="23" y="9"/>
                    <a:pt x="16" y="14"/>
                    <a:pt x="15" y="24"/>
                  </a:cubicBezTo>
                  <a:cubicBezTo>
                    <a:pt x="4" y="24"/>
                    <a:pt x="4" y="24"/>
                    <a:pt x="4" y="24"/>
                  </a:cubicBezTo>
                  <a:moveTo>
                    <a:pt x="58" y="34"/>
                  </a:moveTo>
                  <a:cubicBezTo>
                    <a:pt x="52" y="39"/>
                    <a:pt x="44" y="41"/>
                    <a:pt x="31" y="44"/>
                  </a:cubicBezTo>
                  <a:cubicBezTo>
                    <a:pt x="17" y="46"/>
                    <a:pt x="12" y="50"/>
                    <a:pt x="12" y="59"/>
                  </a:cubicBezTo>
                  <a:cubicBezTo>
                    <a:pt x="12" y="68"/>
                    <a:pt x="20" y="76"/>
                    <a:pt x="31" y="76"/>
                  </a:cubicBezTo>
                  <a:cubicBezTo>
                    <a:pt x="38" y="76"/>
                    <a:pt x="49" y="71"/>
                    <a:pt x="53" y="64"/>
                  </a:cubicBezTo>
                  <a:cubicBezTo>
                    <a:pt x="56" y="59"/>
                    <a:pt x="58" y="53"/>
                    <a:pt x="58" y="44"/>
                  </a:cubicBezTo>
                  <a:cubicBezTo>
                    <a:pt x="58" y="34"/>
                    <a:pt x="58" y="34"/>
                    <a:pt x="58"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32">
              <a:extLst>
                <a:ext uri="{FF2B5EF4-FFF2-40B4-BE49-F238E27FC236}">
                  <a16:creationId xmlns:a16="http://schemas.microsoft.com/office/drawing/2014/main" id="{ADB12A68-0FF7-483C-B5C9-EAD395D779C2}"/>
                </a:ext>
              </a:extLst>
            </p:cNvPr>
            <p:cNvSpPr>
              <a:spLocks/>
            </p:cNvSpPr>
            <p:nvPr/>
          </p:nvSpPr>
          <p:spPr bwMode="auto">
            <a:xfrm>
              <a:off x="6824663" y="3175001"/>
              <a:ext cx="161925" cy="403225"/>
            </a:xfrm>
            <a:custGeom>
              <a:avLst/>
              <a:gdLst>
                <a:gd name="T0" fmla="*/ 43 w 43"/>
                <a:gd name="T1" fmla="*/ 34 h 107"/>
                <a:gd name="T2" fmla="*/ 22 w 43"/>
                <a:gd name="T3" fmla="*/ 34 h 107"/>
                <a:gd name="T4" fmla="*/ 22 w 43"/>
                <a:gd name="T5" fmla="*/ 82 h 107"/>
                <a:gd name="T6" fmla="*/ 32 w 43"/>
                <a:gd name="T7" fmla="*/ 97 h 107"/>
                <a:gd name="T8" fmla="*/ 43 w 43"/>
                <a:gd name="T9" fmla="*/ 92 h 107"/>
                <a:gd name="T10" fmla="*/ 43 w 43"/>
                <a:gd name="T11" fmla="*/ 103 h 107"/>
                <a:gd name="T12" fmla="*/ 29 w 43"/>
                <a:gd name="T13" fmla="*/ 107 h 107"/>
                <a:gd name="T14" fmla="*/ 11 w 43"/>
                <a:gd name="T15" fmla="*/ 87 h 107"/>
                <a:gd name="T16" fmla="*/ 11 w 43"/>
                <a:gd name="T17" fmla="*/ 34 h 107"/>
                <a:gd name="T18" fmla="*/ 0 w 43"/>
                <a:gd name="T19" fmla="*/ 34 h 107"/>
                <a:gd name="T20" fmla="*/ 0 w 43"/>
                <a:gd name="T21" fmla="*/ 26 h 107"/>
                <a:gd name="T22" fmla="*/ 11 w 43"/>
                <a:gd name="T23" fmla="*/ 26 h 107"/>
                <a:gd name="T24" fmla="*/ 11 w 43"/>
                <a:gd name="T25" fmla="*/ 0 h 107"/>
                <a:gd name="T26" fmla="*/ 22 w 43"/>
                <a:gd name="T27" fmla="*/ 0 h 107"/>
                <a:gd name="T28" fmla="*/ 22 w 43"/>
                <a:gd name="T29" fmla="*/ 26 h 107"/>
                <a:gd name="T30" fmla="*/ 43 w 43"/>
                <a:gd name="T31" fmla="*/ 26 h 107"/>
                <a:gd name="T32" fmla="*/ 43 w 43"/>
                <a:gd name="T33" fmla="*/ 3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107">
                  <a:moveTo>
                    <a:pt x="43" y="34"/>
                  </a:moveTo>
                  <a:cubicBezTo>
                    <a:pt x="22" y="34"/>
                    <a:pt x="22" y="34"/>
                    <a:pt x="22" y="34"/>
                  </a:cubicBezTo>
                  <a:cubicBezTo>
                    <a:pt x="22" y="82"/>
                    <a:pt x="22" y="82"/>
                    <a:pt x="22" y="82"/>
                  </a:cubicBezTo>
                  <a:cubicBezTo>
                    <a:pt x="22" y="93"/>
                    <a:pt x="25" y="97"/>
                    <a:pt x="32" y="97"/>
                  </a:cubicBezTo>
                  <a:cubicBezTo>
                    <a:pt x="36" y="97"/>
                    <a:pt x="38" y="96"/>
                    <a:pt x="43" y="92"/>
                  </a:cubicBezTo>
                  <a:cubicBezTo>
                    <a:pt x="43" y="103"/>
                    <a:pt x="43" y="103"/>
                    <a:pt x="43" y="103"/>
                  </a:cubicBezTo>
                  <a:cubicBezTo>
                    <a:pt x="37" y="106"/>
                    <a:pt x="34" y="107"/>
                    <a:pt x="29" y="107"/>
                  </a:cubicBezTo>
                  <a:cubicBezTo>
                    <a:pt x="17" y="107"/>
                    <a:pt x="11" y="100"/>
                    <a:pt x="11" y="87"/>
                  </a:cubicBezTo>
                  <a:cubicBezTo>
                    <a:pt x="11" y="34"/>
                    <a:pt x="11" y="34"/>
                    <a:pt x="11" y="34"/>
                  </a:cubicBezTo>
                  <a:cubicBezTo>
                    <a:pt x="0" y="34"/>
                    <a:pt x="0" y="34"/>
                    <a:pt x="0" y="34"/>
                  </a:cubicBezTo>
                  <a:cubicBezTo>
                    <a:pt x="0" y="26"/>
                    <a:pt x="0" y="26"/>
                    <a:pt x="0" y="26"/>
                  </a:cubicBezTo>
                  <a:cubicBezTo>
                    <a:pt x="11" y="26"/>
                    <a:pt x="11" y="26"/>
                    <a:pt x="11" y="26"/>
                  </a:cubicBezTo>
                  <a:cubicBezTo>
                    <a:pt x="11" y="0"/>
                    <a:pt x="11" y="0"/>
                    <a:pt x="11" y="0"/>
                  </a:cubicBezTo>
                  <a:cubicBezTo>
                    <a:pt x="22" y="0"/>
                    <a:pt x="22" y="0"/>
                    <a:pt x="22" y="0"/>
                  </a:cubicBezTo>
                  <a:cubicBezTo>
                    <a:pt x="22" y="26"/>
                    <a:pt x="22" y="26"/>
                    <a:pt x="22" y="26"/>
                  </a:cubicBezTo>
                  <a:cubicBezTo>
                    <a:pt x="43" y="26"/>
                    <a:pt x="43" y="26"/>
                    <a:pt x="43" y="26"/>
                  </a:cubicBezTo>
                  <a:cubicBezTo>
                    <a:pt x="43" y="34"/>
                    <a:pt x="43" y="34"/>
                    <a:pt x="43" y="3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33">
              <a:extLst>
                <a:ext uri="{FF2B5EF4-FFF2-40B4-BE49-F238E27FC236}">
                  <a16:creationId xmlns:a16="http://schemas.microsoft.com/office/drawing/2014/main" id="{26031E4B-2F8B-45AA-861A-C1CAC37CB379}"/>
                </a:ext>
              </a:extLst>
            </p:cNvPr>
            <p:cNvSpPr>
              <a:spLocks noEditPoints="1"/>
            </p:cNvSpPr>
            <p:nvPr/>
          </p:nvSpPr>
          <p:spPr bwMode="auto">
            <a:xfrm>
              <a:off x="7073901" y="3155951"/>
              <a:ext cx="41275" cy="406400"/>
            </a:xfrm>
            <a:custGeom>
              <a:avLst/>
              <a:gdLst>
                <a:gd name="T0" fmla="*/ 26 w 26"/>
                <a:gd name="T1" fmla="*/ 31 h 256"/>
                <a:gd name="T2" fmla="*/ 0 w 26"/>
                <a:gd name="T3" fmla="*/ 31 h 256"/>
                <a:gd name="T4" fmla="*/ 0 w 26"/>
                <a:gd name="T5" fmla="*/ 0 h 256"/>
                <a:gd name="T6" fmla="*/ 26 w 26"/>
                <a:gd name="T7" fmla="*/ 0 h 256"/>
                <a:gd name="T8" fmla="*/ 26 w 26"/>
                <a:gd name="T9" fmla="*/ 31 h 256"/>
                <a:gd name="T10" fmla="*/ 26 w 26"/>
                <a:gd name="T11" fmla="*/ 256 h 256"/>
                <a:gd name="T12" fmla="*/ 0 w 26"/>
                <a:gd name="T13" fmla="*/ 256 h 256"/>
                <a:gd name="T14" fmla="*/ 0 w 26"/>
                <a:gd name="T15" fmla="*/ 73 h 256"/>
                <a:gd name="T16" fmla="*/ 26 w 26"/>
                <a:gd name="T17" fmla="*/ 73 h 256"/>
                <a:gd name="T18" fmla="*/ 26 w 26"/>
                <a:gd name="T19"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6">
                  <a:moveTo>
                    <a:pt x="26" y="31"/>
                  </a:moveTo>
                  <a:lnTo>
                    <a:pt x="0" y="31"/>
                  </a:lnTo>
                  <a:lnTo>
                    <a:pt x="0" y="0"/>
                  </a:lnTo>
                  <a:lnTo>
                    <a:pt x="26" y="0"/>
                  </a:lnTo>
                  <a:lnTo>
                    <a:pt x="26" y="31"/>
                  </a:lnTo>
                  <a:close/>
                  <a:moveTo>
                    <a:pt x="26" y="256"/>
                  </a:moveTo>
                  <a:lnTo>
                    <a:pt x="0" y="256"/>
                  </a:lnTo>
                  <a:lnTo>
                    <a:pt x="0" y="73"/>
                  </a:lnTo>
                  <a:lnTo>
                    <a:pt x="26" y="73"/>
                  </a:lnTo>
                  <a:lnTo>
                    <a:pt x="26" y="2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34">
              <a:extLst>
                <a:ext uri="{FF2B5EF4-FFF2-40B4-BE49-F238E27FC236}">
                  <a16:creationId xmlns:a16="http://schemas.microsoft.com/office/drawing/2014/main" id="{EFB38357-B458-4181-8441-D8C69FF9D1C7}"/>
                </a:ext>
              </a:extLst>
            </p:cNvPr>
            <p:cNvSpPr>
              <a:spLocks noEditPoints="1"/>
            </p:cNvSpPr>
            <p:nvPr/>
          </p:nvSpPr>
          <p:spPr bwMode="auto">
            <a:xfrm>
              <a:off x="7073901" y="3155951"/>
              <a:ext cx="41275" cy="406400"/>
            </a:xfrm>
            <a:custGeom>
              <a:avLst/>
              <a:gdLst>
                <a:gd name="T0" fmla="*/ 26 w 26"/>
                <a:gd name="T1" fmla="*/ 31 h 256"/>
                <a:gd name="T2" fmla="*/ 0 w 26"/>
                <a:gd name="T3" fmla="*/ 31 h 256"/>
                <a:gd name="T4" fmla="*/ 0 w 26"/>
                <a:gd name="T5" fmla="*/ 0 h 256"/>
                <a:gd name="T6" fmla="*/ 26 w 26"/>
                <a:gd name="T7" fmla="*/ 0 h 256"/>
                <a:gd name="T8" fmla="*/ 26 w 26"/>
                <a:gd name="T9" fmla="*/ 31 h 256"/>
                <a:gd name="T10" fmla="*/ 26 w 26"/>
                <a:gd name="T11" fmla="*/ 256 h 256"/>
                <a:gd name="T12" fmla="*/ 0 w 26"/>
                <a:gd name="T13" fmla="*/ 256 h 256"/>
                <a:gd name="T14" fmla="*/ 0 w 26"/>
                <a:gd name="T15" fmla="*/ 73 h 256"/>
                <a:gd name="T16" fmla="*/ 26 w 26"/>
                <a:gd name="T17" fmla="*/ 73 h 256"/>
                <a:gd name="T18" fmla="*/ 26 w 26"/>
                <a:gd name="T19"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6">
                  <a:moveTo>
                    <a:pt x="26" y="31"/>
                  </a:moveTo>
                  <a:lnTo>
                    <a:pt x="0" y="31"/>
                  </a:lnTo>
                  <a:lnTo>
                    <a:pt x="0" y="0"/>
                  </a:lnTo>
                  <a:lnTo>
                    <a:pt x="26" y="0"/>
                  </a:lnTo>
                  <a:lnTo>
                    <a:pt x="26" y="31"/>
                  </a:lnTo>
                  <a:moveTo>
                    <a:pt x="26" y="256"/>
                  </a:moveTo>
                  <a:lnTo>
                    <a:pt x="0" y="256"/>
                  </a:lnTo>
                  <a:lnTo>
                    <a:pt x="0" y="73"/>
                  </a:lnTo>
                  <a:lnTo>
                    <a:pt x="26" y="73"/>
                  </a:lnTo>
                  <a:lnTo>
                    <a:pt x="26" y="25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35">
              <a:extLst>
                <a:ext uri="{FF2B5EF4-FFF2-40B4-BE49-F238E27FC236}">
                  <a16:creationId xmlns:a16="http://schemas.microsoft.com/office/drawing/2014/main" id="{7DBA9FAB-3572-432B-84FB-69DD73E422E0}"/>
                </a:ext>
              </a:extLst>
            </p:cNvPr>
            <p:cNvSpPr>
              <a:spLocks noEditPoints="1"/>
            </p:cNvSpPr>
            <p:nvPr/>
          </p:nvSpPr>
          <p:spPr bwMode="auto">
            <a:xfrm>
              <a:off x="7205663" y="3257551"/>
              <a:ext cx="304800" cy="320675"/>
            </a:xfrm>
            <a:custGeom>
              <a:avLst/>
              <a:gdLst>
                <a:gd name="T0" fmla="*/ 81 w 81"/>
                <a:gd name="T1" fmla="*/ 43 h 85"/>
                <a:gd name="T2" fmla="*/ 41 w 81"/>
                <a:gd name="T3" fmla="*/ 85 h 85"/>
                <a:gd name="T4" fmla="*/ 0 w 81"/>
                <a:gd name="T5" fmla="*/ 43 h 85"/>
                <a:gd name="T6" fmla="*/ 41 w 81"/>
                <a:gd name="T7" fmla="*/ 0 h 85"/>
                <a:gd name="T8" fmla="*/ 81 w 81"/>
                <a:gd name="T9" fmla="*/ 43 h 85"/>
                <a:gd name="T10" fmla="*/ 12 w 81"/>
                <a:gd name="T11" fmla="*/ 43 h 85"/>
                <a:gd name="T12" fmla="*/ 41 w 81"/>
                <a:gd name="T13" fmla="*/ 76 h 85"/>
                <a:gd name="T14" fmla="*/ 69 w 81"/>
                <a:gd name="T15" fmla="*/ 43 h 85"/>
                <a:gd name="T16" fmla="*/ 40 w 81"/>
                <a:gd name="T17" fmla="*/ 9 h 85"/>
                <a:gd name="T18" fmla="*/ 12 w 81"/>
                <a:gd name="T19"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5">
                  <a:moveTo>
                    <a:pt x="81" y="43"/>
                  </a:moveTo>
                  <a:cubicBezTo>
                    <a:pt x="81" y="68"/>
                    <a:pt x="65" y="85"/>
                    <a:pt x="41" y="85"/>
                  </a:cubicBezTo>
                  <a:cubicBezTo>
                    <a:pt x="17" y="85"/>
                    <a:pt x="0" y="67"/>
                    <a:pt x="0" y="43"/>
                  </a:cubicBezTo>
                  <a:cubicBezTo>
                    <a:pt x="0" y="17"/>
                    <a:pt x="17" y="0"/>
                    <a:pt x="41" y="0"/>
                  </a:cubicBezTo>
                  <a:cubicBezTo>
                    <a:pt x="65" y="0"/>
                    <a:pt x="81" y="17"/>
                    <a:pt x="81" y="43"/>
                  </a:cubicBezTo>
                  <a:moveTo>
                    <a:pt x="12" y="43"/>
                  </a:moveTo>
                  <a:cubicBezTo>
                    <a:pt x="12" y="62"/>
                    <a:pt x="25" y="76"/>
                    <a:pt x="41" y="76"/>
                  </a:cubicBezTo>
                  <a:cubicBezTo>
                    <a:pt x="57" y="76"/>
                    <a:pt x="69" y="62"/>
                    <a:pt x="69" y="43"/>
                  </a:cubicBezTo>
                  <a:cubicBezTo>
                    <a:pt x="69" y="23"/>
                    <a:pt x="57" y="9"/>
                    <a:pt x="40" y="9"/>
                  </a:cubicBezTo>
                  <a:cubicBezTo>
                    <a:pt x="25" y="9"/>
                    <a:pt x="12" y="24"/>
                    <a:pt x="12"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36">
              <a:extLst>
                <a:ext uri="{FF2B5EF4-FFF2-40B4-BE49-F238E27FC236}">
                  <a16:creationId xmlns:a16="http://schemas.microsoft.com/office/drawing/2014/main" id="{C7814341-8CAF-451C-B5E2-C65FDA2D0F6E}"/>
                </a:ext>
              </a:extLst>
            </p:cNvPr>
            <p:cNvSpPr>
              <a:spLocks/>
            </p:cNvSpPr>
            <p:nvPr/>
          </p:nvSpPr>
          <p:spPr bwMode="auto">
            <a:xfrm>
              <a:off x="7596188" y="3257551"/>
              <a:ext cx="252413" cy="304800"/>
            </a:xfrm>
            <a:custGeom>
              <a:avLst/>
              <a:gdLst>
                <a:gd name="T0" fmla="*/ 12 w 67"/>
                <a:gd name="T1" fmla="*/ 4 h 81"/>
                <a:gd name="T2" fmla="*/ 12 w 67"/>
                <a:gd name="T3" fmla="*/ 17 h 81"/>
                <a:gd name="T4" fmla="*/ 41 w 67"/>
                <a:gd name="T5" fmla="*/ 0 h 81"/>
                <a:gd name="T6" fmla="*/ 67 w 67"/>
                <a:gd name="T7" fmla="*/ 30 h 81"/>
                <a:gd name="T8" fmla="*/ 67 w 67"/>
                <a:gd name="T9" fmla="*/ 81 h 81"/>
                <a:gd name="T10" fmla="*/ 56 w 67"/>
                <a:gd name="T11" fmla="*/ 81 h 81"/>
                <a:gd name="T12" fmla="*/ 56 w 67"/>
                <a:gd name="T13" fmla="*/ 34 h 81"/>
                <a:gd name="T14" fmla="*/ 52 w 67"/>
                <a:gd name="T15" fmla="*/ 16 h 81"/>
                <a:gd name="T16" fmla="*/ 37 w 67"/>
                <a:gd name="T17" fmla="*/ 9 h 81"/>
                <a:gd name="T18" fmla="*/ 12 w 67"/>
                <a:gd name="T19" fmla="*/ 41 h 81"/>
                <a:gd name="T20" fmla="*/ 12 w 67"/>
                <a:gd name="T21" fmla="*/ 81 h 81"/>
                <a:gd name="T22" fmla="*/ 0 w 67"/>
                <a:gd name="T23" fmla="*/ 81 h 81"/>
                <a:gd name="T24" fmla="*/ 0 w 67"/>
                <a:gd name="T25" fmla="*/ 4 h 81"/>
                <a:gd name="T26" fmla="*/ 12 w 67"/>
                <a:gd name="T2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1">
                  <a:moveTo>
                    <a:pt x="12" y="4"/>
                  </a:moveTo>
                  <a:cubicBezTo>
                    <a:pt x="12" y="17"/>
                    <a:pt x="12" y="17"/>
                    <a:pt x="12" y="17"/>
                  </a:cubicBezTo>
                  <a:cubicBezTo>
                    <a:pt x="18" y="6"/>
                    <a:pt x="28" y="0"/>
                    <a:pt x="41" y="0"/>
                  </a:cubicBezTo>
                  <a:cubicBezTo>
                    <a:pt x="58" y="0"/>
                    <a:pt x="67" y="11"/>
                    <a:pt x="67" y="30"/>
                  </a:cubicBezTo>
                  <a:cubicBezTo>
                    <a:pt x="67" y="81"/>
                    <a:pt x="67" y="81"/>
                    <a:pt x="67" y="81"/>
                  </a:cubicBezTo>
                  <a:cubicBezTo>
                    <a:pt x="56" y="81"/>
                    <a:pt x="56" y="81"/>
                    <a:pt x="56" y="81"/>
                  </a:cubicBezTo>
                  <a:cubicBezTo>
                    <a:pt x="56" y="34"/>
                    <a:pt x="56" y="34"/>
                    <a:pt x="56" y="34"/>
                  </a:cubicBezTo>
                  <a:cubicBezTo>
                    <a:pt x="56" y="25"/>
                    <a:pt x="55" y="20"/>
                    <a:pt x="52" y="16"/>
                  </a:cubicBezTo>
                  <a:cubicBezTo>
                    <a:pt x="49" y="11"/>
                    <a:pt x="44" y="9"/>
                    <a:pt x="37" y="9"/>
                  </a:cubicBezTo>
                  <a:cubicBezTo>
                    <a:pt x="23" y="9"/>
                    <a:pt x="12" y="22"/>
                    <a:pt x="12" y="41"/>
                  </a:cubicBezTo>
                  <a:cubicBezTo>
                    <a:pt x="12" y="81"/>
                    <a:pt x="12" y="81"/>
                    <a:pt x="12" y="81"/>
                  </a:cubicBezTo>
                  <a:cubicBezTo>
                    <a:pt x="0" y="81"/>
                    <a:pt x="0" y="81"/>
                    <a:pt x="0" y="81"/>
                  </a:cubicBezTo>
                  <a:cubicBezTo>
                    <a:pt x="0" y="4"/>
                    <a:pt x="0" y="4"/>
                    <a:pt x="0" y="4"/>
                  </a:cubicBezTo>
                  <a:cubicBezTo>
                    <a:pt x="12" y="4"/>
                    <a:pt x="12" y="4"/>
                    <a:pt x="12"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37">
              <a:extLst>
                <a:ext uri="{FF2B5EF4-FFF2-40B4-BE49-F238E27FC236}">
                  <a16:creationId xmlns:a16="http://schemas.microsoft.com/office/drawing/2014/main" id="{52A69058-7B17-47B7-8EB7-8B6001E61ED1}"/>
                </a:ext>
              </a:extLst>
            </p:cNvPr>
            <p:cNvSpPr>
              <a:spLocks noEditPoints="1"/>
            </p:cNvSpPr>
            <p:nvPr/>
          </p:nvSpPr>
          <p:spPr bwMode="auto">
            <a:xfrm>
              <a:off x="8056563" y="3257551"/>
              <a:ext cx="304800" cy="320675"/>
            </a:xfrm>
            <a:custGeom>
              <a:avLst/>
              <a:gdLst>
                <a:gd name="T0" fmla="*/ 81 w 81"/>
                <a:gd name="T1" fmla="*/ 43 h 85"/>
                <a:gd name="T2" fmla="*/ 40 w 81"/>
                <a:gd name="T3" fmla="*/ 85 h 85"/>
                <a:gd name="T4" fmla="*/ 0 w 81"/>
                <a:gd name="T5" fmla="*/ 43 h 85"/>
                <a:gd name="T6" fmla="*/ 41 w 81"/>
                <a:gd name="T7" fmla="*/ 0 h 85"/>
                <a:gd name="T8" fmla="*/ 81 w 81"/>
                <a:gd name="T9" fmla="*/ 43 h 85"/>
                <a:gd name="T10" fmla="*/ 12 w 81"/>
                <a:gd name="T11" fmla="*/ 43 h 85"/>
                <a:gd name="T12" fmla="*/ 40 w 81"/>
                <a:gd name="T13" fmla="*/ 76 h 85"/>
                <a:gd name="T14" fmla="*/ 69 w 81"/>
                <a:gd name="T15" fmla="*/ 43 h 85"/>
                <a:gd name="T16" fmla="*/ 40 w 81"/>
                <a:gd name="T17" fmla="*/ 9 h 85"/>
                <a:gd name="T18" fmla="*/ 12 w 81"/>
                <a:gd name="T19"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5">
                  <a:moveTo>
                    <a:pt x="81" y="43"/>
                  </a:moveTo>
                  <a:cubicBezTo>
                    <a:pt x="81" y="68"/>
                    <a:pt x="65" y="85"/>
                    <a:pt x="40" y="85"/>
                  </a:cubicBezTo>
                  <a:cubicBezTo>
                    <a:pt x="17" y="85"/>
                    <a:pt x="0" y="67"/>
                    <a:pt x="0" y="43"/>
                  </a:cubicBezTo>
                  <a:cubicBezTo>
                    <a:pt x="0" y="17"/>
                    <a:pt x="17" y="0"/>
                    <a:pt x="41" y="0"/>
                  </a:cubicBezTo>
                  <a:cubicBezTo>
                    <a:pt x="65" y="0"/>
                    <a:pt x="81" y="17"/>
                    <a:pt x="81" y="43"/>
                  </a:cubicBezTo>
                  <a:moveTo>
                    <a:pt x="12" y="43"/>
                  </a:moveTo>
                  <a:cubicBezTo>
                    <a:pt x="12" y="62"/>
                    <a:pt x="25" y="76"/>
                    <a:pt x="40" y="76"/>
                  </a:cubicBezTo>
                  <a:cubicBezTo>
                    <a:pt x="56" y="76"/>
                    <a:pt x="69" y="62"/>
                    <a:pt x="69" y="43"/>
                  </a:cubicBezTo>
                  <a:cubicBezTo>
                    <a:pt x="69" y="23"/>
                    <a:pt x="57" y="9"/>
                    <a:pt x="40" y="9"/>
                  </a:cubicBezTo>
                  <a:cubicBezTo>
                    <a:pt x="25" y="9"/>
                    <a:pt x="12" y="24"/>
                    <a:pt x="12"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38">
              <a:extLst>
                <a:ext uri="{FF2B5EF4-FFF2-40B4-BE49-F238E27FC236}">
                  <a16:creationId xmlns:a16="http://schemas.microsoft.com/office/drawing/2014/main" id="{0EE68E11-9EDA-4270-89BB-957487AD6C88}"/>
                </a:ext>
              </a:extLst>
            </p:cNvPr>
            <p:cNvSpPr>
              <a:spLocks/>
            </p:cNvSpPr>
            <p:nvPr/>
          </p:nvSpPr>
          <p:spPr bwMode="auto">
            <a:xfrm>
              <a:off x="8413751" y="3098801"/>
              <a:ext cx="177800" cy="463550"/>
            </a:xfrm>
            <a:custGeom>
              <a:avLst/>
              <a:gdLst>
                <a:gd name="T0" fmla="*/ 47 w 47"/>
                <a:gd name="T1" fmla="*/ 54 h 123"/>
                <a:gd name="T2" fmla="*/ 23 w 47"/>
                <a:gd name="T3" fmla="*/ 54 h 123"/>
                <a:gd name="T4" fmla="*/ 23 w 47"/>
                <a:gd name="T5" fmla="*/ 123 h 123"/>
                <a:gd name="T6" fmla="*/ 12 w 47"/>
                <a:gd name="T7" fmla="*/ 123 h 123"/>
                <a:gd name="T8" fmla="*/ 12 w 47"/>
                <a:gd name="T9" fmla="*/ 54 h 123"/>
                <a:gd name="T10" fmla="*/ 0 w 47"/>
                <a:gd name="T11" fmla="*/ 54 h 123"/>
                <a:gd name="T12" fmla="*/ 0 w 47"/>
                <a:gd name="T13" fmla="*/ 46 h 123"/>
                <a:gd name="T14" fmla="*/ 12 w 47"/>
                <a:gd name="T15" fmla="*/ 46 h 123"/>
                <a:gd name="T16" fmla="*/ 12 w 47"/>
                <a:gd name="T17" fmla="*/ 21 h 123"/>
                <a:gd name="T18" fmla="*/ 33 w 47"/>
                <a:gd name="T19" fmla="*/ 0 h 123"/>
                <a:gd name="T20" fmla="*/ 47 w 47"/>
                <a:gd name="T21" fmla="*/ 3 h 123"/>
                <a:gd name="T22" fmla="*/ 47 w 47"/>
                <a:gd name="T23" fmla="*/ 14 h 123"/>
                <a:gd name="T24" fmla="*/ 36 w 47"/>
                <a:gd name="T25" fmla="*/ 11 h 123"/>
                <a:gd name="T26" fmla="*/ 23 w 47"/>
                <a:gd name="T27" fmla="*/ 24 h 123"/>
                <a:gd name="T28" fmla="*/ 23 w 47"/>
                <a:gd name="T29" fmla="*/ 46 h 123"/>
                <a:gd name="T30" fmla="*/ 47 w 47"/>
                <a:gd name="T31" fmla="*/ 46 h 123"/>
                <a:gd name="T32" fmla="*/ 47 w 47"/>
                <a:gd name="T33" fmla="*/ 5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23">
                  <a:moveTo>
                    <a:pt x="47" y="54"/>
                  </a:moveTo>
                  <a:cubicBezTo>
                    <a:pt x="23" y="54"/>
                    <a:pt x="23" y="54"/>
                    <a:pt x="23" y="54"/>
                  </a:cubicBezTo>
                  <a:cubicBezTo>
                    <a:pt x="23" y="123"/>
                    <a:pt x="23" y="123"/>
                    <a:pt x="23" y="123"/>
                  </a:cubicBezTo>
                  <a:cubicBezTo>
                    <a:pt x="12" y="123"/>
                    <a:pt x="12" y="123"/>
                    <a:pt x="12" y="123"/>
                  </a:cubicBezTo>
                  <a:cubicBezTo>
                    <a:pt x="12" y="54"/>
                    <a:pt x="12" y="54"/>
                    <a:pt x="12" y="54"/>
                  </a:cubicBezTo>
                  <a:cubicBezTo>
                    <a:pt x="0" y="54"/>
                    <a:pt x="0" y="54"/>
                    <a:pt x="0" y="54"/>
                  </a:cubicBezTo>
                  <a:cubicBezTo>
                    <a:pt x="0" y="46"/>
                    <a:pt x="0" y="46"/>
                    <a:pt x="0" y="46"/>
                  </a:cubicBezTo>
                  <a:cubicBezTo>
                    <a:pt x="12" y="46"/>
                    <a:pt x="12" y="46"/>
                    <a:pt x="12" y="46"/>
                  </a:cubicBezTo>
                  <a:cubicBezTo>
                    <a:pt x="12" y="21"/>
                    <a:pt x="12" y="21"/>
                    <a:pt x="12" y="21"/>
                  </a:cubicBezTo>
                  <a:cubicBezTo>
                    <a:pt x="12" y="7"/>
                    <a:pt x="19" y="0"/>
                    <a:pt x="33" y="0"/>
                  </a:cubicBezTo>
                  <a:cubicBezTo>
                    <a:pt x="39" y="0"/>
                    <a:pt x="42" y="1"/>
                    <a:pt x="47" y="3"/>
                  </a:cubicBezTo>
                  <a:cubicBezTo>
                    <a:pt x="47" y="14"/>
                    <a:pt x="47" y="14"/>
                    <a:pt x="47" y="14"/>
                  </a:cubicBezTo>
                  <a:cubicBezTo>
                    <a:pt x="42" y="12"/>
                    <a:pt x="40" y="11"/>
                    <a:pt x="36" y="11"/>
                  </a:cubicBezTo>
                  <a:cubicBezTo>
                    <a:pt x="28" y="11"/>
                    <a:pt x="23" y="16"/>
                    <a:pt x="23" y="24"/>
                  </a:cubicBezTo>
                  <a:cubicBezTo>
                    <a:pt x="23" y="46"/>
                    <a:pt x="23" y="46"/>
                    <a:pt x="23" y="46"/>
                  </a:cubicBezTo>
                  <a:cubicBezTo>
                    <a:pt x="47" y="46"/>
                    <a:pt x="47" y="46"/>
                    <a:pt x="47" y="46"/>
                  </a:cubicBezTo>
                  <a:cubicBezTo>
                    <a:pt x="47" y="54"/>
                    <a:pt x="47" y="54"/>
                    <a:pt x="47" y="5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39">
              <a:extLst>
                <a:ext uri="{FF2B5EF4-FFF2-40B4-BE49-F238E27FC236}">
                  <a16:creationId xmlns:a16="http://schemas.microsoft.com/office/drawing/2014/main" id="{4FD40F12-6DC8-47EF-9F65-E851668552F9}"/>
                </a:ext>
              </a:extLst>
            </p:cNvPr>
            <p:cNvSpPr>
              <a:spLocks/>
            </p:cNvSpPr>
            <p:nvPr/>
          </p:nvSpPr>
          <p:spPr bwMode="auto">
            <a:xfrm>
              <a:off x="8802688" y="3175001"/>
              <a:ext cx="165100" cy="403225"/>
            </a:xfrm>
            <a:custGeom>
              <a:avLst/>
              <a:gdLst>
                <a:gd name="T0" fmla="*/ 44 w 44"/>
                <a:gd name="T1" fmla="*/ 34 h 107"/>
                <a:gd name="T2" fmla="*/ 23 w 44"/>
                <a:gd name="T3" fmla="*/ 34 h 107"/>
                <a:gd name="T4" fmla="*/ 23 w 44"/>
                <a:gd name="T5" fmla="*/ 82 h 107"/>
                <a:gd name="T6" fmla="*/ 32 w 44"/>
                <a:gd name="T7" fmla="*/ 97 h 107"/>
                <a:gd name="T8" fmla="*/ 44 w 44"/>
                <a:gd name="T9" fmla="*/ 92 h 107"/>
                <a:gd name="T10" fmla="*/ 44 w 44"/>
                <a:gd name="T11" fmla="*/ 103 h 107"/>
                <a:gd name="T12" fmla="*/ 30 w 44"/>
                <a:gd name="T13" fmla="*/ 107 h 107"/>
                <a:gd name="T14" fmla="*/ 12 w 44"/>
                <a:gd name="T15" fmla="*/ 87 h 107"/>
                <a:gd name="T16" fmla="*/ 12 w 44"/>
                <a:gd name="T17" fmla="*/ 34 h 107"/>
                <a:gd name="T18" fmla="*/ 0 w 44"/>
                <a:gd name="T19" fmla="*/ 34 h 107"/>
                <a:gd name="T20" fmla="*/ 0 w 44"/>
                <a:gd name="T21" fmla="*/ 26 h 107"/>
                <a:gd name="T22" fmla="*/ 12 w 44"/>
                <a:gd name="T23" fmla="*/ 26 h 107"/>
                <a:gd name="T24" fmla="*/ 12 w 44"/>
                <a:gd name="T25" fmla="*/ 0 h 107"/>
                <a:gd name="T26" fmla="*/ 23 w 44"/>
                <a:gd name="T27" fmla="*/ 0 h 107"/>
                <a:gd name="T28" fmla="*/ 23 w 44"/>
                <a:gd name="T29" fmla="*/ 26 h 107"/>
                <a:gd name="T30" fmla="*/ 44 w 44"/>
                <a:gd name="T31" fmla="*/ 26 h 107"/>
                <a:gd name="T32" fmla="*/ 44 w 44"/>
                <a:gd name="T33" fmla="*/ 3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107">
                  <a:moveTo>
                    <a:pt x="44" y="34"/>
                  </a:moveTo>
                  <a:cubicBezTo>
                    <a:pt x="23" y="34"/>
                    <a:pt x="23" y="34"/>
                    <a:pt x="23" y="34"/>
                  </a:cubicBezTo>
                  <a:cubicBezTo>
                    <a:pt x="23" y="82"/>
                    <a:pt x="23" y="82"/>
                    <a:pt x="23" y="82"/>
                  </a:cubicBezTo>
                  <a:cubicBezTo>
                    <a:pt x="23" y="93"/>
                    <a:pt x="26" y="97"/>
                    <a:pt x="32" y="97"/>
                  </a:cubicBezTo>
                  <a:cubicBezTo>
                    <a:pt x="36" y="97"/>
                    <a:pt x="39" y="96"/>
                    <a:pt x="44" y="92"/>
                  </a:cubicBezTo>
                  <a:cubicBezTo>
                    <a:pt x="44" y="103"/>
                    <a:pt x="44" y="103"/>
                    <a:pt x="44" y="103"/>
                  </a:cubicBezTo>
                  <a:cubicBezTo>
                    <a:pt x="37" y="106"/>
                    <a:pt x="35" y="107"/>
                    <a:pt x="30" y="107"/>
                  </a:cubicBezTo>
                  <a:cubicBezTo>
                    <a:pt x="18" y="107"/>
                    <a:pt x="12" y="100"/>
                    <a:pt x="12" y="87"/>
                  </a:cubicBezTo>
                  <a:cubicBezTo>
                    <a:pt x="12" y="34"/>
                    <a:pt x="12" y="34"/>
                    <a:pt x="12" y="34"/>
                  </a:cubicBezTo>
                  <a:cubicBezTo>
                    <a:pt x="0" y="34"/>
                    <a:pt x="0" y="34"/>
                    <a:pt x="0" y="34"/>
                  </a:cubicBezTo>
                  <a:cubicBezTo>
                    <a:pt x="0" y="26"/>
                    <a:pt x="0" y="26"/>
                    <a:pt x="0" y="26"/>
                  </a:cubicBezTo>
                  <a:cubicBezTo>
                    <a:pt x="12" y="26"/>
                    <a:pt x="12" y="26"/>
                    <a:pt x="12" y="26"/>
                  </a:cubicBezTo>
                  <a:cubicBezTo>
                    <a:pt x="12" y="0"/>
                    <a:pt x="12" y="0"/>
                    <a:pt x="12" y="0"/>
                  </a:cubicBezTo>
                  <a:cubicBezTo>
                    <a:pt x="23" y="0"/>
                    <a:pt x="23" y="0"/>
                    <a:pt x="23" y="0"/>
                  </a:cubicBezTo>
                  <a:cubicBezTo>
                    <a:pt x="23" y="26"/>
                    <a:pt x="23" y="26"/>
                    <a:pt x="23" y="26"/>
                  </a:cubicBezTo>
                  <a:cubicBezTo>
                    <a:pt x="44" y="26"/>
                    <a:pt x="44" y="26"/>
                    <a:pt x="44" y="26"/>
                  </a:cubicBezTo>
                  <a:cubicBezTo>
                    <a:pt x="44" y="34"/>
                    <a:pt x="44" y="34"/>
                    <a:pt x="44" y="3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40">
              <a:extLst>
                <a:ext uri="{FF2B5EF4-FFF2-40B4-BE49-F238E27FC236}">
                  <a16:creationId xmlns:a16="http://schemas.microsoft.com/office/drawing/2014/main" id="{F3D923FC-5382-4AE7-88F1-D3045FF2B7C5}"/>
                </a:ext>
              </a:extLst>
            </p:cNvPr>
            <p:cNvSpPr>
              <a:spLocks/>
            </p:cNvSpPr>
            <p:nvPr/>
          </p:nvSpPr>
          <p:spPr bwMode="auto">
            <a:xfrm>
              <a:off x="9043988" y="3109913"/>
              <a:ext cx="252413" cy="452438"/>
            </a:xfrm>
            <a:custGeom>
              <a:avLst/>
              <a:gdLst>
                <a:gd name="T0" fmla="*/ 11 w 67"/>
                <a:gd name="T1" fmla="*/ 0 h 120"/>
                <a:gd name="T2" fmla="*/ 11 w 67"/>
                <a:gd name="T3" fmla="*/ 56 h 120"/>
                <a:gd name="T4" fmla="*/ 40 w 67"/>
                <a:gd name="T5" fmla="*/ 39 h 120"/>
                <a:gd name="T6" fmla="*/ 67 w 67"/>
                <a:gd name="T7" fmla="*/ 69 h 120"/>
                <a:gd name="T8" fmla="*/ 67 w 67"/>
                <a:gd name="T9" fmla="*/ 120 h 120"/>
                <a:gd name="T10" fmla="*/ 56 w 67"/>
                <a:gd name="T11" fmla="*/ 120 h 120"/>
                <a:gd name="T12" fmla="*/ 56 w 67"/>
                <a:gd name="T13" fmla="*/ 73 h 120"/>
                <a:gd name="T14" fmla="*/ 52 w 67"/>
                <a:gd name="T15" fmla="*/ 55 h 120"/>
                <a:gd name="T16" fmla="*/ 37 w 67"/>
                <a:gd name="T17" fmla="*/ 48 h 120"/>
                <a:gd name="T18" fmla="*/ 11 w 67"/>
                <a:gd name="T19" fmla="*/ 80 h 120"/>
                <a:gd name="T20" fmla="*/ 11 w 67"/>
                <a:gd name="T21" fmla="*/ 120 h 120"/>
                <a:gd name="T22" fmla="*/ 0 w 67"/>
                <a:gd name="T23" fmla="*/ 120 h 120"/>
                <a:gd name="T24" fmla="*/ 0 w 67"/>
                <a:gd name="T25" fmla="*/ 0 h 120"/>
                <a:gd name="T26" fmla="*/ 11 w 67"/>
                <a:gd name="T2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120">
                  <a:moveTo>
                    <a:pt x="11" y="0"/>
                  </a:moveTo>
                  <a:cubicBezTo>
                    <a:pt x="11" y="56"/>
                    <a:pt x="11" y="56"/>
                    <a:pt x="11" y="56"/>
                  </a:cubicBezTo>
                  <a:cubicBezTo>
                    <a:pt x="19" y="45"/>
                    <a:pt x="27" y="39"/>
                    <a:pt x="40" y="39"/>
                  </a:cubicBezTo>
                  <a:cubicBezTo>
                    <a:pt x="57" y="39"/>
                    <a:pt x="67" y="50"/>
                    <a:pt x="67" y="69"/>
                  </a:cubicBezTo>
                  <a:cubicBezTo>
                    <a:pt x="67" y="120"/>
                    <a:pt x="67" y="120"/>
                    <a:pt x="67" y="120"/>
                  </a:cubicBezTo>
                  <a:cubicBezTo>
                    <a:pt x="56" y="120"/>
                    <a:pt x="56" y="120"/>
                    <a:pt x="56" y="120"/>
                  </a:cubicBezTo>
                  <a:cubicBezTo>
                    <a:pt x="56" y="73"/>
                    <a:pt x="56" y="73"/>
                    <a:pt x="56" y="73"/>
                  </a:cubicBezTo>
                  <a:cubicBezTo>
                    <a:pt x="56" y="64"/>
                    <a:pt x="55" y="59"/>
                    <a:pt x="52" y="55"/>
                  </a:cubicBezTo>
                  <a:cubicBezTo>
                    <a:pt x="49" y="50"/>
                    <a:pt x="44" y="48"/>
                    <a:pt x="37" y="48"/>
                  </a:cubicBezTo>
                  <a:cubicBezTo>
                    <a:pt x="22" y="48"/>
                    <a:pt x="11" y="61"/>
                    <a:pt x="11" y="80"/>
                  </a:cubicBezTo>
                  <a:cubicBezTo>
                    <a:pt x="11" y="120"/>
                    <a:pt x="11" y="120"/>
                    <a:pt x="11" y="120"/>
                  </a:cubicBezTo>
                  <a:cubicBezTo>
                    <a:pt x="0" y="120"/>
                    <a:pt x="0" y="120"/>
                    <a:pt x="0" y="120"/>
                  </a:cubicBezTo>
                  <a:cubicBezTo>
                    <a:pt x="0" y="0"/>
                    <a:pt x="0" y="0"/>
                    <a:pt x="0" y="0"/>
                  </a:cubicBezTo>
                  <a:cubicBezTo>
                    <a:pt x="11" y="0"/>
                    <a:pt x="11" y="0"/>
                    <a:pt x="1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41">
              <a:extLst>
                <a:ext uri="{FF2B5EF4-FFF2-40B4-BE49-F238E27FC236}">
                  <a16:creationId xmlns:a16="http://schemas.microsoft.com/office/drawing/2014/main" id="{DA19BDB3-374F-478F-9FCE-69C58F0A2E4E}"/>
                </a:ext>
              </a:extLst>
            </p:cNvPr>
            <p:cNvSpPr>
              <a:spLocks noEditPoints="1"/>
            </p:cNvSpPr>
            <p:nvPr/>
          </p:nvSpPr>
          <p:spPr bwMode="auto">
            <a:xfrm>
              <a:off x="9382126" y="3254376"/>
              <a:ext cx="290513" cy="323850"/>
            </a:xfrm>
            <a:custGeom>
              <a:avLst/>
              <a:gdLst>
                <a:gd name="T0" fmla="*/ 13 w 77"/>
                <a:gd name="T1" fmla="*/ 45 h 86"/>
                <a:gd name="T2" fmla="*/ 19 w 77"/>
                <a:gd name="T3" fmla="*/ 66 h 86"/>
                <a:gd name="T4" fmla="*/ 41 w 77"/>
                <a:gd name="T5" fmla="*/ 77 h 86"/>
                <a:gd name="T6" fmla="*/ 64 w 77"/>
                <a:gd name="T7" fmla="*/ 62 h 86"/>
                <a:gd name="T8" fmla="*/ 77 w 77"/>
                <a:gd name="T9" fmla="*/ 62 h 86"/>
                <a:gd name="T10" fmla="*/ 41 w 77"/>
                <a:gd name="T11" fmla="*/ 86 h 86"/>
                <a:gd name="T12" fmla="*/ 0 w 77"/>
                <a:gd name="T13" fmla="*/ 42 h 86"/>
                <a:gd name="T14" fmla="*/ 38 w 77"/>
                <a:gd name="T15" fmla="*/ 0 h 86"/>
                <a:gd name="T16" fmla="*/ 71 w 77"/>
                <a:gd name="T17" fmla="*/ 18 h 86"/>
                <a:gd name="T18" fmla="*/ 76 w 77"/>
                <a:gd name="T19" fmla="*/ 45 h 86"/>
                <a:gd name="T20" fmla="*/ 13 w 77"/>
                <a:gd name="T21" fmla="*/ 45 h 86"/>
                <a:gd name="T22" fmla="*/ 13 w 77"/>
                <a:gd name="T23" fmla="*/ 45 h 86"/>
                <a:gd name="T24" fmla="*/ 64 w 77"/>
                <a:gd name="T25" fmla="*/ 36 h 86"/>
                <a:gd name="T26" fmla="*/ 59 w 77"/>
                <a:gd name="T27" fmla="*/ 20 h 86"/>
                <a:gd name="T28" fmla="*/ 39 w 77"/>
                <a:gd name="T29" fmla="*/ 10 h 86"/>
                <a:gd name="T30" fmla="*/ 13 w 77"/>
                <a:gd name="T31" fmla="*/ 36 h 86"/>
                <a:gd name="T32" fmla="*/ 64 w 77"/>
                <a:gd name="T33" fmla="*/ 3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86">
                  <a:moveTo>
                    <a:pt x="13" y="45"/>
                  </a:moveTo>
                  <a:cubicBezTo>
                    <a:pt x="13" y="54"/>
                    <a:pt x="15" y="61"/>
                    <a:pt x="19" y="66"/>
                  </a:cubicBezTo>
                  <a:cubicBezTo>
                    <a:pt x="24" y="73"/>
                    <a:pt x="33" y="77"/>
                    <a:pt x="41" y="77"/>
                  </a:cubicBezTo>
                  <a:cubicBezTo>
                    <a:pt x="53" y="77"/>
                    <a:pt x="61" y="71"/>
                    <a:pt x="64" y="62"/>
                  </a:cubicBezTo>
                  <a:cubicBezTo>
                    <a:pt x="77" y="62"/>
                    <a:pt x="77" y="62"/>
                    <a:pt x="77" y="62"/>
                  </a:cubicBezTo>
                  <a:cubicBezTo>
                    <a:pt x="73" y="77"/>
                    <a:pt x="60" y="86"/>
                    <a:pt x="41" y="86"/>
                  </a:cubicBezTo>
                  <a:cubicBezTo>
                    <a:pt x="16" y="86"/>
                    <a:pt x="0" y="69"/>
                    <a:pt x="0" y="42"/>
                  </a:cubicBezTo>
                  <a:cubicBezTo>
                    <a:pt x="0" y="17"/>
                    <a:pt x="15" y="0"/>
                    <a:pt x="38" y="0"/>
                  </a:cubicBezTo>
                  <a:cubicBezTo>
                    <a:pt x="53" y="0"/>
                    <a:pt x="66" y="7"/>
                    <a:pt x="71" y="18"/>
                  </a:cubicBezTo>
                  <a:cubicBezTo>
                    <a:pt x="75" y="26"/>
                    <a:pt x="76" y="33"/>
                    <a:pt x="76" y="45"/>
                  </a:cubicBezTo>
                  <a:cubicBezTo>
                    <a:pt x="13" y="45"/>
                    <a:pt x="13" y="45"/>
                    <a:pt x="13" y="45"/>
                  </a:cubicBezTo>
                  <a:cubicBezTo>
                    <a:pt x="13" y="45"/>
                    <a:pt x="13" y="45"/>
                    <a:pt x="13" y="45"/>
                  </a:cubicBezTo>
                  <a:moveTo>
                    <a:pt x="64" y="36"/>
                  </a:moveTo>
                  <a:cubicBezTo>
                    <a:pt x="64" y="28"/>
                    <a:pt x="62" y="24"/>
                    <a:pt x="59" y="20"/>
                  </a:cubicBezTo>
                  <a:cubicBezTo>
                    <a:pt x="55" y="13"/>
                    <a:pt x="47" y="10"/>
                    <a:pt x="39" y="10"/>
                  </a:cubicBezTo>
                  <a:cubicBezTo>
                    <a:pt x="24" y="10"/>
                    <a:pt x="15" y="19"/>
                    <a:pt x="13" y="36"/>
                  </a:cubicBezTo>
                  <a:lnTo>
                    <a:pt x="64"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Rectangle 42">
              <a:extLst>
                <a:ext uri="{FF2B5EF4-FFF2-40B4-BE49-F238E27FC236}">
                  <a16:creationId xmlns:a16="http://schemas.microsoft.com/office/drawing/2014/main" id="{036494E7-B609-422C-B046-2F211776ADE7}"/>
                </a:ext>
              </a:extLst>
            </p:cNvPr>
            <p:cNvSpPr>
              <a:spLocks noChangeArrowheads="1"/>
            </p:cNvSpPr>
            <p:nvPr/>
          </p:nvSpPr>
          <p:spPr bwMode="auto">
            <a:xfrm>
              <a:off x="4673601" y="3822701"/>
              <a:ext cx="46038" cy="4524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43">
              <a:extLst>
                <a:ext uri="{FF2B5EF4-FFF2-40B4-BE49-F238E27FC236}">
                  <a16:creationId xmlns:a16="http://schemas.microsoft.com/office/drawing/2014/main" id="{A4A236B0-2603-4BFF-8593-0BA8292FA8EE}"/>
                </a:ext>
              </a:extLst>
            </p:cNvPr>
            <p:cNvSpPr>
              <a:spLocks/>
            </p:cNvSpPr>
            <p:nvPr/>
          </p:nvSpPr>
          <p:spPr bwMode="auto">
            <a:xfrm>
              <a:off x="4827588" y="3981451"/>
              <a:ext cx="252413" cy="309563"/>
            </a:xfrm>
            <a:custGeom>
              <a:avLst/>
              <a:gdLst>
                <a:gd name="T0" fmla="*/ 55 w 67"/>
                <a:gd name="T1" fmla="*/ 78 h 82"/>
                <a:gd name="T2" fmla="*/ 55 w 67"/>
                <a:gd name="T3" fmla="*/ 65 h 82"/>
                <a:gd name="T4" fmla="*/ 27 w 67"/>
                <a:gd name="T5" fmla="*/ 82 h 82"/>
                <a:gd name="T6" fmla="*/ 0 w 67"/>
                <a:gd name="T7" fmla="*/ 52 h 82"/>
                <a:gd name="T8" fmla="*/ 0 w 67"/>
                <a:gd name="T9" fmla="*/ 0 h 82"/>
                <a:gd name="T10" fmla="*/ 11 w 67"/>
                <a:gd name="T11" fmla="*/ 0 h 82"/>
                <a:gd name="T12" fmla="*/ 11 w 67"/>
                <a:gd name="T13" fmla="*/ 48 h 82"/>
                <a:gd name="T14" fmla="*/ 15 w 67"/>
                <a:gd name="T15" fmla="*/ 66 h 82"/>
                <a:gd name="T16" fmla="*/ 30 w 67"/>
                <a:gd name="T17" fmla="*/ 73 h 82"/>
                <a:gd name="T18" fmla="*/ 55 w 67"/>
                <a:gd name="T19" fmla="*/ 40 h 82"/>
                <a:gd name="T20" fmla="*/ 55 w 67"/>
                <a:gd name="T21" fmla="*/ 0 h 82"/>
                <a:gd name="T22" fmla="*/ 67 w 67"/>
                <a:gd name="T23" fmla="*/ 0 h 82"/>
                <a:gd name="T24" fmla="*/ 67 w 67"/>
                <a:gd name="T25" fmla="*/ 78 h 82"/>
                <a:gd name="T26" fmla="*/ 55 w 67"/>
                <a:gd name="T27" fmla="*/ 7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2">
                  <a:moveTo>
                    <a:pt x="55" y="78"/>
                  </a:moveTo>
                  <a:cubicBezTo>
                    <a:pt x="55" y="65"/>
                    <a:pt x="55" y="65"/>
                    <a:pt x="55" y="65"/>
                  </a:cubicBezTo>
                  <a:cubicBezTo>
                    <a:pt x="49" y="76"/>
                    <a:pt x="39" y="82"/>
                    <a:pt x="27" y="82"/>
                  </a:cubicBezTo>
                  <a:cubicBezTo>
                    <a:pt x="10" y="82"/>
                    <a:pt x="0" y="71"/>
                    <a:pt x="0" y="52"/>
                  </a:cubicBezTo>
                  <a:cubicBezTo>
                    <a:pt x="0" y="0"/>
                    <a:pt x="0" y="0"/>
                    <a:pt x="0" y="0"/>
                  </a:cubicBezTo>
                  <a:cubicBezTo>
                    <a:pt x="11" y="0"/>
                    <a:pt x="11" y="0"/>
                    <a:pt x="11" y="0"/>
                  </a:cubicBezTo>
                  <a:cubicBezTo>
                    <a:pt x="11" y="48"/>
                    <a:pt x="11" y="48"/>
                    <a:pt x="11" y="48"/>
                  </a:cubicBezTo>
                  <a:cubicBezTo>
                    <a:pt x="11" y="56"/>
                    <a:pt x="12" y="62"/>
                    <a:pt x="15" y="66"/>
                  </a:cubicBezTo>
                  <a:cubicBezTo>
                    <a:pt x="18" y="70"/>
                    <a:pt x="23" y="73"/>
                    <a:pt x="30" y="73"/>
                  </a:cubicBezTo>
                  <a:cubicBezTo>
                    <a:pt x="45" y="73"/>
                    <a:pt x="55" y="59"/>
                    <a:pt x="55" y="40"/>
                  </a:cubicBezTo>
                  <a:cubicBezTo>
                    <a:pt x="55" y="0"/>
                    <a:pt x="55" y="0"/>
                    <a:pt x="55" y="0"/>
                  </a:cubicBezTo>
                  <a:cubicBezTo>
                    <a:pt x="67" y="0"/>
                    <a:pt x="67" y="0"/>
                    <a:pt x="67" y="0"/>
                  </a:cubicBezTo>
                  <a:cubicBezTo>
                    <a:pt x="67" y="78"/>
                    <a:pt x="67" y="78"/>
                    <a:pt x="67" y="78"/>
                  </a:cubicBezTo>
                  <a:cubicBezTo>
                    <a:pt x="55" y="78"/>
                    <a:pt x="55" y="78"/>
                    <a:pt x="55" y="7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44">
              <a:extLst>
                <a:ext uri="{FF2B5EF4-FFF2-40B4-BE49-F238E27FC236}">
                  <a16:creationId xmlns:a16="http://schemas.microsoft.com/office/drawing/2014/main" id="{A1082A96-25E8-4F9C-8B68-67B83B5BE4D8}"/>
                </a:ext>
              </a:extLst>
            </p:cNvPr>
            <p:cNvSpPr>
              <a:spLocks/>
            </p:cNvSpPr>
            <p:nvPr/>
          </p:nvSpPr>
          <p:spPr bwMode="auto">
            <a:xfrm>
              <a:off x="5140326" y="3981451"/>
              <a:ext cx="298450" cy="293688"/>
            </a:xfrm>
            <a:custGeom>
              <a:avLst/>
              <a:gdLst>
                <a:gd name="T0" fmla="*/ 79 w 79"/>
                <a:gd name="T1" fmla="*/ 78 h 78"/>
                <a:gd name="T2" fmla="*/ 64 w 79"/>
                <a:gd name="T3" fmla="*/ 78 h 78"/>
                <a:gd name="T4" fmla="*/ 45 w 79"/>
                <a:gd name="T5" fmla="*/ 52 h 78"/>
                <a:gd name="T6" fmla="*/ 42 w 79"/>
                <a:gd name="T7" fmla="*/ 48 h 78"/>
                <a:gd name="T8" fmla="*/ 41 w 79"/>
                <a:gd name="T9" fmla="*/ 46 h 78"/>
                <a:gd name="T10" fmla="*/ 40 w 79"/>
                <a:gd name="T11" fmla="*/ 45 h 78"/>
                <a:gd name="T12" fmla="*/ 37 w 79"/>
                <a:gd name="T13" fmla="*/ 49 h 78"/>
                <a:gd name="T14" fmla="*/ 34 w 79"/>
                <a:gd name="T15" fmla="*/ 52 h 78"/>
                <a:gd name="T16" fmla="*/ 14 w 79"/>
                <a:gd name="T17" fmla="*/ 78 h 78"/>
                <a:gd name="T18" fmla="*/ 0 w 79"/>
                <a:gd name="T19" fmla="*/ 78 h 78"/>
                <a:gd name="T20" fmla="*/ 33 w 79"/>
                <a:gd name="T21" fmla="*/ 36 h 78"/>
                <a:gd name="T22" fmla="*/ 5 w 79"/>
                <a:gd name="T23" fmla="*/ 0 h 78"/>
                <a:gd name="T24" fmla="*/ 19 w 79"/>
                <a:gd name="T25" fmla="*/ 0 h 78"/>
                <a:gd name="T26" fmla="*/ 35 w 79"/>
                <a:gd name="T27" fmla="*/ 20 h 78"/>
                <a:gd name="T28" fmla="*/ 37 w 79"/>
                <a:gd name="T29" fmla="*/ 23 h 78"/>
                <a:gd name="T30" fmla="*/ 40 w 79"/>
                <a:gd name="T31" fmla="*/ 27 h 78"/>
                <a:gd name="T32" fmla="*/ 42 w 79"/>
                <a:gd name="T33" fmla="*/ 23 h 78"/>
                <a:gd name="T34" fmla="*/ 45 w 79"/>
                <a:gd name="T35" fmla="*/ 20 h 78"/>
                <a:gd name="T36" fmla="*/ 60 w 79"/>
                <a:gd name="T37" fmla="*/ 0 h 78"/>
                <a:gd name="T38" fmla="*/ 75 w 79"/>
                <a:gd name="T39" fmla="*/ 0 h 78"/>
                <a:gd name="T40" fmla="*/ 46 w 79"/>
                <a:gd name="T41" fmla="*/ 36 h 78"/>
                <a:gd name="T42" fmla="*/ 79 w 79"/>
                <a:gd name="T4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 h="78">
                  <a:moveTo>
                    <a:pt x="79" y="78"/>
                  </a:moveTo>
                  <a:cubicBezTo>
                    <a:pt x="64" y="78"/>
                    <a:pt x="64" y="78"/>
                    <a:pt x="64" y="78"/>
                  </a:cubicBezTo>
                  <a:cubicBezTo>
                    <a:pt x="45" y="52"/>
                    <a:pt x="45" y="52"/>
                    <a:pt x="45" y="52"/>
                  </a:cubicBezTo>
                  <a:cubicBezTo>
                    <a:pt x="42" y="48"/>
                    <a:pt x="42" y="48"/>
                    <a:pt x="42" y="48"/>
                  </a:cubicBezTo>
                  <a:cubicBezTo>
                    <a:pt x="42" y="47"/>
                    <a:pt x="41" y="47"/>
                    <a:pt x="41" y="46"/>
                  </a:cubicBezTo>
                  <a:cubicBezTo>
                    <a:pt x="40" y="45"/>
                    <a:pt x="40" y="45"/>
                    <a:pt x="40" y="45"/>
                  </a:cubicBezTo>
                  <a:cubicBezTo>
                    <a:pt x="39" y="46"/>
                    <a:pt x="38" y="48"/>
                    <a:pt x="37" y="49"/>
                  </a:cubicBezTo>
                  <a:cubicBezTo>
                    <a:pt x="34" y="52"/>
                    <a:pt x="34" y="52"/>
                    <a:pt x="34" y="52"/>
                  </a:cubicBezTo>
                  <a:cubicBezTo>
                    <a:pt x="14" y="78"/>
                    <a:pt x="14" y="78"/>
                    <a:pt x="14" y="78"/>
                  </a:cubicBezTo>
                  <a:cubicBezTo>
                    <a:pt x="0" y="78"/>
                    <a:pt x="0" y="78"/>
                    <a:pt x="0" y="78"/>
                  </a:cubicBezTo>
                  <a:cubicBezTo>
                    <a:pt x="33" y="36"/>
                    <a:pt x="33" y="36"/>
                    <a:pt x="33" y="36"/>
                  </a:cubicBezTo>
                  <a:cubicBezTo>
                    <a:pt x="5" y="0"/>
                    <a:pt x="5" y="0"/>
                    <a:pt x="5" y="0"/>
                  </a:cubicBezTo>
                  <a:cubicBezTo>
                    <a:pt x="19" y="0"/>
                    <a:pt x="19" y="0"/>
                    <a:pt x="19" y="0"/>
                  </a:cubicBezTo>
                  <a:cubicBezTo>
                    <a:pt x="35" y="20"/>
                    <a:pt x="35" y="20"/>
                    <a:pt x="35" y="20"/>
                  </a:cubicBezTo>
                  <a:cubicBezTo>
                    <a:pt x="37" y="23"/>
                    <a:pt x="37" y="23"/>
                    <a:pt x="37" y="23"/>
                  </a:cubicBezTo>
                  <a:cubicBezTo>
                    <a:pt x="40" y="27"/>
                    <a:pt x="40" y="27"/>
                    <a:pt x="40" y="27"/>
                  </a:cubicBezTo>
                  <a:cubicBezTo>
                    <a:pt x="42" y="23"/>
                    <a:pt x="42" y="23"/>
                    <a:pt x="42" y="23"/>
                  </a:cubicBezTo>
                  <a:cubicBezTo>
                    <a:pt x="45" y="20"/>
                    <a:pt x="45" y="20"/>
                    <a:pt x="45" y="20"/>
                  </a:cubicBezTo>
                  <a:cubicBezTo>
                    <a:pt x="60" y="0"/>
                    <a:pt x="60" y="0"/>
                    <a:pt x="60" y="0"/>
                  </a:cubicBezTo>
                  <a:cubicBezTo>
                    <a:pt x="75" y="0"/>
                    <a:pt x="75" y="0"/>
                    <a:pt x="75" y="0"/>
                  </a:cubicBezTo>
                  <a:cubicBezTo>
                    <a:pt x="46" y="36"/>
                    <a:pt x="46" y="36"/>
                    <a:pt x="46" y="36"/>
                  </a:cubicBezTo>
                  <a:cubicBezTo>
                    <a:pt x="79" y="78"/>
                    <a:pt x="79" y="78"/>
                    <a:pt x="79" y="7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45">
              <a:extLst>
                <a:ext uri="{FF2B5EF4-FFF2-40B4-BE49-F238E27FC236}">
                  <a16:creationId xmlns:a16="http://schemas.microsoft.com/office/drawing/2014/main" id="{8840198C-0135-4006-8550-97882E9A55C2}"/>
                </a:ext>
              </a:extLst>
            </p:cNvPr>
            <p:cNvSpPr>
              <a:spLocks noEditPoints="1"/>
            </p:cNvSpPr>
            <p:nvPr/>
          </p:nvSpPr>
          <p:spPr bwMode="auto">
            <a:xfrm>
              <a:off x="5468938" y="3967163"/>
              <a:ext cx="285750" cy="323850"/>
            </a:xfrm>
            <a:custGeom>
              <a:avLst/>
              <a:gdLst>
                <a:gd name="T0" fmla="*/ 12 w 76"/>
                <a:gd name="T1" fmla="*/ 45 h 86"/>
                <a:gd name="T2" fmla="*/ 19 w 76"/>
                <a:gd name="T3" fmla="*/ 66 h 86"/>
                <a:gd name="T4" fmla="*/ 41 w 76"/>
                <a:gd name="T5" fmla="*/ 77 h 86"/>
                <a:gd name="T6" fmla="*/ 64 w 76"/>
                <a:gd name="T7" fmla="*/ 61 h 86"/>
                <a:gd name="T8" fmla="*/ 76 w 76"/>
                <a:gd name="T9" fmla="*/ 61 h 86"/>
                <a:gd name="T10" fmla="*/ 41 w 76"/>
                <a:gd name="T11" fmla="*/ 86 h 86"/>
                <a:gd name="T12" fmla="*/ 0 w 76"/>
                <a:gd name="T13" fmla="*/ 42 h 86"/>
                <a:gd name="T14" fmla="*/ 38 w 76"/>
                <a:gd name="T15" fmla="*/ 0 h 86"/>
                <a:gd name="T16" fmla="*/ 71 w 76"/>
                <a:gd name="T17" fmla="*/ 18 h 86"/>
                <a:gd name="T18" fmla="*/ 76 w 76"/>
                <a:gd name="T19" fmla="*/ 44 h 86"/>
                <a:gd name="T20" fmla="*/ 12 w 76"/>
                <a:gd name="T21" fmla="*/ 44 h 86"/>
                <a:gd name="T22" fmla="*/ 12 w 76"/>
                <a:gd name="T23" fmla="*/ 45 h 86"/>
                <a:gd name="T24" fmla="*/ 64 w 76"/>
                <a:gd name="T25" fmla="*/ 36 h 86"/>
                <a:gd name="T26" fmla="*/ 59 w 76"/>
                <a:gd name="T27" fmla="*/ 20 h 86"/>
                <a:gd name="T28" fmla="*/ 38 w 76"/>
                <a:gd name="T29" fmla="*/ 9 h 86"/>
                <a:gd name="T30" fmla="*/ 12 w 76"/>
                <a:gd name="T31" fmla="*/ 36 h 86"/>
                <a:gd name="T32" fmla="*/ 64 w 76"/>
                <a:gd name="T33" fmla="*/ 3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6">
                  <a:moveTo>
                    <a:pt x="12" y="45"/>
                  </a:moveTo>
                  <a:cubicBezTo>
                    <a:pt x="12" y="55"/>
                    <a:pt x="14" y="60"/>
                    <a:pt x="19" y="66"/>
                  </a:cubicBezTo>
                  <a:cubicBezTo>
                    <a:pt x="24" y="73"/>
                    <a:pt x="32" y="77"/>
                    <a:pt x="41" y="77"/>
                  </a:cubicBezTo>
                  <a:cubicBezTo>
                    <a:pt x="52" y="77"/>
                    <a:pt x="61" y="71"/>
                    <a:pt x="64" y="61"/>
                  </a:cubicBezTo>
                  <a:cubicBezTo>
                    <a:pt x="76" y="61"/>
                    <a:pt x="76" y="61"/>
                    <a:pt x="76" y="61"/>
                  </a:cubicBezTo>
                  <a:cubicBezTo>
                    <a:pt x="72" y="77"/>
                    <a:pt x="59" y="86"/>
                    <a:pt x="41" y="86"/>
                  </a:cubicBezTo>
                  <a:cubicBezTo>
                    <a:pt x="16" y="86"/>
                    <a:pt x="0" y="69"/>
                    <a:pt x="0" y="42"/>
                  </a:cubicBezTo>
                  <a:cubicBezTo>
                    <a:pt x="0" y="17"/>
                    <a:pt x="14" y="0"/>
                    <a:pt x="38" y="0"/>
                  </a:cubicBezTo>
                  <a:cubicBezTo>
                    <a:pt x="53" y="0"/>
                    <a:pt x="65" y="7"/>
                    <a:pt x="71" y="18"/>
                  </a:cubicBezTo>
                  <a:cubicBezTo>
                    <a:pt x="74" y="25"/>
                    <a:pt x="76" y="33"/>
                    <a:pt x="76" y="44"/>
                  </a:cubicBezTo>
                  <a:cubicBezTo>
                    <a:pt x="12" y="44"/>
                    <a:pt x="12" y="44"/>
                    <a:pt x="12" y="44"/>
                  </a:cubicBezTo>
                  <a:cubicBezTo>
                    <a:pt x="12" y="45"/>
                    <a:pt x="12" y="45"/>
                    <a:pt x="12" y="45"/>
                  </a:cubicBezTo>
                  <a:moveTo>
                    <a:pt x="64" y="36"/>
                  </a:moveTo>
                  <a:cubicBezTo>
                    <a:pt x="63" y="28"/>
                    <a:pt x="62" y="24"/>
                    <a:pt x="59" y="20"/>
                  </a:cubicBezTo>
                  <a:cubicBezTo>
                    <a:pt x="54" y="13"/>
                    <a:pt x="47" y="9"/>
                    <a:pt x="38" y="9"/>
                  </a:cubicBezTo>
                  <a:cubicBezTo>
                    <a:pt x="24" y="9"/>
                    <a:pt x="14" y="19"/>
                    <a:pt x="12" y="36"/>
                  </a:cubicBezTo>
                  <a:lnTo>
                    <a:pt x="64"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46">
              <a:extLst>
                <a:ext uri="{FF2B5EF4-FFF2-40B4-BE49-F238E27FC236}">
                  <a16:creationId xmlns:a16="http://schemas.microsoft.com/office/drawing/2014/main" id="{B72DDEF9-DBC6-44F3-98E1-40061019F040}"/>
                </a:ext>
              </a:extLst>
            </p:cNvPr>
            <p:cNvSpPr>
              <a:spLocks/>
            </p:cNvSpPr>
            <p:nvPr/>
          </p:nvSpPr>
          <p:spPr bwMode="auto">
            <a:xfrm>
              <a:off x="5845176" y="3970338"/>
              <a:ext cx="414338" cy="304800"/>
            </a:xfrm>
            <a:custGeom>
              <a:avLst/>
              <a:gdLst>
                <a:gd name="T0" fmla="*/ 11 w 110"/>
                <a:gd name="T1" fmla="*/ 3 h 81"/>
                <a:gd name="T2" fmla="*/ 11 w 110"/>
                <a:gd name="T3" fmla="*/ 14 h 81"/>
                <a:gd name="T4" fmla="*/ 36 w 110"/>
                <a:gd name="T5" fmla="*/ 0 h 81"/>
                <a:gd name="T6" fmla="*/ 60 w 110"/>
                <a:gd name="T7" fmla="*/ 16 h 81"/>
                <a:gd name="T8" fmla="*/ 85 w 110"/>
                <a:gd name="T9" fmla="*/ 0 h 81"/>
                <a:gd name="T10" fmla="*/ 110 w 110"/>
                <a:gd name="T11" fmla="*/ 29 h 81"/>
                <a:gd name="T12" fmla="*/ 110 w 110"/>
                <a:gd name="T13" fmla="*/ 81 h 81"/>
                <a:gd name="T14" fmla="*/ 100 w 110"/>
                <a:gd name="T15" fmla="*/ 81 h 81"/>
                <a:gd name="T16" fmla="*/ 100 w 110"/>
                <a:gd name="T17" fmla="*/ 32 h 81"/>
                <a:gd name="T18" fmla="*/ 97 w 110"/>
                <a:gd name="T19" fmla="*/ 16 h 81"/>
                <a:gd name="T20" fmla="*/ 84 w 110"/>
                <a:gd name="T21" fmla="*/ 9 h 81"/>
                <a:gd name="T22" fmla="*/ 61 w 110"/>
                <a:gd name="T23" fmla="*/ 35 h 81"/>
                <a:gd name="T24" fmla="*/ 61 w 110"/>
                <a:gd name="T25" fmla="*/ 81 h 81"/>
                <a:gd name="T26" fmla="*/ 50 w 110"/>
                <a:gd name="T27" fmla="*/ 81 h 81"/>
                <a:gd name="T28" fmla="*/ 50 w 110"/>
                <a:gd name="T29" fmla="*/ 29 h 81"/>
                <a:gd name="T30" fmla="*/ 34 w 110"/>
                <a:gd name="T31" fmla="*/ 9 h 81"/>
                <a:gd name="T32" fmla="*/ 12 w 110"/>
                <a:gd name="T33" fmla="*/ 35 h 81"/>
                <a:gd name="T34" fmla="*/ 12 w 110"/>
                <a:gd name="T35" fmla="*/ 81 h 81"/>
                <a:gd name="T36" fmla="*/ 0 w 110"/>
                <a:gd name="T37" fmla="*/ 81 h 81"/>
                <a:gd name="T38" fmla="*/ 0 w 110"/>
                <a:gd name="T39" fmla="*/ 3 h 81"/>
                <a:gd name="T40" fmla="*/ 11 w 110"/>
                <a:gd name="T41"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81">
                  <a:moveTo>
                    <a:pt x="11" y="3"/>
                  </a:moveTo>
                  <a:cubicBezTo>
                    <a:pt x="11" y="14"/>
                    <a:pt x="11" y="14"/>
                    <a:pt x="11" y="14"/>
                  </a:cubicBezTo>
                  <a:cubicBezTo>
                    <a:pt x="17" y="4"/>
                    <a:pt x="25" y="0"/>
                    <a:pt x="36" y="0"/>
                  </a:cubicBezTo>
                  <a:cubicBezTo>
                    <a:pt x="48" y="0"/>
                    <a:pt x="55" y="4"/>
                    <a:pt x="60" y="16"/>
                  </a:cubicBezTo>
                  <a:cubicBezTo>
                    <a:pt x="66" y="5"/>
                    <a:pt x="74" y="0"/>
                    <a:pt x="85" y="0"/>
                  </a:cubicBezTo>
                  <a:cubicBezTo>
                    <a:pt x="101" y="0"/>
                    <a:pt x="110" y="11"/>
                    <a:pt x="110" y="29"/>
                  </a:cubicBezTo>
                  <a:cubicBezTo>
                    <a:pt x="110" y="81"/>
                    <a:pt x="110" y="81"/>
                    <a:pt x="110" y="81"/>
                  </a:cubicBezTo>
                  <a:cubicBezTo>
                    <a:pt x="100" y="81"/>
                    <a:pt x="100" y="81"/>
                    <a:pt x="100" y="81"/>
                  </a:cubicBezTo>
                  <a:cubicBezTo>
                    <a:pt x="100" y="32"/>
                    <a:pt x="100" y="32"/>
                    <a:pt x="100" y="32"/>
                  </a:cubicBezTo>
                  <a:cubicBezTo>
                    <a:pt x="100" y="22"/>
                    <a:pt x="99" y="19"/>
                    <a:pt x="97" y="16"/>
                  </a:cubicBezTo>
                  <a:cubicBezTo>
                    <a:pt x="95" y="12"/>
                    <a:pt x="90" y="9"/>
                    <a:pt x="84" y="9"/>
                  </a:cubicBezTo>
                  <a:cubicBezTo>
                    <a:pt x="71" y="9"/>
                    <a:pt x="61" y="20"/>
                    <a:pt x="61" y="35"/>
                  </a:cubicBezTo>
                  <a:cubicBezTo>
                    <a:pt x="61" y="81"/>
                    <a:pt x="61" y="81"/>
                    <a:pt x="61" y="81"/>
                  </a:cubicBezTo>
                  <a:cubicBezTo>
                    <a:pt x="50" y="81"/>
                    <a:pt x="50" y="81"/>
                    <a:pt x="50" y="81"/>
                  </a:cubicBezTo>
                  <a:cubicBezTo>
                    <a:pt x="50" y="29"/>
                    <a:pt x="50" y="29"/>
                    <a:pt x="50" y="29"/>
                  </a:cubicBezTo>
                  <a:cubicBezTo>
                    <a:pt x="50" y="15"/>
                    <a:pt x="45" y="9"/>
                    <a:pt x="34" y="9"/>
                  </a:cubicBezTo>
                  <a:cubicBezTo>
                    <a:pt x="21" y="9"/>
                    <a:pt x="12" y="20"/>
                    <a:pt x="12" y="35"/>
                  </a:cubicBezTo>
                  <a:cubicBezTo>
                    <a:pt x="12" y="81"/>
                    <a:pt x="12" y="81"/>
                    <a:pt x="12" y="81"/>
                  </a:cubicBezTo>
                  <a:cubicBezTo>
                    <a:pt x="0" y="81"/>
                    <a:pt x="0" y="81"/>
                    <a:pt x="0" y="81"/>
                  </a:cubicBezTo>
                  <a:cubicBezTo>
                    <a:pt x="0" y="3"/>
                    <a:pt x="0" y="3"/>
                    <a:pt x="0" y="3"/>
                  </a:cubicBezTo>
                  <a:cubicBezTo>
                    <a:pt x="11" y="3"/>
                    <a:pt x="11" y="3"/>
                    <a:pt x="1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47">
              <a:extLst>
                <a:ext uri="{FF2B5EF4-FFF2-40B4-BE49-F238E27FC236}">
                  <a16:creationId xmlns:a16="http://schemas.microsoft.com/office/drawing/2014/main" id="{8E534BE1-8548-4975-B22E-2D701398EDCF}"/>
                </a:ext>
              </a:extLst>
            </p:cNvPr>
            <p:cNvSpPr>
              <a:spLocks noEditPoints="1"/>
            </p:cNvSpPr>
            <p:nvPr/>
          </p:nvSpPr>
          <p:spPr bwMode="auto">
            <a:xfrm>
              <a:off x="6372226" y="3822701"/>
              <a:ext cx="282575" cy="463550"/>
            </a:xfrm>
            <a:custGeom>
              <a:avLst/>
              <a:gdLst>
                <a:gd name="T0" fmla="*/ 0 w 75"/>
                <a:gd name="T1" fmla="*/ 120 h 123"/>
                <a:gd name="T2" fmla="*/ 0 w 75"/>
                <a:gd name="T3" fmla="*/ 0 h 123"/>
                <a:gd name="T4" fmla="*/ 11 w 75"/>
                <a:gd name="T5" fmla="*/ 0 h 123"/>
                <a:gd name="T6" fmla="*/ 11 w 75"/>
                <a:gd name="T7" fmla="*/ 55 h 123"/>
                <a:gd name="T8" fmla="*/ 40 w 75"/>
                <a:gd name="T9" fmla="*/ 38 h 123"/>
                <a:gd name="T10" fmla="*/ 75 w 75"/>
                <a:gd name="T11" fmla="*/ 81 h 123"/>
                <a:gd name="T12" fmla="*/ 40 w 75"/>
                <a:gd name="T13" fmla="*/ 123 h 123"/>
                <a:gd name="T14" fmla="*/ 11 w 75"/>
                <a:gd name="T15" fmla="*/ 106 h 123"/>
                <a:gd name="T16" fmla="*/ 11 w 75"/>
                <a:gd name="T17" fmla="*/ 119 h 123"/>
                <a:gd name="T18" fmla="*/ 0 w 75"/>
                <a:gd name="T19" fmla="*/ 119 h 123"/>
                <a:gd name="T20" fmla="*/ 0 w 75"/>
                <a:gd name="T21" fmla="*/ 120 h 123"/>
                <a:gd name="T22" fmla="*/ 18 w 75"/>
                <a:gd name="T23" fmla="*/ 58 h 123"/>
                <a:gd name="T24" fmla="*/ 11 w 75"/>
                <a:gd name="T25" fmla="*/ 81 h 123"/>
                <a:gd name="T26" fmla="*/ 37 w 75"/>
                <a:gd name="T27" fmla="*/ 114 h 123"/>
                <a:gd name="T28" fmla="*/ 63 w 75"/>
                <a:gd name="T29" fmla="*/ 81 h 123"/>
                <a:gd name="T30" fmla="*/ 37 w 75"/>
                <a:gd name="T31" fmla="*/ 47 h 123"/>
                <a:gd name="T32" fmla="*/ 18 w 75"/>
                <a:gd name="T33" fmla="*/ 5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123">
                  <a:moveTo>
                    <a:pt x="0" y="120"/>
                  </a:moveTo>
                  <a:cubicBezTo>
                    <a:pt x="0" y="0"/>
                    <a:pt x="0" y="0"/>
                    <a:pt x="0" y="0"/>
                  </a:cubicBezTo>
                  <a:cubicBezTo>
                    <a:pt x="11" y="0"/>
                    <a:pt x="11" y="0"/>
                    <a:pt x="11" y="0"/>
                  </a:cubicBezTo>
                  <a:cubicBezTo>
                    <a:pt x="11" y="55"/>
                    <a:pt x="11" y="55"/>
                    <a:pt x="11" y="55"/>
                  </a:cubicBezTo>
                  <a:cubicBezTo>
                    <a:pt x="18" y="44"/>
                    <a:pt x="27" y="38"/>
                    <a:pt x="40" y="38"/>
                  </a:cubicBezTo>
                  <a:cubicBezTo>
                    <a:pt x="60" y="38"/>
                    <a:pt x="75" y="56"/>
                    <a:pt x="75" y="81"/>
                  </a:cubicBezTo>
                  <a:cubicBezTo>
                    <a:pt x="75" y="106"/>
                    <a:pt x="61" y="123"/>
                    <a:pt x="40" y="123"/>
                  </a:cubicBezTo>
                  <a:cubicBezTo>
                    <a:pt x="28" y="123"/>
                    <a:pt x="18" y="118"/>
                    <a:pt x="11" y="106"/>
                  </a:cubicBezTo>
                  <a:cubicBezTo>
                    <a:pt x="11" y="119"/>
                    <a:pt x="11" y="119"/>
                    <a:pt x="11" y="119"/>
                  </a:cubicBezTo>
                  <a:cubicBezTo>
                    <a:pt x="0" y="119"/>
                    <a:pt x="0" y="119"/>
                    <a:pt x="0" y="119"/>
                  </a:cubicBezTo>
                  <a:cubicBezTo>
                    <a:pt x="0" y="120"/>
                    <a:pt x="0" y="120"/>
                    <a:pt x="0" y="120"/>
                  </a:cubicBezTo>
                  <a:moveTo>
                    <a:pt x="18" y="58"/>
                  </a:moveTo>
                  <a:cubicBezTo>
                    <a:pt x="14" y="63"/>
                    <a:pt x="11" y="72"/>
                    <a:pt x="11" y="81"/>
                  </a:cubicBezTo>
                  <a:cubicBezTo>
                    <a:pt x="11" y="101"/>
                    <a:pt x="22" y="114"/>
                    <a:pt x="37" y="114"/>
                  </a:cubicBezTo>
                  <a:cubicBezTo>
                    <a:pt x="53" y="114"/>
                    <a:pt x="63" y="101"/>
                    <a:pt x="63" y="81"/>
                  </a:cubicBezTo>
                  <a:cubicBezTo>
                    <a:pt x="63" y="61"/>
                    <a:pt x="53" y="47"/>
                    <a:pt x="37" y="47"/>
                  </a:cubicBezTo>
                  <a:cubicBezTo>
                    <a:pt x="30" y="47"/>
                    <a:pt x="22" y="52"/>
                    <a:pt x="18" y="5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48">
              <a:extLst>
                <a:ext uri="{FF2B5EF4-FFF2-40B4-BE49-F238E27FC236}">
                  <a16:creationId xmlns:a16="http://schemas.microsoft.com/office/drawing/2014/main" id="{B8FA7F03-4542-497A-BB95-EF42888EBC4A}"/>
                </a:ext>
              </a:extLst>
            </p:cNvPr>
            <p:cNvSpPr>
              <a:spLocks noEditPoints="1"/>
            </p:cNvSpPr>
            <p:nvPr/>
          </p:nvSpPr>
          <p:spPr bwMode="auto">
            <a:xfrm>
              <a:off x="6723063" y="3970338"/>
              <a:ext cx="304800" cy="320675"/>
            </a:xfrm>
            <a:custGeom>
              <a:avLst/>
              <a:gdLst>
                <a:gd name="T0" fmla="*/ 81 w 81"/>
                <a:gd name="T1" fmla="*/ 42 h 85"/>
                <a:gd name="T2" fmla="*/ 41 w 81"/>
                <a:gd name="T3" fmla="*/ 85 h 85"/>
                <a:gd name="T4" fmla="*/ 0 w 81"/>
                <a:gd name="T5" fmla="*/ 42 h 85"/>
                <a:gd name="T6" fmla="*/ 41 w 81"/>
                <a:gd name="T7" fmla="*/ 0 h 85"/>
                <a:gd name="T8" fmla="*/ 81 w 81"/>
                <a:gd name="T9" fmla="*/ 42 h 85"/>
                <a:gd name="T10" fmla="*/ 12 w 81"/>
                <a:gd name="T11" fmla="*/ 42 h 85"/>
                <a:gd name="T12" fmla="*/ 41 w 81"/>
                <a:gd name="T13" fmla="*/ 76 h 85"/>
                <a:gd name="T14" fmla="*/ 69 w 81"/>
                <a:gd name="T15" fmla="*/ 42 h 85"/>
                <a:gd name="T16" fmla="*/ 40 w 81"/>
                <a:gd name="T17" fmla="*/ 9 h 85"/>
                <a:gd name="T18" fmla="*/ 12 w 81"/>
                <a:gd name="T19" fmla="*/ 4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5">
                  <a:moveTo>
                    <a:pt x="81" y="42"/>
                  </a:moveTo>
                  <a:cubicBezTo>
                    <a:pt x="81" y="68"/>
                    <a:pt x="65" y="85"/>
                    <a:pt x="41" y="85"/>
                  </a:cubicBezTo>
                  <a:cubicBezTo>
                    <a:pt x="17" y="85"/>
                    <a:pt x="0" y="67"/>
                    <a:pt x="0" y="42"/>
                  </a:cubicBezTo>
                  <a:cubicBezTo>
                    <a:pt x="0" y="17"/>
                    <a:pt x="17" y="0"/>
                    <a:pt x="41" y="0"/>
                  </a:cubicBezTo>
                  <a:cubicBezTo>
                    <a:pt x="65" y="0"/>
                    <a:pt x="81" y="17"/>
                    <a:pt x="81" y="42"/>
                  </a:cubicBezTo>
                  <a:moveTo>
                    <a:pt x="12" y="42"/>
                  </a:moveTo>
                  <a:cubicBezTo>
                    <a:pt x="12" y="61"/>
                    <a:pt x="25" y="76"/>
                    <a:pt x="41" y="76"/>
                  </a:cubicBezTo>
                  <a:cubicBezTo>
                    <a:pt x="56" y="76"/>
                    <a:pt x="69" y="61"/>
                    <a:pt x="69" y="42"/>
                  </a:cubicBezTo>
                  <a:cubicBezTo>
                    <a:pt x="69" y="23"/>
                    <a:pt x="57" y="9"/>
                    <a:pt x="40" y="9"/>
                  </a:cubicBezTo>
                  <a:cubicBezTo>
                    <a:pt x="25" y="8"/>
                    <a:pt x="12" y="23"/>
                    <a:pt x="12"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49">
              <a:extLst>
                <a:ext uri="{FF2B5EF4-FFF2-40B4-BE49-F238E27FC236}">
                  <a16:creationId xmlns:a16="http://schemas.microsoft.com/office/drawing/2014/main" id="{CBFE7D46-1FDF-43D4-8415-F7EA16CF2B25}"/>
                </a:ext>
              </a:extLst>
            </p:cNvPr>
            <p:cNvSpPr>
              <a:spLocks/>
            </p:cNvSpPr>
            <p:nvPr/>
          </p:nvSpPr>
          <p:spPr bwMode="auto">
            <a:xfrm>
              <a:off x="7115176" y="3981451"/>
              <a:ext cx="252413" cy="309563"/>
            </a:xfrm>
            <a:custGeom>
              <a:avLst/>
              <a:gdLst>
                <a:gd name="T0" fmla="*/ 55 w 67"/>
                <a:gd name="T1" fmla="*/ 78 h 82"/>
                <a:gd name="T2" fmla="*/ 55 w 67"/>
                <a:gd name="T3" fmla="*/ 65 h 82"/>
                <a:gd name="T4" fmla="*/ 27 w 67"/>
                <a:gd name="T5" fmla="*/ 82 h 82"/>
                <a:gd name="T6" fmla="*/ 0 w 67"/>
                <a:gd name="T7" fmla="*/ 52 h 82"/>
                <a:gd name="T8" fmla="*/ 0 w 67"/>
                <a:gd name="T9" fmla="*/ 0 h 82"/>
                <a:gd name="T10" fmla="*/ 11 w 67"/>
                <a:gd name="T11" fmla="*/ 0 h 82"/>
                <a:gd name="T12" fmla="*/ 11 w 67"/>
                <a:gd name="T13" fmla="*/ 48 h 82"/>
                <a:gd name="T14" fmla="*/ 15 w 67"/>
                <a:gd name="T15" fmla="*/ 66 h 82"/>
                <a:gd name="T16" fmla="*/ 30 w 67"/>
                <a:gd name="T17" fmla="*/ 73 h 82"/>
                <a:gd name="T18" fmla="*/ 55 w 67"/>
                <a:gd name="T19" fmla="*/ 40 h 82"/>
                <a:gd name="T20" fmla="*/ 55 w 67"/>
                <a:gd name="T21" fmla="*/ 0 h 82"/>
                <a:gd name="T22" fmla="*/ 67 w 67"/>
                <a:gd name="T23" fmla="*/ 0 h 82"/>
                <a:gd name="T24" fmla="*/ 67 w 67"/>
                <a:gd name="T25" fmla="*/ 78 h 82"/>
                <a:gd name="T26" fmla="*/ 55 w 67"/>
                <a:gd name="T27" fmla="*/ 7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2">
                  <a:moveTo>
                    <a:pt x="55" y="78"/>
                  </a:moveTo>
                  <a:cubicBezTo>
                    <a:pt x="55" y="65"/>
                    <a:pt x="55" y="65"/>
                    <a:pt x="55" y="65"/>
                  </a:cubicBezTo>
                  <a:cubicBezTo>
                    <a:pt x="49" y="76"/>
                    <a:pt x="39" y="82"/>
                    <a:pt x="27" y="82"/>
                  </a:cubicBezTo>
                  <a:cubicBezTo>
                    <a:pt x="10" y="82"/>
                    <a:pt x="0" y="71"/>
                    <a:pt x="0" y="52"/>
                  </a:cubicBezTo>
                  <a:cubicBezTo>
                    <a:pt x="0" y="0"/>
                    <a:pt x="0" y="0"/>
                    <a:pt x="0" y="0"/>
                  </a:cubicBezTo>
                  <a:cubicBezTo>
                    <a:pt x="11" y="0"/>
                    <a:pt x="11" y="0"/>
                    <a:pt x="11" y="0"/>
                  </a:cubicBezTo>
                  <a:cubicBezTo>
                    <a:pt x="11" y="48"/>
                    <a:pt x="11" y="48"/>
                    <a:pt x="11" y="48"/>
                  </a:cubicBezTo>
                  <a:cubicBezTo>
                    <a:pt x="11" y="56"/>
                    <a:pt x="12" y="62"/>
                    <a:pt x="15" y="66"/>
                  </a:cubicBezTo>
                  <a:cubicBezTo>
                    <a:pt x="18" y="70"/>
                    <a:pt x="23" y="73"/>
                    <a:pt x="30" y="73"/>
                  </a:cubicBezTo>
                  <a:cubicBezTo>
                    <a:pt x="45" y="73"/>
                    <a:pt x="55" y="59"/>
                    <a:pt x="55" y="40"/>
                  </a:cubicBezTo>
                  <a:cubicBezTo>
                    <a:pt x="55" y="0"/>
                    <a:pt x="55" y="0"/>
                    <a:pt x="55" y="0"/>
                  </a:cubicBezTo>
                  <a:cubicBezTo>
                    <a:pt x="67" y="0"/>
                    <a:pt x="67" y="0"/>
                    <a:pt x="67" y="0"/>
                  </a:cubicBezTo>
                  <a:cubicBezTo>
                    <a:pt x="67" y="78"/>
                    <a:pt x="67" y="78"/>
                    <a:pt x="67" y="78"/>
                  </a:cubicBezTo>
                  <a:cubicBezTo>
                    <a:pt x="55" y="78"/>
                    <a:pt x="55" y="78"/>
                    <a:pt x="55" y="7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50">
              <a:extLst>
                <a:ext uri="{FF2B5EF4-FFF2-40B4-BE49-F238E27FC236}">
                  <a16:creationId xmlns:a16="http://schemas.microsoft.com/office/drawing/2014/main" id="{6B0EEDBD-93DA-42C0-A87D-E7268E9F0A00}"/>
                </a:ext>
              </a:extLst>
            </p:cNvPr>
            <p:cNvSpPr>
              <a:spLocks/>
            </p:cNvSpPr>
            <p:nvPr/>
          </p:nvSpPr>
          <p:spPr bwMode="auto">
            <a:xfrm>
              <a:off x="7480301" y="3970338"/>
              <a:ext cx="169863" cy="304800"/>
            </a:xfrm>
            <a:custGeom>
              <a:avLst/>
              <a:gdLst>
                <a:gd name="T0" fmla="*/ 11 w 45"/>
                <a:gd name="T1" fmla="*/ 3 h 81"/>
                <a:gd name="T2" fmla="*/ 11 w 45"/>
                <a:gd name="T3" fmla="*/ 18 h 81"/>
                <a:gd name="T4" fmla="*/ 42 w 45"/>
                <a:gd name="T5" fmla="*/ 0 h 81"/>
                <a:gd name="T6" fmla="*/ 45 w 45"/>
                <a:gd name="T7" fmla="*/ 0 h 81"/>
                <a:gd name="T8" fmla="*/ 45 w 45"/>
                <a:gd name="T9" fmla="*/ 10 h 81"/>
                <a:gd name="T10" fmla="*/ 42 w 45"/>
                <a:gd name="T11" fmla="*/ 10 h 81"/>
                <a:gd name="T12" fmla="*/ 11 w 45"/>
                <a:gd name="T13" fmla="*/ 40 h 81"/>
                <a:gd name="T14" fmla="*/ 11 w 45"/>
                <a:gd name="T15" fmla="*/ 81 h 81"/>
                <a:gd name="T16" fmla="*/ 0 w 45"/>
                <a:gd name="T17" fmla="*/ 81 h 81"/>
                <a:gd name="T18" fmla="*/ 0 w 45"/>
                <a:gd name="T19" fmla="*/ 3 h 81"/>
                <a:gd name="T20" fmla="*/ 11 w 45"/>
                <a:gd name="T21"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81">
                  <a:moveTo>
                    <a:pt x="11" y="3"/>
                  </a:moveTo>
                  <a:cubicBezTo>
                    <a:pt x="11" y="18"/>
                    <a:pt x="11" y="18"/>
                    <a:pt x="11" y="18"/>
                  </a:cubicBezTo>
                  <a:cubicBezTo>
                    <a:pt x="18" y="6"/>
                    <a:pt x="28" y="0"/>
                    <a:pt x="42" y="0"/>
                  </a:cubicBezTo>
                  <a:cubicBezTo>
                    <a:pt x="43" y="0"/>
                    <a:pt x="44" y="0"/>
                    <a:pt x="45" y="0"/>
                  </a:cubicBezTo>
                  <a:cubicBezTo>
                    <a:pt x="45" y="10"/>
                    <a:pt x="45" y="10"/>
                    <a:pt x="45" y="10"/>
                  </a:cubicBezTo>
                  <a:cubicBezTo>
                    <a:pt x="44" y="10"/>
                    <a:pt x="43" y="10"/>
                    <a:pt x="42" y="10"/>
                  </a:cubicBezTo>
                  <a:cubicBezTo>
                    <a:pt x="23" y="10"/>
                    <a:pt x="11" y="21"/>
                    <a:pt x="11" y="40"/>
                  </a:cubicBezTo>
                  <a:cubicBezTo>
                    <a:pt x="11" y="81"/>
                    <a:pt x="11" y="81"/>
                    <a:pt x="11" y="81"/>
                  </a:cubicBezTo>
                  <a:cubicBezTo>
                    <a:pt x="0" y="81"/>
                    <a:pt x="0" y="81"/>
                    <a:pt x="0" y="81"/>
                  </a:cubicBezTo>
                  <a:cubicBezTo>
                    <a:pt x="0" y="3"/>
                    <a:pt x="0" y="3"/>
                    <a:pt x="0" y="3"/>
                  </a:cubicBezTo>
                  <a:cubicBezTo>
                    <a:pt x="11" y="3"/>
                    <a:pt x="11" y="3"/>
                    <a:pt x="1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51">
              <a:extLst>
                <a:ext uri="{FF2B5EF4-FFF2-40B4-BE49-F238E27FC236}">
                  <a16:creationId xmlns:a16="http://schemas.microsoft.com/office/drawing/2014/main" id="{27FC2BA0-BA54-488F-9459-655F98F8849F}"/>
                </a:ext>
              </a:extLst>
            </p:cNvPr>
            <p:cNvSpPr>
              <a:spLocks noEditPoints="1"/>
            </p:cNvSpPr>
            <p:nvPr/>
          </p:nvSpPr>
          <p:spPr bwMode="auto">
            <a:xfrm>
              <a:off x="7691438" y="3970338"/>
              <a:ext cx="282575" cy="444500"/>
            </a:xfrm>
            <a:custGeom>
              <a:avLst/>
              <a:gdLst>
                <a:gd name="T0" fmla="*/ 75 w 75"/>
                <a:gd name="T1" fmla="*/ 3 h 118"/>
                <a:gd name="T2" fmla="*/ 75 w 75"/>
                <a:gd name="T3" fmla="*/ 82 h 118"/>
                <a:gd name="T4" fmla="*/ 65 w 75"/>
                <a:gd name="T5" fmla="*/ 108 h 118"/>
                <a:gd name="T6" fmla="*/ 37 w 75"/>
                <a:gd name="T7" fmla="*/ 118 h 118"/>
                <a:gd name="T8" fmla="*/ 5 w 75"/>
                <a:gd name="T9" fmla="*/ 94 h 118"/>
                <a:gd name="T10" fmla="*/ 17 w 75"/>
                <a:gd name="T11" fmla="*/ 94 h 118"/>
                <a:gd name="T12" fmla="*/ 21 w 75"/>
                <a:gd name="T13" fmla="*/ 104 h 118"/>
                <a:gd name="T14" fmla="*/ 37 w 75"/>
                <a:gd name="T15" fmla="*/ 109 h 118"/>
                <a:gd name="T16" fmla="*/ 60 w 75"/>
                <a:gd name="T17" fmla="*/ 97 h 118"/>
                <a:gd name="T18" fmla="*/ 64 w 75"/>
                <a:gd name="T19" fmla="*/ 77 h 118"/>
                <a:gd name="T20" fmla="*/ 64 w 75"/>
                <a:gd name="T21" fmla="*/ 68 h 118"/>
                <a:gd name="T22" fmla="*/ 35 w 75"/>
                <a:gd name="T23" fmla="*/ 85 h 118"/>
                <a:gd name="T24" fmla="*/ 0 w 75"/>
                <a:gd name="T25" fmla="*/ 42 h 118"/>
                <a:gd name="T26" fmla="*/ 9 w 75"/>
                <a:gd name="T27" fmla="*/ 13 h 118"/>
                <a:gd name="T28" fmla="*/ 35 w 75"/>
                <a:gd name="T29" fmla="*/ 0 h 118"/>
                <a:gd name="T30" fmla="*/ 64 w 75"/>
                <a:gd name="T31" fmla="*/ 17 h 118"/>
                <a:gd name="T32" fmla="*/ 64 w 75"/>
                <a:gd name="T33" fmla="*/ 3 h 118"/>
                <a:gd name="T34" fmla="*/ 75 w 75"/>
                <a:gd name="T35" fmla="*/ 3 h 118"/>
                <a:gd name="T36" fmla="*/ 12 w 75"/>
                <a:gd name="T37" fmla="*/ 42 h 118"/>
                <a:gd name="T38" fmla="*/ 38 w 75"/>
                <a:gd name="T39" fmla="*/ 75 h 118"/>
                <a:gd name="T40" fmla="*/ 64 w 75"/>
                <a:gd name="T41" fmla="*/ 42 h 118"/>
                <a:gd name="T42" fmla="*/ 38 w 75"/>
                <a:gd name="T43" fmla="*/ 8 h 118"/>
                <a:gd name="T44" fmla="*/ 12 w 75"/>
                <a:gd name="T45"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118">
                  <a:moveTo>
                    <a:pt x="75" y="3"/>
                  </a:moveTo>
                  <a:cubicBezTo>
                    <a:pt x="75" y="82"/>
                    <a:pt x="75" y="82"/>
                    <a:pt x="75" y="82"/>
                  </a:cubicBezTo>
                  <a:cubicBezTo>
                    <a:pt x="75" y="93"/>
                    <a:pt x="72" y="102"/>
                    <a:pt x="65" y="108"/>
                  </a:cubicBezTo>
                  <a:cubicBezTo>
                    <a:pt x="58" y="114"/>
                    <a:pt x="48" y="118"/>
                    <a:pt x="37" y="118"/>
                  </a:cubicBezTo>
                  <a:cubicBezTo>
                    <a:pt x="18" y="118"/>
                    <a:pt x="6" y="109"/>
                    <a:pt x="5" y="94"/>
                  </a:cubicBezTo>
                  <a:cubicBezTo>
                    <a:pt x="17" y="94"/>
                    <a:pt x="17" y="94"/>
                    <a:pt x="17" y="94"/>
                  </a:cubicBezTo>
                  <a:cubicBezTo>
                    <a:pt x="17" y="99"/>
                    <a:pt x="19" y="102"/>
                    <a:pt x="21" y="104"/>
                  </a:cubicBezTo>
                  <a:cubicBezTo>
                    <a:pt x="24" y="107"/>
                    <a:pt x="30" y="109"/>
                    <a:pt x="37" y="109"/>
                  </a:cubicBezTo>
                  <a:cubicBezTo>
                    <a:pt x="47" y="109"/>
                    <a:pt x="56" y="105"/>
                    <a:pt x="60" y="97"/>
                  </a:cubicBezTo>
                  <a:cubicBezTo>
                    <a:pt x="62" y="93"/>
                    <a:pt x="64" y="86"/>
                    <a:pt x="64" y="77"/>
                  </a:cubicBezTo>
                  <a:cubicBezTo>
                    <a:pt x="64" y="68"/>
                    <a:pt x="64" y="68"/>
                    <a:pt x="64" y="68"/>
                  </a:cubicBezTo>
                  <a:cubicBezTo>
                    <a:pt x="57" y="79"/>
                    <a:pt x="47" y="85"/>
                    <a:pt x="35" y="85"/>
                  </a:cubicBezTo>
                  <a:cubicBezTo>
                    <a:pt x="15" y="85"/>
                    <a:pt x="0" y="67"/>
                    <a:pt x="0" y="42"/>
                  </a:cubicBezTo>
                  <a:cubicBezTo>
                    <a:pt x="0" y="31"/>
                    <a:pt x="3" y="21"/>
                    <a:pt x="9" y="13"/>
                  </a:cubicBezTo>
                  <a:cubicBezTo>
                    <a:pt x="16" y="4"/>
                    <a:pt x="24" y="0"/>
                    <a:pt x="35" y="0"/>
                  </a:cubicBezTo>
                  <a:cubicBezTo>
                    <a:pt x="48" y="0"/>
                    <a:pt x="58" y="5"/>
                    <a:pt x="64" y="17"/>
                  </a:cubicBezTo>
                  <a:cubicBezTo>
                    <a:pt x="64" y="3"/>
                    <a:pt x="64" y="3"/>
                    <a:pt x="64" y="3"/>
                  </a:cubicBezTo>
                  <a:cubicBezTo>
                    <a:pt x="75" y="3"/>
                    <a:pt x="75" y="3"/>
                    <a:pt x="75" y="3"/>
                  </a:cubicBezTo>
                  <a:moveTo>
                    <a:pt x="12" y="42"/>
                  </a:moveTo>
                  <a:cubicBezTo>
                    <a:pt x="12" y="62"/>
                    <a:pt x="22" y="75"/>
                    <a:pt x="38" y="75"/>
                  </a:cubicBezTo>
                  <a:cubicBezTo>
                    <a:pt x="54" y="75"/>
                    <a:pt x="64" y="61"/>
                    <a:pt x="64" y="42"/>
                  </a:cubicBezTo>
                  <a:cubicBezTo>
                    <a:pt x="64" y="22"/>
                    <a:pt x="54" y="8"/>
                    <a:pt x="38" y="8"/>
                  </a:cubicBezTo>
                  <a:cubicBezTo>
                    <a:pt x="22" y="8"/>
                    <a:pt x="12" y="22"/>
                    <a:pt x="12"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52">
              <a:extLst>
                <a:ext uri="{FF2B5EF4-FFF2-40B4-BE49-F238E27FC236}">
                  <a16:creationId xmlns:a16="http://schemas.microsoft.com/office/drawing/2014/main" id="{D2476A30-01F4-4C1F-827B-75F456CE940F}"/>
                </a:ext>
              </a:extLst>
            </p:cNvPr>
            <p:cNvSpPr>
              <a:spLocks/>
            </p:cNvSpPr>
            <p:nvPr/>
          </p:nvSpPr>
          <p:spPr bwMode="auto">
            <a:xfrm>
              <a:off x="8191501" y="3816351"/>
              <a:ext cx="173038" cy="458788"/>
            </a:xfrm>
            <a:custGeom>
              <a:avLst/>
              <a:gdLst>
                <a:gd name="T0" fmla="*/ 46 w 46"/>
                <a:gd name="T1" fmla="*/ 53 h 122"/>
                <a:gd name="T2" fmla="*/ 22 w 46"/>
                <a:gd name="T3" fmla="*/ 53 h 122"/>
                <a:gd name="T4" fmla="*/ 22 w 46"/>
                <a:gd name="T5" fmla="*/ 122 h 122"/>
                <a:gd name="T6" fmla="*/ 11 w 46"/>
                <a:gd name="T7" fmla="*/ 122 h 122"/>
                <a:gd name="T8" fmla="*/ 11 w 46"/>
                <a:gd name="T9" fmla="*/ 53 h 122"/>
                <a:gd name="T10" fmla="*/ 0 w 46"/>
                <a:gd name="T11" fmla="*/ 53 h 122"/>
                <a:gd name="T12" fmla="*/ 0 w 46"/>
                <a:gd name="T13" fmla="*/ 44 h 122"/>
                <a:gd name="T14" fmla="*/ 11 w 46"/>
                <a:gd name="T15" fmla="*/ 44 h 122"/>
                <a:gd name="T16" fmla="*/ 11 w 46"/>
                <a:gd name="T17" fmla="*/ 20 h 122"/>
                <a:gd name="T18" fmla="*/ 33 w 46"/>
                <a:gd name="T19" fmla="*/ 0 h 122"/>
                <a:gd name="T20" fmla="*/ 46 w 46"/>
                <a:gd name="T21" fmla="*/ 2 h 122"/>
                <a:gd name="T22" fmla="*/ 46 w 46"/>
                <a:gd name="T23" fmla="*/ 13 h 122"/>
                <a:gd name="T24" fmla="*/ 35 w 46"/>
                <a:gd name="T25" fmla="*/ 10 h 122"/>
                <a:gd name="T26" fmla="*/ 22 w 46"/>
                <a:gd name="T27" fmla="*/ 24 h 122"/>
                <a:gd name="T28" fmla="*/ 22 w 46"/>
                <a:gd name="T29" fmla="*/ 45 h 122"/>
                <a:gd name="T30" fmla="*/ 46 w 46"/>
                <a:gd name="T31" fmla="*/ 45 h 122"/>
                <a:gd name="T32" fmla="*/ 46 w 46"/>
                <a:gd name="T33" fmla="*/ 5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22">
                  <a:moveTo>
                    <a:pt x="46" y="53"/>
                  </a:moveTo>
                  <a:cubicBezTo>
                    <a:pt x="22" y="53"/>
                    <a:pt x="22" y="53"/>
                    <a:pt x="22" y="53"/>
                  </a:cubicBezTo>
                  <a:cubicBezTo>
                    <a:pt x="22" y="122"/>
                    <a:pt x="22" y="122"/>
                    <a:pt x="22" y="122"/>
                  </a:cubicBezTo>
                  <a:cubicBezTo>
                    <a:pt x="11" y="122"/>
                    <a:pt x="11" y="122"/>
                    <a:pt x="11" y="122"/>
                  </a:cubicBezTo>
                  <a:cubicBezTo>
                    <a:pt x="11" y="53"/>
                    <a:pt x="11" y="53"/>
                    <a:pt x="11" y="53"/>
                  </a:cubicBezTo>
                  <a:cubicBezTo>
                    <a:pt x="0" y="53"/>
                    <a:pt x="0" y="53"/>
                    <a:pt x="0" y="53"/>
                  </a:cubicBezTo>
                  <a:cubicBezTo>
                    <a:pt x="0" y="44"/>
                    <a:pt x="0" y="44"/>
                    <a:pt x="0" y="44"/>
                  </a:cubicBezTo>
                  <a:cubicBezTo>
                    <a:pt x="11" y="44"/>
                    <a:pt x="11" y="44"/>
                    <a:pt x="11" y="44"/>
                  </a:cubicBezTo>
                  <a:cubicBezTo>
                    <a:pt x="11" y="20"/>
                    <a:pt x="11" y="20"/>
                    <a:pt x="11" y="20"/>
                  </a:cubicBezTo>
                  <a:cubicBezTo>
                    <a:pt x="11" y="7"/>
                    <a:pt x="18" y="0"/>
                    <a:pt x="33" y="0"/>
                  </a:cubicBezTo>
                  <a:cubicBezTo>
                    <a:pt x="38" y="0"/>
                    <a:pt x="41" y="0"/>
                    <a:pt x="46" y="2"/>
                  </a:cubicBezTo>
                  <a:cubicBezTo>
                    <a:pt x="46" y="13"/>
                    <a:pt x="46" y="13"/>
                    <a:pt x="46" y="13"/>
                  </a:cubicBezTo>
                  <a:cubicBezTo>
                    <a:pt x="41" y="11"/>
                    <a:pt x="39" y="10"/>
                    <a:pt x="35" y="10"/>
                  </a:cubicBezTo>
                  <a:cubicBezTo>
                    <a:pt x="27" y="10"/>
                    <a:pt x="22" y="15"/>
                    <a:pt x="22" y="24"/>
                  </a:cubicBezTo>
                  <a:cubicBezTo>
                    <a:pt x="22" y="45"/>
                    <a:pt x="22" y="45"/>
                    <a:pt x="22" y="45"/>
                  </a:cubicBezTo>
                  <a:cubicBezTo>
                    <a:pt x="46" y="45"/>
                    <a:pt x="46" y="45"/>
                    <a:pt x="46" y="45"/>
                  </a:cubicBezTo>
                  <a:cubicBezTo>
                    <a:pt x="46" y="53"/>
                    <a:pt x="46" y="53"/>
                    <a:pt x="46"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53">
              <a:extLst>
                <a:ext uri="{FF2B5EF4-FFF2-40B4-BE49-F238E27FC236}">
                  <a16:creationId xmlns:a16="http://schemas.microsoft.com/office/drawing/2014/main" id="{09EF79DA-7637-40EB-9BAA-DE389D53C3B9}"/>
                </a:ext>
              </a:extLst>
            </p:cNvPr>
            <p:cNvSpPr>
              <a:spLocks/>
            </p:cNvSpPr>
            <p:nvPr/>
          </p:nvSpPr>
          <p:spPr bwMode="auto">
            <a:xfrm>
              <a:off x="8437563" y="3981451"/>
              <a:ext cx="247650" cy="309563"/>
            </a:xfrm>
            <a:custGeom>
              <a:avLst/>
              <a:gdLst>
                <a:gd name="T0" fmla="*/ 55 w 66"/>
                <a:gd name="T1" fmla="*/ 78 h 82"/>
                <a:gd name="T2" fmla="*/ 55 w 66"/>
                <a:gd name="T3" fmla="*/ 65 h 82"/>
                <a:gd name="T4" fmla="*/ 26 w 66"/>
                <a:gd name="T5" fmla="*/ 82 h 82"/>
                <a:gd name="T6" fmla="*/ 0 w 66"/>
                <a:gd name="T7" fmla="*/ 52 h 82"/>
                <a:gd name="T8" fmla="*/ 0 w 66"/>
                <a:gd name="T9" fmla="*/ 0 h 82"/>
                <a:gd name="T10" fmla="*/ 11 w 66"/>
                <a:gd name="T11" fmla="*/ 0 h 82"/>
                <a:gd name="T12" fmla="*/ 11 w 66"/>
                <a:gd name="T13" fmla="*/ 48 h 82"/>
                <a:gd name="T14" fmla="*/ 15 w 66"/>
                <a:gd name="T15" fmla="*/ 66 h 82"/>
                <a:gd name="T16" fmla="*/ 29 w 66"/>
                <a:gd name="T17" fmla="*/ 73 h 82"/>
                <a:gd name="T18" fmla="*/ 55 w 66"/>
                <a:gd name="T19" fmla="*/ 40 h 82"/>
                <a:gd name="T20" fmla="*/ 55 w 66"/>
                <a:gd name="T21" fmla="*/ 0 h 82"/>
                <a:gd name="T22" fmla="*/ 66 w 66"/>
                <a:gd name="T23" fmla="*/ 0 h 82"/>
                <a:gd name="T24" fmla="*/ 66 w 66"/>
                <a:gd name="T25" fmla="*/ 78 h 82"/>
                <a:gd name="T26" fmla="*/ 55 w 66"/>
                <a:gd name="T27" fmla="*/ 7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82">
                  <a:moveTo>
                    <a:pt x="55" y="78"/>
                  </a:moveTo>
                  <a:cubicBezTo>
                    <a:pt x="55" y="65"/>
                    <a:pt x="55" y="65"/>
                    <a:pt x="55" y="65"/>
                  </a:cubicBezTo>
                  <a:cubicBezTo>
                    <a:pt x="48" y="76"/>
                    <a:pt x="39" y="82"/>
                    <a:pt x="26" y="82"/>
                  </a:cubicBezTo>
                  <a:cubicBezTo>
                    <a:pt x="9" y="82"/>
                    <a:pt x="0" y="71"/>
                    <a:pt x="0" y="52"/>
                  </a:cubicBezTo>
                  <a:cubicBezTo>
                    <a:pt x="0" y="0"/>
                    <a:pt x="0" y="0"/>
                    <a:pt x="0" y="0"/>
                  </a:cubicBezTo>
                  <a:cubicBezTo>
                    <a:pt x="11" y="0"/>
                    <a:pt x="11" y="0"/>
                    <a:pt x="11" y="0"/>
                  </a:cubicBezTo>
                  <a:cubicBezTo>
                    <a:pt x="11" y="48"/>
                    <a:pt x="11" y="48"/>
                    <a:pt x="11" y="48"/>
                  </a:cubicBezTo>
                  <a:cubicBezTo>
                    <a:pt x="11" y="56"/>
                    <a:pt x="12" y="62"/>
                    <a:pt x="15" y="66"/>
                  </a:cubicBezTo>
                  <a:cubicBezTo>
                    <a:pt x="18" y="70"/>
                    <a:pt x="23" y="73"/>
                    <a:pt x="29" y="73"/>
                  </a:cubicBezTo>
                  <a:cubicBezTo>
                    <a:pt x="44" y="73"/>
                    <a:pt x="55" y="59"/>
                    <a:pt x="55" y="40"/>
                  </a:cubicBezTo>
                  <a:cubicBezTo>
                    <a:pt x="55" y="0"/>
                    <a:pt x="55" y="0"/>
                    <a:pt x="55" y="0"/>
                  </a:cubicBezTo>
                  <a:cubicBezTo>
                    <a:pt x="66" y="0"/>
                    <a:pt x="66" y="0"/>
                    <a:pt x="66" y="0"/>
                  </a:cubicBezTo>
                  <a:cubicBezTo>
                    <a:pt x="66" y="78"/>
                    <a:pt x="66" y="78"/>
                    <a:pt x="66" y="78"/>
                  </a:cubicBezTo>
                  <a:cubicBezTo>
                    <a:pt x="55" y="78"/>
                    <a:pt x="55" y="78"/>
                    <a:pt x="55" y="7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54">
              <a:extLst>
                <a:ext uri="{FF2B5EF4-FFF2-40B4-BE49-F238E27FC236}">
                  <a16:creationId xmlns:a16="http://schemas.microsoft.com/office/drawing/2014/main" id="{D714FF1F-A24C-4E38-A036-9ED874112724}"/>
                </a:ext>
              </a:extLst>
            </p:cNvPr>
            <p:cNvSpPr>
              <a:spLocks/>
            </p:cNvSpPr>
            <p:nvPr/>
          </p:nvSpPr>
          <p:spPr bwMode="auto">
            <a:xfrm>
              <a:off x="8797926" y="3970338"/>
              <a:ext cx="252413" cy="304800"/>
            </a:xfrm>
            <a:custGeom>
              <a:avLst/>
              <a:gdLst>
                <a:gd name="T0" fmla="*/ 11 w 67"/>
                <a:gd name="T1" fmla="*/ 3 h 81"/>
                <a:gd name="T2" fmla="*/ 11 w 67"/>
                <a:gd name="T3" fmla="*/ 17 h 81"/>
                <a:gd name="T4" fmla="*/ 40 w 67"/>
                <a:gd name="T5" fmla="*/ 0 h 81"/>
                <a:gd name="T6" fmla="*/ 67 w 67"/>
                <a:gd name="T7" fmla="*/ 30 h 81"/>
                <a:gd name="T8" fmla="*/ 67 w 67"/>
                <a:gd name="T9" fmla="*/ 81 h 81"/>
                <a:gd name="T10" fmla="*/ 55 w 67"/>
                <a:gd name="T11" fmla="*/ 81 h 81"/>
                <a:gd name="T12" fmla="*/ 55 w 67"/>
                <a:gd name="T13" fmla="*/ 34 h 81"/>
                <a:gd name="T14" fmla="*/ 52 w 67"/>
                <a:gd name="T15" fmla="*/ 16 h 81"/>
                <a:gd name="T16" fmla="*/ 37 w 67"/>
                <a:gd name="T17" fmla="*/ 8 h 81"/>
                <a:gd name="T18" fmla="*/ 11 w 67"/>
                <a:gd name="T19" fmla="*/ 40 h 81"/>
                <a:gd name="T20" fmla="*/ 11 w 67"/>
                <a:gd name="T21" fmla="*/ 80 h 81"/>
                <a:gd name="T22" fmla="*/ 0 w 67"/>
                <a:gd name="T23" fmla="*/ 80 h 81"/>
                <a:gd name="T24" fmla="*/ 0 w 67"/>
                <a:gd name="T25" fmla="*/ 3 h 81"/>
                <a:gd name="T26" fmla="*/ 11 w 67"/>
                <a:gd name="T27" fmla="*/ 3 h 81"/>
                <a:gd name="T28" fmla="*/ 11 w 67"/>
                <a:gd name="T29"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81">
                  <a:moveTo>
                    <a:pt x="11" y="3"/>
                  </a:moveTo>
                  <a:cubicBezTo>
                    <a:pt x="11" y="17"/>
                    <a:pt x="11" y="17"/>
                    <a:pt x="11" y="17"/>
                  </a:cubicBezTo>
                  <a:cubicBezTo>
                    <a:pt x="18" y="5"/>
                    <a:pt x="27" y="0"/>
                    <a:pt x="40" y="0"/>
                  </a:cubicBezTo>
                  <a:cubicBezTo>
                    <a:pt x="57" y="0"/>
                    <a:pt x="67" y="11"/>
                    <a:pt x="67" y="30"/>
                  </a:cubicBezTo>
                  <a:cubicBezTo>
                    <a:pt x="67" y="81"/>
                    <a:pt x="67" y="81"/>
                    <a:pt x="67" y="81"/>
                  </a:cubicBezTo>
                  <a:cubicBezTo>
                    <a:pt x="55" y="81"/>
                    <a:pt x="55" y="81"/>
                    <a:pt x="55" y="81"/>
                  </a:cubicBezTo>
                  <a:cubicBezTo>
                    <a:pt x="55" y="34"/>
                    <a:pt x="55" y="34"/>
                    <a:pt x="55" y="34"/>
                  </a:cubicBezTo>
                  <a:cubicBezTo>
                    <a:pt x="55" y="25"/>
                    <a:pt x="54" y="20"/>
                    <a:pt x="52" y="16"/>
                  </a:cubicBezTo>
                  <a:cubicBezTo>
                    <a:pt x="49" y="11"/>
                    <a:pt x="44" y="8"/>
                    <a:pt x="37" y="8"/>
                  </a:cubicBezTo>
                  <a:cubicBezTo>
                    <a:pt x="22" y="8"/>
                    <a:pt x="11" y="22"/>
                    <a:pt x="11" y="40"/>
                  </a:cubicBezTo>
                  <a:cubicBezTo>
                    <a:pt x="11" y="80"/>
                    <a:pt x="11" y="80"/>
                    <a:pt x="11" y="80"/>
                  </a:cubicBezTo>
                  <a:cubicBezTo>
                    <a:pt x="0" y="80"/>
                    <a:pt x="0" y="80"/>
                    <a:pt x="0" y="80"/>
                  </a:cubicBezTo>
                  <a:cubicBezTo>
                    <a:pt x="0" y="3"/>
                    <a:pt x="0" y="3"/>
                    <a:pt x="0" y="3"/>
                  </a:cubicBezTo>
                  <a:cubicBezTo>
                    <a:pt x="11" y="3"/>
                    <a:pt x="11" y="3"/>
                    <a:pt x="11" y="3"/>
                  </a:cubicBezTo>
                  <a:cubicBezTo>
                    <a:pt x="11" y="3"/>
                    <a:pt x="11" y="3"/>
                    <a:pt x="1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55">
              <a:extLst>
                <a:ext uri="{FF2B5EF4-FFF2-40B4-BE49-F238E27FC236}">
                  <a16:creationId xmlns:a16="http://schemas.microsoft.com/office/drawing/2014/main" id="{E432DB8C-0CEC-4C34-AC31-5E0976B69D29}"/>
                </a:ext>
              </a:extLst>
            </p:cNvPr>
            <p:cNvSpPr>
              <a:spLocks noEditPoints="1"/>
            </p:cNvSpPr>
            <p:nvPr/>
          </p:nvSpPr>
          <p:spPr bwMode="auto">
            <a:xfrm>
              <a:off x="9137651" y="3827463"/>
              <a:ext cx="282575" cy="463550"/>
            </a:xfrm>
            <a:custGeom>
              <a:avLst/>
              <a:gdLst>
                <a:gd name="T0" fmla="*/ 64 w 75"/>
                <a:gd name="T1" fmla="*/ 106 h 123"/>
                <a:gd name="T2" fmla="*/ 35 w 75"/>
                <a:gd name="T3" fmla="*/ 123 h 123"/>
                <a:gd name="T4" fmla="*/ 0 w 75"/>
                <a:gd name="T5" fmla="*/ 81 h 123"/>
                <a:gd name="T6" fmla="*/ 35 w 75"/>
                <a:gd name="T7" fmla="*/ 38 h 123"/>
                <a:gd name="T8" fmla="*/ 64 w 75"/>
                <a:gd name="T9" fmla="*/ 55 h 123"/>
                <a:gd name="T10" fmla="*/ 64 w 75"/>
                <a:gd name="T11" fmla="*/ 0 h 123"/>
                <a:gd name="T12" fmla="*/ 75 w 75"/>
                <a:gd name="T13" fmla="*/ 0 h 123"/>
                <a:gd name="T14" fmla="*/ 75 w 75"/>
                <a:gd name="T15" fmla="*/ 120 h 123"/>
                <a:gd name="T16" fmla="*/ 64 w 75"/>
                <a:gd name="T17" fmla="*/ 120 h 123"/>
                <a:gd name="T18" fmla="*/ 64 w 75"/>
                <a:gd name="T19" fmla="*/ 106 h 123"/>
                <a:gd name="T20" fmla="*/ 12 w 75"/>
                <a:gd name="T21" fmla="*/ 80 h 123"/>
                <a:gd name="T22" fmla="*/ 38 w 75"/>
                <a:gd name="T23" fmla="*/ 113 h 123"/>
                <a:gd name="T24" fmla="*/ 64 w 75"/>
                <a:gd name="T25" fmla="*/ 80 h 123"/>
                <a:gd name="T26" fmla="*/ 37 w 75"/>
                <a:gd name="T27" fmla="*/ 46 h 123"/>
                <a:gd name="T28" fmla="*/ 12 w 75"/>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23">
                  <a:moveTo>
                    <a:pt x="64" y="106"/>
                  </a:moveTo>
                  <a:cubicBezTo>
                    <a:pt x="57" y="117"/>
                    <a:pt x="48" y="123"/>
                    <a:pt x="35" y="123"/>
                  </a:cubicBezTo>
                  <a:cubicBezTo>
                    <a:pt x="14" y="123"/>
                    <a:pt x="0" y="106"/>
                    <a:pt x="0" y="81"/>
                  </a:cubicBezTo>
                  <a:cubicBezTo>
                    <a:pt x="0" y="56"/>
                    <a:pt x="15" y="38"/>
                    <a:pt x="35" y="38"/>
                  </a:cubicBezTo>
                  <a:cubicBezTo>
                    <a:pt x="48" y="38"/>
                    <a:pt x="57" y="44"/>
                    <a:pt x="64" y="55"/>
                  </a:cubicBezTo>
                  <a:cubicBezTo>
                    <a:pt x="64" y="0"/>
                    <a:pt x="64" y="0"/>
                    <a:pt x="64" y="0"/>
                  </a:cubicBezTo>
                  <a:cubicBezTo>
                    <a:pt x="75" y="0"/>
                    <a:pt x="75" y="0"/>
                    <a:pt x="75" y="0"/>
                  </a:cubicBezTo>
                  <a:cubicBezTo>
                    <a:pt x="75" y="120"/>
                    <a:pt x="75" y="120"/>
                    <a:pt x="75" y="120"/>
                  </a:cubicBezTo>
                  <a:cubicBezTo>
                    <a:pt x="64" y="120"/>
                    <a:pt x="64" y="120"/>
                    <a:pt x="64" y="120"/>
                  </a:cubicBezTo>
                  <a:cubicBezTo>
                    <a:pt x="64" y="106"/>
                    <a:pt x="64" y="106"/>
                    <a:pt x="64" y="106"/>
                  </a:cubicBezTo>
                  <a:moveTo>
                    <a:pt x="12" y="80"/>
                  </a:moveTo>
                  <a:cubicBezTo>
                    <a:pt x="12" y="100"/>
                    <a:pt x="22" y="113"/>
                    <a:pt x="38" y="113"/>
                  </a:cubicBezTo>
                  <a:cubicBezTo>
                    <a:pt x="53" y="113"/>
                    <a:pt x="64" y="100"/>
                    <a:pt x="64" y="80"/>
                  </a:cubicBezTo>
                  <a:cubicBezTo>
                    <a:pt x="64" y="60"/>
                    <a:pt x="53" y="46"/>
                    <a:pt x="37" y="46"/>
                  </a:cubicBezTo>
                  <a:cubicBezTo>
                    <a:pt x="22" y="46"/>
                    <a:pt x="12" y="60"/>
                    <a:pt x="12" y="8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56">
              <a:extLst>
                <a:ext uri="{FF2B5EF4-FFF2-40B4-BE49-F238E27FC236}">
                  <a16:creationId xmlns:a16="http://schemas.microsoft.com/office/drawing/2014/main" id="{06CE9AA4-90C5-4D1C-8F7E-965810E988FD}"/>
                </a:ext>
              </a:extLst>
            </p:cNvPr>
            <p:cNvSpPr>
              <a:spLocks noEditPoints="1"/>
            </p:cNvSpPr>
            <p:nvPr/>
          </p:nvSpPr>
          <p:spPr bwMode="auto">
            <a:xfrm>
              <a:off x="9672638" y="3868738"/>
              <a:ext cx="44450" cy="406400"/>
            </a:xfrm>
            <a:custGeom>
              <a:avLst/>
              <a:gdLst>
                <a:gd name="T0" fmla="*/ 28 w 28"/>
                <a:gd name="T1" fmla="*/ 28 h 256"/>
                <a:gd name="T2" fmla="*/ 0 w 28"/>
                <a:gd name="T3" fmla="*/ 28 h 256"/>
                <a:gd name="T4" fmla="*/ 0 w 28"/>
                <a:gd name="T5" fmla="*/ 0 h 256"/>
                <a:gd name="T6" fmla="*/ 28 w 28"/>
                <a:gd name="T7" fmla="*/ 0 h 256"/>
                <a:gd name="T8" fmla="*/ 28 w 28"/>
                <a:gd name="T9" fmla="*/ 28 h 256"/>
                <a:gd name="T10" fmla="*/ 28 w 28"/>
                <a:gd name="T11" fmla="*/ 256 h 256"/>
                <a:gd name="T12" fmla="*/ 0 w 28"/>
                <a:gd name="T13" fmla="*/ 256 h 256"/>
                <a:gd name="T14" fmla="*/ 0 w 28"/>
                <a:gd name="T15" fmla="*/ 71 h 256"/>
                <a:gd name="T16" fmla="*/ 28 w 28"/>
                <a:gd name="T17" fmla="*/ 71 h 256"/>
                <a:gd name="T18" fmla="*/ 28 w 28"/>
                <a:gd name="T19"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56">
                  <a:moveTo>
                    <a:pt x="28" y="28"/>
                  </a:moveTo>
                  <a:lnTo>
                    <a:pt x="0" y="28"/>
                  </a:lnTo>
                  <a:lnTo>
                    <a:pt x="0" y="0"/>
                  </a:lnTo>
                  <a:lnTo>
                    <a:pt x="28" y="0"/>
                  </a:lnTo>
                  <a:lnTo>
                    <a:pt x="28" y="28"/>
                  </a:lnTo>
                  <a:close/>
                  <a:moveTo>
                    <a:pt x="28" y="256"/>
                  </a:moveTo>
                  <a:lnTo>
                    <a:pt x="0" y="256"/>
                  </a:lnTo>
                  <a:lnTo>
                    <a:pt x="0" y="71"/>
                  </a:lnTo>
                  <a:lnTo>
                    <a:pt x="28" y="71"/>
                  </a:lnTo>
                  <a:lnTo>
                    <a:pt x="28" y="2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57">
              <a:extLst>
                <a:ext uri="{FF2B5EF4-FFF2-40B4-BE49-F238E27FC236}">
                  <a16:creationId xmlns:a16="http://schemas.microsoft.com/office/drawing/2014/main" id="{3411B23E-4FC8-4A5A-AFAC-98257818A46F}"/>
                </a:ext>
              </a:extLst>
            </p:cNvPr>
            <p:cNvSpPr>
              <a:spLocks noEditPoints="1"/>
            </p:cNvSpPr>
            <p:nvPr/>
          </p:nvSpPr>
          <p:spPr bwMode="auto">
            <a:xfrm>
              <a:off x="9672638" y="3868738"/>
              <a:ext cx="44450" cy="406400"/>
            </a:xfrm>
            <a:custGeom>
              <a:avLst/>
              <a:gdLst>
                <a:gd name="T0" fmla="*/ 28 w 28"/>
                <a:gd name="T1" fmla="*/ 28 h 256"/>
                <a:gd name="T2" fmla="*/ 0 w 28"/>
                <a:gd name="T3" fmla="*/ 28 h 256"/>
                <a:gd name="T4" fmla="*/ 0 w 28"/>
                <a:gd name="T5" fmla="*/ 0 h 256"/>
                <a:gd name="T6" fmla="*/ 28 w 28"/>
                <a:gd name="T7" fmla="*/ 0 h 256"/>
                <a:gd name="T8" fmla="*/ 28 w 28"/>
                <a:gd name="T9" fmla="*/ 28 h 256"/>
                <a:gd name="T10" fmla="*/ 28 w 28"/>
                <a:gd name="T11" fmla="*/ 256 h 256"/>
                <a:gd name="T12" fmla="*/ 0 w 28"/>
                <a:gd name="T13" fmla="*/ 256 h 256"/>
                <a:gd name="T14" fmla="*/ 0 w 28"/>
                <a:gd name="T15" fmla="*/ 71 h 256"/>
                <a:gd name="T16" fmla="*/ 28 w 28"/>
                <a:gd name="T17" fmla="*/ 71 h 256"/>
                <a:gd name="T18" fmla="*/ 28 w 28"/>
                <a:gd name="T19"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56">
                  <a:moveTo>
                    <a:pt x="28" y="28"/>
                  </a:moveTo>
                  <a:lnTo>
                    <a:pt x="0" y="28"/>
                  </a:lnTo>
                  <a:lnTo>
                    <a:pt x="0" y="0"/>
                  </a:lnTo>
                  <a:lnTo>
                    <a:pt x="28" y="0"/>
                  </a:lnTo>
                  <a:lnTo>
                    <a:pt x="28" y="28"/>
                  </a:lnTo>
                  <a:moveTo>
                    <a:pt x="28" y="256"/>
                  </a:moveTo>
                  <a:lnTo>
                    <a:pt x="0" y="256"/>
                  </a:lnTo>
                  <a:lnTo>
                    <a:pt x="0" y="71"/>
                  </a:lnTo>
                  <a:lnTo>
                    <a:pt x="28" y="71"/>
                  </a:lnTo>
                  <a:lnTo>
                    <a:pt x="28" y="25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58">
              <a:extLst>
                <a:ext uri="{FF2B5EF4-FFF2-40B4-BE49-F238E27FC236}">
                  <a16:creationId xmlns:a16="http://schemas.microsoft.com/office/drawing/2014/main" id="{50D803ED-8AA4-40F7-8470-7AF2AA765C2A}"/>
                </a:ext>
              </a:extLst>
            </p:cNvPr>
            <p:cNvSpPr>
              <a:spLocks/>
            </p:cNvSpPr>
            <p:nvPr/>
          </p:nvSpPr>
          <p:spPr bwMode="auto">
            <a:xfrm>
              <a:off x="9826626" y="3970338"/>
              <a:ext cx="252413" cy="304800"/>
            </a:xfrm>
            <a:custGeom>
              <a:avLst/>
              <a:gdLst>
                <a:gd name="T0" fmla="*/ 12 w 67"/>
                <a:gd name="T1" fmla="*/ 3 h 81"/>
                <a:gd name="T2" fmla="*/ 12 w 67"/>
                <a:gd name="T3" fmla="*/ 17 h 81"/>
                <a:gd name="T4" fmla="*/ 41 w 67"/>
                <a:gd name="T5" fmla="*/ 0 h 81"/>
                <a:gd name="T6" fmla="*/ 67 w 67"/>
                <a:gd name="T7" fmla="*/ 30 h 81"/>
                <a:gd name="T8" fmla="*/ 67 w 67"/>
                <a:gd name="T9" fmla="*/ 81 h 81"/>
                <a:gd name="T10" fmla="*/ 56 w 67"/>
                <a:gd name="T11" fmla="*/ 81 h 81"/>
                <a:gd name="T12" fmla="*/ 56 w 67"/>
                <a:gd name="T13" fmla="*/ 34 h 81"/>
                <a:gd name="T14" fmla="*/ 52 w 67"/>
                <a:gd name="T15" fmla="*/ 16 h 81"/>
                <a:gd name="T16" fmla="*/ 38 w 67"/>
                <a:gd name="T17" fmla="*/ 8 h 81"/>
                <a:gd name="T18" fmla="*/ 12 w 67"/>
                <a:gd name="T19" fmla="*/ 40 h 81"/>
                <a:gd name="T20" fmla="*/ 12 w 67"/>
                <a:gd name="T21" fmla="*/ 80 h 81"/>
                <a:gd name="T22" fmla="*/ 0 w 67"/>
                <a:gd name="T23" fmla="*/ 80 h 81"/>
                <a:gd name="T24" fmla="*/ 0 w 67"/>
                <a:gd name="T25" fmla="*/ 3 h 81"/>
                <a:gd name="T26" fmla="*/ 12 w 67"/>
                <a:gd name="T27" fmla="*/ 3 h 81"/>
                <a:gd name="T28" fmla="*/ 12 w 67"/>
                <a:gd name="T29"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81">
                  <a:moveTo>
                    <a:pt x="12" y="3"/>
                  </a:moveTo>
                  <a:cubicBezTo>
                    <a:pt x="12" y="17"/>
                    <a:pt x="12" y="17"/>
                    <a:pt x="12" y="17"/>
                  </a:cubicBezTo>
                  <a:cubicBezTo>
                    <a:pt x="18" y="5"/>
                    <a:pt x="28" y="0"/>
                    <a:pt x="41" y="0"/>
                  </a:cubicBezTo>
                  <a:cubicBezTo>
                    <a:pt x="58" y="0"/>
                    <a:pt x="67" y="11"/>
                    <a:pt x="67" y="30"/>
                  </a:cubicBezTo>
                  <a:cubicBezTo>
                    <a:pt x="67" y="81"/>
                    <a:pt x="67" y="81"/>
                    <a:pt x="67" y="81"/>
                  </a:cubicBezTo>
                  <a:cubicBezTo>
                    <a:pt x="56" y="81"/>
                    <a:pt x="56" y="81"/>
                    <a:pt x="56" y="81"/>
                  </a:cubicBezTo>
                  <a:cubicBezTo>
                    <a:pt x="56" y="34"/>
                    <a:pt x="56" y="34"/>
                    <a:pt x="56" y="34"/>
                  </a:cubicBezTo>
                  <a:cubicBezTo>
                    <a:pt x="56" y="25"/>
                    <a:pt x="55" y="20"/>
                    <a:pt x="52" y="16"/>
                  </a:cubicBezTo>
                  <a:cubicBezTo>
                    <a:pt x="49" y="11"/>
                    <a:pt x="44" y="8"/>
                    <a:pt x="38" y="8"/>
                  </a:cubicBezTo>
                  <a:cubicBezTo>
                    <a:pt x="23" y="8"/>
                    <a:pt x="12" y="22"/>
                    <a:pt x="12" y="40"/>
                  </a:cubicBezTo>
                  <a:cubicBezTo>
                    <a:pt x="12" y="80"/>
                    <a:pt x="12" y="80"/>
                    <a:pt x="12" y="80"/>
                  </a:cubicBezTo>
                  <a:cubicBezTo>
                    <a:pt x="0" y="80"/>
                    <a:pt x="0" y="80"/>
                    <a:pt x="0" y="80"/>
                  </a:cubicBezTo>
                  <a:cubicBezTo>
                    <a:pt x="0" y="3"/>
                    <a:pt x="0" y="3"/>
                    <a:pt x="0" y="3"/>
                  </a:cubicBezTo>
                  <a:cubicBezTo>
                    <a:pt x="12" y="3"/>
                    <a:pt x="12" y="3"/>
                    <a:pt x="12" y="3"/>
                  </a:cubicBezTo>
                  <a:cubicBezTo>
                    <a:pt x="12" y="3"/>
                    <a:pt x="12" y="3"/>
                    <a:pt x="12"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59">
              <a:extLst>
                <a:ext uri="{FF2B5EF4-FFF2-40B4-BE49-F238E27FC236}">
                  <a16:creationId xmlns:a16="http://schemas.microsoft.com/office/drawing/2014/main" id="{79768A80-5543-4BCE-B13E-3EC97B87597A}"/>
                </a:ext>
              </a:extLst>
            </p:cNvPr>
            <p:cNvSpPr>
              <a:spLocks noEditPoints="1"/>
            </p:cNvSpPr>
            <p:nvPr/>
          </p:nvSpPr>
          <p:spPr bwMode="auto">
            <a:xfrm>
              <a:off x="10166351" y="3827463"/>
              <a:ext cx="285750" cy="463550"/>
            </a:xfrm>
            <a:custGeom>
              <a:avLst/>
              <a:gdLst>
                <a:gd name="T0" fmla="*/ 65 w 76"/>
                <a:gd name="T1" fmla="*/ 106 h 123"/>
                <a:gd name="T2" fmla="*/ 35 w 76"/>
                <a:gd name="T3" fmla="*/ 123 h 123"/>
                <a:gd name="T4" fmla="*/ 0 w 76"/>
                <a:gd name="T5" fmla="*/ 81 h 123"/>
                <a:gd name="T6" fmla="*/ 36 w 76"/>
                <a:gd name="T7" fmla="*/ 38 h 123"/>
                <a:gd name="T8" fmla="*/ 65 w 76"/>
                <a:gd name="T9" fmla="*/ 55 h 123"/>
                <a:gd name="T10" fmla="*/ 65 w 76"/>
                <a:gd name="T11" fmla="*/ 0 h 123"/>
                <a:gd name="T12" fmla="*/ 76 w 76"/>
                <a:gd name="T13" fmla="*/ 0 h 123"/>
                <a:gd name="T14" fmla="*/ 76 w 76"/>
                <a:gd name="T15" fmla="*/ 120 h 123"/>
                <a:gd name="T16" fmla="*/ 65 w 76"/>
                <a:gd name="T17" fmla="*/ 120 h 123"/>
                <a:gd name="T18" fmla="*/ 65 w 76"/>
                <a:gd name="T19" fmla="*/ 106 h 123"/>
                <a:gd name="T20" fmla="*/ 12 w 76"/>
                <a:gd name="T21" fmla="*/ 80 h 123"/>
                <a:gd name="T22" fmla="*/ 38 w 76"/>
                <a:gd name="T23" fmla="*/ 113 h 123"/>
                <a:gd name="T24" fmla="*/ 64 w 76"/>
                <a:gd name="T25" fmla="*/ 80 h 123"/>
                <a:gd name="T26" fmla="*/ 37 w 76"/>
                <a:gd name="T27" fmla="*/ 46 h 123"/>
                <a:gd name="T28" fmla="*/ 12 w 7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23">
                  <a:moveTo>
                    <a:pt x="65" y="106"/>
                  </a:moveTo>
                  <a:cubicBezTo>
                    <a:pt x="58" y="117"/>
                    <a:pt x="48" y="123"/>
                    <a:pt x="35" y="123"/>
                  </a:cubicBezTo>
                  <a:cubicBezTo>
                    <a:pt x="15" y="123"/>
                    <a:pt x="0" y="106"/>
                    <a:pt x="0" y="81"/>
                  </a:cubicBezTo>
                  <a:cubicBezTo>
                    <a:pt x="0" y="56"/>
                    <a:pt x="15" y="38"/>
                    <a:pt x="36" y="38"/>
                  </a:cubicBezTo>
                  <a:cubicBezTo>
                    <a:pt x="49" y="38"/>
                    <a:pt x="58" y="44"/>
                    <a:pt x="65" y="55"/>
                  </a:cubicBezTo>
                  <a:cubicBezTo>
                    <a:pt x="65" y="0"/>
                    <a:pt x="65" y="0"/>
                    <a:pt x="65" y="0"/>
                  </a:cubicBezTo>
                  <a:cubicBezTo>
                    <a:pt x="76" y="0"/>
                    <a:pt x="76" y="0"/>
                    <a:pt x="76" y="0"/>
                  </a:cubicBezTo>
                  <a:cubicBezTo>
                    <a:pt x="76" y="120"/>
                    <a:pt x="76" y="120"/>
                    <a:pt x="76" y="120"/>
                  </a:cubicBezTo>
                  <a:cubicBezTo>
                    <a:pt x="65" y="120"/>
                    <a:pt x="65" y="120"/>
                    <a:pt x="65" y="120"/>
                  </a:cubicBezTo>
                  <a:cubicBezTo>
                    <a:pt x="65" y="106"/>
                    <a:pt x="65" y="106"/>
                    <a:pt x="65" y="106"/>
                  </a:cubicBezTo>
                  <a:moveTo>
                    <a:pt x="12" y="80"/>
                  </a:moveTo>
                  <a:cubicBezTo>
                    <a:pt x="12" y="100"/>
                    <a:pt x="23" y="113"/>
                    <a:pt x="38" y="113"/>
                  </a:cubicBezTo>
                  <a:cubicBezTo>
                    <a:pt x="53" y="113"/>
                    <a:pt x="64" y="100"/>
                    <a:pt x="64" y="80"/>
                  </a:cubicBezTo>
                  <a:cubicBezTo>
                    <a:pt x="64" y="60"/>
                    <a:pt x="53" y="46"/>
                    <a:pt x="37" y="46"/>
                  </a:cubicBezTo>
                  <a:cubicBezTo>
                    <a:pt x="23" y="46"/>
                    <a:pt x="12" y="60"/>
                    <a:pt x="12" y="8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60">
              <a:extLst>
                <a:ext uri="{FF2B5EF4-FFF2-40B4-BE49-F238E27FC236}">
                  <a16:creationId xmlns:a16="http://schemas.microsoft.com/office/drawing/2014/main" id="{9DCDD0F3-2226-4EFC-9742-0758752899DC}"/>
                </a:ext>
              </a:extLst>
            </p:cNvPr>
            <p:cNvSpPr>
              <a:spLocks/>
            </p:cNvSpPr>
            <p:nvPr/>
          </p:nvSpPr>
          <p:spPr bwMode="auto">
            <a:xfrm>
              <a:off x="10561638" y="3981451"/>
              <a:ext cx="252413" cy="309563"/>
            </a:xfrm>
            <a:custGeom>
              <a:avLst/>
              <a:gdLst>
                <a:gd name="T0" fmla="*/ 55 w 67"/>
                <a:gd name="T1" fmla="*/ 78 h 82"/>
                <a:gd name="T2" fmla="*/ 55 w 67"/>
                <a:gd name="T3" fmla="*/ 65 h 82"/>
                <a:gd name="T4" fmla="*/ 27 w 67"/>
                <a:gd name="T5" fmla="*/ 82 h 82"/>
                <a:gd name="T6" fmla="*/ 0 w 67"/>
                <a:gd name="T7" fmla="*/ 52 h 82"/>
                <a:gd name="T8" fmla="*/ 0 w 67"/>
                <a:gd name="T9" fmla="*/ 0 h 82"/>
                <a:gd name="T10" fmla="*/ 11 w 67"/>
                <a:gd name="T11" fmla="*/ 0 h 82"/>
                <a:gd name="T12" fmla="*/ 11 w 67"/>
                <a:gd name="T13" fmla="*/ 48 h 82"/>
                <a:gd name="T14" fmla="*/ 15 w 67"/>
                <a:gd name="T15" fmla="*/ 66 h 82"/>
                <a:gd name="T16" fmla="*/ 30 w 67"/>
                <a:gd name="T17" fmla="*/ 73 h 82"/>
                <a:gd name="T18" fmla="*/ 55 w 67"/>
                <a:gd name="T19" fmla="*/ 40 h 82"/>
                <a:gd name="T20" fmla="*/ 55 w 67"/>
                <a:gd name="T21" fmla="*/ 0 h 82"/>
                <a:gd name="T22" fmla="*/ 67 w 67"/>
                <a:gd name="T23" fmla="*/ 0 h 82"/>
                <a:gd name="T24" fmla="*/ 67 w 67"/>
                <a:gd name="T25" fmla="*/ 78 h 82"/>
                <a:gd name="T26" fmla="*/ 55 w 67"/>
                <a:gd name="T27" fmla="*/ 7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2">
                  <a:moveTo>
                    <a:pt x="55" y="78"/>
                  </a:moveTo>
                  <a:cubicBezTo>
                    <a:pt x="55" y="65"/>
                    <a:pt x="55" y="65"/>
                    <a:pt x="55" y="65"/>
                  </a:cubicBezTo>
                  <a:cubicBezTo>
                    <a:pt x="49" y="76"/>
                    <a:pt x="40" y="82"/>
                    <a:pt x="27" y="82"/>
                  </a:cubicBezTo>
                  <a:cubicBezTo>
                    <a:pt x="10" y="82"/>
                    <a:pt x="0" y="71"/>
                    <a:pt x="0" y="52"/>
                  </a:cubicBezTo>
                  <a:cubicBezTo>
                    <a:pt x="0" y="0"/>
                    <a:pt x="0" y="0"/>
                    <a:pt x="0" y="0"/>
                  </a:cubicBezTo>
                  <a:cubicBezTo>
                    <a:pt x="11" y="0"/>
                    <a:pt x="11" y="0"/>
                    <a:pt x="11" y="0"/>
                  </a:cubicBezTo>
                  <a:cubicBezTo>
                    <a:pt x="11" y="48"/>
                    <a:pt x="11" y="48"/>
                    <a:pt x="11" y="48"/>
                  </a:cubicBezTo>
                  <a:cubicBezTo>
                    <a:pt x="11" y="56"/>
                    <a:pt x="12" y="62"/>
                    <a:pt x="15" y="66"/>
                  </a:cubicBezTo>
                  <a:cubicBezTo>
                    <a:pt x="18" y="70"/>
                    <a:pt x="23" y="73"/>
                    <a:pt x="30" y="73"/>
                  </a:cubicBezTo>
                  <a:cubicBezTo>
                    <a:pt x="45" y="73"/>
                    <a:pt x="55" y="59"/>
                    <a:pt x="55" y="40"/>
                  </a:cubicBezTo>
                  <a:cubicBezTo>
                    <a:pt x="55" y="0"/>
                    <a:pt x="55" y="0"/>
                    <a:pt x="55" y="0"/>
                  </a:cubicBezTo>
                  <a:cubicBezTo>
                    <a:pt x="67" y="0"/>
                    <a:pt x="67" y="0"/>
                    <a:pt x="67" y="0"/>
                  </a:cubicBezTo>
                  <a:cubicBezTo>
                    <a:pt x="67" y="78"/>
                    <a:pt x="67" y="78"/>
                    <a:pt x="67" y="78"/>
                  </a:cubicBezTo>
                  <a:cubicBezTo>
                    <a:pt x="55" y="78"/>
                    <a:pt x="55" y="78"/>
                    <a:pt x="55" y="7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61">
              <a:extLst>
                <a:ext uri="{FF2B5EF4-FFF2-40B4-BE49-F238E27FC236}">
                  <a16:creationId xmlns:a16="http://schemas.microsoft.com/office/drawing/2014/main" id="{D4C47511-48AA-4CED-B77E-B957BF3EDA98}"/>
                </a:ext>
              </a:extLst>
            </p:cNvPr>
            <p:cNvSpPr>
              <a:spLocks/>
            </p:cNvSpPr>
            <p:nvPr/>
          </p:nvSpPr>
          <p:spPr bwMode="auto">
            <a:xfrm>
              <a:off x="10899776" y="3967163"/>
              <a:ext cx="257175" cy="319088"/>
            </a:xfrm>
            <a:custGeom>
              <a:avLst/>
              <a:gdLst>
                <a:gd name="T0" fmla="*/ 56 w 68"/>
                <a:gd name="T1" fmla="*/ 27 h 85"/>
                <a:gd name="T2" fmla="*/ 34 w 68"/>
                <a:gd name="T3" fmla="*/ 9 h 85"/>
                <a:gd name="T4" fmla="*/ 13 w 68"/>
                <a:gd name="T5" fmla="*/ 23 h 85"/>
                <a:gd name="T6" fmla="*/ 21 w 68"/>
                <a:gd name="T7" fmla="*/ 34 h 85"/>
                <a:gd name="T8" fmla="*/ 37 w 68"/>
                <a:gd name="T9" fmla="*/ 37 h 85"/>
                <a:gd name="T10" fmla="*/ 59 w 68"/>
                <a:gd name="T11" fmla="*/ 43 h 85"/>
                <a:gd name="T12" fmla="*/ 68 w 68"/>
                <a:gd name="T13" fmla="*/ 60 h 85"/>
                <a:gd name="T14" fmla="*/ 34 w 68"/>
                <a:gd name="T15" fmla="*/ 85 h 85"/>
                <a:gd name="T16" fmla="*/ 0 w 68"/>
                <a:gd name="T17" fmla="*/ 58 h 85"/>
                <a:gd name="T18" fmla="*/ 11 w 68"/>
                <a:gd name="T19" fmla="*/ 58 h 85"/>
                <a:gd name="T20" fmla="*/ 33 w 68"/>
                <a:gd name="T21" fmla="*/ 76 h 85"/>
                <a:gd name="T22" fmla="*/ 55 w 68"/>
                <a:gd name="T23" fmla="*/ 60 h 85"/>
                <a:gd name="T24" fmla="*/ 36 w 68"/>
                <a:gd name="T25" fmla="*/ 48 h 85"/>
                <a:gd name="T26" fmla="*/ 8 w 68"/>
                <a:gd name="T27" fmla="*/ 40 h 85"/>
                <a:gd name="T28" fmla="*/ 0 w 68"/>
                <a:gd name="T29" fmla="*/ 24 h 85"/>
                <a:gd name="T30" fmla="*/ 33 w 68"/>
                <a:gd name="T31" fmla="*/ 0 h 85"/>
                <a:gd name="T32" fmla="*/ 66 w 68"/>
                <a:gd name="T33" fmla="*/ 26 h 85"/>
                <a:gd name="T34" fmla="*/ 56 w 68"/>
                <a:gd name="T35" fmla="*/ 26 h 85"/>
                <a:gd name="T36" fmla="*/ 56 w 68"/>
                <a:gd name="T37" fmla="*/ 2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85">
                  <a:moveTo>
                    <a:pt x="56" y="27"/>
                  </a:moveTo>
                  <a:cubicBezTo>
                    <a:pt x="56" y="16"/>
                    <a:pt x="48" y="9"/>
                    <a:pt x="34" y="9"/>
                  </a:cubicBezTo>
                  <a:cubicBezTo>
                    <a:pt x="22" y="9"/>
                    <a:pt x="13" y="15"/>
                    <a:pt x="13" y="23"/>
                  </a:cubicBezTo>
                  <a:cubicBezTo>
                    <a:pt x="13" y="28"/>
                    <a:pt x="16" y="32"/>
                    <a:pt x="21" y="34"/>
                  </a:cubicBezTo>
                  <a:cubicBezTo>
                    <a:pt x="24" y="35"/>
                    <a:pt x="25" y="35"/>
                    <a:pt x="37" y="37"/>
                  </a:cubicBezTo>
                  <a:cubicBezTo>
                    <a:pt x="50" y="39"/>
                    <a:pt x="54" y="40"/>
                    <a:pt x="59" y="43"/>
                  </a:cubicBezTo>
                  <a:cubicBezTo>
                    <a:pt x="65" y="47"/>
                    <a:pt x="68" y="53"/>
                    <a:pt x="68" y="60"/>
                  </a:cubicBezTo>
                  <a:cubicBezTo>
                    <a:pt x="68" y="75"/>
                    <a:pt x="55" y="85"/>
                    <a:pt x="34" y="85"/>
                  </a:cubicBezTo>
                  <a:cubicBezTo>
                    <a:pt x="14" y="85"/>
                    <a:pt x="3" y="76"/>
                    <a:pt x="0" y="58"/>
                  </a:cubicBezTo>
                  <a:cubicBezTo>
                    <a:pt x="11" y="58"/>
                    <a:pt x="11" y="58"/>
                    <a:pt x="11" y="58"/>
                  </a:cubicBezTo>
                  <a:cubicBezTo>
                    <a:pt x="13" y="70"/>
                    <a:pt x="20" y="76"/>
                    <a:pt x="33" y="76"/>
                  </a:cubicBezTo>
                  <a:cubicBezTo>
                    <a:pt x="46" y="76"/>
                    <a:pt x="55" y="69"/>
                    <a:pt x="55" y="60"/>
                  </a:cubicBezTo>
                  <a:cubicBezTo>
                    <a:pt x="55" y="53"/>
                    <a:pt x="50" y="50"/>
                    <a:pt x="36" y="48"/>
                  </a:cubicBezTo>
                  <a:cubicBezTo>
                    <a:pt x="16" y="44"/>
                    <a:pt x="13" y="44"/>
                    <a:pt x="8" y="40"/>
                  </a:cubicBezTo>
                  <a:cubicBezTo>
                    <a:pt x="4" y="36"/>
                    <a:pt x="0" y="30"/>
                    <a:pt x="0" y="24"/>
                  </a:cubicBezTo>
                  <a:cubicBezTo>
                    <a:pt x="0" y="10"/>
                    <a:pt x="14" y="0"/>
                    <a:pt x="33" y="0"/>
                  </a:cubicBezTo>
                  <a:cubicBezTo>
                    <a:pt x="53" y="0"/>
                    <a:pt x="64" y="9"/>
                    <a:pt x="66" y="26"/>
                  </a:cubicBezTo>
                  <a:cubicBezTo>
                    <a:pt x="56" y="26"/>
                    <a:pt x="56" y="26"/>
                    <a:pt x="56" y="26"/>
                  </a:cubicBezTo>
                  <a:cubicBezTo>
                    <a:pt x="56" y="27"/>
                    <a:pt x="56" y="27"/>
                    <a:pt x="56"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62">
              <a:extLst>
                <a:ext uri="{FF2B5EF4-FFF2-40B4-BE49-F238E27FC236}">
                  <a16:creationId xmlns:a16="http://schemas.microsoft.com/office/drawing/2014/main" id="{AAD4BAE3-8DE1-4551-A185-38C984593C16}"/>
                </a:ext>
              </a:extLst>
            </p:cNvPr>
            <p:cNvSpPr>
              <a:spLocks/>
            </p:cNvSpPr>
            <p:nvPr/>
          </p:nvSpPr>
          <p:spPr bwMode="auto">
            <a:xfrm>
              <a:off x="11206163" y="3887788"/>
              <a:ext cx="161925" cy="403225"/>
            </a:xfrm>
            <a:custGeom>
              <a:avLst/>
              <a:gdLst>
                <a:gd name="T0" fmla="*/ 43 w 43"/>
                <a:gd name="T1" fmla="*/ 34 h 107"/>
                <a:gd name="T2" fmla="*/ 22 w 43"/>
                <a:gd name="T3" fmla="*/ 34 h 107"/>
                <a:gd name="T4" fmla="*/ 22 w 43"/>
                <a:gd name="T5" fmla="*/ 82 h 107"/>
                <a:gd name="T6" fmla="*/ 32 w 43"/>
                <a:gd name="T7" fmla="*/ 97 h 107"/>
                <a:gd name="T8" fmla="*/ 43 w 43"/>
                <a:gd name="T9" fmla="*/ 92 h 107"/>
                <a:gd name="T10" fmla="*/ 43 w 43"/>
                <a:gd name="T11" fmla="*/ 103 h 107"/>
                <a:gd name="T12" fmla="*/ 30 w 43"/>
                <a:gd name="T13" fmla="*/ 107 h 107"/>
                <a:gd name="T14" fmla="*/ 11 w 43"/>
                <a:gd name="T15" fmla="*/ 87 h 107"/>
                <a:gd name="T16" fmla="*/ 11 w 43"/>
                <a:gd name="T17" fmla="*/ 34 h 107"/>
                <a:gd name="T18" fmla="*/ 0 w 43"/>
                <a:gd name="T19" fmla="*/ 34 h 107"/>
                <a:gd name="T20" fmla="*/ 0 w 43"/>
                <a:gd name="T21" fmla="*/ 25 h 107"/>
                <a:gd name="T22" fmla="*/ 11 w 43"/>
                <a:gd name="T23" fmla="*/ 25 h 107"/>
                <a:gd name="T24" fmla="*/ 11 w 43"/>
                <a:gd name="T25" fmla="*/ 0 h 107"/>
                <a:gd name="T26" fmla="*/ 22 w 43"/>
                <a:gd name="T27" fmla="*/ 0 h 107"/>
                <a:gd name="T28" fmla="*/ 22 w 43"/>
                <a:gd name="T29" fmla="*/ 25 h 107"/>
                <a:gd name="T30" fmla="*/ 43 w 43"/>
                <a:gd name="T31" fmla="*/ 25 h 107"/>
                <a:gd name="T32" fmla="*/ 43 w 43"/>
                <a:gd name="T33" fmla="*/ 3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107">
                  <a:moveTo>
                    <a:pt x="43" y="34"/>
                  </a:moveTo>
                  <a:cubicBezTo>
                    <a:pt x="22" y="34"/>
                    <a:pt x="22" y="34"/>
                    <a:pt x="22" y="34"/>
                  </a:cubicBezTo>
                  <a:cubicBezTo>
                    <a:pt x="22" y="82"/>
                    <a:pt x="22" y="82"/>
                    <a:pt x="22" y="82"/>
                  </a:cubicBezTo>
                  <a:cubicBezTo>
                    <a:pt x="22" y="93"/>
                    <a:pt x="25" y="97"/>
                    <a:pt x="32" y="97"/>
                  </a:cubicBezTo>
                  <a:cubicBezTo>
                    <a:pt x="36" y="97"/>
                    <a:pt x="38" y="96"/>
                    <a:pt x="43" y="92"/>
                  </a:cubicBezTo>
                  <a:cubicBezTo>
                    <a:pt x="43" y="103"/>
                    <a:pt x="43" y="103"/>
                    <a:pt x="43" y="103"/>
                  </a:cubicBezTo>
                  <a:cubicBezTo>
                    <a:pt x="37" y="106"/>
                    <a:pt x="34" y="107"/>
                    <a:pt x="30" y="107"/>
                  </a:cubicBezTo>
                  <a:cubicBezTo>
                    <a:pt x="17" y="107"/>
                    <a:pt x="11" y="100"/>
                    <a:pt x="11" y="87"/>
                  </a:cubicBezTo>
                  <a:cubicBezTo>
                    <a:pt x="11" y="34"/>
                    <a:pt x="11" y="34"/>
                    <a:pt x="11" y="34"/>
                  </a:cubicBezTo>
                  <a:cubicBezTo>
                    <a:pt x="0" y="34"/>
                    <a:pt x="0" y="34"/>
                    <a:pt x="0" y="34"/>
                  </a:cubicBezTo>
                  <a:cubicBezTo>
                    <a:pt x="0" y="25"/>
                    <a:pt x="0" y="25"/>
                    <a:pt x="0" y="25"/>
                  </a:cubicBezTo>
                  <a:cubicBezTo>
                    <a:pt x="11" y="25"/>
                    <a:pt x="11" y="25"/>
                    <a:pt x="11" y="25"/>
                  </a:cubicBezTo>
                  <a:cubicBezTo>
                    <a:pt x="11" y="0"/>
                    <a:pt x="11" y="0"/>
                    <a:pt x="11" y="0"/>
                  </a:cubicBezTo>
                  <a:cubicBezTo>
                    <a:pt x="22" y="0"/>
                    <a:pt x="22" y="0"/>
                    <a:pt x="22" y="0"/>
                  </a:cubicBezTo>
                  <a:cubicBezTo>
                    <a:pt x="22" y="25"/>
                    <a:pt x="22" y="25"/>
                    <a:pt x="22" y="25"/>
                  </a:cubicBezTo>
                  <a:cubicBezTo>
                    <a:pt x="43" y="25"/>
                    <a:pt x="43" y="25"/>
                    <a:pt x="43" y="25"/>
                  </a:cubicBezTo>
                  <a:cubicBezTo>
                    <a:pt x="43" y="34"/>
                    <a:pt x="43" y="34"/>
                    <a:pt x="43" y="3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63">
              <a:extLst>
                <a:ext uri="{FF2B5EF4-FFF2-40B4-BE49-F238E27FC236}">
                  <a16:creationId xmlns:a16="http://schemas.microsoft.com/office/drawing/2014/main" id="{06663AC0-6829-4C46-8FDC-8423B70E0C80}"/>
                </a:ext>
              </a:extLst>
            </p:cNvPr>
            <p:cNvSpPr>
              <a:spLocks/>
            </p:cNvSpPr>
            <p:nvPr/>
          </p:nvSpPr>
          <p:spPr bwMode="auto">
            <a:xfrm>
              <a:off x="11458576" y="3970338"/>
              <a:ext cx="168275" cy="304800"/>
            </a:xfrm>
            <a:custGeom>
              <a:avLst/>
              <a:gdLst>
                <a:gd name="T0" fmla="*/ 11 w 45"/>
                <a:gd name="T1" fmla="*/ 3 h 81"/>
                <a:gd name="T2" fmla="*/ 11 w 45"/>
                <a:gd name="T3" fmla="*/ 18 h 81"/>
                <a:gd name="T4" fmla="*/ 42 w 45"/>
                <a:gd name="T5" fmla="*/ 0 h 81"/>
                <a:gd name="T6" fmla="*/ 45 w 45"/>
                <a:gd name="T7" fmla="*/ 0 h 81"/>
                <a:gd name="T8" fmla="*/ 45 w 45"/>
                <a:gd name="T9" fmla="*/ 10 h 81"/>
                <a:gd name="T10" fmla="*/ 42 w 45"/>
                <a:gd name="T11" fmla="*/ 10 h 81"/>
                <a:gd name="T12" fmla="*/ 11 w 45"/>
                <a:gd name="T13" fmla="*/ 40 h 81"/>
                <a:gd name="T14" fmla="*/ 11 w 45"/>
                <a:gd name="T15" fmla="*/ 81 h 81"/>
                <a:gd name="T16" fmla="*/ 0 w 45"/>
                <a:gd name="T17" fmla="*/ 81 h 81"/>
                <a:gd name="T18" fmla="*/ 0 w 45"/>
                <a:gd name="T19" fmla="*/ 3 h 81"/>
                <a:gd name="T20" fmla="*/ 11 w 45"/>
                <a:gd name="T21"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81">
                  <a:moveTo>
                    <a:pt x="11" y="3"/>
                  </a:moveTo>
                  <a:cubicBezTo>
                    <a:pt x="11" y="18"/>
                    <a:pt x="11" y="18"/>
                    <a:pt x="11" y="18"/>
                  </a:cubicBezTo>
                  <a:cubicBezTo>
                    <a:pt x="18" y="6"/>
                    <a:pt x="28" y="0"/>
                    <a:pt x="42" y="0"/>
                  </a:cubicBezTo>
                  <a:cubicBezTo>
                    <a:pt x="43" y="0"/>
                    <a:pt x="44" y="0"/>
                    <a:pt x="45" y="0"/>
                  </a:cubicBezTo>
                  <a:cubicBezTo>
                    <a:pt x="45" y="10"/>
                    <a:pt x="45" y="10"/>
                    <a:pt x="45" y="10"/>
                  </a:cubicBezTo>
                  <a:cubicBezTo>
                    <a:pt x="44" y="10"/>
                    <a:pt x="43" y="10"/>
                    <a:pt x="42" y="10"/>
                  </a:cubicBezTo>
                  <a:cubicBezTo>
                    <a:pt x="23" y="10"/>
                    <a:pt x="11" y="21"/>
                    <a:pt x="11" y="40"/>
                  </a:cubicBezTo>
                  <a:cubicBezTo>
                    <a:pt x="11" y="81"/>
                    <a:pt x="11" y="81"/>
                    <a:pt x="11" y="81"/>
                  </a:cubicBezTo>
                  <a:cubicBezTo>
                    <a:pt x="0" y="81"/>
                    <a:pt x="0" y="81"/>
                    <a:pt x="0" y="81"/>
                  </a:cubicBezTo>
                  <a:cubicBezTo>
                    <a:pt x="0" y="3"/>
                    <a:pt x="0" y="3"/>
                    <a:pt x="0" y="3"/>
                  </a:cubicBezTo>
                  <a:cubicBezTo>
                    <a:pt x="11" y="3"/>
                    <a:pt x="11" y="3"/>
                    <a:pt x="1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64">
              <a:extLst>
                <a:ext uri="{FF2B5EF4-FFF2-40B4-BE49-F238E27FC236}">
                  <a16:creationId xmlns:a16="http://schemas.microsoft.com/office/drawing/2014/main" id="{B2C11B43-93BC-4FEA-9895-DCAAAD8EE9F4}"/>
                </a:ext>
              </a:extLst>
            </p:cNvPr>
            <p:cNvSpPr>
              <a:spLocks/>
            </p:cNvSpPr>
            <p:nvPr/>
          </p:nvSpPr>
          <p:spPr bwMode="auto">
            <a:xfrm>
              <a:off x="11664951" y="3981451"/>
              <a:ext cx="315913" cy="441325"/>
            </a:xfrm>
            <a:custGeom>
              <a:avLst/>
              <a:gdLst>
                <a:gd name="T0" fmla="*/ 84 w 84"/>
                <a:gd name="T1" fmla="*/ 0 h 117"/>
                <a:gd name="T2" fmla="*/ 40 w 84"/>
                <a:gd name="T3" fmla="*/ 98 h 117"/>
                <a:gd name="T4" fmla="*/ 16 w 84"/>
                <a:gd name="T5" fmla="*/ 117 h 117"/>
                <a:gd name="T6" fmla="*/ 3 w 84"/>
                <a:gd name="T7" fmla="*/ 114 h 117"/>
                <a:gd name="T8" fmla="*/ 3 w 84"/>
                <a:gd name="T9" fmla="*/ 101 h 117"/>
                <a:gd name="T10" fmla="*/ 14 w 84"/>
                <a:gd name="T11" fmla="*/ 105 h 117"/>
                <a:gd name="T12" fmla="*/ 29 w 84"/>
                <a:gd name="T13" fmla="*/ 93 h 117"/>
                <a:gd name="T14" fmla="*/ 36 w 84"/>
                <a:gd name="T15" fmla="*/ 79 h 117"/>
                <a:gd name="T16" fmla="*/ 0 w 84"/>
                <a:gd name="T17" fmla="*/ 1 h 117"/>
                <a:gd name="T18" fmla="*/ 13 w 84"/>
                <a:gd name="T19" fmla="*/ 1 h 117"/>
                <a:gd name="T20" fmla="*/ 36 w 84"/>
                <a:gd name="T21" fmla="*/ 52 h 117"/>
                <a:gd name="T22" fmla="*/ 40 w 84"/>
                <a:gd name="T23" fmla="*/ 60 h 117"/>
                <a:gd name="T24" fmla="*/ 42 w 84"/>
                <a:gd name="T25" fmla="*/ 65 h 117"/>
                <a:gd name="T26" fmla="*/ 48 w 84"/>
                <a:gd name="T27" fmla="*/ 52 h 117"/>
                <a:gd name="T28" fmla="*/ 72 w 84"/>
                <a:gd name="T29" fmla="*/ 0 h 117"/>
                <a:gd name="T30" fmla="*/ 84 w 84"/>
                <a:gd name="T3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117">
                  <a:moveTo>
                    <a:pt x="84" y="0"/>
                  </a:moveTo>
                  <a:cubicBezTo>
                    <a:pt x="40" y="98"/>
                    <a:pt x="40" y="98"/>
                    <a:pt x="40" y="98"/>
                  </a:cubicBezTo>
                  <a:cubicBezTo>
                    <a:pt x="35" y="110"/>
                    <a:pt x="26" y="117"/>
                    <a:pt x="16" y="117"/>
                  </a:cubicBezTo>
                  <a:cubicBezTo>
                    <a:pt x="11" y="117"/>
                    <a:pt x="8" y="116"/>
                    <a:pt x="3" y="114"/>
                  </a:cubicBezTo>
                  <a:cubicBezTo>
                    <a:pt x="3" y="101"/>
                    <a:pt x="3" y="101"/>
                    <a:pt x="3" y="101"/>
                  </a:cubicBezTo>
                  <a:cubicBezTo>
                    <a:pt x="7" y="104"/>
                    <a:pt x="10" y="105"/>
                    <a:pt x="14" y="105"/>
                  </a:cubicBezTo>
                  <a:cubicBezTo>
                    <a:pt x="21" y="105"/>
                    <a:pt x="25" y="101"/>
                    <a:pt x="29" y="93"/>
                  </a:cubicBezTo>
                  <a:cubicBezTo>
                    <a:pt x="36" y="79"/>
                    <a:pt x="36" y="79"/>
                    <a:pt x="36" y="79"/>
                  </a:cubicBezTo>
                  <a:cubicBezTo>
                    <a:pt x="0" y="1"/>
                    <a:pt x="0" y="1"/>
                    <a:pt x="0" y="1"/>
                  </a:cubicBezTo>
                  <a:cubicBezTo>
                    <a:pt x="13" y="1"/>
                    <a:pt x="13" y="1"/>
                    <a:pt x="13" y="1"/>
                  </a:cubicBezTo>
                  <a:cubicBezTo>
                    <a:pt x="36" y="52"/>
                    <a:pt x="36" y="52"/>
                    <a:pt x="36" y="52"/>
                  </a:cubicBezTo>
                  <a:cubicBezTo>
                    <a:pt x="38" y="56"/>
                    <a:pt x="39" y="59"/>
                    <a:pt x="40" y="60"/>
                  </a:cubicBezTo>
                  <a:cubicBezTo>
                    <a:pt x="40" y="62"/>
                    <a:pt x="41" y="63"/>
                    <a:pt x="42" y="65"/>
                  </a:cubicBezTo>
                  <a:cubicBezTo>
                    <a:pt x="43" y="64"/>
                    <a:pt x="45" y="57"/>
                    <a:pt x="48" y="52"/>
                  </a:cubicBezTo>
                  <a:cubicBezTo>
                    <a:pt x="72" y="0"/>
                    <a:pt x="72" y="0"/>
                    <a:pt x="72" y="0"/>
                  </a:cubicBezTo>
                  <a:cubicBezTo>
                    <a:pt x="84" y="0"/>
                    <a:pt x="84" y="0"/>
                    <a:pt x="8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11970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 Colored background">
    <p:bg>
      <p:bgPr>
        <a:solidFill>
          <a:schemeClr val="accent1"/>
        </a:solidFill>
        <a:effectLst/>
      </p:bgPr>
    </p:bg>
    <p:spTree>
      <p:nvGrpSpPr>
        <p:cNvPr id="1" name=""/>
        <p:cNvGrpSpPr/>
        <p:nvPr/>
      </p:nvGrpSpPr>
      <p:grpSpPr>
        <a:xfrm>
          <a:off x="0" y="0"/>
          <a:ext cx="0" cy="0"/>
          <a:chOff x="0" y="0"/>
          <a:chExt cx="0" cy="0"/>
        </a:xfrm>
      </p:grpSpPr>
      <p:sp>
        <p:nvSpPr>
          <p:cNvPr id="109" name="Title 55">
            <a:extLst>
              <a:ext uri="{FF2B5EF4-FFF2-40B4-BE49-F238E27FC236}">
                <a16:creationId xmlns:a16="http://schemas.microsoft.com/office/drawing/2014/main" id="{F8367767-88A6-4138-80BB-9E1AC8517E76}"/>
              </a:ext>
            </a:extLst>
          </p:cNvPr>
          <p:cNvSpPr>
            <a:spLocks noGrp="1"/>
          </p:cNvSpPr>
          <p:nvPr>
            <p:ph type="title"/>
          </p:nvPr>
        </p:nvSpPr>
        <p:spPr>
          <a:xfrm>
            <a:off x="720955" y="244475"/>
            <a:ext cx="8383416" cy="2469696"/>
          </a:xfrm>
        </p:spPr>
        <p:txBody>
          <a:bodyPr>
            <a:normAutofit/>
          </a:bodyPr>
          <a:lstStyle>
            <a:lvl1pPr>
              <a:lnSpc>
                <a:spcPct val="80000"/>
              </a:lnSpc>
              <a:defRPr sz="5600">
                <a:solidFill>
                  <a:schemeClr val="bg1"/>
                </a:solidFill>
              </a:defRPr>
            </a:lvl1pPr>
          </a:lstStyle>
          <a:p>
            <a:r>
              <a:rPr lang="en-US" dirty="0"/>
              <a:t>Click to edit Master title style</a:t>
            </a:r>
            <a:endParaRPr lang="en-GB" dirty="0"/>
          </a:p>
        </p:txBody>
      </p:sp>
      <p:sp>
        <p:nvSpPr>
          <p:cNvPr id="110" name="Text Placeholder 57">
            <a:extLst>
              <a:ext uri="{FF2B5EF4-FFF2-40B4-BE49-F238E27FC236}">
                <a16:creationId xmlns:a16="http://schemas.microsoft.com/office/drawing/2014/main" id="{A998928F-42BF-4D93-BA15-8771C510DD99}"/>
              </a:ext>
            </a:extLst>
          </p:cNvPr>
          <p:cNvSpPr>
            <a:spLocks noGrp="1"/>
          </p:cNvSpPr>
          <p:nvPr>
            <p:ph type="body" sz="quarter" idx="10"/>
          </p:nvPr>
        </p:nvSpPr>
        <p:spPr>
          <a:xfrm>
            <a:off x="720955" y="2951059"/>
            <a:ext cx="8415510" cy="876403"/>
          </a:xfrm>
        </p:spPr>
        <p:txBody>
          <a:bodyPr lIns="0" tIns="0" rIns="0" bIns="0">
            <a:normAutofit/>
          </a:bodyPr>
          <a:lstStyle>
            <a:lvl1pPr>
              <a:defRPr sz="2400">
                <a:solidFill>
                  <a:schemeClr val="bg1"/>
                </a:solidFill>
              </a:defRPr>
            </a:lvl1pPr>
          </a:lstStyle>
          <a:p>
            <a:pPr lvl="0"/>
            <a:r>
              <a:rPr lang="en-US" dirty="0"/>
              <a:t>Click to edit Master text styles</a:t>
            </a:r>
          </a:p>
        </p:txBody>
      </p:sp>
      <p:sp>
        <p:nvSpPr>
          <p:cNvPr id="111" name="Text Placeholder 57">
            <a:extLst>
              <a:ext uri="{FF2B5EF4-FFF2-40B4-BE49-F238E27FC236}">
                <a16:creationId xmlns:a16="http://schemas.microsoft.com/office/drawing/2014/main" id="{D3584FCD-F8F6-4E6E-95D1-19651DD27AF2}"/>
              </a:ext>
            </a:extLst>
          </p:cNvPr>
          <p:cNvSpPr>
            <a:spLocks noGrp="1"/>
          </p:cNvSpPr>
          <p:nvPr>
            <p:ph type="body" sz="quarter" idx="11" hasCustomPrompt="1"/>
          </p:nvPr>
        </p:nvSpPr>
        <p:spPr>
          <a:xfrm>
            <a:off x="720955" y="4026939"/>
            <a:ext cx="1830732" cy="340270"/>
          </a:xfrm>
          <a:prstGeom prst="roundRect">
            <a:avLst>
              <a:gd name="adj" fmla="val 50000"/>
            </a:avLst>
          </a:prstGeom>
          <a:solidFill>
            <a:schemeClr val="bg1"/>
          </a:solidFill>
        </p:spPr>
        <p:txBody>
          <a:bodyPr wrap="none" lIns="108000" tIns="36000" rIns="72000" bIns="36000" anchor="ctr">
            <a:spAutoFit/>
          </a:bodyPr>
          <a:lstStyle>
            <a:lvl1pPr algn="l">
              <a:lnSpc>
                <a:spcPct val="100000"/>
              </a:lnSpc>
              <a:spcBef>
                <a:spcPts val="0"/>
              </a:spcBef>
              <a:defRPr sz="1100" cap="all" spc="200" baseline="0">
                <a:solidFill>
                  <a:schemeClr val="tx2"/>
                </a:solidFill>
              </a:defRPr>
            </a:lvl1pPr>
          </a:lstStyle>
          <a:p>
            <a:pPr lvl="0"/>
            <a:r>
              <a:rPr lang="en-US" dirty="0"/>
              <a:t>DATE // Speakers</a:t>
            </a:r>
          </a:p>
        </p:txBody>
      </p:sp>
      <p:pic>
        <p:nvPicPr>
          <p:cNvPr id="56" name="Graphic 55">
            <a:extLst>
              <a:ext uri="{FF2B5EF4-FFF2-40B4-BE49-F238E27FC236}">
                <a16:creationId xmlns:a16="http://schemas.microsoft.com/office/drawing/2014/main" id="{F678E724-0F17-4033-BA9C-3CA1AB5AC74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61630"/>
          <a:stretch/>
        </p:blipFill>
        <p:spPr>
          <a:xfrm>
            <a:off x="5447451" y="4709028"/>
            <a:ext cx="5600700" cy="2148972"/>
          </a:xfrm>
          <a:prstGeom prst="rect">
            <a:avLst/>
          </a:prstGeom>
        </p:spPr>
      </p:pic>
      <p:pic>
        <p:nvPicPr>
          <p:cNvPr id="57" name="Graphic 56">
            <a:extLst>
              <a:ext uri="{FF2B5EF4-FFF2-40B4-BE49-F238E27FC236}">
                <a16:creationId xmlns:a16="http://schemas.microsoft.com/office/drawing/2014/main" id="{AD33689A-2F00-49A4-B614-22DA20184BE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83395"/>
          <a:stretch/>
        </p:blipFill>
        <p:spPr>
          <a:xfrm>
            <a:off x="3125201" y="0"/>
            <a:ext cx="7936089" cy="1317791"/>
          </a:xfrm>
          <a:prstGeom prst="rect">
            <a:avLst/>
          </a:prstGeom>
        </p:spPr>
      </p:pic>
      <p:pic>
        <p:nvPicPr>
          <p:cNvPr id="58" name="Graphic 57">
            <a:extLst>
              <a:ext uri="{FF2B5EF4-FFF2-40B4-BE49-F238E27FC236}">
                <a16:creationId xmlns:a16="http://schemas.microsoft.com/office/drawing/2014/main" id="{E618DF57-B18A-40C5-A109-C019C70EF2FB}"/>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r="41828"/>
          <a:stretch/>
        </p:blipFill>
        <p:spPr>
          <a:xfrm>
            <a:off x="9521301" y="690328"/>
            <a:ext cx="2670699" cy="4591050"/>
          </a:xfrm>
          <a:prstGeom prst="rect">
            <a:avLst/>
          </a:prstGeom>
        </p:spPr>
      </p:pic>
      <p:pic>
        <p:nvPicPr>
          <p:cNvPr id="108" name="Graphic 107">
            <a:extLst>
              <a:ext uri="{FF2B5EF4-FFF2-40B4-BE49-F238E27FC236}">
                <a16:creationId xmlns:a16="http://schemas.microsoft.com/office/drawing/2014/main" id="{95DD159F-7E3C-49D3-AC4C-422CE92A3C09}"/>
              </a:ext>
            </a:extLst>
          </p:cNvPr>
          <p:cNvPicPr>
            <a:picLocks/>
          </p:cNvPicPr>
          <p:nvPr userDrawn="1"/>
        </p:nvPicPr>
        <p:blipFill>
          <a:blip r:embed="rId8">
            <a:extLst>
              <a:ext uri="{96DAC541-7B7A-43D3-8B79-37D633B846F1}">
                <asvg:svgBlip xmlns:asvg="http://schemas.microsoft.com/office/drawing/2016/SVG/main" r:embed="rId9"/>
              </a:ext>
            </a:extLst>
          </a:blip>
          <a:stretch>
            <a:fillRect/>
          </a:stretch>
        </p:blipFill>
        <p:spPr>
          <a:xfrm>
            <a:off x="720391" y="5903578"/>
            <a:ext cx="2542703" cy="699635"/>
          </a:xfrm>
          <a:prstGeom prst="rect">
            <a:avLst/>
          </a:prstGeom>
        </p:spPr>
      </p:pic>
    </p:spTree>
    <p:extLst>
      <p:ext uri="{BB962C8B-B14F-4D97-AF65-F5344CB8AC3E}">
        <p14:creationId xmlns:p14="http://schemas.microsoft.com/office/powerpoint/2010/main" val="62711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ver - Colored background 35">
    <p:bg>
      <p:bgPr>
        <a:solidFill>
          <a:schemeClr val="accent1"/>
        </a:solidFill>
        <a:effectLst/>
      </p:bgPr>
    </p:bg>
    <p:spTree>
      <p:nvGrpSpPr>
        <p:cNvPr id="1" name=""/>
        <p:cNvGrpSpPr/>
        <p:nvPr/>
      </p:nvGrpSpPr>
      <p:grpSpPr>
        <a:xfrm>
          <a:off x="0" y="0"/>
          <a:ext cx="0" cy="0"/>
          <a:chOff x="0" y="0"/>
          <a:chExt cx="0" cy="0"/>
        </a:xfrm>
      </p:grpSpPr>
      <p:sp>
        <p:nvSpPr>
          <p:cNvPr id="109" name="Title 55">
            <a:extLst>
              <a:ext uri="{FF2B5EF4-FFF2-40B4-BE49-F238E27FC236}">
                <a16:creationId xmlns:a16="http://schemas.microsoft.com/office/drawing/2014/main" id="{F8367767-88A6-4138-80BB-9E1AC8517E76}"/>
              </a:ext>
            </a:extLst>
          </p:cNvPr>
          <p:cNvSpPr>
            <a:spLocks noGrp="1"/>
          </p:cNvSpPr>
          <p:nvPr>
            <p:ph type="title"/>
          </p:nvPr>
        </p:nvSpPr>
        <p:spPr>
          <a:xfrm>
            <a:off x="720955" y="244475"/>
            <a:ext cx="8383416" cy="2469696"/>
          </a:xfrm>
        </p:spPr>
        <p:txBody>
          <a:bodyPr>
            <a:normAutofit/>
          </a:bodyPr>
          <a:lstStyle>
            <a:lvl1pPr>
              <a:lnSpc>
                <a:spcPct val="80000"/>
              </a:lnSpc>
              <a:defRPr sz="5600">
                <a:solidFill>
                  <a:schemeClr val="bg1"/>
                </a:solidFill>
              </a:defRPr>
            </a:lvl1pPr>
          </a:lstStyle>
          <a:p>
            <a:r>
              <a:rPr lang="en-US" dirty="0"/>
              <a:t>Click to edit Master title style</a:t>
            </a:r>
            <a:endParaRPr lang="en-GB" dirty="0"/>
          </a:p>
        </p:txBody>
      </p:sp>
      <p:sp>
        <p:nvSpPr>
          <p:cNvPr id="110" name="Text Placeholder 57">
            <a:extLst>
              <a:ext uri="{FF2B5EF4-FFF2-40B4-BE49-F238E27FC236}">
                <a16:creationId xmlns:a16="http://schemas.microsoft.com/office/drawing/2014/main" id="{A998928F-42BF-4D93-BA15-8771C510DD99}"/>
              </a:ext>
            </a:extLst>
          </p:cNvPr>
          <p:cNvSpPr>
            <a:spLocks noGrp="1"/>
          </p:cNvSpPr>
          <p:nvPr>
            <p:ph type="body" sz="quarter" idx="10"/>
          </p:nvPr>
        </p:nvSpPr>
        <p:spPr>
          <a:xfrm>
            <a:off x="720955" y="2951059"/>
            <a:ext cx="8415510" cy="876403"/>
          </a:xfrm>
        </p:spPr>
        <p:txBody>
          <a:bodyPr lIns="0" tIns="0" rIns="0" bIns="0">
            <a:normAutofit/>
          </a:bodyPr>
          <a:lstStyle>
            <a:lvl1pPr>
              <a:defRPr sz="2400">
                <a:solidFill>
                  <a:schemeClr val="bg1"/>
                </a:solidFill>
              </a:defRPr>
            </a:lvl1pPr>
          </a:lstStyle>
          <a:p>
            <a:pPr lvl="0"/>
            <a:r>
              <a:rPr lang="en-US" dirty="0"/>
              <a:t>Click to edit Master text styles</a:t>
            </a:r>
          </a:p>
        </p:txBody>
      </p:sp>
      <p:sp>
        <p:nvSpPr>
          <p:cNvPr id="111" name="Text Placeholder 57">
            <a:extLst>
              <a:ext uri="{FF2B5EF4-FFF2-40B4-BE49-F238E27FC236}">
                <a16:creationId xmlns:a16="http://schemas.microsoft.com/office/drawing/2014/main" id="{D3584FCD-F8F6-4E6E-95D1-19651DD27AF2}"/>
              </a:ext>
            </a:extLst>
          </p:cNvPr>
          <p:cNvSpPr>
            <a:spLocks noGrp="1"/>
          </p:cNvSpPr>
          <p:nvPr>
            <p:ph type="body" sz="quarter" idx="11" hasCustomPrompt="1"/>
          </p:nvPr>
        </p:nvSpPr>
        <p:spPr>
          <a:xfrm>
            <a:off x="720955" y="4026939"/>
            <a:ext cx="1830732" cy="340270"/>
          </a:xfrm>
          <a:prstGeom prst="roundRect">
            <a:avLst>
              <a:gd name="adj" fmla="val 50000"/>
            </a:avLst>
          </a:prstGeom>
          <a:solidFill>
            <a:schemeClr val="bg1"/>
          </a:solidFill>
        </p:spPr>
        <p:txBody>
          <a:bodyPr wrap="none" lIns="108000" tIns="36000" rIns="72000" bIns="36000" anchor="ctr">
            <a:spAutoFit/>
          </a:bodyPr>
          <a:lstStyle>
            <a:lvl1pPr algn="l">
              <a:lnSpc>
                <a:spcPct val="100000"/>
              </a:lnSpc>
              <a:spcBef>
                <a:spcPts val="0"/>
              </a:spcBef>
              <a:defRPr sz="1100" cap="all" spc="200" baseline="0">
                <a:solidFill>
                  <a:schemeClr val="tx2"/>
                </a:solidFill>
              </a:defRPr>
            </a:lvl1pPr>
          </a:lstStyle>
          <a:p>
            <a:pPr lvl="0"/>
            <a:r>
              <a:rPr lang="en-US" dirty="0"/>
              <a:t>DATE // Speakers</a:t>
            </a:r>
          </a:p>
        </p:txBody>
      </p:sp>
      <p:pic>
        <p:nvPicPr>
          <p:cNvPr id="56" name="Graphic 55">
            <a:extLst>
              <a:ext uri="{FF2B5EF4-FFF2-40B4-BE49-F238E27FC236}">
                <a16:creationId xmlns:a16="http://schemas.microsoft.com/office/drawing/2014/main" id="{F678E724-0F17-4033-BA9C-3CA1AB5AC74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61630"/>
          <a:stretch/>
        </p:blipFill>
        <p:spPr>
          <a:xfrm>
            <a:off x="5447451" y="4709028"/>
            <a:ext cx="5600700" cy="2148972"/>
          </a:xfrm>
          <a:prstGeom prst="rect">
            <a:avLst/>
          </a:prstGeom>
        </p:spPr>
      </p:pic>
      <p:pic>
        <p:nvPicPr>
          <p:cNvPr id="57" name="Graphic 56">
            <a:extLst>
              <a:ext uri="{FF2B5EF4-FFF2-40B4-BE49-F238E27FC236}">
                <a16:creationId xmlns:a16="http://schemas.microsoft.com/office/drawing/2014/main" id="{AD33689A-2F00-49A4-B614-22DA20184BE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83395"/>
          <a:stretch/>
        </p:blipFill>
        <p:spPr>
          <a:xfrm>
            <a:off x="3125201" y="0"/>
            <a:ext cx="7936089" cy="1317791"/>
          </a:xfrm>
          <a:prstGeom prst="rect">
            <a:avLst/>
          </a:prstGeom>
        </p:spPr>
      </p:pic>
      <p:pic>
        <p:nvPicPr>
          <p:cNvPr id="58" name="Graphic 57">
            <a:extLst>
              <a:ext uri="{FF2B5EF4-FFF2-40B4-BE49-F238E27FC236}">
                <a16:creationId xmlns:a16="http://schemas.microsoft.com/office/drawing/2014/main" id="{E618DF57-B18A-40C5-A109-C019C70EF2FB}"/>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r="41828"/>
          <a:stretch/>
        </p:blipFill>
        <p:spPr>
          <a:xfrm>
            <a:off x="9521301" y="690328"/>
            <a:ext cx="2670699" cy="4591050"/>
          </a:xfrm>
          <a:prstGeom prst="rect">
            <a:avLst/>
          </a:prstGeom>
        </p:spPr>
      </p:pic>
      <p:grpSp>
        <p:nvGrpSpPr>
          <p:cNvPr id="73" name="Group 72">
            <a:extLst>
              <a:ext uri="{FF2B5EF4-FFF2-40B4-BE49-F238E27FC236}">
                <a16:creationId xmlns:a16="http://schemas.microsoft.com/office/drawing/2014/main" id="{E701EE69-375A-45B5-9C9B-9D2265C0EA3A}"/>
              </a:ext>
            </a:extLst>
          </p:cNvPr>
          <p:cNvGrpSpPr/>
          <p:nvPr userDrawn="1"/>
        </p:nvGrpSpPr>
        <p:grpSpPr>
          <a:xfrm>
            <a:off x="717662" y="5621472"/>
            <a:ext cx="2546328" cy="982528"/>
            <a:chOff x="214313" y="1157288"/>
            <a:chExt cx="11766551" cy="4540251"/>
          </a:xfrm>
        </p:grpSpPr>
        <p:sp>
          <p:nvSpPr>
            <p:cNvPr id="74" name="Freeform 5">
              <a:extLst>
                <a:ext uri="{FF2B5EF4-FFF2-40B4-BE49-F238E27FC236}">
                  <a16:creationId xmlns:a16="http://schemas.microsoft.com/office/drawing/2014/main" id="{AA3DA974-7C34-42BD-9036-E717F896AD7A}"/>
                </a:ext>
              </a:extLst>
            </p:cNvPr>
            <p:cNvSpPr>
              <a:spLocks/>
            </p:cNvSpPr>
            <p:nvPr/>
          </p:nvSpPr>
          <p:spPr bwMode="auto">
            <a:xfrm>
              <a:off x="2420938" y="4679951"/>
              <a:ext cx="177800" cy="225425"/>
            </a:xfrm>
            <a:custGeom>
              <a:avLst/>
              <a:gdLst>
                <a:gd name="T0" fmla="*/ 0 w 112"/>
                <a:gd name="T1" fmla="*/ 0 h 142"/>
                <a:gd name="T2" fmla="*/ 41 w 112"/>
                <a:gd name="T3" fmla="*/ 0 h 142"/>
                <a:gd name="T4" fmla="*/ 55 w 112"/>
                <a:gd name="T5" fmla="*/ 49 h 142"/>
                <a:gd name="T6" fmla="*/ 55 w 112"/>
                <a:gd name="T7" fmla="*/ 49 h 142"/>
                <a:gd name="T8" fmla="*/ 69 w 112"/>
                <a:gd name="T9" fmla="*/ 0 h 142"/>
                <a:gd name="T10" fmla="*/ 112 w 112"/>
                <a:gd name="T11" fmla="*/ 0 h 142"/>
                <a:gd name="T12" fmla="*/ 74 w 112"/>
                <a:gd name="T13" fmla="*/ 85 h 142"/>
                <a:gd name="T14" fmla="*/ 74 w 112"/>
                <a:gd name="T15" fmla="*/ 142 h 142"/>
                <a:gd name="T16" fmla="*/ 36 w 112"/>
                <a:gd name="T17" fmla="*/ 142 h 142"/>
                <a:gd name="T18" fmla="*/ 36 w 112"/>
                <a:gd name="T19" fmla="*/ 85 h 142"/>
                <a:gd name="T20" fmla="*/ 0 w 112"/>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42">
                  <a:moveTo>
                    <a:pt x="0" y="0"/>
                  </a:moveTo>
                  <a:lnTo>
                    <a:pt x="41" y="0"/>
                  </a:lnTo>
                  <a:lnTo>
                    <a:pt x="55" y="49"/>
                  </a:lnTo>
                  <a:lnTo>
                    <a:pt x="55" y="49"/>
                  </a:lnTo>
                  <a:lnTo>
                    <a:pt x="69" y="0"/>
                  </a:lnTo>
                  <a:lnTo>
                    <a:pt x="112" y="0"/>
                  </a:lnTo>
                  <a:lnTo>
                    <a:pt x="74" y="85"/>
                  </a:lnTo>
                  <a:lnTo>
                    <a:pt x="74" y="142"/>
                  </a:lnTo>
                  <a:lnTo>
                    <a:pt x="36" y="142"/>
                  </a:lnTo>
                  <a:lnTo>
                    <a:pt x="36" y="8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6">
              <a:extLst>
                <a:ext uri="{FF2B5EF4-FFF2-40B4-BE49-F238E27FC236}">
                  <a16:creationId xmlns:a16="http://schemas.microsoft.com/office/drawing/2014/main" id="{1C480853-3488-4930-97D1-58167B5F2389}"/>
                </a:ext>
              </a:extLst>
            </p:cNvPr>
            <p:cNvSpPr>
              <a:spLocks/>
            </p:cNvSpPr>
            <p:nvPr/>
          </p:nvSpPr>
          <p:spPr bwMode="auto">
            <a:xfrm>
              <a:off x="2420938" y="4679951"/>
              <a:ext cx="177800" cy="225425"/>
            </a:xfrm>
            <a:custGeom>
              <a:avLst/>
              <a:gdLst>
                <a:gd name="T0" fmla="*/ 0 w 112"/>
                <a:gd name="T1" fmla="*/ 0 h 142"/>
                <a:gd name="T2" fmla="*/ 41 w 112"/>
                <a:gd name="T3" fmla="*/ 0 h 142"/>
                <a:gd name="T4" fmla="*/ 55 w 112"/>
                <a:gd name="T5" fmla="*/ 49 h 142"/>
                <a:gd name="T6" fmla="*/ 55 w 112"/>
                <a:gd name="T7" fmla="*/ 49 h 142"/>
                <a:gd name="T8" fmla="*/ 69 w 112"/>
                <a:gd name="T9" fmla="*/ 0 h 142"/>
                <a:gd name="T10" fmla="*/ 112 w 112"/>
                <a:gd name="T11" fmla="*/ 0 h 142"/>
                <a:gd name="T12" fmla="*/ 74 w 112"/>
                <a:gd name="T13" fmla="*/ 85 h 142"/>
                <a:gd name="T14" fmla="*/ 74 w 112"/>
                <a:gd name="T15" fmla="*/ 142 h 142"/>
                <a:gd name="T16" fmla="*/ 36 w 112"/>
                <a:gd name="T17" fmla="*/ 142 h 142"/>
                <a:gd name="T18" fmla="*/ 36 w 112"/>
                <a:gd name="T19" fmla="*/ 85 h 142"/>
                <a:gd name="T20" fmla="*/ 0 w 112"/>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42">
                  <a:moveTo>
                    <a:pt x="0" y="0"/>
                  </a:moveTo>
                  <a:lnTo>
                    <a:pt x="41" y="0"/>
                  </a:lnTo>
                  <a:lnTo>
                    <a:pt x="55" y="49"/>
                  </a:lnTo>
                  <a:lnTo>
                    <a:pt x="55" y="49"/>
                  </a:lnTo>
                  <a:lnTo>
                    <a:pt x="69" y="0"/>
                  </a:lnTo>
                  <a:lnTo>
                    <a:pt x="112" y="0"/>
                  </a:lnTo>
                  <a:lnTo>
                    <a:pt x="74" y="85"/>
                  </a:lnTo>
                  <a:lnTo>
                    <a:pt x="74" y="142"/>
                  </a:lnTo>
                  <a:lnTo>
                    <a:pt x="36" y="142"/>
                  </a:lnTo>
                  <a:lnTo>
                    <a:pt x="36" y="85"/>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7">
              <a:extLst>
                <a:ext uri="{FF2B5EF4-FFF2-40B4-BE49-F238E27FC236}">
                  <a16:creationId xmlns:a16="http://schemas.microsoft.com/office/drawing/2014/main" id="{EE6B0FAC-9B7A-4D26-8D22-7419EECF9543}"/>
                </a:ext>
              </a:extLst>
            </p:cNvPr>
            <p:cNvSpPr>
              <a:spLocks/>
            </p:cNvSpPr>
            <p:nvPr/>
          </p:nvSpPr>
          <p:spPr bwMode="auto">
            <a:xfrm>
              <a:off x="2617788" y="4679951"/>
              <a:ext cx="134938" cy="225425"/>
            </a:xfrm>
            <a:custGeom>
              <a:avLst/>
              <a:gdLst>
                <a:gd name="T0" fmla="*/ 83 w 85"/>
                <a:gd name="T1" fmla="*/ 0 h 142"/>
                <a:gd name="T2" fmla="*/ 83 w 85"/>
                <a:gd name="T3" fmla="*/ 30 h 142"/>
                <a:gd name="T4" fmla="*/ 35 w 85"/>
                <a:gd name="T5" fmla="*/ 30 h 142"/>
                <a:gd name="T6" fmla="*/ 35 w 85"/>
                <a:gd name="T7" fmla="*/ 54 h 142"/>
                <a:gd name="T8" fmla="*/ 80 w 85"/>
                <a:gd name="T9" fmla="*/ 54 h 142"/>
                <a:gd name="T10" fmla="*/ 80 w 85"/>
                <a:gd name="T11" fmla="*/ 83 h 142"/>
                <a:gd name="T12" fmla="*/ 35 w 85"/>
                <a:gd name="T13" fmla="*/ 83 h 142"/>
                <a:gd name="T14" fmla="*/ 35 w 85"/>
                <a:gd name="T15" fmla="*/ 111 h 142"/>
                <a:gd name="T16" fmla="*/ 85 w 85"/>
                <a:gd name="T17" fmla="*/ 111 h 142"/>
                <a:gd name="T18" fmla="*/ 85 w 85"/>
                <a:gd name="T19" fmla="*/ 142 h 142"/>
                <a:gd name="T20" fmla="*/ 0 w 85"/>
                <a:gd name="T21" fmla="*/ 142 h 142"/>
                <a:gd name="T22" fmla="*/ 0 w 85"/>
                <a:gd name="T23" fmla="*/ 0 h 142"/>
                <a:gd name="T24" fmla="*/ 83 w 85"/>
                <a:gd name="T2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2">
                  <a:moveTo>
                    <a:pt x="83" y="0"/>
                  </a:moveTo>
                  <a:lnTo>
                    <a:pt x="83" y="30"/>
                  </a:lnTo>
                  <a:lnTo>
                    <a:pt x="35" y="30"/>
                  </a:lnTo>
                  <a:lnTo>
                    <a:pt x="35" y="54"/>
                  </a:lnTo>
                  <a:lnTo>
                    <a:pt x="80" y="54"/>
                  </a:lnTo>
                  <a:lnTo>
                    <a:pt x="80" y="83"/>
                  </a:lnTo>
                  <a:lnTo>
                    <a:pt x="35" y="83"/>
                  </a:lnTo>
                  <a:lnTo>
                    <a:pt x="35" y="111"/>
                  </a:lnTo>
                  <a:lnTo>
                    <a:pt x="85" y="111"/>
                  </a:lnTo>
                  <a:lnTo>
                    <a:pt x="85" y="142"/>
                  </a:lnTo>
                  <a:lnTo>
                    <a:pt x="0" y="142"/>
                  </a:lnTo>
                  <a:lnTo>
                    <a:pt x="0" y="0"/>
                  </a:lnTo>
                  <a:lnTo>
                    <a:pt x="8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8">
              <a:extLst>
                <a:ext uri="{FF2B5EF4-FFF2-40B4-BE49-F238E27FC236}">
                  <a16:creationId xmlns:a16="http://schemas.microsoft.com/office/drawing/2014/main" id="{96F4AAB5-9FCF-42DC-AD1D-3464DCA7C7CB}"/>
                </a:ext>
              </a:extLst>
            </p:cNvPr>
            <p:cNvSpPr>
              <a:spLocks/>
            </p:cNvSpPr>
            <p:nvPr/>
          </p:nvSpPr>
          <p:spPr bwMode="auto">
            <a:xfrm>
              <a:off x="2617788" y="4679951"/>
              <a:ext cx="134938" cy="225425"/>
            </a:xfrm>
            <a:custGeom>
              <a:avLst/>
              <a:gdLst>
                <a:gd name="T0" fmla="*/ 83 w 85"/>
                <a:gd name="T1" fmla="*/ 0 h 142"/>
                <a:gd name="T2" fmla="*/ 83 w 85"/>
                <a:gd name="T3" fmla="*/ 30 h 142"/>
                <a:gd name="T4" fmla="*/ 35 w 85"/>
                <a:gd name="T5" fmla="*/ 30 h 142"/>
                <a:gd name="T6" fmla="*/ 35 w 85"/>
                <a:gd name="T7" fmla="*/ 54 h 142"/>
                <a:gd name="T8" fmla="*/ 80 w 85"/>
                <a:gd name="T9" fmla="*/ 54 h 142"/>
                <a:gd name="T10" fmla="*/ 80 w 85"/>
                <a:gd name="T11" fmla="*/ 83 h 142"/>
                <a:gd name="T12" fmla="*/ 35 w 85"/>
                <a:gd name="T13" fmla="*/ 83 h 142"/>
                <a:gd name="T14" fmla="*/ 35 w 85"/>
                <a:gd name="T15" fmla="*/ 111 h 142"/>
                <a:gd name="T16" fmla="*/ 85 w 85"/>
                <a:gd name="T17" fmla="*/ 111 h 142"/>
                <a:gd name="T18" fmla="*/ 85 w 85"/>
                <a:gd name="T19" fmla="*/ 142 h 142"/>
                <a:gd name="T20" fmla="*/ 0 w 85"/>
                <a:gd name="T21" fmla="*/ 142 h 142"/>
                <a:gd name="T22" fmla="*/ 0 w 85"/>
                <a:gd name="T23" fmla="*/ 0 h 142"/>
                <a:gd name="T24" fmla="*/ 83 w 85"/>
                <a:gd name="T2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2">
                  <a:moveTo>
                    <a:pt x="83" y="0"/>
                  </a:moveTo>
                  <a:lnTo>
                    <a:pt x="83" y="30"/>
                  </a:lnTo>
                  <a:lnTo>
                    <a:pt x="35" y="30"/>
                  </a:lnTo>
                  <a:lnTo>
                    <a:pt x="35" y="54"/>
                  </a:lnTo>
                  <a:lnTo>
                    <a:pt x="80" y="54"/>
                  </a:lnTo>
                  <a:lnTo>
                    <a:pt x="80" y="83"/>
                  </a:lnTo>
                  <a:lnTo>
                    <a:pt x="35" y="83"/>
                  </a:lnTo>
                  <a:lnTo>
                    <a:pt x="35" y="111"/>
                  </a:lnTo>
                  <a:lnTo>
                    <a:pt x="85" y="111"/>
                  </a:lnTo>
                  <a:lnTo>
                    <a:pt x="85" y="142"/>
                  </a:lnTo>
                  <a:lnTo>
                    <a:pt x="0" y="142"/>
                  </a:lnTo>
                  <a:lnTo>
                    <a:pt x="0" y="0"/>
                  </a:lnTo>
                  <a:lnTo>
                    <a:pt x="83"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9">
              <a:extLst>
                <a:ext uri="{FF2B5EF4-FFF2-40B4-BE49-F238E27FC236}">
                  <a16:creationId xmlns:a16="http://schemas.microsoft.com/office/drawing/2014/main" id="{94C43FFA-BE54-41FF-947B-35E6B309228E}"/>
                </a:ext>
              </a:extLst>
            </p:cNvPr>
            <p:cNvSpPr>
              <a:spLocks noEditPoints="1"/>
            </p:cNvSpPr>
            <p:nvPr/>
          </p:nvSpPr>
          <p:spPr bwMode="auto">
            <a:xfrm>
              <a:off x="2768601" y="4679951"/>
              <a:ext cx="184150" cy="225425"/>
            </a:xfrm>
            <a:custGeom>
              <a:avLst/>
              <a:gdLst>
                <a:gd name="T0" fmla="*/ 83 w 116"/>
                <a:gd name="T1" fmla="*/ 0 h 142"/>
                <a:gd name="T2" fmla="*/ 116 w 116"/>
                <a:gd name="T3" fmla="*/ 142 h 142"/>
                <a:gd name="T4" fmla="*/ 78 w 116"/>
                <a:gd name="T5" fmla="*/ 142 h 142"/>
                <a:gd name="T6" fmla="*/ 73 w 116"/>
                <a:gd name="T7" fmla="*/ 118 h 142"/>
                <a:gd name="T8" fmla="*/ 45 w 116"/>
                <a:gd name="T9" fmla="*/ 118 h 142"/>
                <a:gd name="T10" fmla="*/ 40 w 116"/>
                <a:gd name="T11" fmla="*/ 142 h 142"/>
                <a:gd name="T12" fmla="*/ 0 w 116"/>
                <a:gd name="T13" fmla="*/ 142 h 142"/>
                <a:gd name="T14" fmla="*/ 35 w 116"/>
                <a:gd name="T15" fmla="*/ 0 h 142"/>
                <a:gd name="T16" fmla="*/ 83 w 116"/>
                <a:gd name="T17" fmla="*/ 0 h 142"/>
                <a:gd name="T18" fmla="*/ 59 w 116"/>
                <a:gd name="T19" fmla="*/ 28 h 142"/>
                <a:gd name="T20" fmla="*/ 47 w 116"/>
                <a:gd name="T21" fmla="*/ 90 h 142"/>
                <a:gd name="T22" fmla="*/ 68 w 116"/>
                <a:gd name="T23" fmla="*/ 90 h 142"/>
                <a:gd name="T24" fmla="*/ 59 w 116"/>
                <a:gd name="T25" fmla="*/ 28 h 142"/>
                <a:gd name="T26" fmla="*/ 59 w 116"/>
                <a:gd name="T27" fmla="*/ 2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42">
                  <a:moveTo>
                    <a:pt x="83" y="0"/>
                  </a:moveTo>
                  <a:lnTo>
                    <a:pt x="116" y="142"/>
                  </a:lnTo>
                  <a:lnTo>
                    <a:pt x="78" y="142"/>
                  </a:lnTo>
                  <a:lnTo>
                    <a:pt x="73" y="118"/>
                  </a:lnTo>
                  <a:lnTo>
                    <a:pt x="45" y="118"/>
                  </a:lnTo>
                  <a:lnTo>
                    <a:pt x="40" y="142"/>
                  </a:lnTo>
                  <a:lnTo>
                    <a:pt x="0" y="142"/>
                  </a:lnTo>
                  <a:lnTo>
                    <a:pt x="35" y="0"/>
                  </a:lnTo>
                  <a:lnTo>
                    <a:pt x="83" y="0"/>
                  </a:lnTo>
                  <a:close/>
                  <a:moveTo>
                    <a:pt x="59" y="28"/>
                  </a:moveTo>
                  <a:lnTo>
                    <a:pt x="47" y="90"/>
                  </a:lnTo>
                  <a:lnTo>
                    <a:pt x="68" y="90"/>
                  </a:lnTo>
                  <a:lnTo>
                    <a:pt x="59" y="28"/>
                  </a:lnTo>
                  <a:lnTo>
                    <a:pt x="5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10">
              <a:extLst>
                <a:ext uri="{FF2B5EF4-FFF2-40B4-BE49-F238E27FC236}">
                  <a16:creationId xmlns:a16="http://schemas.microsoft.com/office/drawing/2014/main" id="{80C1CA92-6057-4B5D-A1A3-36D2D3469A5A}"/>
                </a:ext>
              </a:extLst>
            </p:cNvPr>
            <p:cNvSpPr>
              <a:spLocks noEditPoints="1"/>
            </p:cNvSpPr>
            <p:nvPr/>
          </p:nvSpPr>
          <p:spPr bwMode="auto">
            <a:xfrm>
              <a:off x="2768601" y="4679951"/>
              <a:ext cx="184150" cy="225425"/>
            </a:xfrm>
            <a:custGeom>
              <a:avLst/>
              <a:gdLst>
                <a:gd name="T0" fmla="*/ 83 w 116"/>
                <a:gd name="T1" fmla="*/ 0 h 142"/>
                <a:gd name="T2" fmla="*/ 116 w 116"/>
                <a:gd name="T3" fmla="*/ 142 h 142"/>
                <a:gd name="T4" fmla="*/ 78 w 116"/>
                <a:gd name="T5" fmla="*/ 142 h 142"/>
                <a:gd name="T6" fmla="*/ 73 w 116"/>
                <a:gd name="T7" fmla="*/ 118 h 142"/>
                <a:gd name="T8" fmla="*/ 45 w 116"/>
                <a:gd name="T9" fmla="*/ 118 h 142"/>
                <a:gd name="T10" fmla="*/ 40 w 116"/>
                <a:gd name="T11" fmla="*/ 142 h 142"/>
                <a:gd name="T12" fmla="*/ 0 w 116"/>
                <a:gd name="T13" fmla="*/ 142 h 142"/>
                <a:gd name="T14" fmla="*/ 35 w 116"/>
                <a:gd name="T15" fmla="*/ 0 h 142"/>
                <a:gd name="T16" fmla="*/ 83 w 116"/>
                <a:gd name="T17" fmla="*/ 0 h 142"/>
                <a:gd name="T18" fmla="*/ 59 w 116"/>
                <a:gd name="T19" fmla="*/ 28 h 142"/>
                <a:gd name="T20" fmla="*/ 47 w 116"/>
                <a:gd name="T21" fmla="*/ 90 h 142"/>
                <a:gd name="T22" fmla="*/ 68 w 116"/>
                <a:gd name="T23" fmla="*/ 90 h 142"/>
                <a:gd name="T24" fmla="*/ 59 w 116"/>
                <a:gd name="T25" fmla="*/ 28 h 142"/>
                <a:gd name="T26" fmla="*/ 59 w 116"/>
                <a:gd name="T27" fmla="*/ 2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42">
                  <a:moveTo>
                    <a:pt x="83" y="0"/>
                  </a:moveTo>
                  <a:lnTo>
                    <a:pt x="116" y="142"/>
                  </a:lnTo>
                  <a:lnTo>
                    <a:pt x="78" y="142"/>
                  </a:lnTo>
                  <a:lnTo>
                    <a:pt x="73" y="118"/>
                  </a:lnTo>
                  <a:lnTo>
                    <a:pt x="45" y="118"/>
                  </a:lnTo>
                  <a:lnTo>
                    <a:pt x="40" y="142"/>
                  </a:lnTo>
                  <a:lnTo>
                    <a:pt x="0" y="142"/>
                  </a:lnTo>
                  <a:lnTo>
                    <a:pt x="35" y="0"/>
                  </a:lnTo>
                  <a:lnTo>
                    <a:pt x="83" y="0"/>
                  </a:lnTo>
                  <a:moveTo>
                    <a:pt x="59" y="28"/>
                  </a:moveTo>
                  <a:lnTo>
                    <a:pt x="47" y="90"/>
                  </a:lnTo>
                  <a:lnTo>
                    <a:pt x="68" y="90"/>
                  </a:lnTo>
                  <a:lnTo>
                    <a:pt x="59" y="28"/>
                  </a:lnTo>
                  <a:lnTo>
                    <a:pt x="59" y="2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11">
              <a:extLst>
                <a:ext uri="{FF2B5EF4-FFF2-40B4-BE49-F238E27FC236}">
                  <a16:creationId xmlns:a16="http://schemas.microsoft.com/office/drawing/2014/main" id="{FBE28D45-3C9A-4936-ADFF-ECF8E6D8F447}"/>
                </a:ext>
              </a:extLst>
            </p:cNvPr>
            <p:cNvSpPr>
              <a:spLocks noEditPoints="1"/>
            </p:cNvSpPr>
            <p:nvPr/>
          </p:nvSpPr>
          <p:spPr bwMode="auto">
            <a:xfrm>
              <a:off x="2974976" y="4679951"/>
              <a:ext cx="161925" cy="225425"/>
            </a:xfrm>
            <a:custGeom>
              <a:avLst/>
              <a:gdLst>
                <a:gd name="T0" fmla="*/ 24 w 43"/>
                <a:gd name="T1" fmla="*/ 0 h 60"/>
                <a:gd name="T2" fmla="*/ 32 w 43"/>
                <a:gd name="T3" fmla="*/ 1 h 60"/>
                <a:gd name="T4" fmla="*/ 37 w 43"/>
                <a:gd name="T5" fmla="*/ 4 h 60"/>
                <a:gd name="T6" fmla="*/ 40 w 43"/>
                <a:gd name="T7" fmla="*/ 9 h 60"/>
                <a:gd name="T8" fmla="*/ 41 w 43"/>
                <a:gd name="T9" fmla="*/ 16 h 60"/>
                <a:gd name="T10" fmla="*/ 38 w 43"/>
                <a:gd name="T11" fmla="*/ 26 h 60"/>
                <a:gd name="T12" fmla="*/ 31 w 43"/>
                <a:gd name="T13" fmla="*/ 30 h 60"/>
                <a:gd name="T14" fmla="*/ 31 w 43"/>
                <a:gd name="T15" fmla="*/ 30 h 60"/>
                <a:gd name="T16" fmla="*/ 38 w 43"/>
                <a:gd name="T17" fmla="*/ 34 h 60"/>
                <a:gd name="T18" fmla="*/ 40 w 43"/>
                <a:gd name="T19" fmla="*/ 44 h 60"/>
                <a:gd name="T20" fmla="*/ 40 w 43"/>
                <a:gd name="T21" fmla="*/ 49 h 60"/>
                <a:gd name="T22" fmla="*/ 40 w 43"/>
                <a:gd name="T23" fmla="*/ 52 h 60"/>
                <a:gd name="T24" fmla="*/ 41 w 43"/>
                <a:gd name="T25" fmla="*/ 54 h 60"/>
                <a:gd name="T26" fmla="*/ 41 w 43"/>
                <a:gd name="T27" fmla="*/ 56 h 60"/>
                <a:gd name="T28" fmla="*/ 41 w 43"/>
                <a:gd name="T29" fmla="*/ 58 h 60"/>
                <a:gd name="T30" fmla="*/ 42 w 43"/>
                <a:gd name="T31" fmla="*/ 59 h 60"/>
                <a:gd name="T32" fmla="*/ 43 w 43"/>
                <a:gd name="T33" fmla="*/ 59 h 60"/>
                <a:gd name="T34" fmla="*/ 43 w 43"/>
                <a:gd name="T35" fmla="*/ 60 h 60"/>
                <a:gd name="T36" fmla="*/ 26 w 43"/>
                <a:gd name="T37" fmla="*/ 60 h 60"/>
                <a:gd name="T38" fmla="*/ 25 w 43"/>
                <a:gd name="T39" fmla="*/ 57 h 60"/>
                <a:gd name="T40" fmla="*/ 25 w 43"/>
                <a:gd name="T41" fmla="*/ 54 h 60"/>
                <a:gd name="T42" fmla="*/ 25 w 43"/>
                <a:gd name="T43" fmla="*/ 51 h 60"/>
                <a:gd name="T44" fmla="*/ 25 w 43"/>
                <a:gd name="T45" fmla="*/ 49 h 60"/>
                <a:gd name="T46" fmla="*/ 25 w 43"/>
                <a:gd name="T47" fmla="*/ 45 h 60"/>
                <a:gd name="T48" fmla="*/ 24 w 43"/>
                <a:gd name="T49" fmla="*/ 40 h 60"/>
                <a:gd name="T50" fmla="*/ 24 w 43"/>
                <a:gd name="T51" fmla="*/ 38 h 60"/>
                <a:gd name="T52" fmla="*/ 22 w 43"/>
                <a:gd name="T53" fmla="*/ 36 h 60"/>
                <a:gd name="T54" fmla="*/ 20 w 43"/>
                <a:gd name="T55" fmla="*/ 36 h 60"/>
                <a:gd name="T56" fmla="*/ 15 w 43"/>
                <a:gd name="T57" fmla="*/ 36 h 60"/>
                <a:gd name="T58" fmla="*/ 15 w 43"/>
                <a:gd name="T59" fmla="*/ 60 h 60"/>
                <a:gd name="T60" fmla="*/ 0 w 43"/>
                <a:gd name="T61" fmla="*/ 60 h 60"/>
                <a:gd name="T62" fmla="*/ 0 w 43"/>
                <a:gd name="T63" fmla="*/ 0 h 60"/>
                <a:gd name="T64" fmla="*/ 24 w 43"/>
                <a:gd name="T65" fmla="*/ 0 h 60"/>
                <a:gd name="T66" fmla="*/ 19 w 43"/>
                <a:gd name="T67" fmla="*/ 25 h 60"/>
                <a:gd name="T68" fmla="*/ 24 w 43"/>
                <a:gd name="T69" fmla="*/ 23 h 60"/>
                <a:gd name="T70" fmla="*/ 25 w 43"/>
                <a:gd name="T71" fmla="*/ 18 h 60"/>
                <a:gd name="T72" fmla="*/ 24 w 43"/>
                <a:gd name="T73" fmla="*/ 13 h 60"/>
                <a:gd name="T74" fmla="*/ 18 w 43"/>
                <a:gd name="T75" fmla="*/ 11 h 60"/>
                <a:gd name="T76" fmla="*/ 15 w 43"/>
                <a:gd name="T77" fmla="*/ 11 h 60"/>
                <a:gd name="T78" fmla="*/ 15 w 43"/>
                <a:gd name="T79" fmla="*/ 25 h 60"/>
                <a:gd name="T80" fmla="*/ 19 w 43"/>
                <a:gd name="T81" fmla="*/ 2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60">
                  <a:moveTo>
                    <a:pt x="24" y="0"/>
                  </a:moveTo>
                  <a:cubicBezTo>
                    <a:pt x="27" y="0"/>
                    <a:pt x="30" y="0"/>
                    <a:pt x="32" y="1"/>
                  </a:cubicBezTo>
                  <a:cubicBezTo>
                    <a:pt x="34" y="2"/>
                    <a:pt x="36" y="3"/>
                    <a:pt x="37" y="4"/>
                  </a:cubicBezTo>
                  <a:cubicBezTo>
                    <a:pt x="38" y="6"/>
                    <a:pt x="39" y="7"/>
                    <a:pt x="40" y="9"/>
                  </a:cubicBezTo>
                  <a:cubicBezTo>
                    <a:pt x="41" y="11"/>
                    <a:pt x="41" y="14"/>
                    <a:pt x="41" y="16"/>
                  </a:cubicBezTo>
                  <a:cubicBezTo>
                    <a:pt x="41" y="20"/>
                    <a:pt x="40" y="23"/>
                    <a:pt x="38" y="26"/>
                  </a:cubicBezTo>
                  <a:cubicBezTo>
                    <a:pt x="37" y="28"/>
                    <a:pt x="34" y="30"/>
                    <a:pt x="31" y="30"/>
                  </a:cubicBezTo>
                  <a:cubicBezTo>
                    <a:pt x="31" y="30"/>
                    <a:pt x="31" y="30"/>
                    <a:pt x="31" y="30"/>
                  </a:cubicBezTo>
                  <a:cubicBezTo>
                    <a:pt x="34" y="31"/>
                    <a:pt x="37" y="32"/>
                    <a:pt x="38" y="34"/>
                  </a:cubicBezTo>
                  <a:cubicBezTo>
                    <a:pt x="40" y="37"/>
                    <a:pt x="40" y="40"/>
                    <a:pt x="40" y="44"/>
                  </a:cubicBezTo>
                  <a:cubicBezTo>
                    <a:pt x="40" y="49"/>
                    <a:pt x="40" y="49"/>
                    <a:pt x="40" y="49"/>
                  </a:cubicBezTo>
                  <a:cubicBezTo>
                    <a:pt x="40" y="50"/>
                    <a:pt x="40" y="51"/>
                    <a:pt x="40" y="52"/>
                  </a:cubicBezTo>
                  <a:cubicBezTo>
                    <a:pt x="40" y="52"/>
                    <a:pt x="40" y="53"/>
                    <a:pt x="41" y="54"/>
                  </a:cubicBezTo>
                  <a:cubicBezTo>
                    <a:pt x="41" y="55"/>
                    <a:pt x="41" y="55"/>
                    <a:pt x="41" y="56"/>
                  </a:cubicBezTo>
                  <a:cubicBezTo>
                    <a:pt x="41" y="57"/>
                    <a:pt x="41" y="57"/>
                    <a:pt x="41" y="58"/>
                  </a:cubicBezTo>
                  <a:cubicBezTo>
                    <a:pt x="41" y="58"/>
                    <a:pt x="42" y="58"/>
                    <a:pt x="42" y="59"/>
                  </a:cubicBezTo>
                  <a:cubicBezTo>
                    <a:pt x="42" y="59"/>
                    <a:pt x="42" y="59"/>
                    <a:pt x="43" y="59"/>
                  </a:cubicBezTo>
                  <a:cubicBezTo>
                    <a:pt x="43" y="60"/>
                    <a:pt x="43" y="60"/>
                    <a:pt x="43" y="60"/>
                  </a:cubicBezTo>
                  <a:cubicBezTo>
                    <a:pt x="26" y="60"/>
                    <a:pt x="26" y="60"/>
                    <a:pt x="26" y="60"/>
                  </a:cubicBezTo>
                  <a:cubicBezTo>
                    <a:pt x="26" y="59"/>
                    <a:pt x="26" y="59"/>
                    <a:pt x="25" y="57"/>
                  </a:cubicBezTo>
                  <a:cubicBezTo>
                    <a:pt x="25" y="56"/>
                    <a:pt x="25" y="55"/>
                    <a:pt x="25" y="54"/>
                  </a:cubicBezTo>
                  <a:cubicBezTo>
                    <a:pt x="25" y="53"/>
                    <a:pt x="25" y="52"/>
                    <a:pt x="25" y="51"/>
                  </a:cubicBezTo>
                  <a:cubicBezTo>
                    <a:pt x="25" y="50"/>
                    <a:pt x="25" y="49"/>
                    <a:pt x="25" y="49"/>
                  </a:cubicBezTo>
                  <a:cubicBezTo>
                    <a:pt x="25" y="45"/>
                    <a:pt x="25" y="45"/>
                    <a:pt x="25" y="45"/>
                  </a:cubicBezTo>
                  <a:cubicBezTo>
                    <a:pt x="25" y="43"/>
                    <a:pt x="25" y="42"/>
                    <a:pt x="24" y="40"/>
                  </a:cubicBezTo>
                  <a:cubicBezTo>
                    <a:pt x="24" y="39"/>
                    <a:pt x="24" y="38"/>
                    <a:pt x="24" y="38"/>
                  </a:cubicBezTo>
                  <a:cubicBezTo>
                    <a:pt x="23" y="37"/>
                    <a:pt x="23" y="37"/>
                    <a:pt x="22" y="36"/>
                  </a:cubicBezTo>
                  <a:cubicBezTo>
                    <a:pt x="21" y="36"/>
                    <a:pt x="20" y="36"/>
                    <a:pt x="20" y="36"/>
                  </a:cubicBezTo>
                  <a:cubicBezTo>
                    <a:pt x="15" y="36"/>
                    <a:pt x="15" y="36"/>
                    <a:pt x="15" y="36"/>
                  </a:cubicBezTo>
                  <a:cubicBezTo>
                    <a:pt x="15" y="60"/>
                    <a:pt x="15" y="60"/>
                    <a:pt x="15" y="60"/>
                  </a:cubicBezTo>
                  <a:cubicBezTo>
                    <a:pt x="0" y="60"/>
                    <a:pt x="0" y="60"/>
                    <a:pt x="0" y="60"/>
                  </a:cubicBezTo>
                  <a:cubicBezTo>
                    <a:pt x="0" y="0"/>
                    <a:pt x="0" y="0"/>
                    <a:pt x="0" y="0"/>
                  </a:cubicBezTo>
                  <a:cubicBezTo>
                    <a:pt x="24" y="0"/>
                    <a:pt x="24" y="0"/>
                    <a:pt x="24" y="0"/>
                  </a:cubicBezTo>
                  <a:moveTo>
                    <a:pt x="19" y="25"/>
                  </a:moveTo>
                  <a:cubicBezTo>
                    <a:pt x="21" y="25"/>
                    <a:pt x="22" y="25"/>
                    <a:pt x="24" y="23"/>
                  </a:cubicBezTo>
                  <a:cubicBezTo>
                    <a:pt x="25" y="22"/>
                    <a:pt x="25" y="20"/>
                    <a:pt x="25" y="18"/>
                  </a:cubicBezTo>
                  <a:cubicBezTo>
                    <a:pt x="25" y="16"/>
                    <a:pt x="25" y="14"/>
                    <a:pt x="24" y="13"/>
                  </a:cubicBezTo>
                  <a:cubicBezTo>
                    <a:pt x="23" y="12"/>
                    <a:pt x="21" y="11"/>
                    <a:pt x="18" y="11"/>
                  </a:cubicBezTo>
                  <a:cubicBezTo>
                    <a:pt x="15" y="11"/>
                    <a:pt x="15" y="11"/>
                    <a:pt x="15" y="11"/>
                  </a:cubicBezTo>
                  <a:cubicBezTo>
                    <a:pt x="15" y="25"/>
                    <a:pt x="15" y="25"/>
                    <a:pt x="15" y="25"/>
                  </a:cubicBezTo>
                  <a:lnTo>
                    <a:pt x="19"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12">
              <a:extLst>
                <a:ext uri="{FF2B5EF4-FFF2-40B4-BE49-F238E27FC236}">
                  <a16:creationId xmlns:a16="http://schemas.microsoft.com/office/drawing/2014/main" id="{F5D5F69E-9C9A-46AA-9F92-CD7220122B31}"/>
                </a:ext>
              </a:extLst>
            </p:cNvPr>
            <p:cNvSpPr>
              <a:spLocks/>
            </p:cNvSpPr>
            <p:nvPr/>
          </p:nvSpPr>
          <p:spPr bwMode="auto">
            <a:xfrm>
              <a:off x="3159126" y="4672013"/>
              <a:ext cx="155575" cy="236538"/>
            </a:xfrm>
            <a:custGeom>
              <a:avLst/>
              <a:gdLst>
                <a:gd name="T0" fmla="*/ 25 w 41"/>
                <a:gd name="T1" fmla="*/ 17 h 63"/>
                <a:gd name="T2" fmla="*/ 24 w 41"/>
                <a:gd name="T3" fmla="*/ 13 h 63"/>
                <a:gd name="T4" fmla="*/ 20 w 41"/>
                <a:gd name="T5" fmla="*/ 11 h 63"/>
                <a:gd name="T6" fmla="*/ 17 w 41"/>
                <a:gd name="T7" fmla="*/ 12 h 63"/>
                <a:gd name="T8" fmla="*/ 16 w 41"/>
                <a:gd name="T9" fmla="*/ 16 h 63"/>
                <a:gd name="T10" fmla="*/ 17 w 41"/>
                <a:gd name="T11" fmla="*/ 21 h 63"/>
                <a:gd name="T12" fmla="*/ 22 w 41"/>
                <a:gd name="T13" fmla="*/ 24 h 63"/>
                <a:gd name="T14" fmla="*/ 28 w 41"/>
                <a:gd name="T15" fmla="*/ 26 h 63"/>
                <a:gd name="T16" fmla="*/ 35 w 41"/>
                <a:gd name="T17" fmla="*/ 30 h 63"/>
                <a:gd name="T18" fmla="*/ 39 w 41"/>
                <a:gd name="T19" fmla="*/ 35 h 63"/>
                <a:gd name="T20" fmla="*/ 41 w 41"/>
                <a:gd name="T21" fmla="*/ 44 h 63"/>
                <a:gd name="T22" fmla="*/ 36 w 41"/>
                <a:gd name="T23" fmla="*/ 58 h 63"/>
                <a:gd name="T24" fmla="*/ 20 w 41"/>
                <a:gd name="T25" fmla="*/ 63 h 63"/>
                <a:gd name="T26" fmla="*/ 11 w 41"/>
                <a:gd name="T27" fmla="*/ 62 h 63"/>
                <a:gd name="T28" fmla="*/ 5 w 41"/>
                <a:gd name="T29" fmla="*/ 59 h 63"/>
                <a:gd name="T30" fmla="*/ 1 w 41"/>
                <a:gd name="T31" fmla="*/ 54 h 63"/>
                <a:gd name="T32" fmla="*/ 0 w 41"/>
                <a:gd name="T33" fmla="*/ 46 h 63"/>
                <a:gd name="T34" fmla="*/ 0 w 41"/>
                <a:gd name="T35" fmla="*/ 44 h 63"/>
                <a:gd name="T36" fmla="*/ 15 w 41"/>
                <a:gd name="T37" fmla="*/ 44 h 63"/>
                <a:gd name="T38" fmla="*/ 15 w 41"/>
                <a:gd name="T39" fmla="*/ 45 h 63"/>
                <a:gd name="T40" fmla="*/ 16 w 41"/>
                <a:gd name="T41" fmla="*/ 51 h 63"/>
                <a:gd name="T42" fmla="*/ 20 w 41"/>
                <a:gd name="T43" fmla="*/ 52 h 63"/>
                <a:gd name="T44" fmla="*/ 24 w 41"/>
                <a:gd name="T45" fmla="*/ 51 h 63"/>
                <a:gd name="T46" fmla="*/ 25 w 41"/>
                <a:gd name="T47" fmla="*/ 46 h 63"/>
                <a:gd name="T48" fmla="*/ 23 w 41"/>
                <a:gd name="T49" fmla="*/ 42 h 63"/>
                <a:gd name="T50" fmla="*/ 19 w 41"/>
                <a:gd name="T51" fmla="*/ 39 h 63"/>
                <a:gd name="T52" fmla="*/ 13 w 41"/>
                <a:gd name="T53" fmla="*/ 36 h 63"/>
                <a:gd name="T54" fmla="*/ 7 w 41"/>
                <a:gd name="T55" fmla="*/ 33 h 63"/>
                <a:gd name="T56" fmla="*/ 2 w 41"/>
                <a:gd name="T57" fmla="*/ 28 h 63"/>
                <a:gd name="T58" fmla="*/ 0 w 41"/>
                <a:gd name="T59" fmla="*/ 19 h 63"/>
                <a:gd name="T60" fmla="*/ 5 w 41"/>
                <a:gd name="T61" fmla="*/ 5 h 63"/>
                <a:gd name="T62" fmla="*/ 20 w 41"/>
                <a:gd name="T63" fmla="*/ 0 h 63"/>
                <a:gd name="T64" fmla="*/ 35 w 41"/>
                <a:gd name="T65" fmla="*/ 5 h 63"/>
                <a:gd name="T66" fmla="*/ 40 w 41"/>
                <a:gd name="T67" fmla="*/ 19 h 63"/>
                <a:gd name="T68" fmla="*/ 25 w 41"/>
                <a:gd name="T69" fmla="*/ 19 h 63"/>
                <a:gd name="T70" fmla="*/ 25 w 41"/>
                <a:gd name="T71" fmla="*/ 1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 h="63">
                  <a:moveTo>
                    <a:pt x="25" y="17"/>
                  </a:moveTo>
                  <a:cubicBezTo>
                    <a:pt x="25" y="16"/>
                    <a:pt x="25" y="14"/>
                    <a:pt x="24" y="13"/>
                  </a:cubicBezTo>
                  <a:cubicBezTo>
                    <a:pt x="23" y="11"/>
                    <a:pt x="22" y="11"/>
                    <a:pt x="20" y="11"/>
                  </a:cubicBezTo>
                  <a:cubicBezTo>
                    <a:pt x="19" y="11"/>
                    <a:pt x="18" y="11"/>
                    <a:pt x="17" y="12"/>
                  </a:cubicBezTo>
                  <a:cubicBezTo>
                    <a:pt x="16" y="14"/>
                    <a:pt x="16" y="15"/>
                    <a:pt x="16" y="16"/>
                  </a:cubicBezTo>
                  <a:cubicBezTo>
                    <a:pt x="16" y="18"/>
                    <a:pt x="16" y="20"/>
                    <a:pt x="17" y="21"/>
                  </a:cubicBezTo>
                  <a:cubicBezTo>
                    <a:pt x="19" y="22"/>
                    <a:pt x="20" y="23"/>
                    <a:pt x="22" y="24"/>
                  </a:cubicBezTo>
                  <a:cubicBezTo>
                    <a:pt x="24" y="25"/>
                    <a:pt x="26" y="26"/>
                    <a:pt x="28" y="26"/>
                  </a:cubicBezTo>
                  <a:cubicBezTo>
                    <a:pt x="31" y="27"/>
                    <a:pt x="33" y="28"/>
                    <a:pt x="35" y="30"/>
                  </a:cubicBezTo>
                  <a:cubicBezTo>
                    <a:pt x="37" y="31"/>
                    <a:pt x="38" y="33"/>
                    <a:pt x="39" y="35"/>
                  </a:cubicBezTo>
                  <a:cubicBezTo>
                    <a:pt x="41" y="38"/>
                    <a:pt x="41" y="41"/>
                    <a:pt x="41" y="44"/>
                  </a:cubicBezTo>
                  <a:cubicBezTo>
                    <a:pt x="41" y="51"/>
                    <a:pt x="39" y="56"/>
                    <a:pt x="36" y="58"/>
                  </a:cubicBezTo>
                  <a:cubicBezTo>
                    <a:pt x="32" y="61"/>
                    <a:pt x="27" y="63"/>
                    <a:pt x="20" y="63"/>
                  </a:cubicBezTo>
                  <a:cubicBezTo>
                    <a:pt x="17" y="63"/>
                    <a:pt x="14" y="63"/>
                    <a:pt x="11" y="62"/>
                  </a:cubicBezTo>
                  <a:cubicBezTo>
                    <a:pt x="9" y="61"/>
                    <a:pt x="7" y="60"/>
                    <a:pt x="5" y="59"/>
                  </a:cubicBezTo>
                  <a:cubicBezTo>
                    <a:pt x="3" y="58"/>
                    <a:pt x="2" y="56"/>
                    <a:pt x="1" y="54"/>
                  </a:cubicBezTo>
                  <a:cubicBezTo>
                    <a:pt x="0" y="52"/>
                    <a:pt x="0" y="49"/>
                    <a:pt x="0" y="46"/>
                  </a:cubicBezTo>
                  <a:cubicBezTo>
                    <a:pt x="0" y="44"/>
                    <a:pt x="0" y="44"/>
                    <a:pt x="0" y="44"/>
                  </a:cubicBezTo>
                  <a:cubicBezTo>
                    <a:pt x="15" y="44"/>
                    <a:pt x="15" y="44"/>
                    <a:pt x="15" y="44"/>
                  </a:cubicBezTo>
                  <a:cubicBezTo>
                    <a:pt x="15" y="45"/>
                    <a:pt x="15" y="45"/>
                    <a:pt x="15" y="45"/>
                  </a:cubicBezTo>
                  <a:cubicBezTo>
                    <a:pt x="15" y="48"/>
                    <a:pt x="15" y="50"/>
                    <a:pt x="16" y="51"/>
                  </a:cubicBezTo>
                  <a:cubicBezTo>
                    <a:pt x="17" y="52"/>
                    <a:pt x="18" y="52"/>
                    <a:pt x="20" y="52"/>
                  </a:cubicBezTo>
                  <a:cubicBezTo>
                    <a:pt x="22" y="52"/>
                    <a:pt x="23" y="52"/>
                    <a:pt x="24" y="51"/>
                  </a:cubicBezTo>
                  <a:cubicBezTo>
                    <a:pt x="25" y="50"/>
                    <a:pt x="25" y="48"/>
                    <a:pt x="25" y="46"/>
                  </a:cubicBezTo>
                  <a:cubicBezTo>
                    <a:pt x="25" y="45"/>
                    <a:pt x="24" y="43"/>
                    <a:pt x="23" y="42"/>
                  </a:cubicBezTo>
                  <a:cubicBezTo>
                    <a:pt x="22" y="41"/>
                    <a:pt x="20" y="40"/>
                    <a:pt x="19" y="39"/>
                  </a:cubicBezTo>
                  <a:cubicBezTo>
                    <a:pt x="17" y="38"/>
                    <a:pt x="15" y="37"/>
                    <a:pt x="13" y="36"/>
                  </a:cubicBezTo>
                  <a:cubicBezTo>
                    <a:pt x="11" y="35"/>
                    <a:pt x="9" y="34"/>
                    <a:pt x="7" y="33"/>
                  </a:cubicBezTo>
                  <a:cubicBezTo>
                    <a:pt x="5" y="32"/>
                    <a:pt x="3" y="30"/>
                    <a:pt x="2" y="28"/>
                  </a:cubicBezTo>
                  <a:cubicBezTo>
                    <a:pt x="1" y="25"/>
                    <a:pt x="0" y="23"/>
                    <a:pt x="0" y="19"/>
                  </a:cubicBezTo>
                  <a:cubicBezTo>
                    <a:pt x="0" y="13"/>
                    <a:pt x="2" y="8"/>
                    <a:pt x="5" y="5"/>
                  </a:cubicBezTo>
                  <a:cubicBezTo>
                    <a:pt x="8" y="2"/>
                    <a:pt x="13" y="0"/>
                    <a:pt x="20" y="0"/>
                  </a:cubicBezTo>
                  <a:cubicBezTo>
                    <a:pt x="27" y="0"/>
                    <a:pt x="32" y="2"/>
                    <a:pt x="35" y="5"/>
                  </a:cubicBezTo>
                  <a:cubicBezTo>
                    <a:pt x="38" y="8"/>
                    <a:pt x="40" y="12"/>
                    <a:pt x="40" y="19"/>
                  </a:cubicBezTo>
                  <a:cubicBezTo>
                    <a:pt x="25" y="19"/>
                    <a:pt x="25" y="19"/>
                    <a:pt x="25" y="19"/>
                  </a:cubicBezTo>
                  <a:cubicBezTo>
                    <a:pt x="25" y="17"/>
                    <a:pt x="25" y="17"/>
                    <a:pt x="25"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13">
              <a:extLst>
                <a:ext uri="{FF2B5EF4-FFF2-40B4-BE49-F238E27FC236}">
                  <a16:creationId xmlns:a16="http://schemas.microsoft.com/office/drawing/2014/main" id="{CBA1FE90-85C1-4DBD-B84E-E09B10A855CE}"/>
                </a:ext>
              </a:extLst>
            </p:cNvPr>
            <p:cNvSpPr>
              <a:spLocks/>
            </p:cNvSpPr>
            <p:nvPr/>
          </p:nvSpPr>
          <p:spPr bwMode="auto">
            <a:xfrm>
              <a:off x="214313" y="3502026"/>
              <a:ext cx="609600" cy="2195513"/>
            </a:xfrm>
            <a:custGeom>
              <a:avLst/>
              <a:gdLst>
                <a:gd name="T0" fmla="*/ 162 w 162"/>
                <a:gd name="T1" fmla="*/ 160 h 582"/>
                <a:gd name="T2" fmla="*/ 3 w 162"/>
                <a:gd name="T3" fmla="*/ 0 h 582"/>
                <a:gd name="T4" fmla="*/ 0 w 162"/>
                <a:gd name="T5" fmla="*/ 0 h 582"/>
                <a:gd name="T6" fmla="*/ 0 w 162"/>
                <a:gd name="T7" fmla="*/ 58 h 582"/>
                <a:gd name="T8" fmla="*/ 3 w 162"/>
                <a:gd name="T9" fmla="*/ 58 h 582"/>
                <a:gd name="T10" fmla="*/ 105 w 162"/>
                <a:gd name="T11" fmla="*/ 160 h 582"/>
                <a:gd name="T12" fmla="*/ 3 w 162"/>
                <a:gd name="T13" fmla="*/ 262 h 582"/>
                <a:gd name="T14" fmla="*/ 0 w 162"/>
                <a:gd name="T15" fmla="*/ 262 h 582"/>
                <a:gd name="T16" fmla="*/ 0 w 162"/>
                <a:gd name="T17" fmla="*/ 320 h 582"/>
                <a:gd name="T18" fmla="*/ 3 w 162"/>
                <a:gd name="T19" fmla="*/ 320 h 582"/>
                <a:gd name="T20" fmla="*/ 105 w 162"/>
                <a:gd name="T21" fmla="*/ 422 h 582"/>
                <a:gd name="T22" fmla="*/ 3 w 162"/>
                <a:gd name="T23" fmla="*/ 524 h 582"/>
                <a:gd name="T24" fmla="*/ 0 w 162"/>
                <a:gd name="T25" fmla="*/ 524 h 582"/>
                <a:gd name="T26" fmla="*/ 0 w 162"/>
                <a:gd name="T27" fmla="*/ 582 h 582"/>
                <a:gd name="T28" fmla="*/ 3 w 162"/>
                <a:gd name="T29" fmla="*/ 582 h 582"/>
                <a:gd name="T30" fmla="*/ 162 w 162"/>
                <a:gd name="T31" fmla="*/ 422 h 582"/>
                <a:gd name="T32" fmla="*/ 94 w 162"/>
                <a:gd name="T33" fmla="*/ 291 h 582"/>
                <a:gd name="T34" fmla="*/ 162 w 162"/>
                <a:gd name="T35" fmla="*/ 16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2" h="582">
                  <a:moveTo>
                    <a:pt x="162" y="160"/>
                  </a:moveTo>
                  <a:cubicBezTo>
                    <a:pt x="162" y="72"/>
                    <a:pt x="91" y="0"/>
                    <a:pt x="3" y="0"/>
                  </a:cubicBezTo>
                  <a:cubicBezTo>
                    <a:pt x="0" y="0"/>
                    <a:pt x="0" y="0"/>
                    <a:pt x="0" y="0"/>
                  </a:cubicBezTo>
                  <a:cubicBezTo>
                    <a:pt x="0" y="58"/>
                    <a:pt x="0" y="58"/>
                    <a:pt x="0" y="58"/>
                  </a:cubicBezTo>
                  <a:cubicBezTo>
                    <a:pt x="3" y="58"/>
                    <a:pt x="3" y="58"/>
                    <a:pt x="3" y="58"/>
                  </a:cubicBezTo>
                  <a:cubicBezTo>
                    <a:pt x="59" y="58"/>
                    <a:pt x="105" y="104"/>
                    <a:pt x="105" y="160"/>
                  </a:cubicBezTo>
                  <a:cubicBezTo>
                    <a:pt x="105" y="216"/>
                    <a:pt x="59" y="262"/>
                    <a:pt x="3" y="262"/>
                  </a:cubicBezTo>
                  <a:cubicBezTo>
                    <a:pt x="0" y="262"/>
                    <a:pt x="0" y="262"/>
                    <a:pt x="0" y="262"/>
                  </a:cubicBezTo>
                  <a:cubicBezTo>
                    <a:pt x="0" y="320"/>
                    <a:pt x="0" y="320"/>
                    <a:pt x="0" y="320"/>
                  </a:cubicBezTo>
                  <a:cubicBezTo>
                    <a:pt x="3" y="320"/>
                    <a:pt x="3" y="320"/>
                    <a:pt x="3" y="320"/>
                  </a:cubicBezTo>
                  <a:cubicBezTo>
                    <a:pt x="59" y="320"/>
                    <a:pt x="105" y="366"/>
                    <a:pt x="105" y="422"/>
                  </a:cubicBezTo>
                  <a:cubicBezTo>
                    <a:pt x="105" y="478"/>
                    <a:pt x="59" y="524"/>
                    <a:pt x="3" y="524"/>
                  </a:cubicBezTo>
                  <a:cubicBezTo>
                    <a:pt x="0" y="524"/>
                    <a:pt x="0" y="524"/>
                    <a:pt x="0" y="524"/>
                  </a:cubicBezTo>
                  <a:cubicBezTo>
                    <a:pt x="0" y="582"/>
                    <a:pt x="0" y="582"/>
                    <a:pt x="0" y="582"/>
                  </a:cubicBezTo>
                  <a:cubicBezTo>
                    <a:pt x="3" y="582"/>
                    <a:pt x="3" y="582"/>
                    <a:pt x="3" y="582"/>
                  </a:cubicBezTo>
                  <a:cubicBezTo>
                    <a:pt x="91" y="582"/>
                    <a:pt x="162" y="510"/>
                    <a:pt x="162" y="422"/>
                  </a:cubicBezTo>
                  <a:cubicBezTo>
                    <a:pt x="162" y="370"/>
                    <a:pt x="137" y="321"/>
                    <a:pt x="94" y="291"/>
                  </a:cubicBezTo>
                  <a:cubicBezTo>
                    <a:pt x="137" y="261"/>
                    <a:pt x="162" y="212"/>
                    <a:pt x="162" y="16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14">
              <a:extLst>
                <a:ext uri="{FF2B5EF4-FFF2-40B4-BE49-F238E27FC236}">
                  <a16:creationId xmlns:a16="http://schemas.microsoft.com/office/drawing/2014/main" id="{E9421E96-CF80-42C1-B67A-46650A48090A}"/>
                </a:ext>
              </a:extLst>
            </p:cNvPr>
            <p:cNvSpPr>
              <a:spLocks/>
            </p:cNvSpPr>
            <p:nvPr/>
          </p:nvSpPr>
          <p:spPr bwMode="auto">
            <a:xfrm>
              <a:off x="1039813" y="3502026"/>
              <a:ext cx="1012825" cy="2195513"/>
            </a:xfrm>
            <a:custGeom>
              <a:avLst/>
              <a:gdLst>
                <a:gd name="T0" fmla="*/ 103 w 269"/>
                <a:gd name="T1" fmla="*/ 62 h 582"/>
                <a:gd name="T2" fmla="*/ 94 w 269"/>
                <a:gd name="T3" fmla="*/ 59 h 582"/>
                <a:gd name="T4" fmla="*/ 241 w 269"/>
                <a:gd name="T5" fmla="*/ 59 h 582"/>
                <a:gd name="T6" fmla="*/ 241 w 269"/>
                <a:gd name="T7" fmla="*/ 0 h 582"/>
                <a:gd name="T8" fmla="*/ 0 w 269"/>
                <a:gd name="T9" fmla="*/ 0 h 582"/>
                <a:gd name="T10" fmla="*/ 0 w 269"/>
                <a:gd name="T11" fmla="*/ 100 h 582"/>
                <a:gd name="T12" fmla="*/ 2 w 269"/>
                <a:gd name="T13" fmla="*/ 100 h 582"/>
                <a:gd name="T14" fmla="*/ 211 w 269"/>
                <a:gd name="T15" fmla="*/ 312 h 582"/>
                <a:gd name="T16" fmla="*/ 2 w 269"/>
                <a:gd name="T17" fmla="*/ 524 h 582"/>
                <a:gd name="T18" fmla="*/ 0 w 269"/>
                <a:gd name="T19" fmla="*/ 524 h 582"/>
                <a:gd name="T20" fmla="*/ 0 w 269"/>
                <a:gd name="T21" fmla="*/ 582 h 582"/>
                <a:gd name="T22" fmla="*/ 2 w 269"/>
                <a:gd name="T23" fmla="*/ 582 h 582"/>
                <a:gd name="T24" fmla="*/ 269 w 269"/>
                <a:gd name="T25" fmla="*/ 312 h 582"/>
                <a:gd name="T26" fmla="*/ 103 w 269"/>
                <a:gd name="T27" fmla="*/ 6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9" h="582">
                  <a:moveTo>
                    <a:pt x="103" y="62"/>
                  </a:moveTo>
                  <a:cubicBezTo>
                    <a:pt x="94" y="59"/>
                    <a:pt x="94" y="59"/>
                    <a:pt x="94" y="59"/>
                  </a:cubicBezTo>
                  <a:cubicBezTo>
                    <a:pt x="241" y="59"/>
                    <a:pt x="241" y="59"/>
                    <a:pt x="241" y="59"/>
                  </a:cubicBezTo>
                  <a:cubicBezTo>
                    <a:pt x="241" y="0"/>
                    <a:pt x="241" y="0"/>
                    <a:pt x="241" y="0"/>
                  </a:cubicBezTo>
                  <a:cubicBezTo>
                    <a:pt x="0" y="0"/>
                    <a:pt x="0" y="0"/>
                    <a:pt x="0" y="0"/>
                  </a:cubicBezTo>
                  <a:cubicBezTo>
                    <a:pt x="0" y="100"/>
                    <a:pt x="0" y="100"/>
                    <a:pt x="0" y="100"/>
                  </a:cubicBezTo>
                  <a:cubicBezTo>
                    <a:pt x="2" y="100"/>
                    <a:pt x="2" y="100"/>
                    <a:pt x="2" y="100"/>
                  </a:cubicBezTo>
                  <a:cubicBezTo>
                    <a:pt x="117" y="101"/>
                    <a:pt x="211" y="196"/>
                    <a:pt x="211" y="312"/>
                  </a:cubicBezTo>
                  <a:cubicBezTo>
                    <a:pt x="211" y="428"/>
                    <a:pt x="117" y="523"/>
                    <a:pt x="2" y="524"/>
                  </a:cubicBezTo>
                  <a:cubicBezTo>
                    <a:pt x="0" y="524"/>
                    <a:pt x="0" y="524"/>
                    <a:pt x="0" y="524"/>
                  </a:cubicBezTo>
                  <a:cubicBezTo>
                    <a:pt x="0" y="582"/>
                    <a:pt x="0" y="582"/>
                    <a:pt x="0" y="582"/>
                  </a:cubicBezTo>
                  <a:cubicBezTo>
                    <a:pt x="2" y="582"/>
                    <a:pt x="2" y="582"/>
                    <a:pt x="2" y="582"/>
                  </a:cubicBezTo>
                  <a:cubicBezTo>
                    <a:pt x="149" y="581"/>
                    <a:pt x="269" y="460"/>
                    <a:pt x="269" y="312"/>
                  </a:cubicBezTo>
                  <a:cubicBezTo>
                    <a:pt x="269" y="202"/>
                    <a:pt x="204" y="104"/>
                    <a:pt x="103" y="6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15">
              <a:extLst>
                <a:ext uri="{FF2B5EF4-FFF2-40B4-BE49-F238E27FC236}">
                  <a16:creationId xmlns:a16="http://schemas.microsoft.com/office/drawing/2014/main" id="{21A819C6-A371-4924-B6AA-213D6C5544FF}"/>
                </a:ext>
              </a:extLst>
            </p:cNvPr>
            <p:cNvSpPr>
              <a:spLocks noEditPoints="1"/>
            </p:cNvSpPr>
            <p:nvPr/>
          </p:nvSpPr>
          <p:spPr bwMode="auto">
            <a:xfrm>
              <a:off x="2420938" y="3502026"/>
              <a:ext cx="539750" cy="792163"/>
            </a:xfrm>
            <a:custGeom>
              <a:avLst/>
              <a:gdLst>
                <a:gd name="T0" fmla="*/ 6 w 143"/>
                <a:gd name="T1" fmla="*/ 69 h 210"/>
                <a:gd name="T2" fmla="*/ 7 w 143"/>
                <a:gd name="T3" fmla="*/ 53 h 210"/>
                <a:gd name="T4" fmla="*/ 21 w 143"/>
                <a:gd name="T5" fmla="*/ 14 h 210"/>
                <a:gd name="T6" fmla="*/ 72 w 143"/>
                <a:gd name="T7" fmla="*/ 0 h 210"/>
                <a:gd name="T8" fmla="*/ 117 w 143"/>
                <a:gd name="T9" fmla="*/ 12 h 210"/>
                <a:gd name="T10" fmla="*/ 136 w 143"/>
                <a:gd name="T11" fmla="*/ 60 h 210"/>
                <a:gd name="T12" fmla="*/ 136 w 143"/>
                <a:gd name="T13" fmla="*/ 170 h 210"/>
                <a:gd name="T14" fmla="*/ 143 w 143"/>
                <a:gd name="T15" fmla="*/ 205 h 210"/>
                <a:gd name="T16" fmla="*/ 90 w 143"/>
                <a:gd name="T17" fmla="*/ 205 h 210"/>
                <a:gd name="T18" fmla="*/ 86 w 143"/>
                <a:gd name="T19" fmla="*/ 182 h 210"/>
                <a:gd name="T20" fmla="*/ 47 w 143"/>
                <a:gd name="T21" fmla="*/ 210 h 210"/>
                <a:gd name="T22" fmla="*/ 0 w 143"/>
                <a:gd name="T23" fmla="*/ 150 h 210"/>
                <a:gd name="T24" fmla="*/ 17 w 143"/>
                <a:gd name="T25" fmla="*/ 96 h 210"/>
                <a:gd name="T26" fmla="*/ 60 w 143"/>
                <a:gd name="T27" fmla="*/ 78 h 210"/>
                <a:gd name="T28" fmla="*/ 84 w 143"/>
                <a:gd name="T29" fmla="*/ 55 h 210"/>
                <a:gd name="T30" fmla="*/ 70 w 143"/>
                <a:gd name="T31" fmla="*/ 37 h 210"/>
                <a:gd name="T32" fmla="*/ 54 w 143"/>
                <a:gd name="T33" fmla="*/ 59 h 210"/>
                <a:gd name="T34" fmla="*/ 55 w 143"/>
                <a:gd name="T35" fmla="*/ 69 h 210"/>
                <a:gd name="T36" fmla="*/ 6 w 143"/>
                <a:gd name="T37" fmla="*/ 69 h 210"/>
                <a:gd name="T38" fmla="*/ 83 w 143"/>
                <a:gd name="T39" fmla="*/ 110 h 210"/>
                <a:gd name="T40" fmla="*/ 57 w 143"/>
                <a:gd name="T41" fmla="*/ 145 h 210"/>
                <a:gd name="T42" fmla="*/ 70 w 143"/>
                <a:gd name="T43" fmla="*/ 167 h 210"/>
                <a:gd name="T44" fmla="*/ 83 w 143"/>
                <a:gd name="T45" fmla="*/ 142 h 210"/>
                <a:gd name="T46" fmla="*/ 83 w 143"/>
                <a:gd name="T47" fmla="*/ 1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210">
                  <a:moveTo>
                    <a:pt x="6" y="69"/>
                  </a:moveTo>
                  <a:cubicBezTo>
                    <a:pt x="7" y="53"/>
                    <a:pt x="7" y="53"/>
                    <a:pt x="7" y="53"/>
                  </a:cubicBezTo>
                  <a:cubicBezTo>
                    <a:pt x="7" y="31"/>
                    <a:pt x="10" y="21"/>
                    <a:pt x="21" y="14"/>
                  </a:cubicBezTo>
                  <a:cubicBezTo>
                    <a:pt x="32" y="6"/>
                    <a:pt x="52" y="0"/>
                    <a:pt x="72" y="0"/>
                  </a:cubicBezTo>
                  <a:cubicBezTo>
                    <a:pt x="90" y="0"/>
                    <a:pt x="106" y="5"/>
                    <a:pt x="117" y="12"/>
                  </a:cubicBezTo>
                  <a:cubicBezTo>
                    <a:pt x="131" y="21"/>
                    <a:pt x="136" y="36"/>
                    <a:pt x="136" y="60"/>
                  </a:cubicBezTo>
                  <a:cubicBezTo>
                    <a:pt x="136" y="170"/>
                    <a:pt x="136" y="170"/>
                    <a:pt x="136" y="170"/>
                  </a:cubicBezTo>
                  <a:cubicBezTo>
                    <a:pt x="136" y="185"/>
                    <a:pt x="138" y="193"/>
                    <a:pt x="143" y="205"/>
                  </a:cubicBezTo>
                  <a:cubicBezTo>
                    <a:pt x="90" y="205"/>
                    <a:pt x="90" y="205"/>
                    <a:pt x="90" y="205"/>
                  </a:cubicBezTo>
                  <a:cubicBezTo>
                    <a:pt x="88" y="197"/>
                    <a:pt x="87" y="193"/>
                    <a:pt x="86" y="182"/>
                  </a:cubicBezTo>
                  <a:cubicBezTo>
                    <a:pt x="78" y="203"/>
                    <a:pt x="69" y="210"/>
                    <a:pt x="47" y="210"/>
                  </a:cubicBezTo>
                  <a:cubicBezTo>
                    <a:pt x="11" y="210"/>
                    <a:pt x="0" y="195"/>
                    <a:pt x="0" y="150"/>
                  </a:cubicBezTo>
                  <a:cubicBezTo>
                    <a:pt x="0" y="119"/>
                    <a:pt x="5" y="106"/>
                    <a:pt x="17" y="96"/>
                  </a:cubicBezTo>
                  <a:cubicBezTo>
                    <a:pt x="25" y="89"/>
                    <a:pt x="28" y="88"/>
                    <a:pt x="60" y="78"/>
                  </a:cubicBezTo>
                  <a:cubicBezTo>
                    <a:pt x="77" y="73"/>
                    <a:pt x="84" y="67"/>
                    <a:pt x="84" y="55"/>
                  </a:cubicBezTo>
                  <a:cubicBezTo>
                    <a:pt x="84" y="44"/>
                    <a:pt x="79" y="37"/>
                    <a:pt x="70" y="37"/>
                  </a:cubicBezTo>
                  <a:cubicBezTo>
                    <a:pt x="60" y="37"/>
                    <a:pt x="54" y="44"/>
                    <a:pt x="54" y="59"/>
                  </a:cubicBezTo>
                  <a:cubicBezTo>
                    <a:pt x="54" y="61"/>
                    <a:pt x="54" y="65"/>
                    <a:pt x="55" y="69"/>
                  </a:cubicBezTo>
                  <a:cubicBezTo>
                    <a:pt x="6" y="69"/>
                    <a:pt x="6" y="69"/>
                    <a:pt x="6" y="69"/>
                  </a:cubicBezTo>
                  <a:moveTo>
                    <a:pt x="83" y="110"/>
                  </a:moveTo>
                  <a:cubicBezTo>
                    <a:pt x="60" y="120"/>
                    <a:pt x="57" y="125"/>
                    <a:pt x="57" y="145"/>
                  </a:cubicBezTo>
                  <a:cubicBezTo>
                    <a:pt x="57" y="160"/>
                    <a:pt x="61" y="167"/>
                    <a:pt x="70" y="167"/>
                  </a:cubicBezTo>
                  <a:cubicBezTo>
                    <a:pt x="80" y="167"/>
                    <a:pt x="83" y="160"/>
                    <a:pt x="83" y="142"/>
                  </a:cubicBezTo>
                  <a:lnTo>
                    <a:pt x="83"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Rectangle 16">
              <a:extLst>
                <a:ext uri="{FF2B5EF4-FFF2-40B4-BE49-F238E27FC236}">
                  <a16:creationId xmlns:a16="http://schemas.microsoft.com/office/drawing/2014/main" id="{4FBF127A-CADD-47E8-B36C-BEFE0E1E0161}"/>
                </a:ext>
              </a:extLst>
            </p:cNvPr>
            <p:cNvSpPr>
              <a:spLocks noChangeArrowheads="1"/>
            </p:cNvSpPr>
            <p:nvPr/>
          </p:nvSpPr>
          <p:spPr bwMode="auto">
            <a:xfrm>
              <a:off x="3106738" y="3230563"/>
              <a:ext cx="207963" cy="1044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17">
              <a:extLst>
                <a:ext uri="{FF2B5EF4-FFF2-40B4-BE49-F238E27FC236}">
                  <a16:creationId xmlns:a16="http://schemas.microsoft.com/office/drawing/2014/main" id="{1E80A699-13FE-424B-8271-167464ABA1A9}"/>
                </a:ext>
              </a:extLst>
            </p:cNvPr>
            <p:cNvSpPr>
              <a:spLocks/>
            </p:cNvSpPr>
            <p:nvPr/>
          </p:nvSpPr>
          <p:spPr bwMode="auto">
            <a:xfrm>
              <a:off x="3449638" y="3230563"/>
              <a:ext cx="395288" cy="1044575"/>
            </a:xfrm>
            <a:custGeom>
              <a:avLst/>
              <a:gdLst>
                <a:gd name="T0" fmla="*/ 72 w 105"/>
                <a:gd name="T1" fmla="*/ 277 h 277"/>
                <a:gd name="T2" fmla="*/ 18 w 105"/>
                <a:gd name="T3" fmla="*/ 277 h 277"/>
                <a:gd name="T4" fmla="*/ 18 w 105"/>
                <a:gd name="T5" fmla="*/ 122 h 277"/>
                <a:gd name="T6" fmla="*/ 0 w 105"/>
                <a:gd name="T7" fmla="*/ 122 h 277"/>
                <a:gd name="T8" fmla="*/ 0 w 105"/>
                <a:gd name="T9" fmla="*/ 77 h 277"/>
                <a:gd name="T10" fmla="*/ 18 w 105"/>
                <a:gd name="T11" fmla="*/ 77 h 277"/>
                <a:gd name="T12" fmla="*/ 18 w 105"/>
                <a:gd name="T13" fmla="*/ 50 h 277"/>
                <a:gd name="T14" fmla="*/ 68 w 105"/>
                <a:gd name="T15" fmla="*/ 0 h 277"/>
                <a:gd name="T16" fmla="*/ 105 w 105"/>
                <a:gd name="T17" fmla="*/ 0 h 277"/>
                <a:gd name="T18" fmla="*/ 105 w 105"/>
                <a:gd name="T19" fmla="*/ 45 h 277"/>
                <a:gd name="T20" fmla="*/ 90 w 105"/>
                <a:gd name="T21" fmla="*/ 45 h 277"/>
                <a:gd name="T22" fmla="*/ 73 w 105"/>
                <a:gd name="T23" fmla="*/ 60 h 277"/>
                <a:gd name="T24" fmla="*/ 73 w 105"/>
                <a:gd name="T25" fmla="*/ 77 h 277"/>
                <a:gd name="T26" fmla="*/ 105 w 105"/>
                <a:gd name="T27" fmla="*/ 77 h 277"/>
                <a:gd name="T28" fmla="*/ 105 w 105"/>
                <a:gd name="T29" fmla="*/ 122 h 277"/>
                <a:gd name="T30" fmla="*/ 73 w 105"/>
                <a:gd name="T31" fmla="*/ 122 h 277"/>
                <a:gd name="T32" fmla="*/ 72 w 105"/>
                <a:gd name="T33"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 h="277">
                  <a:moveTo>
                    <a:pt x="72" y="277"/>
                  </a:moveTo>
                  <a:cubicBezTo>
                    <a:pt x="18" y="277"/>
                    <a:pt x="18" y="277"/>
                    <a:pt x="18" y="277"/>
                  </a:cubicBezTo>
                  <a:cubicBezTo>
                    <a:pt x="18" y="122"/>
                    <a:pt x="18" y="122"/>
                    <a:pt x="18" y="122"/>
                  </a:cubicBezTo>
                  <a:cubicBezTo>
                    <a:pt x="0" y="122"/>
                    <a:pt x="0" y="122"/>
                    <a:pt x="0" y="122"/>
                  </a:cubicBezTo>
                  <a:cubicBezTo>
                    <a:pt x="0" y="77"/>
                    <a:pt x="0" y="77"/>
                    <a:pt x="0" y="77"/>
                  </a:cubicBezTo>
                  <a:cubicBezTo>
                    <a:pt x="18" y="77"/>
                    <a:pt x="18" y="77"/>
                    <a:pt x="18" y="77"/>
                  </a:cubicBezTo>
                  <a:cubicBezTo>
                    <a:pt x="18" y="50"/>
                    <a:pt x="18" y="50"/>
                    <a:pt x="18" y="50"/>
                  </a:cubicBezTo>
                  <a:cubicBezTo>
                    <a:pt x="18" y="16"/>
                    <a:pt x="34" y="0"/>
                    <a:pt x="68" y="0"/>
                  </a:cubicBezTo>
                  <a:cubicBezTo>
                    <a:pt x="105" y="0"/>
                    <a:pt x="105" y="0"/>
                    <a:pt x="105" y="0"/>
                  </a:cubicBezTo>
                  <a:cubicBezTo>
                    <a:pt x="105" y="45"/>
                    <a:pt x="105" y="45"/>
                    <a:pt x="105" y="45"/>
                  </a:cubicBezTo>
                  <a:cubicBezTo>
                    <a:pt x="90" y="45"/>
                    <a:pt x="90" y="45"/>
                    <a:pt x="90" y="45"/>
                  </a:cubicBezTo>
                  <a:cubicBezTo>
                    <a:pt x="78" y="45"/>
                    <a:pt x="73" y="50"/>
                    <a:pt x="73" y="60"/>
                  </a:cubicBezTo>
                  <a:cubicBezTo>
                    <a:pt x="73" y="77"/>
                    <a:pt x="73" y="77"/>
                    <a:pt x="73" y="77"/>
                  </a:cubicBezTo>
                  <a:cubicBezTo>
                    <a:pt x="105" y="77"/>
                    <a:pt x="105" y="77"/>
                    <a:pt x="105" y="77"/>
                  </a:cubicBezTo>
                  <a:cubicBezTo>
                    <a:pt x="105" y="122"/>
                    <a:pt x="105" y="122"/>
                    <a:pt x="105" y="122"/>
                  </a:cubicBezTo>
                  <a:cubicBezTo>
                    <a:pt x="73" y="122"/>
                    <a:pt x="73" y="122"/>
                    <a:pt x="73" y="122"/>
                  </a:cubicBezTo>
                  <a:cubicBezTo>
                    <a:pt x="72" y="277"/>
                    <a:pt x="72" y="277"/>
                    <a:pt x="72" y="27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Rectangle 18">
              <a:extLst>
                <a:ext uri="{FF2B5EF4-FFF2-40B4-BE49-F238E27FC236}">
                  <a16:creationId xmlns:a16="http://schemas.microsoft.com/office/drawing/2014/main" id="{019F2891-1A7D-4D51-9C65-7119BC73164E}"/>
                </a:ext>
              </a:extLst>
            </p:cNvPr>
            <p:cNvSpPr>
              <a:spLocks noChangeArrowheads="1"/>
            </p:cNvSpPr>
            <p:nvPr/>
          </p:nvSpPr>
          <p:spPr bwMode="auto">
            <a:xfrm>
              <a:off x="3935413" y="3521076"/>
              <a:ext cx="200025" cy="754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Rectangle 19">
              <a:extLst>
                <a:ext uri="{FF2B5EF4-FFF2-40B4-BE49-F238E27FC236}">
                  <a16:creationId xmlns:a16="http://schemas.microsoft.com/office/drawing/2014/main" id="{D41D9F91-64B1-4B73-A7C7-F574BF3F37C5}"/>
                </a:ext>
              </a:extLst>
            </p:cNvPr>
            <p:cNvSpPr>
              <a:spLocks noChangeArrowheads="1"/>
            </p:cNvSpPr>
            <p:nvPr/>
          </p:nvSpPr>
          <p:spPr bwMode="auto">
            <a:xfrm>
              <a:off x="3935413" y="3230563"/>
              <a:ext cx="203200" cy="200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20">
              <a:extLst>
                <a:ext uri="{FF2B5EF4-FFF2-40B4-BE49-F238E27FC236}">
                  <a16:creationId xmlns:a16="http://schemas.microsoft.com/office/drawing/2014/main" id="{4F9E6EA5-7D3F-4B4E-BC21-DB07B2BB2E2F}"/>
                </a:ext>
              </a:extLst>
            </p:cNvPr>
            <p:cNvSpPr>
              <a:spLocks/>
            </p:cNvSpPr>
            <p:nvPr/>
          </p:nvSpPr>
          <p:spPr bwMode="auto">
            <a:xfrm>
              <a:off x="214313" y="1157288"/>
              <a:ext cx="3924300" cy="1963738"/>
            </a:xfrm>
            <a:custGeom>
              <a:avLst/>
              <a:gdLst>
                <a:gd name="T0" fmla="*/ 56 w 1042"/>
                <a:gd name="T1" fmla="*/ 521 h 521"/>
                <a:gd name="T2" fmla="*/ 522 w 1042"/>
                <a:gd name="T3" fmla="*/ 55 h 521"/>
                <a:gd name="T4" fmla="*/ 987 w 1042"/>
                <a:gd name="T5" fmla="*/ 521 h 521"/>
                <a:gd name="T6" fmla="*/ 987 w 1042"/>
                <a:gd name="T7" fmla="*/ 521 h 521"/>
                <a:gd name="T8" fmla="*/ 1042 w 1042"/>
                <a:gd name="T9" fmla="*/ 521 h 521"/>
                <a:gd name="T10" fmla="*/ 1042 w 1042"/>
                <a:gd name="T11" fmla="*/ 521 h 521"/>
                <a:gd name="T12" fmla="*/ 521 w 1042"/>
                <a:gd name="T13" fmla="*/ 0 h 521"/>
                <a:gd name="T14" fmla="*/ 0 w 1042"/>
                <a:gd name="T15" fmla="*/ 521 h 521"/>
                <a:gd name="T16" fmla="*/ 0 w 1042"/>
                <a:gd name="T17" fmla="*/ 521 h 521"/>
                <a:gd name="T18" fmla="*/ 56 w 1042"/>
                <a:gd name="T19" fmla="*/ 521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2" h="521">
                  <a:moveTo>
                    <a:pt x="56" y="521"/>
                  </a:moveTo>
                  <a:cubicBezTo>
                    <a:pt x="56" y="263"/>
                    <a:pt x="265" y="55"/>
                    <a:pt x="522" y="55"/>
                  </a:cubicBezTo>
                  <a:cubicBezTo>
                    <a:pt x="779" y="55"/>
                    <a:pt x="987" y="264"/>
                    <a:pt x="987" y="521"/>
                  </a:cubicBezTo>
                  <a:cubicBezTo>
                    <a:pt x="987" y="521"/>
                    <a:pt x="987" y="521"/>
                    <a:pt x="987" y="521"/>
                  </a:cubicBezTo>
                  <a:cubicBezTo>
                    <a:pt x="1042" y="521"/>
                    <a:pt x="1042" y="521"/>
                    <a:pt x="1042" y="521"/>
                  </a:cubicBezTo>
                  <a:cubicBezTo>
                    <a:pt x="1042" y="521"/>
                    <a:pt x="1042" y="521"/>
                    <a:pt x="1042" y="521"/>
                  </a:cubicBezTo>
                  <a:cubicBezTo>
                    <a:pt x="1042" y="233"/>
                    <a:pt x="809" y="0"/>
                    <a:pt x="521" y="0"/>
                  </a:cubicBezTo>
                  <a:cubicBezTo>
                    <a:pt x="234" y="0"/>
                    <a:pt x="0" y="233"/>
                    <a:pt x="0" y="521"/>
                  </a:cubicBezTo>
                  <a:cubicBezTo>
                    <a:pt x="0" y="521"/>
                    <a:pt x="0" y="521"/>
                    <a:pt x="0" y="521"/>
                  </a:cubicBezTo>
                  <a:cubicBezTo>
                    <a:pt x="56" y="521"/>
                    <a:pt x="56" y="521"/>
                    <a:pt x="56" y="5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21">
              <a:extLst>
                <a:ext uri="{FF2B5EF4-FFF2-40B4-BE49-F238E27FC236}">
                  <a16:creationId xmlns:a16="http://schemas.microsoft.com/office/drawing/2014/main" id="{13974CE9-972A-4C57-80F7-CBB404D6BB6D}"/>
                </a:ext>
              </a:extLst>
            </p:cNvPr>
            <p:cNvSpPr>
              <a:spLocks/>
            </p:cNvSpPr>
            <p:nvPr/>
          </p:nvSpPr>
          <p:spPr bwMode="auto">
            <a:xfrm>
              <a:off x="631826" y="1571626"/>
              <a:ext cx="3097213" cy="1549400"/>
            </a:xfrm>
            <a:custGeom>
              <a:avLst/>
              <a:gdLst>
                <a:gd name="T0" fmla="*/ 55 w 822"/>
                <a:gd name="T1" fmla="*/ 411 h 411"/>
                <a:gd name="T2" fmla="*/ 411 w 822"/>
                <a:gd name="T3" fmla="*/ 55 h 411"/>
                <a:gd name="T4" fmla="*/ 767 w 822"/>
                <a:gd name="T5" fmla="*/ 411 h 411"/>
                <a:gd name="T6" fmla="*/ 767 w 822"/>
                <a:gd name="T7" fmla="*/ 411 h 411"/>
                <a:gd name="T8" fmla="*/ 822 w 822"/>
                <a:gd name="T9" fmla="*/ 411 h 411"/>
                <a:gd name="T10" fmla="*/ 822 w 822"/>
                <a:gd name="T11" fmla="*/ 411 h 411"/>
                <a:gd name="T12" fmla="*/ 411 w 822"/>
                <a:gd name="T13" fmla="*/ 0 h 411"/>
                <a:gd name="T14" fmla="*/ 0 w 822"/>
                <a:gd name="T15" fmla="*/ 411 h 411"/>
                <a:gd name="T16" fmla="*/ 0 w 822"/>
                <a:gd name="T17" fmla="*/ 411 h 411"/>
                <a:gd name="T18" fmla="*/ 55 w 822"/>
                <a:gd name="T19" fmla="*/ 41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2" h="411">
                  <a:moveTo>
                    <a:pt x="55" y="411"/>
                  </a:moveTo>
                  <a:cubicBezTo>
                    <a:pt x="55" y="214"/>
                    <a:pt x="214" y="55"/>
                    <a:pt x="411" y="55"/>
                  </a:cubicBezTo>
                  <a:cubicBezTo>
                    <a:pt x="608" y="55"/>
                    <a:pt x="767" y="214"/>
                    <a:pt x="767" y="411"/>
                  </a:cubicBezTo>
                  <a:cubicBezTo>
                    <a:pt x="767" y="411"/>
                    <a:pt x="767" y="411"/>
                    <a:pt x="767" y="411"/>
                  </a:cubicBezTo>
                  <a:cubicBezTo>
                    <a:pt x="822" y="411"/>
                    <a:pt x="822" y="411"/>
                    <a:pt x="822" y="411"/>
                  </a:cubicBezTo>
                  <a:cubicBezTo>
                    <a:pt x="822" y="411"/>
                    <a:pt x="822" y="411"/>
                    <a:pt x="822" y="411"/>
                  </a:cubicBezTo>
                  <a:cubicBezTo>
                    <a:pt x="822" y="184"/>
                    <a:pt x="638" y="0"/>
                    <a:pt x="411" y="0"/>
                  </a:cubicBezTo>
                  <a:cubicBezTo>
                    <a:pt x="184" y="0"/>
                    <a:pt x="0" y="184"/>
                    <a:pt x="0" y="411"/>
                  </a:cubicBezTo>
                  <a:cubicBezTo>
                    <a:pt x="0" y="411"/>
                    <a:pt x="0" y="411"/>
                    <a:pt x="0" y="411"/>
                  </a:cubicBezTo>
                  <a:cubicBezTo>
                    <a:pt x="55" y="411"/>
                    <a:pt x="55" y="411"/>
                    <a:pt x="55" y="4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22">
              <a:extLst>
                <a:ext uri="{FF2B5EF4-FFF2-40B4-BE49-F238E27FC236}">
                  <a16:creationId xmlns:a16="http://schemas.microsoft.com/office/drawing/2014/main" id="{339387DB-A3F4-4CDC-92CB-03A594CDFDF7}"/>
                </a:ext>
              </a:extLst>
            </p:cNvPr>
            <p:cNvSpPr>
              <a:spLocks/>
            </p:cNvSpPr>
            <p:nvPr/>
          </p:nvSpPr>
          <p:spPr bwMode="auto">
            <a:xfrm>
              <a:off x="1046163" y="1985963"/>
              <a:ext cx="2268538" cy="1135063"/>
            </a:xfrm>
            <a:custGeom>
              <a:avLst/>
              <a:gdLst>
                <a:gd name="T0" fmla="*/ 55 w 602"/>
                <a:gd name="T1" fmla="*/ 301 h 301"/>
                <a:gd name="T2" fmla="*/ 301 w 602"/>
                <a:gd name="T3" fmla="*/ 55 h 301"/>
                <a:gd name="T4" fmla="*/ 548 w 602"/>
                <a:gd name="T5" fmla="*/ 301 h 301"/>
                <a:gd name="T6" fmla="*/ 548 w 602"/>
                <a:gd name="T7" fmla="*/ 301 h 301"/>
                <a:gd name="T8" fmla="*/ 602 w 602"/>
                <a:gd name="T9" fmla="*/ 301 h 301"/>
                <a:gd name="T10" fmla="*/ 602 w 602"/>
                <a:gd name="T11" fmla="*/ 301 h 301"/>
                <a:gd name="T12" fmla="*/ 301 w 602"/>
                <a:gd name="T13" fmla="*/ 0 h 301"/>
                <a:gd name="T14" fmla="*/ 0 w 602"/>
                <a:gd name="T15" fmla="*/ 301 h 301"/>
                <a:gd name="T16" fmla="*/ 0 w 602"/>
                <a:gd name="T17" fmla="*/ 301 h 301"/>
                <a:gd name="T18" fmla="*/ 55 w 602"/>
                <a:gd name="T19"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2" h="301">
                  <a:moveTo>
                    <a:pt x="55" y="301"/>
                  </a:moveTo>
                  <a:cubicBezTo>
                    <a:pt x="55" y="165"/>
                    <a:pt x="165" y="55"/>
                    <a:pt x="301" y="55"/>
                  </a:cubicBezTo>
                  <a:cubicBezTo>
                    <a:pt x="437" y="55"/>
                    <a:pt x="548" y="165"/>
                    <a:pt x="548" y="301"/>
                  </a:cubicBezTo>
                  <a:cubicBezTo>
                    <a:pt x="548" y="301"/>
                    <a:pt x="548" y="301"/>
                    <a:pt x="548" y="301"/>
                  </a:cubicBezTo>
                  <a:cubicBezTo>
                    <a:pt x="602" y="301"/>
                    <a:pt x="602" y="301"/>
                    <a:pt x="602" y="301"/>
                  </a:cubicBezTo>
                  <a:cubicBezTo>
                    <a:pt x="602" y="301"/>
                    <a:pt x="602" y="301"/>
                    <a:pt x="602" y="301"/>
                  </a:cubicBezTo>
                  <a:cubicBezTo>
                    <a:pt x="602" y="134"/>
                    <a:pt x="467" y="0"/>
                    <a:pt x="301" y="0"/>
                  </a:cubicBezTo>
                  <a:cubicBezTo>
                    <a:pt x="135" y="0"/>
                    <a:pt x="0" y="135"/>
                    <a:pt x="0" y="301"/>
                  </a:cubicBezTo>
                  <a:cubicBezTo>
                    <a:pt x="0" y="301"/>
                    <a:pt x="0" y="301"/>
                    <a:pt x="0" y="301"/>
                  </a:cubicBezTo>
                  <a:cubicBezTo>
                    <a:pt x="55" y="301"/>
                    <a:pt x="55" y="301"/>
                    <a:pt x="55" y="30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23">
              <a:extLst>
                <a:ext uri="{FF2B5EF4-FFF2-40B4-BE49-F238E27FC236}">
                  <a16:creationId xmlns:a16="http://schemas.microsoft.com/office/drawing/2014/main" id="{304A3E84-2AA2-48D5-B457-10CF2631EC87}"/>
                </a:ext>
              </a:extLst>
            </p:cNvPr>
            <p:cNvSpPr>
              <a:spLocks/>
            </p:cNvSpPr>
            <p:nvPr/>
          </p:nvSpPr>
          <p:spPr bwMode="auto">
            <a:xfrm>
              <a:off x="1735138" y="2676526"/>
              <a:ext cx="889000" cy="444500"/>
            </a:xfrm>
            <a:custGeom>
              <a:avLst/>
              <a:gdLst>
                <a:gd name="T0" fmla="*/ 54 w 236"/>
                <a:gd name="T1" fmla="*/ 118 h 118"/>
                <a:gd name="T2" fmla="*/ 118 w 236"/>
                <a:gd name="T3" fmla="*/ 54 h 118"/>
                <a:gd name="T4" fmla="*/ 182 w 236"/>
                <a:gd name="T5" fmla="*/ 118 h 118"/>
                <a:gd name="T6" fmla="*/ 182 w 236"/>
                <a:gd name="T7" fmla="*/ 118 h 118"/>
                <a:gd name="T8" fmla="*/ 236 w 236"/>
                <a:gd name="T9" fmla="*/ 118 h 118"/>
                <a:gd name="T10" fmla="*/ 236 w 236"/>
                <a:gd name="T11" fmla="*/ 118 h 118"/>
                <a:gd name="T12" fmla="*/ 118 w 236"/>
                <a:gd name="T13" fmla="*/ 0 h 118"/>
                <a:gd name="T14" fmla="*/ 0 w 236"/>
                <a:gd name="T15" fmla="*/ 118 h 118"/>
                <a:gd name="T16" fmla="*/ 0 w 236"/>
                <a:gd name="T17" fmla="*/ 118 h 118"/>
                <a:gd name="T18" fmla="*/ 54 w 236"/>
                <a:gd name="T1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 h="118">
                  <a:moveTo>
                    <a:pt x="54" y="118"/>
                  </a:moveTo>
                  <a:cubicBezTo>
                    <a:pt x="54" y="83"/>
                    <a:pt x="83" y="54"/>
                    <a:pt x="118" y="54"/>
                  </a:cubicBezTo>
                  <a:cubicBezTo>
                    <a:pt x="153" y="54"/>
                    <a:pt x="182" y="82"/>
                    <a:pt x="182" y="118"/>
                  </a:cubicBezTo>
                  <a:cubicBezTo>
                    <a:pt x="182" y="118"/>
                    <a:pt x="182" y="118"/>
                    <a:pt x="182" y="118"/>
                  </a:cubicBezTo>
                  <a:cubicBezTo>
                    <a:pt x="236" y="118"/>
                    <a:pt x="236" y="118"/>
                    <a:pt x="236" y="118"/>
                  </a:cubicBezTo>
                  <a:cubicBezTo>
                    <a:pt x="236" y="118"/>
                    <a:pt x="236" y="118"/>
                    <a:pt x="236" y="118"/>
                  </a:cubicBezTo>
                  <a:cubicBezTo>
                    <a:pt x="236" y="52"/>
                    <a:pt x="183" y="0"/>
                    <a:pt x="118" y="0"/>
                  </a:cubicBezTo>
                  <a:cubicBezTo>
                    <a:pt x="52" y="0"/>
                    <a:pt x="0" y="53"/>
                    <a:pt x="0" y="118"/>
                  </a:cubicBezTo>
                  <a:cubicBezTo>
                    <a:pt x="0" y="118"/>
                    <a:pt x="0" y="118"/>
                    <a:pt x="0" y="118"/>
                  </a:cubicBezTo>
                  <a:cubicBezTo>
                    <a:pt x="54" y="118"/>
                    <a:pt x="54" y="118"/>
                    <a:pt x="54" y="1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24">
              <a:extLst>
                <a:ext uri="{FF2B5EF4-FFF2-40B4-BE49-F238E27FC236}">
                  <a16:creationId xmlns:a16="http://schemas.microsoft.com/office/drawing/2014/main" id="{388C5F65-0217-434B-922C-9A6CA3AD7812}"/>
                </a:ext>
              </a:extLst>
            </p:cNvPr>
            <p:cNvSpPr>
              <a:spLocks noEditPoints="1"/>
            </p:cNvSpPr>
            <p:nvPr/>
          </p:nvSpPr>
          <p:spPr bwMode="auto">
            <a:xfrm>
              <a:off x="4651376" y="3257551"/>
              <a:ext cx="274638" cy="320675"/>
            </a:xfrm>
            <a:custGeom>
              <a:avLst/>
              <a:gdLst>
                <a:gd name="T0" fmla="*/ 4 w 73"/>
                <a:gd name="T1" fmla="*/ 24 h 85"/>
                <a:gd name="T2" fmla="*/ 14 w 73"/>
                <a:gd name="T3" fmla="*/ 5 h 85"/>
                <a:gd name="T4" fmla="*/ 36 w 73"/>
                <a:gd name="T5" fmla="*/ 0 h 85"/>
                <a:gd name="T6" fmla="*/ 61 w 73"/>
                <a:gd name="T7" fmla="*/ 7 h 85"/>
                <a:gd name="T8" fmla="*/ 69 w 73"/>
                <a:gd name="T9" fmla="*/ 26 h 85"/>
                <a:gd name="T10" fmla="*/ 69 w 73"/>
                <a:gd name="T11" fmla="*/ 66 h 85"/>
                <a:gd name="T12" fmla="*/ 73 w 73"/>
                <a:gd name="T13" fmla="*/ 81 h 85"/>
                <a:gd name="T14" fmla="*/ 60 w 73"/>
                <a:gd name="T15" fmla="*/ 81 h 85"/>
                <a:gd name="T16" fmla="*/ 58 w 73"/>
                <a:gd name="T17" fmla="*/ 68 h 85"/>
                <a:gd name="T18" fmla="*/ 27 w 73"/>
                <a:gd name="T19" fmla="*/ 85 h 85"/>
                <a:gd name="T20" fmla="*/ 0 w 73"/>
                <a:gd name="T21" fmla="*/ 60 h 85"/>
                <a:gd name="T22" fmla="*/ 11 w 73"/>
                <a:gd name="T23" fmla="*/ 40 h 85"/>
                <a:gd name="T24" fmla="*/ 36 w 73"/>
                <a:gd name="T25" fmla="*/ 35 h 85"/>
                <a:gd name="T26" fmla="*/ 57 w 73"/>
                <a:gd name="T27" fmla="*/ 23 h 85"/>
                <a:gd name="T28" fmla="*/ 35 w 73"/>
                <a:gd name="T29" fmla="*/ 9 h 85"/>
                <a:gd name="T30" fmla="*/ 14 w 73"/>
                <a:gd name="T31" fmla="*/ 24 h 85"/>
                <a:gd name="T32" fmla="*/ 4 w 73"/>
                <a:gd name="T33" fmla="*/ 24 h 85"/>
                <a:gd name="T34" fmla="*/ 58 w 73"/>
                <a:gd name="T35" fmla="*/ 34 h 85"/>
                <a:gd name="T36" fmla="*/ 30 w 73"/>
                <a:gd name="T37" fmla="*/ 44 h 85"/>
                <a:gd name="T38" fmla="*/ 11 w 73"/>
                <a:gd name="T39" fmla="*/ 59 h 85"/>
                <a:gd name="T40" fmla="*/ 30 w 73"/>
                <a:gd name="T41" fmla="*/ 76 h 85"/>
                <a:gd name="T42" fmla="*/ 52 w 73"/>
                <a:gd name="T43" fmla="*/ 64 h 85"/>
                <a:gd name="T44" fmla="*/ 57 w 73"/>
                <a:gd name="T45" fmla="*/ 44 h 85"/>
                <a:gd name="T46" fmla="*/ 57 w 73"/>
                <a:gd name="T47" fmla="*/ 34 h 85"/>
                <a:gd name="T48" fmla="*/ 58 w 73"/>
                <a:gd name="T49"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85">
                  <a:moveTo>
                    <a:pt x="4" y="24"/>
                  </a:moveTo>
                  <a:cubicBezTo>
                    <a:pt x="5" y="14"/>
                    <a:pt x="8" y="9"/>
                    <a:pt x="14" y="5"/>
                  </a:cubicBezTo>
                  <a:cubicBezTo>
                    <a:pt x="20" y="2"/>
                    <a:pt x="28" y="0"/>
                    <a:pt x="36" y="0"/>
                  </a:cubicBezTo>
                  <a:cubicBezTo>
                    <a:pt x="45" y="0"/>
                    <a:pt x="55" y="3"/>
                    <a:pt x="61" y="7"/>
                  </a:cubicBezTo>
                  <a:cubicBezTo>
                    <a:pt x="67" y="11"/>
                    <a:pt x="69" y="17"/>
                    <a:pt x="69" y="26"/>
                  </a:cubicBezTo>
                  <a:cubicBezTo>
                    <a:pt x="69" y="66"/>
                    <a:pt x="69" y="66"/>
                    <a:pt x="69" y="66"/>
                  </a:cubicBezTo>
                  <a:cubicBezTo>
                    <a:pt x="69" y="72"/>
                    <a:pt x="70" y="77"/>
                    <a:pt x="73" y="81"/>
                  </a:cubicBezTo>
                  <a:cubicBezTo>
                    <a:pt x="60" y="81"/>
                    <a:pt x="60" y="81"/>
                    <a:pt x="60" y="81"/>
                  </a:cubicBezTo>
                  <a:cubicBezTo>
                    <a:pt x="58" y="75"/>
                    <a:pt x="58" y="72"/>
                    <a:pt x="58" y="68"/>
                  </a:cubicBezTo>
                  <a:cubicBezTo>
                    <a:pt x="49" y="79"/>
                    <a:pt x="39" y="85"/>
                    <a:pt x="27" y="85"/>
                  </a:cubicBezTo>
                  <a:cubicBezTo>
                    <a:pt x="12" y="85"/>
                    <a:pt x="0" y="73"/>
                    <a:pt x="0" y="60"/>
                  </a:cubicBezTo>
                  <a:cubicBezTo>
                    <a:pt x="0" y="51"/>
                    <a:pt x="4" y="44"/>
                    <a:pt x="11" y="40"/>
                  </a:cubicBezTo>
                  <a:cubicBezTo>
                    <a:pt x="16" y="37"/>
                    <a:pt x="19" y="36"/>
                    <a:pt x="36" y="35"/>
                  </a:cubicBezTo>
                  <a:cubicBezTo>
                    <a:pt x="51" y="33"/>
                    <a:pt x="57" y="30"/>
                    <a:pt x="57" y="23"/>
                  </a:cubicBezTo>
                  <a:cubicBezTo>
                    <a:pt x="57" y="15"/>
                    <a:pt x="47" y="9"/>
                    <a:pt x="35" y="9"/>
                  </a:cubicBezTo>
                  <a:cubicBezTo>
                    <a:pt x="23" y="9"/>
                    <a:pt x="15" y="14"/>
                    <a:pt x="14" y="24"/>
                  </a:cubicBezTo>
                  <a:cubicBezTo>
                    <a:pt x="4" y="24"/>
                    <a:pt x="4" y="24"/>
                    <a:pt x="4" y="24"/>
                  </a:cubicBezTo>
                  <a:moveTo>
                    <a:pt x="58" y="34"/>
                  </a:moveTo>
                  <a:cubicBezTo>
                    <a:pt x="51" y="39"/>
                    <a:pt x="44" y="41"/>
                    <a:pt x="30" y="44"/>
                  </a:cubicBezTo>
                  <a:cubicBezTo>
                    <a:pt x="17" y="46"/>
                    <a:pt x="11" y="50"/>
                    <a:pt x="11" y="59"/>
                  </a:cubicBezTo>
                  <a:cubicBezTo>
                    <a:pt x="11" y="68"/>
                    <a:pt x="20" y="76"/>
                    <a:pt x="30" y="76"/>
                  </a:cubicBezTo>
                  <a:cubicBezTo>
                    <a:pt x="38" y="76"/>
                    <a:pt x="48" y="71"/>
                    <a:pt x="52" y="64"/>
                  </a:cubicBezTo>
                  <a:cubicBezTo>
                    <a:pt x="56" y="59"/>
                    <a:pt x="57" y="53"/>
                    <a:pt x="57" y="44"/>
                  </a:cubicBezTo>
                  <a:cubicBezTo>
                    <a:pt x="57" y="34"/>
                    <a:pt x="57" y="34"/>
                    <a:pt x="57" y="34"/>
                  </a:cubicBezTo>
                  <a:lnTo>
                    <a:pt x="58"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25">
              <a:extLst>
                <a:ext uri="{FF2B5EF4-FFF2-40B4-BE49-F238E27FC236}">
                  <a16:creationId xmlns:a16="http://schemas.microsoft.com/office/drawing/2014/main" id="{C9900380-B35B-4258-9373-5EA5336958C6}"/>
                </a:ext>
              </a:extLst>
            </p:cNvPr>
            <p:cNvSpPr>
              <a:spLocks/>
            </p:cNvSpPr>
            <p:nvPr/>
          </p:nvSpPr>
          <p:spPr bwMode="auto">
            <a:xfrm>
              <a:off x="4997451" y="3254376"/>
              <a:ext cx="257175" cy="320675"/>
            </a:xfrm>
            <a:custGeom>
              <a:avLst/>
              <a:gdLst>
                <a:gd name="T0" fmla="*/ 56 w 68"/>
                <a:gd name="T1" fmla="*/ 27 h 85"/>
                <a:gd name="T2" fmla="*/ 34 w 68"/>
                <a:gd name="T3" fmla="*/ 10 h 85"/>
                <a:gd name="T4" fmla="*/ 13 w 68"/>
                <a:gd name="T5" fmla="*/ 24 h 85"/>
                <a:gd name="T6" fmla="*/ 21 w 68"/>
                <a:gd name="T7" fmla="*/ 34 h 85"/>
                <a:gd name="T8" fmla="*/ 37 w 68"/>
                <a:gd name="T9" fmla="*/ 37 h 85"/>
                <a:gd name="T10" fmla="*/ 59 w 68"/>
                <a:gd name="T11" fmla="*/ 43 h 85"/>
                <a:gd name="T12" fmla="*/ 68 w 68"/>
                <a:gd name="T13" fmla="*/ 61 h 85"/>
                <a:gd name="T14" fmla="*/ 34 w 68"/>
                <a:gd name="T15" fmla="*/ 85 h 85"/>
                <a:gd name="T16" fmla="*/ 0 w 68"/>
                <a:gd name="T17" fmla="*/ 59 h 85"/>
                <a:gd name="T18" fmla="*/ 11 w 68"/>
                <a:gd name="T19" fmla="*/ 59 h 85"/>
                <a:gd name="T20" fmla="*/ 32 w 68"/>
                <a:gd name="T21" fmla="*/ 77 h 85"/>
                <a:gd name="T22" fmla="*/ 55 w 68"/>
                <a:gd name="T23" fmla="*/ 61 h 85"/>
                <a:gd name="T24" fmla="*/ 36 w 68"/>
                <a:gd name="T25" fmla="*/ 48 h 85"/>
                <a:gd name="T26" fmla="*/ 8 w 68"/>
                <a:gd name="T27" fmla="*/ 40 h 85"/>
                <a:gd name="T28" fmla="*/ 0 w 68"/>
                <a:gd name="T29" fmla="*/ 24 h 85"/>
                <a:gd name="T30" fmla="*/ 32 w 68"/>
                <a:gd name="T31" fmla="*/ 0 h 85"/>
                <a:gd name="T32" fmla="*/ 65 w 68"/>
                <a:gd name="T33" fmla="*/ 27 h 85"/>
                <a:gd name="T34" fmla="*/ 56 w 68"/>
                <a:gd name="T35" fmla="*/ 27 h 85"/>
                <a:gd name="T36" fmla="*/ 56 w 68"/>
                <a:gd name="T37" fmla="*/ 2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85">
                  <a:moveTo>
                    <a:pt x="56" y="27"/>
                  </a:moveTo>
                  <a:cubicBezTo>
                    <a:pt x="56" y="16"/>
                    <a:pt x="47" y="10"/>
                    <a:pt x="34" y="10"/>
                  </a:cubicBezTo>
                  <a:cubicBezTo>
                    <a:pt x="22" y="10"/>
                    <a:pt x="13" y="15"/>
                    <a:pt x="13" y="24"/>
                  </a:cubicBezTo>
                  <a:cubicBezTo>
                    <a:pt x="13" y="28"/>
                    <a:pt x="16" y="32"/>
                    <a:pt x="21" y="34"/>
                  </a:cubicBezTo>
                  <a:cubicBezTo>
                    <a:pt x="23" y="35"/>
                    <a:pt x="24" y="35"/>
                    <a:pt x="37" y="37"/>
                  </a:cubicBezTo>
                  <a:cubicBezTo>
                    <a:pt x="50" y="39"/>
                    <a:pt x="54" y="40"/>
                    <a:pt x="59" y="43"/>
                  </a:cubicBezTo>
                  <a:cubicBezTo>
                    <a:pt x="64" y="47"/>
                    <a:pt x="68" y="53"/>
                    <a:pt x="68" y="61"/>
                  </a:cubicBezTo>
                  <a:cubicBezTo>
                    <a:pt x="68" y="76"/>
                    <a:pt x="55" y="85"/>
                    <a:pt x="34" y="85"/>
                  </a:cubicBezTo>
                  <a:cubicBezTo>
                    <a:pt x="13" y="85"/>
                    <a:pt x="2" y="77"/>
                    <a:pt x="0" y="59"/>
                  </a:cubicBezTo>
                  <a:cubicBezTo>
                    <a:pt x="11" y="59"/>
                    <a:pt x="11" y="59"/>
                    <a:pt x="11" y="59"/>
                  </a:cubicBezTo>
                  <a:cubicBezTo>
                    <a:pt x="12" y="70"/>
                    <a:pt x="20" y="77"/>
                    <a:pt x="32" y="77"/>
                  </a:cubicBezTo>
                  <a:cubicBezTo>
                    <a:pt x="45" y="77"/>
                    <a:pt x="55" y="69"/>
                    <a:pt x="55" y="61"/>
                  </a:cubicBezTo>
                  <a:cubicBezTo>
                    <a:pt x="55" y="53"/>
                    <a:pt x="50" y="50"/>
                    <a:pt x="36" y="48"/>
                  </a:cubicBezTo>
                  <a:cubicBezTo>
                    <a:pt x="16" y="45"/>
                    <a:pt x="13" y="44"/>
                    <a:pt x="8" y="40"/>
                  </a:cubicBezTo>
                  <a:cubicBezTo>
                    <a:pt x="3" y="36"/>
                    <a:pt x="0" y="30"/>
                    <a:pt x="0" y="24"/>
                  </a:cubicBezTo>
                  <a:cubicBezTo>
                    <a:pt x="0" y="10"/>
                    <a:pt x="13" y="0"/>
                    <a:pt x="32" y="0"/>
                  </a:cubicBezTo>
                  <a:cubicBezTo>
                    <a:pt x="53" y="0"/>
                    <a:pt x="64" y="9"/>
                    <a:pt x="65" y="27"/>
                  </a:cubicBezTo>
                  <a:cubicBezTo>
                    <a:pt x="56" y="27"/>
                    <a:pt x="56" y="27"/>
                    <a:pt x="56" y="27"/>
                  </a:cubicBezTo>
                  <a:cubicBezTo>
                    <a:pt x="56" y="27"/>
                    <a:pt x="56" y="27"/>
                    <a:pt x="56"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26">
              <a:extLst>
                <a:ext uri="{FF2B5EF4-FFF2-40B4-BE49-F238E27FC236}">
                  <a16:creationId xmlns:a16="http://schemas.microsoft.com/office/drawing/2014/main" id="{0A894C83-6E5D-4789-86D9-619CCAA00A21}"/>
                </a:ext>
              </a:extLst>
            </p:cNvPr>
            <p:cNvSpPr>
              <a:spLocks/>
            </p:cNvSpPr>
            <p:nvPr/>
          </p:nvSpPr>
          <p:spPr bwMode="auto">
            <a:xfrm>
              <a:off x="5314951" y="3254376"/>
              <a:ext cx="255588" cy="320675"/>
            </a:xfrm>
            <a:custGeom>
              <a:avLst/>
              <a:gdLst>
                <a:gd name="T0" fmla="*/ 56 w 68"/>
                <a:gd name="T1" fmla="*/ 27 h 85"/>
                <a:gd name="T2" fmla="*/ 34 w 68"/>
                <a:gd name="T3" fmla="*/ 10 h 85"/>
                <a:gd name="T4" fmla="*/ 13 w 68"/>
                <a:gd name="T5" fmla="*/ 24 h 85"/>
                <a:gd name="T6" fmla="*/ 21 w 68"/>
                <a:gd name="T7" fmla="*/ 34 h 85"/>
                <a:gd name="T8" fmla="*/ 37 w 68"/>
                <a:gd name="T9" fmla="*/ 37 h 85"/>
                <a:gd name="T10" fmla="*/ 59 w 68"/>
                <a:gd name="T11" fmla="*/ 43 h 85"/>
                <a:gd name="T12" fmla="*/ 68 w 68"/>
                <a:gd name="T13" fmla="*/ 61 h 85"/>
                <a:gd name="T14" fmla="*/ 34 w 68"/>
                <a:gd name="T15" fmla="*/ 85 h 85"/>
                <a:gd name="T16" fmla="*/ 0 w 68"/>
                <a:gd name="T17" fmla="*/ 59 h 85"/>
                <a:gd name="T18" fmla="*/ 11 w 68"/>
                <a:gd name="T19" fmla="*/ 59 h 85"/>
                <a:gd name="T20" fmla="*/ 33 w 68"/>
                <a:gd name="T21" fmla="*/ 77 h 85"/>
                <a:gd name="T22" fmla="*/ 55 w 68"/>
                <a:gd name="T23" fmla="*/ 61 h 85"/>
                <a:gd name="T24" fmla="*/ 36 w 68"/>
                <a:gd name="T25" fmla="*/ 48 h 85"/>
                <a:gd name="T26" fmla="*/ 8 w 68"/>
                <a:gd name="T27" fmla="*/ 40 h 85"/>
                <a:gd name="T28" fmla="*/ 0 w 68"/>
                <a:gd name="T29" fmla="*/ 24 h 85"/>
                <a:gd name="T30" fmla="*/ 33 w 68"/>
                <a:gd name="T31" fmla="*/ 0 h 85"/>
                <a:gd name="T32" fmla="*/ 66 w 68"/>
                <a:gd name="T33" fmla="*/ 27 h 85"/>
                <a:gd name="T34" fmla="*/ 56 w 68"/>
                <a:gd name="T35" fmla="*/ 27 h 85"/>
                <a:gd name="T36" fmla="*/ 56 w 68"/>
                <a:gd name="T37" fmla="*/ 2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85">
                  <a:moveTo>
                    <a:pt x="56" y="27"/>
                  </a:moveTo>
                  <a:cubicBezTo>
                    <a:pt x="56" y="16"/>
                    <a:pt x="48" y="10"/>
                    <a:pt x="34" y="10"/>
                  </a:cubicBezTo>
                  <a:cubicBezTo>
                    <a:pt x="22" y="10"/>
                    <a:pt x="13" y="15"/>
                    <a:pt x="13" y="24"/>
                  </a:cubicBezTo>
                  <a:cubicBezTo>
                    <a:pt x="13" y="28"/>
                    <a:pt x="16" y="32"/>
                    <a:pt x="21" y="34"/>
                  </a:cubicBezTo>
                  <a:cubicBezTo>
                    <a:pt x="24" y="35"/>
                    <a:pt x="25" y="35"/>
                    <a:pt x="37" y="37"/>
                  </a:cubicBezTo>
                  <a:cubicBezTo>
                    <a:pt x="50" y="39"/>
                    <a:pt x="54" y="40"/>
                    <a:pt x="59" y="43"/>
                  </a:cubicBezTo>
                  <a:cubicBezTo>
                    <a:pt x="65" y="47"/>
                    <a:pt x="68" y="53"/>
                    <a:pt x="68" y="61"/>
                  </a:cubicBezTo>
                  <a:cubicBezTo>
                    <a:pt x="68" y="76"/>
                    <a:pt x="55" y="85"/>
                    <a:pt x="34" y="85"/>
                  </a:cubicBezTo>
                  <a:cubicBezTo>
                    <a:pt x="14" y="85"/>
                    <a:pt x="2" y="77"/>
                    <a:pt x="0" y="59"/>
                  </a:cubicBezTo>
                  <a:cubicBezTo>
                    <a:pt x="11" y="59"/>
                    <a:pt x="11" y="59"/>
                    <a:pt x="11" y="59"/>
                  </a:cubicBezTo>
                  <a:cubicBezTo>
                    <a:pt x="13" y="70"/>
                    <a:pt x="20" y="77"/>
                    <a:pt x="33" y="77"/>
                  </a:cubicBezTo>
                  <a:cubicBezTo>
                    <a:pt x="46" y="77"/>
                    <a:pt x="55" y="69"/>
                    <a:pt x="55" y="61"/>
                  </a:cubicBezTo>
                  <a:cubicBezTo>
                    <a:pt x="55" y="53"/>
                    <a:pt x="50" y="50"/>
                    <a:pt x="36" y="48"/>
                  </a:cubicBezTo>
                  <a:cubicBezTo>
                    <a:pt x="16" y="45"/>
                    <a:pt x="13" y="44"/>
                    <a:pt x="8" y="40"/>
                  </a:cubicBezTo>
                  <a:cubicBezTo>
                    <a:pt x="4" y="36"/>
                    <a:pt x="0" y="30"/>
                    <a:pt x="0" y="24"/>
                  </a:cubicBezTo>
                  <a:cubicBezTo>
                    <a:pt x="0" y="10"/>
                    <a:pt x="14" y="0"/>
                    <a:pt x="33" y="0"/>
                  </a:cubicBezTo>
                  <a:cubicBezTo>
                    <a:pt x="53" y="0"/>
                    <a:pt x="64" y="9"/>
                    <a:pt x="66" y="27"/>
                  </a:cubicBezTo>
                  <a:cubicBezTo>
                    <a:pt x="56" y="27"/>
                    <a:pt x="56" y="27"/>
                    <a:pt x="56" y="27"/>
                  </a:cubicBezTo>
                  <a:cubicBezTo>
                    <a:pt x="56" y="27"/>
                    <a:pt x="56" y="27"/>
                    <a:pt x="56"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27">
              <a:extLst>
                <a:ext uri="{FF2B5EF4-FFF2-40B4-BE49-F238E27FC236}">
                  <a16:creationId xmlns:a16="http://schemas.microsoft.com/office/drawing/2014/main" id="{F8BC4161-FDFD-4062-AC87-349D18502405}"/>
                </a:ext>
              </a:extLst>
            </p:cNvPr>
            <p:cNvSpPr>
              <a:spLocks noEditPoints="1"/>
            </p:cNvSpPr>
            <p:nvPr/>
          </p:nvSpPr>
          <p:spPr bwMode="auto">
            <a:xfrm>
              <a:off x="5634038" y="3257551"/>
              <a:ext cx="304800" cy="320675"/>
            </a:xfrm>
            <a:custGeom>
              <a:avLst/>
              <a:gdLst>
                <a:gd name="T0" fmla="*/ 81 w 81"/>
                <a:gd name="T1" fmla="*/ 43 h 85"/>
                <a:gd name="T2" fmla="*/ 40 w 81"/>
                <a:gd name="T3" fmla="*/ 85 h 85"/>
                <a:gd name="T4" fmla="*/ 0 w 81"/>
                <a:gd name="T5" fmla="*/ 43 h 85"/>
                <a:gd name="T6" fmla="*/ 41 w 81"/>
                <a:gd name="T7" fmla="*/ 0 h 85"/>
                <a:gd name="T8" fmla="*/ 81 w 81"/>
                <a:gd name="T9" fmla="*/ 43 h 85"/>
                <a:gd name="T10" fmla="*/ 12 w 81"/>
                <a:gd name="T11" fmla="*/ 43 h 85"/>
                <a:gd name="T12" fmla="*/ 40 w 81"/>
                <a:gd name="T13" fmla="*/ 76 h 85"/>
                <a:gd name="T14" fmla="*/ 69 w 81"/>
                <a:gd name="T15" fmla="*/ 43 h 85"/>
                <a:gd name="T16" fmla="*/ 40 w 81"/>
                <a:gd name="T17" fmla="*/ 9 h 85"/>
                <a:gd name="T18" fmla="*/ 12 w 81"/>
                <a:gd name="T19"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5">
                  <a:moveTo>
                    <a:pt x="81" y="43"/>
                  </a:moveTo>
                  <a:cubicBezTo>
                    <a:pt x="81" y="68"/>
                    <a:pt x="65" y="85"/>
                    <a:pt x="40" y="85"/>
                  </a:cubicBezTo>
                  <a:cubicBezTo>
                    <a:pt x="17" y="85"/>
                    <a:pt x="0" y="67"/>
                    <a:pt x="0" y="43"/>
                  </a:cubicBezTo>
                  <a:cubicBezTo>
                    <a:pt x="0" y="17"/>
                    <a:pt x="17" y="0"/>
                    <a:pt x="41" y="0"/>
                  </a:cubicBezTo>
                  <a:cubicBezTo>
                    <a:pt x="65" y="0"/>
                    <a:pt x="81" y="17"/>
                    <a:pt x="81" y="43"/>
                  </a:cubicBezTo>
                  <a:moveTo>
                    <a:pt x="12" y="43"/>
                  </a:moveTo>
                  <a:cubicBezTo>
                    <a:pt x="12" y="62"/>
                    <a:pt x="24" y="76"/>
                    <a:pt x="40" y="76"/>
                  </a:cubicBezTo>
                  <a:cubicBezTo>
                    <a:pt x="56" y="76"/>
                    <a:pt x="69" y="62"/>
                    <a:pt x="69" y="43"/>
                  </a:cubicBezTo>
                  <a:cubicBezTo>
                    <a:pt x="69" y="23"/>
                    <a:pt x="57" y="9"/>
                    <a:pt x="40" y="9"/>
                  </a:cubicBezTo>
                  <a:cubicBezTo>
                    <a:pt x="24" y="9"/>
                    <a:pt x="12" y="24"/>
                    <a:pt x="12"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28">
              <a:extLst>
                <a:ext uri="{FF2B5EF4-FFF2-40B4-BE49-F238E27FC236}">
                  <a16:creationId xmlns:a16="http://schemas.microsoft.com/office/drawing/2014/main" id="{C397CEE3-A7FD-41EA-8B16-2E69B6A74B61}"/>
                </a:ext>
              </a:extLst>
            </p:cNvPr>
            <p:cNvSpPr>
              <a:spLocks/>
            </p:cNvSpPr>
            <p:nvPr/>
          </p:nvSpPr>
          <p:spPr bwMode="auto">
            <a:xfrm>
              <a:off x="6007101" y="3257551"/>
              <a:ext cx="268288" cy="320675"/>
            </a:xfrm>
            <a:custGeom>
              <a:avLst/>
              <a:gdLst>
                <a:gd name="T0" fmla="*/ 58 w 71"/>
                <a:gd name="T1" fmla="*/ 28 h 85"/>
                <a:gd name="T2" fmla="*/ 38 w 71"/>
                <a:gd name="T3" fmla="*/ 9 h 85"/>
                <a:gd name="T4" fmla="*/ 11 w 71"/>
                <a:gd name="T5" fmla="*/ 43 h 85"/>
                <a:gd name="T6" fmla="*/ 38 w 71"/>
                <a:gd name="T7" fmla="*/ 75 h 85"/>
                <a:gd name="T8" fmla="*/ 53 w 71"/>
                <a:gd name="T9" fmla="*/ 69 h 85"/>
                <a:gd name="T10" fmla="*/ 59 w 71"/>
                <a:gd name="T11" fmla="*/ 56 h 85"/>
                <a:gd name="T12" fmla="*/ 71 w 71"/>
                <a:gd name="T13" fmla="*/ 56 h 85"/>
                <a:gd name="T14" fmla="*/ 63 w 71"/>
                <a:gd name="T15" fmla="*/ 75 h 85"/>
                <a:gd name="T16" fmla="*/ 37 w 71"/>
                <a:gd name="T17" fmla="*/ 85 h 85"/>
                <a:gd name="T18" fmla="*/ 0 w 71"/>
                <a:gd name="T19" fmla="*/ 41 h 85"/>
                <a:gd name="T20" fmla="*/ 37 w 71"/>
                <a:gd name="T21" fmla="*/ 0 h 85"/>
                <a:gd name="T22" fmla="*/ 64 w 71"/>
                <a:gd name="T23" fmla="*/ 12 h 85"/>
                <a:gd name="T24" fmla="*/ 70 w 71"/>
                <a:gd name="T25" fmla="*/ 28 h 85"/>
                <a:gd name="T26" fmla="*/ 58 w 71"/>
                <a:gd name="T27" fmla="*/ 2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85">
                  <a:moveTo>
                    <a:pt x="58" y="28"/>
                  </a:moveTo>
                  <a:cubicBezTo>
                    <a:pt x="56" y="16"/>
                    <a:pt x="48" y="9"/>
                    <a:pt x="38" y="9"/>
                  </a:cubicBezTo>
                  <a:cubicBezTo>
                    <a:pt x="22" y="9"/>
                    <a:pt x="11" y="23"/>
                    <a:pt x="11" y="43"/>
                  </a:cubicBezTo>
                  <a:cubicBezTo>
                    <a:pt x="11" y="62"/>
                    <a:pt x="22" y="75"/>
                    <a:pt x="38" y="75"/>
                  </a:cubicBezTo>
                  <a:cubicBezTo>
                    <a:pt x="44" y="75"/>
                    <a:pt x="49" y="73"/>
                    <a:pt x="53" y="69"/>
                  </a:cubicBezTo>
                  <a:cubicBezTo>
                    <a:pt x="56" y="66"/>
                    <a:pt x="58" y="63"/>
                    <a:pt x="59" y="56"/>
                  </a:cubicBezTo>
                  <a:cubicBezTo>
                    <a:pt x="71" y="56"/>
                    <a:pt x="71" y="56"/>
                    <a:pt x="71" y="56"/>
                  </a:cubicBezTo>
                  <a:cubicBezTo>
                    <a:pt x="70" y="65"/>
                    <a:pt x="67" y="70"/>
                    <a:pt x="63" y="75"/>
                  </a:cubicBezTo>
                  <a:cubicBezTo>
                    <a:pt x="57" y="81"/>
                    <a:pt x="47" y="85"/>
                    <a:pt x="37" y="85"/>
                  </a:cubicBezTo>
                  <a:cubicBezTo>
                    <a:pt x="15" y="85"/>
                    <a:pt x="0" y="67"/>
                    <a:pt x="0" y="41"/>
                  </a:cubicBezTo>
                  <a:cubicBezTo>
                    <a:pt x="0" y="16"/>
                    <a:pt x="14" y="0"/>
                    <a:pt x="37" y="0"/>
                  </a:cubicBezTo>
                  <a:cubicBezTo>
                    <a:pt x="48" y="0"/>
                    <a:pt x="58" y="4"/>
                    <a:pt x="64" y="12"/>
                  </a:cubicBezTo>
                  <a:cubicBezTo>
                    <a:pt x="68" y="16"/>
                    <a:pt x="70" y="21"/>
                    <a:pt x="70" y="28"/>
                  </a:cubicBezTo>
                  <a:cubicBezTo>
                    <a:pt x="58" y="28"/>
                    <a:pt x="58" y="28"/>
                    <a:pt x="58" y="2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29">
              <a:extLst>
                <a:ext uri="{FF2B5EF4-FFF2-40B4-BE49-F238E27FC236}">
                  <a16:creationId xmlns:a16="http://schemas.microsoft.com/office/drawing/2014/main" id="{7E541431-574C-437B-8AA9-48B12F715E76}"/>
                </a:ext>
              </a:extLst>
            </p:cNvPr>
            <p:cNvSpPr>
              <a:spLocks noEditPoints="1"/>
            </p:cNvSpPr>
            <p:nvPr/>
          </p:nvSpPr>
          <p:spPr bwMode="auto">
            <a:xfrm>
              <a:off x="6361113" y="3155951"/>
              <a:ext cx="41275" cy="406400"/>
            </a:xfrm>
            <a:custGeom>
              <a:avLst/>
              <a:gdLst>
                <a:gd name="T0" fmla="*/ 26 w 26"/>
                <a:gd name="T1" fmla="*/ 31 h 256"/>
                <a:gd name="T2" fmla="*/ 0 w 26"/>
                <a:gd name="T3" fmla="*/ 31 h 256"/>
                <a:gd name="T4" fmla="*/ 0 w 26"/>
                <a:gd name="T5" fmla="*/ 0 h 256"/>
                <a:gd name="T6" fmla="*/ 26 w 26"/>
                <a:gd name="T7" fmla="*/ 0 h 256"/>
                <a:gd name="T8" fmla="*/ 26 w 26"/>
                <a:gd name="T9" fmla="*/ 31 h 256"/>
                <a:gd name="T10" fmla="*/ 26 w 26"/>
                <a:gd name="T11" fmla="*/ 256 h 256"/>
                <a:gd name="T12" fmla="*/ 0 w 26"/>
                <a:gd name="T13" fmla="*/ 256 h 256"/>
                <a:gd name="T14" fmla="*/ 0 w 26"/>
                <a:gd name="T15" fmla="*/ 73 h 256"/>
                <a:gd name="T16" fmla="*/ 26 w 26"/>
                <a:gd name="T17" fmla="*/ 73 h 256"/>
                <a:gd name="T18" fmla="*/ 26 w 26"/>
                <a:gd name="T19"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6">
                  <a:moveTo>
                    <a:pt x="26" y="31"/>
                  </a:moveTo>
                  <a:lnTo>
                    <a:pt x="0" y="31"/>
                  </a:lnTo>
                  <a:lnTo>
                    <a:pt x="0" y="0"/>
                  </a:lnTo>
                  <a:lnTo>
                    <a:pt x="26" y="0"/>
                  </a:lnTo>
                  <a:lnTo>
                    <a:pt x="26" y="31"/>
                  </a:lnTo>
                  <a:close/>
                  <a:moveTo>
                    <a:pt x="26" y="256"/>
                  </a:moveTo>
                  <a:lnTo>
                    <a:pt x="0" y="256"/>
                  </a:lnTo>
                  <a:lnTo>
                    <a:pt x="0" y="73"/>
                  </a:lnTo>
                  <a:lnTo>
                    <a:pt x="26" y="73"/>
                  </a:lnTo>
                  <a:lnTo>
                    <a:pt x="26" y="2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30">
              <a:extLst>
                <a:ext uri="{FF2B5EF4-FFF2-40B4-BE49-F238E27FC236}">
                  <a16:creationId xmlns:a16="http://schemas.microsoft.com/office/drawing/2014/main" id="{5D656C51-B7DA-4860-86BE-D35AE9908AE0}"/>
                </a:ext>
              </a:extLst>
            </p:cNvPr>
            <p:cNvSpPr>
              <a:spLocks noEditPoints="1"/>
            </p:cNvSpPr>
            <p:nvPr/>
          </p:nvSpPr>
          <p:spPr bwMode="auto">
            <a:xfrm>
              <a:off x="6361113" y="3155951"/>
              <a:ext cx="41275" cy="406400"/>
            </a:xfrm>
            <a:custGeom>
              <a:avLst/>
              <a:gdLst>
                <a:gd name="T0" fmla="*/ 26 w 26"/>
                <a:gd name="T1" fmla="*/ 31 h 256"/>
                <a:gd name="T2" fmla="*/ 0 w 26"/>
                <a:gd name="T3" fmla="*/ 31 h 256"/>
                <a:gd name="T4" fmla="*/ 0 w 26"/>
                <a:gd name="T5" fmla="*/ 0 h 256"/>
                <a:gd name="T6" fmla="*/ 26 w 26"/>
                <a:gd name="T7" fmla="*/ 0 h 256"/>
                <a:gd name="T8" fmla="*/ 26 w 26"/>
                <a:gd name="T9" fmla="*/ 31 h 256"/>
                <a:gd name="T10" fmla="*/ 26 w 26"/>
                <a:gd name="T11" fmla="*/ 256 h 256"/>
                <a:gd name="T12" fmla="*/ 0 w 26"/>
                <a:gd name="T13" fmla="*/ 256 h 256"/>
                <a:gd name="T14" fmla="*/ 0 w 26"/>
                <a:gd name="T15" fmla="*/ 73 h 256"/>
                <a:gd name="T16" fmla="*/ 26 w 26"/>
                <a:gd name="T17" fmla="*/ 73 h 256"/>
                <a:gd name="T18" fmla="*/ 26 w 26"/>
                <a:gd name="T19"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6">
                  <a:moveTo>
                    <a:pt x="26" y="31"/>
                  </a:moveTo>
                  <a:lnTo>
                    <a:pt x="0" y="31"/>
                  </a:lnTo>
                  <a:lnTo>
                    <a:pt x="0" y="0"/>
                  </a:lnTo>
                  <a:lnTo>
                    <a:pt x="26" y="0"/>
                  </a:lnTo>
                  <a:lnTo>
                    <a:pt x="26" y="31"/>
                  </a:lnTo>
                  <a:moveTo>
                    <a:pt x="26" y="256"/>
                  </a:moveTo>
                  <a:lnTo>
                    <a:pt x="0" y="256"/>
                  </a:lnTo>
                  <a:lnTo>
                    <a:pt x="0" y="73"/>
                  </a:lnTo>
                  <a:lnTo>
                    <a:pt x="26" y="73"/>
                  </a:lnTo>
                  <a:lnTo>
                    <a:pt x="26" y="25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31">
              <a:extLst>
                <a:ext uri="{FF2B5EF4-FFF2-40B4-BE49-F238E27FC236}">
                  <a16:creationId xmlns:a16="http://schemas.microsoft.com/office/drawing/2014/main" id="{97B74962-4457-4599-8EB3-AC496C49EBD7}"/>
                </a:ext>
              </a:extLst>
            </p:cNvPr>
            <p:cNvSpPr>
              <a:spLocks noEditPoints="1"/>
            </p:cNvSpPr>
            <p:nvPr/>
          </p:nvSpPr>
          <p:spPr bwMode="auto">
            <a:xfrm>
              <a:off x="6489701" y="3257551"/>
              <a:ext cx="274638" cy="320675"/>
            </a:xfrm>
            <a:custGeom>
              <a:avLst/>
              <a:gdLst>
                <a:gd name="T0" fmla="*/ 4 w 73"/>
                <a:gd name="T1" fmla="*/ 24 h 85"/>
                <a:gd name="T2" fmla="*/ 15 w 73"/>
                <a:gd name="T3" fmla="*/ 5 h 85"/>
                <a:gd name="T4" fmla="*/ 36 w 73"/>
                <a:gd name="T5" fmla="*/ 0 h 85"/>
                <a:gd name="T6" fmla="*/ 61 w 73"/>
                <a:gd name="T7" fmla="*/ 7 h 85"/>
                <a:gd name="T8" fmla="*/ 70 w 73"/>
                <a:gd name="T9" fmla="*/ 26 h 85"/>
                <a:gd name="T10" fmla="*/ 70 w 73"/>
                <a:gd name="T11" fmla="*/ 66 h 85"/>
                <a:gd name="T12" fmla="*/ 73 w 73"/>
                <a:gd name="T13" fmla="*/ 81 h 85"/>
                <a:gd name="T14" fmla="*/ 61 w 73"/>
                <a:gd name="T15" fmla="*/ 81 h 85"/>
                <a:gd name="T16" fmla="*/ 58 w 73"/>
                <a:gd name="T17" fmla="*/ 68 h 85"/>
                <a:gd name="T18" fmla="*/ 27 w 73"/>
                <a:gd name="T19" fmla="*/ 85 h 85"/>
                <a:gd name="T20" fmla="*/ 0 w 73"/>
                <a:gd name="T21" fmla="*/ 60 h 85"/>
                <a:gd name="T22" fmla="*/ 12 w 73"/>
                <a:gd name="T23" fmla="*/ 40 h 85"/>
                <a:gd name="T24" fmla="*/ 37 w 73"/>
                <a:gd name="T25" fmla="*/ 35 h 85"/>
                <a:gd name="T26" fmla="*/ 58 w 73"/>
                <a:gd name="T27" fmla="*/ 23 h 85"/>
                <a:gd name="T28" fmla="*/ 36 w 73"/>
                <a:gd name="T29" fmla="*/ 9 h 85"/>
                <a:gd name="T30" fmla="*/ 15 w 73"/>
                <a:gd name="T31" fmla="*/ 24 h 85"/>
                <a:gd name="T32" fmla="*/ 4 w 73"/>
                <a:gd name="T33" fmla="*/ 24 h 85"/>
                <a:gd name="T34" fmla="*/ 58 w 73"/>
                <a:gd name="T35" fmla="*/ 34 h 85"/>
                <a:gd name="T36" fmla="*/ 31 w 73"/>
                <a:gd name="T37" fmla="*/ 44 h 85"/>
                <a:gd name="T38" fmla="*/ 12 w 73"/>
                <a:gd name="T39" fmla="*/ 59 h 85"/>
                <a:gd name="T40" fmla="*/ 31 w 73"/>
                <a:gd name="T41" fmla="*/ 76 h 85"/>
                <a:gd name="T42" fmla="*/ 53 w 73"/>
                <a:gd name="T43" fmla="*/ 64 h 85"/>
                <a:gd name="T44" fmla="*/ 58 w 73"/>
                <a:gd name="T45" fmla="*/ 44 h 85"/>
                <a:gd name="T46" fmla="*/ 58 w 73"/>
                <a:gd name="T47"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85">
                  <a:moveTo>
                    <a:pt x="4" y="24"/>
                  </a:moveTo>
                  <a:cubicBezTo>
                    <a:pt x="5" y="14"/>
                    <a:pt x="8" y="9"/>
                    <a:pt x="15" y="5"/>
                  </a:cubicBezTo>
                  <a:cubicBezTo>
                    <a:pt x="21" y="2"/>
                    <a:pt x="28" y="0"/>
                    <a:pt x="36" y="0"/>
                  </a:cubicBezTo>
                  <a:cubicBezTo>
                    <a:pt x="45" y="0"/>
                    <a:pt x="55" y="3"/>
                    <a:pt x="61" y="7"/>
                  </a:cubicBezTo>
                  <a:cubicBezTo>
                    <a:pt x="67" y="11"/>
                    <a:pt x="70" y="17"/>
                    <a:pt x="70" y="26"/>
                  </a:cubicBezTo>
                  <a:cubicBezTo>
                    <a:pt x="70" y="66"/>
                    <a:pt x="70" y="66"/>
                    <a:pt x="70" y="66"/>
                  </a:cubicBezTo>
                  <a:cubicBezTo>
                    <a:pt x="70" y="72"/>
                    <a:pt x="71" y="77"/>
                    <a:pt x="73" y="81"/>
                  </a:cubicBezTo>
                  <a:cubicBezTo>
                    <a:pt x="61" y="81"/>
                    <a:pt x="61" y="81"/>
                    <a:pt x="61" y="81"/>
                  </a:cubicBezTo>
                  <a:cubicBezTo>
                    <a:pt x="59" y="75"/>
                    <a:pt x="58" y="72"/>
                    <a:pt x="58" y="68"/>
                  </a:cubicBezTo>
                  <a:cubicBezTo>
                    <a:pt x="50" y="79"/>
                    <a:pt x="39" y="85"/>
                    <a:pt x="27" y="85"/>
                  </a:cubicBezTo>
                  <a:cubicBezTo>
                    <a:pt x="13" y="85"/>
                    <a:pt x="0" y="73"/>
                    <a:pt x="0" y="60"/>
                  </a:cubicBezTo>
                  <a:cubicBezTo>
                    <a:pt x="0" y="51"/>
                    <a:pt x="5" y="44"/>
                    <a:pt x="12" y="40"/>
                  </a:cubicBezTo>
                  <a:cubicBezTo>
                    <a:pt x="17" y="37"/>
                    <a:pt x="19" y="36"/>
                    <a:pt x="37" y="35"/>
                  </a:cubicBezTo>
                  <a:cubicBezTo>
                    <a:pt x="52" y="33"/>
                    <a:pt x="58" y="30"/>
                    <a:pt x="58" y="23"/>
                  </a:cubicBezTo>
                  <a:cubicBezTo>
                    <a:pt x="58" y="15"/>
                    <a:pt x="49" y="9"/>
                    <a:pt x="36" y="9"/>
                  </a:cubicBezTo>
                  <a:cubicBezTo>
                    <a:pt x="23" y="9"/>
                    <a:pt x="16" y="14"/>
                    <a:pt x="15" y="24"/>
                  </a:cubicBezTo>
                  <a:cubicBezTo>
                    <a:pt x="4" y="24"/>
                    <a:pt x="4" y="24"/>
                    <a:pt x="4" y="24"/>
                  </a:cubicBezTo>
                  <a:moveTo>
                    <a:pt x="58" y="34"/>
                  </a:moveTo>
                  <a:cubicBezTo>
                    <a:pt x="52" y="39"/>
                    <a:pt x="44" y="41"/>
                    <a:pt x="31" y="44"/>
                  </a:cubicBezTo>
                  <a:cubicBezTo>
                    <a:pt x="17" y="46"/>
                    <a:pt x="12" y="50"/>
                    <a:pt x="12" y="59"/>
                  </a:cubicBezTo>
                  <a:cubicBezTo>
                    <a:pt x="12" y="68"/>
                    <a:pt x="20" y="76"/>
                    <a:pt x="31" y="76"/>
                  </a:cubicBezTo>
                  <a:cubicBezTo>
                    <a:pt x="38" y="76"/>
                    <a:pt x="49" y="71"/>
                    <a:pt x="53" y="64"/>
                  </a:cubicBezTo>
                  <a:cubicBezTo>
                    <a:pt x="56" y="59"/>
                    <a:pt x="58" y="53"/>
                    <a:pt x="58" y="44"/>
                  </a:cubicBezTo>
                  <a:cubicBezTo>
                    <a:pt x="58" y="34"/>
                    <a:pt x="58" y="34"/>
                    <a:pt x="58"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32">
              <a:extLst>
                <a:ext uri="{FF2B5EF4-FFF2-40B4-BE49-F238E27FC236}">
                  <a16:creationId xmlns:a16="http://schemas.microsoft.com/office/drawing/2014/main" id="{992D5D37-283F-4B99-8890-3CEACB9EA25B}"/>
                </a:ext>
              </a:extLst>
            </p:cNvPr>
            <p:cNvSpPr>
              <a:spLocks/>
            </p:cNvSpPr>
            <p:nvPr/>
          </p:nvSpPr>
          <p:spPr bwMode="auto">
            <a:xfrm>
              <a:off x="6824663" y="3175001"/>
              <a:ext cx="161925" cy="403225"/>
            </a:xfrm>
            <a:custGeom>
              <a:avLst/>
              <a:gdLst>
                <a:gd name="T0" fmla="*/ 43 w 43"/>
                <a:gd name="T1" fmla="*/ 34 h 107"/>
                <a:gd name="T2" fmla="*/ 22 w 43"/>
                <a:gd name="T3" fmla="*/ 34 h 107"/>
                <a:gd name="T4" fmla="*/ 22 w 43"/>
                <a:gd name="T5" fmla="*/ 82 h 107"/>
                <a:gd name="T6" fmla="*/ 32 w 43"/>
                <a:gd name="T7" fmla="*/ 97 h 107"/>
                <a:gd name="T8" fmla="*/ 43 w 43"/>
                <a:gd name="T9" fmla="*/ 92 h 107"/>
                <a:gd name="T10" fmla="*/ 43 w 43"/>
                <a:gd name="T11" fmla="*/ 103 h 107"/>
                <a:gd name="T12" fmla="*/ 29 w 43"/>
                <a:gd name="T13" fmla="*/ 107 h 107"/>
                <a:gd name="T14" fmla="*/ 11 w 43"/>
                <a:gd name="T15" fmla="*/ 87 h 107"/>
                <a:gd name="T16" fmla="*/ 11 w 43"/>
                <a:gd name="T17" fmla="*/ 34 h 107"/>
                <a:gd name="T18" fmla="*/ 0 w 43"/>
                <a:gd name="T19" fmla="*/ 34 h 107"/>
                <a:gd name="T20" fmla="*/ 0 w 43"/>
                <a:gd name="T21" fmla="*/ 26 h 107"/>
                <a:gd name="T22" fmla="*/ 11 w 43"/>
                <a:gd name="T23" fmla="*/ 26 h 107"/>
                <a:gd name="T24" fmla="*/ 11 w 43"/>
                <a:gd name="T25" fmla="*/ 0 h 107"/>
                <a:gd name="T26" fmla="*/ 22 w 43"/>
                <a:gd name="T27" fmla="*/ 0 h 107"/>
                <a:gd name="T28" fmla="*/ 22 w 43"/>
                <a:gd name="T29" fmla="*/ 26 h 107"/>
                <a:gd name="T30" fmla="*/ 43 w 43"/>
                <a:gd name="T31" fmla="*/ 26 h 107"/>
                <a:gd name="T32" fmla="*/ 43 w 43"/>
                <a:gd name="T33" fmla="*/ 3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107">
                  <a:moveTo>
                    <a:pt x="43" y="34"/>
                  </a:moveTo>
                  <a:cubicBezTo>
                    <a:pt x="22" y="34"/>
                    <a:pt x="22" y="34"/>
                    <a:pt x="22" y="34"/>
                  </a:cubicBezTo>
                  <a:cubicBezTo>
                    <a:pt x="22" y="82"/>
                    <a:pt x="22" y="82"/>
                    <a:pt x="22" y="82"/>
                  </a:cubicBezTo>
                  <a:cubicBezTo>
                    <a:pt x="22" y="93"/>
                    <a:pt x="25" y="97"/>
                    <a:pt x="32" y="97"/>
                  </a:cubicBezTo>
                  <a:cubicBezTo>
                    <a:pt x="36" y="97"/>
                    <a:pt x="38" y="96"/>
                    <a:pt x="43" y="92"/>
                  </a:cubicBezTo>
                  <a:cubicBezTo>
                    <a:pt x="43" y="103"/>
                    <a:pt x="43" y="103"/>
                    <a:pt x="43" y="103"/>
                  </a:cubicBezTo>
                  <a:cubicBezTo>
                    <a:pt x="37" y="106"/>
                    <a:pt x="34" y="107"/>
                    <a:pt x="29" y="107"/>
                  </a:cubicBezTo>
                  <a:cubicBezTo>
                    <a:pt x="17" y="107"/>
                    <a:pt x="11" y="100"/>
                    <a:pt x="11" y="87"/>
                  </a:cubicBezTo>
                  <a:cubicBezTo>
                    <a:pt x="11" y="34"/>
                    <a:pt x="11" y="34"/>
                    <a:pt x="11" y="34"/>
                  </a:cubicBezTo>
                  <a:cubicBezTo>
                    <a:pt x="0" y="34"/>
                    <a:pt x="0" y="34"/>
                    <a:pt x="0" y="34"/>
                  </a:cubicBezTo>
                  <a:cubicBezTo>
                    <a:pt x="0" y="26"/>
                    <a:pt x="0" y="26"/>
                    <a:pt x="0" y="26"/>
                  </a:cubicBezTo>
                  <a:cubicBezTo>
                    <a:pt x="11" y="26"/>
                    <a:pt x="11" y="26"/>
                    <a:pt x="11" y="26"/>
                  </a:cubicBezTo>
                  <a:cubicBezTo>
                    <a:pt x="11" y="0"/>
                    <a:pt x="11" y="0"/>
                    <a:pt x="11" y="0"/>
                  </a:cubicBezTo>
                  <a:cubicBezTo>
                    <a:pt x="22" y="0"/>
                    <a:pt x="22" y="0"/>
                    <a:pt x="22" y="0"/>
                  </a:cubicBezTo>
                  <a:cubicBezTo>
                    <a:pt x="22" y="26"/>
                    <a:pt x="22" y="26"/>
                    <a:pt x="22" y="26"/>
                  </a:cubicBezTo>
                  <a:cubicBezTo>
                    <a:pt x="43" y="26"/>
                    <a:pt x="43" y="26"/>
                    <a:pt x="43" y="26"/>
                  </a:cubicBezTo>
                  <a:cubicBezTo>
                    <a:pt x="43" y="34"/>
                    <a:pt x="43" y="34"/>
                    <a:pt x="43" y="3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33">
              <a:extLst>
                <a:ext uri="{FF2B5EF4-FFF2-40B4-BE49-F238E27FC236}">
                  <a16:creationId xmlns:a16="http://schemas.microsoft.com/office/drawing/2014/main" id="{C122B41C-6994-4336-B9DD-3E6FBD1D959A}"/>
                </a:ext>
              </a:extLst>
            </p:cNvPr>
            <p:cNvSpPr>
              <a:spLocks noEditPoints="1"/>
            </p:cNvSpPr>
            <p:nvPr/>
          </p:nvSpPr>
          <p:spPr bwMode="auto">
            <a:xfrm>
              <a:off x="7073901" y="3155951"/>
              <a:ext cx="41275" cy="406400"/>
            </a:xfrm>
            <a:custGeom>
              <a:avLst/>
              <a:gdLst>
                <a:gd name="T0" fmla="*/ 26 w 26"/>
                <a:gd name="T1" fmla="*/ 31 h 256"/>
                <a:gd name="T2" fmla="*/ 0 w 26"/>
                <a:gd name="T3" fmla="*/ 31 h 256"/>
                <a:gd name="T4" fmla="*/ 0 w 26"/>
                <a:gd name="T5" fmla="*/ 0 h 256"/>
                <a:gd name="T6" fmla="*/ 26 w 26"/>
                <a:gd name="T7" fmla="*/ 0 h 256"/>
                <a:gd name="T8" fmla="*/ 26 w 26"/>
                <a:gd name="T9" fmla="*/ 31 h 256"/>
                <a:gd name="T10" fmla="*/ 26 w 26"/>
                <a:gd name="T11" fmla="*/ 256 h 256"/>
                <a:gd name="T12" fmla="*/ 0 w 26"/>
                <a:gd name="T13" fmla="*/ 256 h 256"/>
                <a:gd name="T14" fmla="*/ 0 w 26"/>
                <a:gd name="T15" fmla="*/ 73 h 256"/>
                <a:gd name="T16" fmla="*/ 26 w 26"/>
                <a:gd name="T17" fmla="*/ 73 h 256"/>
                <a:gd name="T18" fmla="*/ 26 w 26"/>
                <a:gd name="T19"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6">
                  <a:moveTo>
                    <a:pt x="26" y="31"/>
                  </a:moveTo>
                  <a:lnTo>
                    <a:pt x="0" y="31"/>
                  </a:lnTo>
                  <a:lnTo>
                    <a:pt x="0" y="0"/>
                  </a:lnTo>
                  <a:lnTo>
                    <a:pt x="26" y="0"/>
                  </a:lnTo>
                  <a:lnTo>
                    <a:pt x="26" y="31"/>
                  </a:lnTo>
                  <a:close/>
                  <a:moveTo>
                    <a:pt x="26" y="256"/>
                  </a:moveTo>
                  <a:lnTo>
                    <a:pt x="0" y="256"/>
                  </a:lnTo>
                  <a:lnTo>
                    <a:pt x="0" y="73"/>
                  </a:lnTo>
                  <a:lnTo>
                    <a:pt x="26" y="73"/>
                  </a:lnTo>
                  <a:lnTo>
                    <a:pt x="26" y="2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34">
              <a:extLst>
                <a:ext uri="{FF2B5EF4-FFF2-40B4-BE49-F238E27FC236}">
                  <a16:creationId xmlns:a16="http://schemas.microsoft.com/office/drawing/2014/main" id="{D6466AE2-A85C-4182-946B-72CBB7D3E27F}"/>
                </a:ext>
              </a:extLst>
            </p:cNvPr>
            <p:cNvSpPr>
              <a:spLocks noEditPoints="1"/>
            </p:cNvSpPr>
            <p:nvPr/>
          </p:nvSpPr>
          <p:spPr bwMode="auto">
            <a:xfrm>
              <a:off x="7073901" y="3155951"/>
              <a:ext cx="41275" cy="406400"/>
            </a:xfrm>
            <a:custGeom>
              <a:avLst/>
              <a:gdLst>
                <a:gd name="T0" fmla="*/ 26 w 26"/>
                <a:gd name="T1" fmla="*/ 31 h 256"/>
                <a:gd name="T2" fmla="*/ 0 w 26"/>
                <a:gd name="T3" fmla="*/ 31 h 256"/>
                <a:gd name="T4" fmla="*/ 0 w 26"/>
                <a:gd name="T5" fmla="*/ 0 h 256"/>
                <a:gd name="T6" fmla="*/ 26 w 26"/>
                <a:gd name="T7" fmla="*/ 0 h 256"/>
                <a:gd name="T8" fmla="*/ 26 w 26"/>
                <a:gd name="T9" fmla="*/ 31 h 256"/>
                <a:gd name="T10" fmla="*/ 26 w 26"/>
                <a:gd name="T11" fmla="*/ 256 h 256"/>
                <a:gd name="T12" fmla="*/ 0 w 26"/>
                <a:gd name="T13" fmla="*/ 256 h 256"/>
                <a:gd name="T14" fmla="*/ 0 w 26"/>
                <a:gd name="T15" fmla="*/ 73 h 256"/>
                <a:gd name="T16" fmla="*/ 26 w 26"/>
                <a:gd name="T17" fmla="*/ 73 h 256"/>
                <a:gd name="T18" fmla="*/ 26 w 26"/>
                <a:gd name="T19"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6">
                  <a:moveTo>
                    <a:pt x="26" y="31"/>
                  </a:moveTo>
                  <a:lnTo>
                    <a:pt x="0" y="31"/>
                  </a:lnTo>
                  <a:lnTo>
                    <a:pt x="0" y="0"/>
                  </a:lnTo>
                  <a:lnTo>
                    <a:pt x="26" y="0"/>
                  </a:lnTo>
                  <a:lnTo>
                    <a:pt x="26" y="31"/>
                  </a:lnTo>
                  <a:moveTo>
                    <a:pt x="26" y="256"/>
                  </a:moveTo>
                  <a:lnTo>
                    <a:pt x="0" y="256"/>
                  </a:lnTo>
                  <a:lnTo>
                    <a:pt x="0" y="73"/>
                  </a:lnTo>
                  <a:lnTo>
                    <a:pt x="26" y="73"/>
                  </a:lnTo>
                  <a:lnTo>
                    <a:pt x="26" y="25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35">
              <a:extLst>
                <a:ext uri="{FF2B5EF4-FFF2-40B4-BE49-F238E27FC236}">
                  <a16:creationId xmlns:a16="http://schemas.microsoft.com/office/drawing/2014/main" id="{30212F3A-F976-44FC-B0A7-00BE8C5445AB}"/>
                </a:ext>
              </a:extLst>
            </p:cNvPr>
            <p:cNvSpPr>
              <a:spLocks noEditPoints="1"/>
            </p:cNvSpPr>
            <p:nvPr/>
          </p:nvSpPr>
          <p:spPr bwMode="auto">
            <a:xfrm>
              <a:off x="7205663" y="3257551"/>
              <a:ext cx="304800" cy="320675"/>
            </a:xfrm>
            <a:custGeom>
              <a:avLst/>
              <a:gdLst>
                <a:gd name="T0" fmla="*/ 81 w 81"/>
                <a:gd name="T1" fmla="*/ 43 h 85"/>
                <a:gd name="T2" fmla="*/ 41 w 81"/>
                <a:gd name="T3" fmla="*/ 85 h 85"/>
                <a:gd name="T4" fmla="*/ 0 w 81"/>
                <a:gd name="T5" fmla="*/ 43 h 85"/>
                <a:gd name="T6" fmla="*/ 41 w 81"/>
                <a:gd name="T7" fmla="*/ 0 h 85"/>
                <a:gd name="T8" fmla="*/ 81 w 81"/>
                <a:gd name="T9" fmla="*/ 43 h 85"/>
                <a:gd name="T10" fmla="*/ 12 w 81"/>
                <a:gd name="T11" fmla="*/ 43 h 85"/>
                <a:gd name="T12" fmla="*/ 41 w 81"/>
                <a:gd name="T13" fmla="*/ 76 h 85"/>
                <a:gd name="T14" fmla="*/ 69 w 81"/>
                <a:gd name="T15" fmla="*/ 43 h 85"/>
                <a:gd name="T16" fmla="*/ 40 w 81"/>
                <a:gd name="T17" fmla="*/ 9 h 85"/>
                <a:gd name="T18" fmla="*/ 12 w 81"/>
                <a:gd name="T19"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5">
                  <a:moveTo>
                    <a:pt x="81" y="43"/>
                  </a:moveTo>
                  <a:cubicBezTo>
                    <a:pt x="81" y="68"/>
                    <a:pt x="65" y="85"/>
                    <a:pt x="41" y="85"/>
                  </a:cubicBezTo>
                  <a:cubicBezTo>
                    <a:pt x="17" y="85"/>
                    <a:pt x="0" y="67"/>
                    <a:pt x="0" y="43"/>
                  </a:cubicBezTo>
                  <a:cubicBezTo>
                    <a:pt x="0" y="17"/>
                    <a:pt x="17" y="0"/>
                    <a:pt x="41" y="0"/>
                  </a:cubicBezTo>
                  <a:cubicBezTo>
                    <a:pt x="65" y="0"/>
                    <a:pt x="81" y="17"/>
                    <a:pt x="81" y="43"/>
                  </a:cubicBezTo>
                  <a:moveTo>
                    <a:pt x="12" y="43"/>
                  </a:moveTo>
                  <a:cubicBezTo>
                    <a:pt x="12" y="62"/>
                    <a:pt x="25" y="76"/>
                    <a:pt x="41" y="76"/>
                  </a:cubicBezTo>
                  <a:cubicBezTo>
                    <a:pt x="57" y="76"/>
                    <a:pt x="69" y="62"/>
                    <a:pt x="69" y="43"/>
                  </a:cubicBezTo>
                  <a:cubicBezTo>
                    <a:pt x="69" y="23"/>
                    <a:pt x="57" y="9"/>
                    <a:pt x="40" y="9"/>
                  </a:cubicBezTo>
                  <a:cubicBezTo>
                    <a:pt x="25" y="9"/>
                    <a:pt x="12" y="24"/>
                    <a:pt x="12"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36">
              <a:extLst>
                <a:ext uri="{FF2B5EF4-FFF2-40B4-BE49-F238E27FC236}">
                  <a16:creationId xmlns:a16="http://schemas.microsoft.com/office/drawing/2014/main" id="{CBE55F76-204A-4051-B4C2-C85A3C0E3E18}"/>
                </a:ext>
              </a:extLst>
            </p:cNvPr>
            <p:cNvSpPr>
              <a:spLocks/>
            </p:cNvSpPr>
            <p:nvPr/>
          </p:nvSpPr>
          <p:spPr bwMode="auto">
            <a:xfrm>
              <a:off x="7596188" y="3257551"/>
              <a:ext cx="252413" cy="304800"/>
            </a:xfrm>
            <a:custGeom>
              <a:avLst/>
              <a:gdLst>
                <a:gd name="T0" fmla="*/ 12 w 67"/>
                <a:gd name="T1" fmla="*/ 4 h 81"/>
                <a:gd name="T2" fmla="*/ 12 w 67"/>
                <a:gd name="T3" fmla="*/ 17 h 81"/>
                <a:gd name="T4" fmla="*/ 41 w 67"/>
                <a:gd name="T5" fmla="*/ 0 h 81"/>
                <a:gd name="T6" fmla="*/ 67 w 67"/>
                <a:gd name="T7" fmla="*/ 30 h 81"/>
                <a:gd name="T8" fmla="*/ 67 w 67"/>
                <a:gd name="T9" fmla="*/ 81 h 81"/>
                <a:gd name="T10" fmla="*/ 56 w 67"/>
                <a:gd name="T11" fmla="*/ 81 h 81"/>
                <a:gd name="T12" fmla="*/ 56 w 67"/>
                <a:gd name="T13" fmla="*/ 34 h 81"/>
                <a:gd name="T14" fmla="*/ 52 w 67"/>
                <a:gd name="T15" fmla="*/ 16 h 81"/>
                <a:gd name="T16" fmla="*/ 37 w 67"/>
                <a:gd name="T17" fmla="*/ 9 h 81"/>
                <a:gd name="T18" fmla="*/ 12 w 67"/>
                <a:gd name="T19" fmla="*/ 41 h 81"/>
                <a:gd name="T20" fmla="*/ 12 w 67"/>
                <a:gd name="T21" fmla="*/ 81 h 81"/>
                <a:gd name="T22" fmla="*/ 0 w 67"/>
                <a:gd name="T23" fmla="*/ 81 h 81"/>
                <a:gd name="T24" fmla="*/ 0 w 67"/>
                <a:gd name="T25" fmla="*/ 4 h 81"/>
                <a:gd name="T26" fmla="*/ 12 w 67"/>
                <a:gd name="T2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1">
                  <a:moveTo>
                    <a:pt x="12" y="4"/>
                  </a:moveTo>
                  <a:cubicBezTo>
                    <a:pt x="12" y="17"/>
                    <a:pt x="12" y="17"/>
                    <a:pt x="12" y="17"/>
                  </a:cubicBezTo>
                  <a:cubicBezTo>
                    <a:pt x="18" y="6"/>
                    <a:pt x="28" y="0"/>
                    <a:pt x="41" y="0"/>
                  </a:cubicBezTo>
                  <a:cubicBezTo>
                    <a:pt x="58" y="0"/>
                    <a:pt x="67" y="11"/>
                    <a:pt x="67" y="30"/>
                  </a:cubicBezTo>
                  <a:cubicBezTo>
                    <a:pt x="67" y="81"/>
                    <a:pt x="67" y="81"/>
                    <a:pt x="67" y="81"/>
                  </a:cubicBezTo>
                  <a:cubicBezTo>
                    <a:pt x="56" y="81"/>
                    <a:pt x="56" y="81"/>
                    <a:pt x="56" y="81"/>
                  </a:cubicBezTo>
                  <a:cubicBezTo>
                    <a:pt x="56" y="34"/>
                    <a:pt x="56" y="34"/>
                    <a:pt x="56" y="34"/>
                  </a:cubicBezTo>
                  <a:cubicBezTo>
                    <a:pt x="56" y="25"/>
                    <a:pt x="55" y="20"/>
                    <a:pt x="52" y="16"/>
                  </a:cubicBezTo>
                  <a:cubicBezTo>
                    <a:pt x="49" y="11"/>
                    <a:pt x="44" y="9"/>
                    <a:pt x="37" y="9"/>
                  </a:cubicBezTo>
                  <a:cubicBezTo>
                    <a:pt x="23" y="9"/>
                    <a:pt x="12" y="22"/>
                    <a:pt x="12" y="41"/>
                  </a:cubicBezTo>
                  <a:cubicBezTo>
                    <a:pt x="12" y="81"/>
                    <a:pt x="12" y="81"/>
                    <a:pt x="12" y="81"/>
                  </a:cubicBezTo>
                  <a:cubicBezTo>
                    <a:pt x="0" y="81"/>
                    <a:pt x="0" y="81"/>
                    <a:pt x="0" y="81"/>
                  </a:cubicBezTo>
                  <a:cubicBezTo>
                    <a:pt x="0" y="4"/>
                    <a:pt x="0" y="4"/>
                    <a:pt x="0" y="4"/>
                  </a:cubicBezTo>
                  <a:cubicBezTo>
                    <a:pt x="12" y="4"/>
                    <a:pt x="12" y="4"/>
                    <a:pt x="12"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37">
              <a:extLst>
                <a:ext uri="{FF2B5EF4-FFF2-40B4-BE49-F238E27FC236}">
                  <a16:creationId xmlns:a16="http://schemas.microsoft.com/office/drawing/2014/main" id="{3A2A9F64-129C-452F-ADE4-B6E55B7793E4}"/>
                </a:ext>
              </a:extLst>
            </p:cNvPr>
            <p:cNvSpPr>
              <a:spLocks noEditPoints="1"/>
            </p:cNvSpPr>
            <p:nvPr/>
          </p:nvSpPr>
          <p:spPr bwMode="auto">
            <a:xfrm>
              <a:off x="8056563" y="3257551"/>
              <a:ext cx="304800" cy="320675"/>
            </a:xfrm>
            <a:custGeom>
              <a:avLst/>
              <a:gdLst>
                <a:gd name="T0" fmla="*/ 81 w 81"/>
                <a:gd name="T1" fmla="*/ 43 h 85"/>
                <a:gd name="T2" fmla="*/ 40 w 81"/>
                <a:gd name="T3" fmla="*/ 85 h 85"/>
                <a:gd name="T4" fmla="*/ 0 w 81"/>
                <a:gd name="T5" fmla="*/ 43 h 85"/>
                <a:gd name="T6" fmla="*/ 41 w 81"/>
                <a:gd name="T7" fmla="*/ 0 h 85"/>
                <a:gd name="T8" fmla="*/ 81 w 81"/>
                <a:gd name="T9" fmla="*/ 43 h 85"/>
                <a:gd name="T10" fmla="*/ 12 w 81"/>
                <a:gd name="T11" fmla="*/ 43 h 85"/>
                <a:gd name="T12" fmla="*/ 40 w 81"/>
                <a:gd name="T13" fmla="*/ 76 h 85"/>
                <a:gd name="T14" fmla="*/ 69 w 81"/>
                <a:gd name="T15" fmla="*/ 43 h 85"/>
                <a:gd name="T16" fmla="*/ 40 w 81"/>
                <a:gd name="T17" fmla="*/ 9 h 85"/>
                <a:gd name="T18" fmla="*/ 12 w 81"/>
                <a:gd name="T19"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5">
                  <a:moveTo>
                    <a:pt x="81" y="43"/>
                  </a:moveTo>
                  <a:cubicBezTo>
                    <a:pt x="81" y="68"/>
                    <a:pt x="65" y="85"/>
                    <a:pt x="40" y="85"/>
                  </a:cubicBezTo>
                  <a:cubicBezTo>
                    <a:pt x="17" y="85"/>
                    <a:pt x="0" y="67"/>
                    <a:pt x="0" y="43"/>
                  </a:cubicBezTo>
                  <a:cubicBezTo>
                    <a:pt x="0" y="17"/>
                    <a:pt x="17" y="0"/>
                    <a:pt x="41" y="0"/>
                  </a:cubicBezTo>
                  <a:cubicBezTo>
                    <a:pt x="65" y="0"/>
                    <a:pt x="81" y="17"/>
                    <a:pt x="81" y="43"/>
                  </a:cubicBezTo>
                  <a:moveTo>
                    <a:pt x="12" y="43"/>
                  </a:moveTo>
                  <a:cubicBezTo>
                    <a:pt x="12" y="62"/>
                    <a:pt x="25" y="76"/>
                    <a:pt x="40" y="76"/>
                  </a:cubicBezTo>
                  <a:cubicBezTo>
                    <a:pt x="56" y="76"/>
                    <a:pt x="69" y="62"/>
                    <a:pt x="69" y="43"/>
                  </a:cubicBezTo>
                  <a:cubicBezTo>
                    <a:pt x="69" y="23"/>
                    <a:pt x="57" y="9"/>
                    <a:pt x="40" y="9"/>
                  </a:cubicBezTo>
                  <a:cubicBezTo>
                    <a:pt x="25" y="9"/>
                    <a:pt x="12" y="24"/>
                    <a:pt x="12"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38">
              <a:extLst>
                <a:ext uri="{FF2B5EF4-FFF2-40B4-BE49-F238E27FC236}">
                  <a16:creationId xmlns:a16="http://schemas.microsoft.com/office/drawing/2014/main" id="{9731DE4A-5A4B-47C5-AC9A-41C1A531948D}"/>
                </a:ext>
              </a:extLst>
            </p:cNvPr>
            <p:cNvSpPr>
              <a:spLocks/>
            </p:cNvSpPr>
            <p:nvPr/>
          </p:nvSpPr>
          <p:spPr bwMode="auto">
            <a:xfrm>
              <a:off x="8413751" y="3098801"/>
              <a:ext cx="177800" cy="463550"/>
            </a:xfrm>
            <a:custGeom>
              <a:avLst/>
              <a:gdLst>
                <a:gd name="T0" fmla="*/ 47 w 47"/>
                <a:gd name="T1" fmla="*/ 54 h 123"/>
                <a:gd name="T2" fmla="*/ 23 w 47"/>
                <a:gd name="T3" fmla="*/ 54 h 123"/>
                <a:gd name="T4" fmla="*/ 23 w 47"/>
                <a:gd name="T5" fmla="*/ 123 h 123"/>
                <a:gd name="T6" fmla="*/ 12 w 47"/>
                <a:gd name="T7" fmla="*/ 123 h 123"/>
                <a:gd name="T8" fmla="*/ 12 w 47"/>
                <a:gd name="T9" fmla="*/ 54 h 123"/>
                <a:gd name="T10" fmla="*/ 0 w 47"/>
                <a:gd name="T11" fmla="*/ 54 h 123"/>
                <a:gd name="T12" fmla="*/ 0 w 47"/>
                <a:gd name="T13" fmla="*/ 46 h 123"/>
                <a:gd name="T14" fmla="*/ 12 w 47"/>
                <a:gd name="T15" fmla="*/ 46 h 123"/>
                <a:gd name="T16" fmla="*/ 12 w 47"/>
                <a:gd name="T17" fmla="*/ 21 h 123"/>
                <a:gd name="T18" fmla="*/ 33 w 47"/>
                <a:gd name="T19" fmla="*/ 0 h 123"/>
                <a:gd name="T20" fmla="*/ 47 w 47"/>
                <a:gd name="T21" fmla="*/ 3 h 123"/>
                <a:gd name="T22" fmla="*/ 47 w 47"/>
                <a:gd name="T23" fmla="*/ 14 h 123"/>
                <a:gd name="T24" fmla="*/ 36 w 47"/>
                <a:gd name="T25" fmla="*/ 11 h 123"/>
                <a:gd name="T26" fmla="*/ 23 w 47"/>
                <a:gd name="T27" fmla="*/ 24 h 123"/>
                <a:gd name="T28" fmla="*/ 23 w 47"/>
                <a:gd name="T29" fmla="*/ 46 h 123"/>
                <a:gd name="T30" fmla="*/ 47 w 47"/>
                <a:gd name="T31" fmla="*/ 46 h 123"/>
                <a:gd name="T32" fmla="*/ 47 w 47"/>
                <a:gd name="T33" fmla="*/ 5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23">
                  <a:moveTo>
                    <a:pt x="47" y="54"/>
                  </a:moveTo>
                  <a:cubicBezTo>
                    <a:pt x="23" y="54"/>
                    <a:pt x="23" y="54"/>
                    <a:pt x="23" y="54"/>
                  </a:cubicBezTo>
                  <a:cubicBezTo>
                    <a:pt x="23" y="123"/>
                    <a:pt x="23" y="123"/>
                    <a:pt x="23" y="123"/>
                  </a:cubicBezTo>
                  <a:cubicBezTo>
                    <a:pt x="12" y="123"/>
                    <a:pt x="12" y="123"/>
                    <a:pt x="12" y="123"/>
                  </a:cubicBezTo>
                  <a:cubicBezTo>
                    <a:pt x="12" y="54"/>
                    <a:pt x="12" y="54"/>
                    <a:pt x="12" y="54"/>
                  </a:cubicBezTo>
                  <a:cubicBezTo>
                    <a:pt x="0" y="54"/>
                    <a:pt x="0" y="54"/>
                    <a:pt x="0" y="54"/>
                  </a:cubicBezTo>
                  <a:cubicBezTo>
                    <a:pt x="0" y="46"/>
                    <a:pt x="0" y="46"/>
                    <a:pt x="0" y="46"/>
                  </a:cubicBezTo>
                  <a:cubicBezTo>
                    <a:pt x="12" y="46"/>
                    <a:pt x="12" y="46"/>
                    <a:pt x="12" y="46"/>
                  </a:cubicBezTo>
                  <a:cubicBezTo>
                    <a:pt x="12" y="21"/>
                    <a:pt x="12" y="21"/>
                    <a:pt x="12" y="21"/>
                  </a:cubicBezTo>
                  <a:cubicBezTo>
                    <a:pt x="12" y="7"/>
                    <a:pt x="19" y="0"/>
                    <a:pt x="33" y="0"/>
                  </a:cubicBezTo>
                  <a:cubicBezTo>
                    <a:pt x="39" y="0"/>
                    <a:pt x="42" y="1"/>
                    <a:pt x="47" y="3"/>
                  </a:cubicBezTo>
                  <a:cubicBezTo>
                    <a:pt x="47" y="14"/>
                    <a:pt x="47" y="14"/>
                    <a:pt x="47" y="14"/>
                  </a:cubicBezTo>
                  <a:cubicBezTo>
                    <a:pt x="42" y="12"/>
                    <a:pt x="40" y="11"/>
                    <a:pt x="36" y="11"/>
                  </a:cubicBezTo>
                  <a:cubicBezTo>
                    <a:pt x="28" y="11"/>
                    <a:pt x="23" y="16"/>
                    <a:pt x="23" y="24"/>
                  </a:cubicBezTo>
                  <a:cubicBezTo>
                    <a:pt x="23" y="46"/>
                    <a:pt x="23" y="46"/>
                    <a:pt x="23" y="46"/>
                  </a:cubicBezTo>
                  <a:cubicBezTo>
                    <a:pt x="47" y="46"/>
                    <a:pt x="47" y="46"/>
                    <a:pt x="47" y="46"/>
                  </a:cubicBezTo>
                  <a:cubicBezTo>
                    <a:pt x="47" y="54"/>
                    <a:pt x="47" y="54"/>
                    <a:pt x="47" y="5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39">
              <a:extLst>
                <a:ext uri="{FF2B5EF4-FFF2-40B4-BE49-F238E27FC236}">
                  <a16:creationId xmlns:a16="http://schemas.microsoft.com/office/drawing/2014/main" id="{5D61FE23-92E0-4850-A2FC-E3E32F00A59C}"/>
                </a:ext>
              </a:extLst>
            </p:cNvPr>
            <p:cNvSpPr>
              <a:spLocks/>
            </p:cNvSpPr>
            <p:nvPr/>
          </p:nvSpPr>
          <p:spPr bwMode="auto">
            <a:xfrm>
              <a:off x="8802688" y="3175001"/>
              <a:ext cx="165100" cy="403225"/>
            </a:xfrm>
            <a:custGeom>
              <a:avLst/>
              <a:gdLst>
                <a:gd name="T0" fmla="*/ 44 w 44"/>
                <a:gd name="T1" fmla="*/ 34 h 107"/>
                <a:gd name="T2" fmla="*/ 23 w 44"/>
                <a:gd name="T3" fmla="*/ 34 h 107"/>
                <a:gd name="T4" fmla="*/ 23 w 44"/>
                <a:gd name="T5" fmla="*/ 82 h 107"/>
                <a:gd name="T6" fmla="*/ 32 w 44"/>
                <a:gd name="T7" fmla="*/ 97 h 107"/>
                <a:gd name="T8" fmla="*/ 44 w 44"/>
                <a:gd name="T9" fmla="*/ 92 h 107"/>
                <a:gd name="T10" fmla="*/ 44 w 44"/>
                <a:gd name="T11" fmla="*/ 103 h 107"/>
                <a:gd name="T12" fmla="*/ 30 w 44"/>
                <a:gd name="T13" fmla="*/ 107 h 107"/>
                <a:gd name="T14" fmla="*/ 12 w 44"/>
                <a:gd name="T15" fmla="*/ 87 h 107"/>
                <a:gd name="T16" fmla="*/ 12 w 44"/>
                <a:gd name="T17" fmla="*/ 34 h 107"/>
                <a:gd name="T18" fmla="*/ 0 w 44"/>
                <a:gd name="T19" fmla="*/ 34 h 107"/>
                <a:gd name="T20" fmla="*/ 0 w 44"/>
                <a:gd name="T21" fmla="*/ 26 h 107"/>
                <a:gd name="T22" fmla="*/ 12 w 44"/>
                <a:gd name="T23" fmla="*/ 26 h 107"/>
                <a:gd name="T24" fmla="*/ 12 w 44"/>
                <a:gd name="T25" fmla="*/ 0 h 107"/>
                <a:gd name="T26" fmla="*/ 23 w 44"/>
                <a:gd name="T27" fmla="*/ 0 h 107"/>
                <a:gd name="T28" fmla="*/ 23 w 44"/>
                <a:gd name="T29" fmla="*/ 26 h 107"/>
                <a:gd name="T30" fmla="*/ 44 w 44"/>
                <a:gd name="T31" fmla="*/ 26 h 107"/>
                <a:gd name="T32" fmla="*/ 44 w 44"/>
                <a:gd name="T33" fmla="*/ 3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107">
                  <a:moveTo>
                    <a:pt x="44" y="34"/>
                  </a:moveTo>
                  <a:cubicBezTo>
                    <a:pt x="23" y="34"/>
                    <a:pt x="23" y="34"/>
                    <a:pt x="23" y="34"/>
                  </a:cubicBezTo>
                  <a:cubicBezTo>
                    <a:pt x="23" y="82"/>
                    <a:pt x="23" y="82"/>
                    <a:pt x="23" y="82"/>
                  </a:cubicBezTo>
                  <a:cubicBezTo>
                    <a:pt x="23" y="93"/>
                    <a:pt x="26" y="97"/>
                    <a:pt x="32" y="97"/>
                  </a:cubicBezTo>
                  <a:cubicBezTo>
                    <a:pt x="36" y="97"/>
                    <a:pt x="39" y="96"/>
                    <a:pt x="44" y="92"/>
                  </a:cubicBezTo>
                  <a:cubicBezTo>
                    <a:pt x="44" y="103"/>
                    <a:pt x="44" y="103"/>
                    <a:pt x="44" y="103"/>
                  </a:cubicBezTo>
                  <a:cubicBezTo>
                    <a:pt x="37" y="106"/>
                    <a:pt x="35" y="107"/>
                    <a:pt x="30" y="107"/>
                  </a:cubicBezTo>
                  <a:cubicBezTo>
                    <a:pt x="18" y="107"/>
                    <a:pt x="12" y="100"/>
                    <a:pt x="12" y="87"/>
                  </a:cubicBezTo>
                  <a:cubicBezTo>
                    <a:pt x="12" y="34"/>
                    <a:pt x="12" y="34"/>
                    <a:pt x="12" y="34"/>
                  </a:cubicBezTo>
                  <a:cubicBezTo>
                    <a:pt x="0" y="34"/>
                    <a:pt x="0" y="34"/>
                    <a:pt x="0" y="34"/>
                  </a:cubicBezTo>
                  <a:cubicBezTo>
                    <a:pt x="0" y="26"/>
                    <a:pt x="0" y="26"/>
                    <a:pt x="0" y="26"/>
                  </a:cubicBezTo>
                  <a:cubicBezTo>
                    <a:pt x="12" y="26"/>
                    <a:pt x="12" y="26"/>
                    <a:pt x="12" y="26"/>
                  </a:cubicBezTo>
                  <a:cubicBezTo>
                    <a:pt x="12" y="0"/>
                    <a:pt x="12" y="0"/>
                    <a:pt x="12" y="0"/>
                  </a:cubicBezTo>
                  <a:cubicBezTo>
                    <a:pt x="23" y="0"/>
                    <a:pt x="23" y="0"/>
                    <a:pt x="23" y="0"/>
                  </a:cubicBezTo>
                  <a:cubicBezTo>
                    <a:pt x="23" y="26"/>
                    <a:pt x="23" y="26"/>
                    <a:pt x="23" y="26"/>
                  </a:cubicBezTo>
                  <a:cubicBezTo>
                    <a:pt x="44" y="26"/>
                    <a:pt x="44" y="26"/>
                    <a:pt x="44" y="26"/>
                  </a:cubicBezTo>
                  <a:cubicBezTo>
                    <a:pt x="44" y="34"/>
                    <a:pt x="44" y="34"/>
                    <a:pt x="44" y="3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40">
              <a:extLst>
                <a:ext uri="{FF2B5EF4-FFF2-40B4-BE49-F238E27FC236}">
                  <a16:creationId xmlns:a16="http://schemas.microsoft.com/office/drawing/2014/main" id="{4024764E-B851-4CD4-AB35-87A62B81C75A}"/>
                </a:ext>
              </a:extLst>
            </p:cNvPr>
            <p:cNvSpPr>
              <a:spLocks/>
            </p:cNvSpPr>
            <p:nvPr/>
          </p:nvSpPr>
          <p:spPr bwMode="auto">
            <a:xfrm>
              <a:off x="9043988" y="3109913"/>
              <a:ext cx="252413" cy="452438"/>
            </a:xfrm>
            <a:custGeom>
              <a:avLst/>
              <a:gdLst>
                <a:gd name="T0" fmla="*/ 11 w 67"/>
                <a:gd name="T1" fmla="*/ 0 h 120"/>
                <a:gd name="T2" fmla="*/ 11 w 67"/>
                <a:gd name="T3" fmla="*/ 56 h 120"/>
                <a:gd name="T4" fmla="*/ 40 w 67"/>
                <a:gd name="T5" fmla="*/ 39 h 120"/>
                <a:gd name="T6" fmla="*/ 67 w 67"/>
                <a:gd name="T7" fmla="*/ 69 h 120"/>
                <a:gd name="T8" fmla="*/ 67 w 67"/>
                <a:gd name="T9" fmla="*/ 120 h 120"/>
                <a:gd name="T10" fmla="*/ 56 w 67"/>
                <a:gd name="T11" fmla="*/ 120 h 120"/>
                <a:gd name="T12" fmla="*/ 56 w 67"/>
                <a:gd name="T13" fmla="*/ 73 h 120"/>
                <a:gd name="T14" fmla="*/ 52 w 67"/>
                <a:gd name="T15" fmla="*/ 55 h 120"/>
                <a:gd name="T16" fmla="*/ 37 w 67"/>
                <a:gd name="T17" fmla="*/ 48 h 120"/>
                <a:gd name="T18" fmla="*/ 11 w 67"/>
                <a:gd name="T19" fmla="*/ 80 h 120"/>
                <a:gd name="T20" fmla="*/ 11 w 67"/>
                <a:gd name="T21" fmla="*/ 120 h 120"/>
                <a:gd name="T22" fmla="*/ 0 w 67"/>
                <a:gd name="T23" fmla="*/ 120 h 120"/>
                <a:gd name="T24" fmla="*/ 0 w 67"/>
                <a:gd name="T25" fmla="*/ 0 h 120"/>
                <a:gd name="T26" fmla="*/ 11 w 67"/>
                <a:gd name="T2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120">
                  <a:moveTo>
                    <a:pt x="11" y="0"/>
                  </a:moveTo>
                  <a:cubicBezTo>
                    <a:pt x="11" y="56"/>
                    <a:pt x="11" y="56"/>
                    <a:pt x="11" y="56"/>
                  </a:cubicBezTo>
                  <a:cubicBezTo>
                    <a:pt x="19" y="45"/>
                    <a:pt x="27" y="39"/>
                    <a:pt x="40" y="39"/>
                  </a:cubicBezTo>
                  <a:cubicBezTo>
                    <a:pt x="57" y="39"/>
                    <a:pt x="67" y="50"/>
                    <a:pt x="67" y="69"/>
                  </a:cubicBezTo>
                  <a:cubicBezTo>
                    <a:pt x="67" y="120"/>
                    <a:pt x="67" y="120"/>
                    <a:pt x="67" y="120"/>
                  </a:cubicBezTo>
                  <a:cubicBezTo>
                    <a:pt x="56" y="120"/>
                    <a:pt x="56" y="120"/>
                    <a:pt x="56" y="120"/>
                  </a:cubicBezTo>
                  <a:cubicBezTo>
                    <a:pt x="56" y="73"/>
                    <a:pt x="56" y="73"/>
                    <a:pt x="56" y="73"/>
                  </a:cubicBezTo>
                  <a:cubicBezTo>
                    <a:pt x="56" y="64"/>
                    <a:pt x="55" y="59"/>
                    <a:pt x="52" y="55"/>
                  </a:cubicBezTo>
                  <a:cubicBezTo>
                    <a:pt x="49" y="50"/>
                    <a:pt x="44" y="48"/>
                    <a:pt x="37" y="48"/>
                  </a:cubicBezTo>
                  <a:cubicBezTo>
                    <a:pt x="22" y="48"/>
                    <a:pt x="11" y="61"/>
                    <a:pt x="11" y="80"/>
                  </a:cubicBezTo>
                  <a:cubicBezTo>
                    <a:pt x="11" y="120"/>
                    <a:pt x="11" y="120"/>
                    <a:pt x="11" y="120"/>
                  </a:cubicBezTo>
                  <a:cubicBezTo>
                    <a:pt x="0" y="120"/>
                    <a:pt x="0" y="120"/>
                    <a:pt x="0" y="120"/>
                  </a:cubicBezTo>
                  <a:cubicBezTo>
                    <a:pt x="0" y="0"/>
                    <a:pt x="0" y="0"/>
                    <a:pt x="0" y="0"/>
                  </a:cubicBezTo>
                  <a:cubicBezTo>
                    <a:pt x="11" y="0"/>
                    <a:pt x="11" y="0"/>
                    <a:pt x="1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41">
              <a:extLst>
                <a:ext uri="{FF2B5EF4-FFF2-40B4-BE49-F238E27FC236}">
                  <a16:creationId xmlns:a16="http://schemas.microsoft.com/office/drawing/2014/main" id="{3540229B-17C6-49C8-AAF0-C57DA4770CA6}"/>
                </a:ext>
              </a:extLst>
            </p:cNvPr>
            <p:cNvSpPr>
              <a:spLocks noEditPoints="1"/>
            </p:cNvSpPr>
            <p:nvPr/>
          </p:nvSpPr>
          <p:spPr bwMode="auto">
            <a:xfrm>
              <a:off x="9382126" y="3254376"/>
              <a:ext cx="290513" cy="323850"/>
            </a:xfrm>
            <a:custGeom>
              <a:avLst/>
              <a:gdLst>
                <a:gd name="T0" fmla="*/ 13 w 77"/>
                <a:gd name="T1" fmla="*/ 45 h 86"/>
                <a:gd name="T2" fmla="*/ 19 w 77"/>
                <a:gd name="T3" fmla="*/ 66 h 86"/>
                <a:gd name="T4" fmla="*/ 41 w 77"/>
                <a:gd name="T5" fmla="*/ 77 h 86"/>
                <a:gd name="T6" fmla="*/ 64 w 77"/>
                <a:gd name="T7" fmla="*/ 62 h 86"/>
                <a:gd name="T8" fmla="*/ 77 w 77"/>
                <a:gd name="T9" fmla="*/ 62 h 86"/>
                <a:gd name="T10" fmla="*/ 41 w 77"/>
                <a:gd name="T11" fmla="*/ 86 h 86"/>
                <a:gd name="T12" fmla="*/ 0 w 77"/>
                <a:gd name="T13" fmla="*/ 42 h 86"/>
                <a:gd name="T14" fmla="*/ 38 w 77"/>
                <a:gd name="T15" fmla="*/ 0 h 86"/>
                <a:gd name="T16" fmla="*/ 71 w 77"/>
                <a:gd name="T17" fmla="*/ 18 h 86"/>
                <a:gd name="T18" fmla="*/ 76 w 77"/>
                <a:gd name="T19" fmla="*/ 45 h 86"/>
                <a:gd name="T20" fmla="*/ 13 w 77"/>
                <a:gd name="T21" fmla="*/ 45 h 86"/>
                <a:gd name="T22" fmla="*/ 13 w 77"/>
                <a:gd name="T23" fmla="*/ 45 h 86"/>
                <a:gd name="T24" fmla="*/ 64 w 77"/>
                <a:gd name="T25" fmla="*/ 36 h 86"/>
                <a:gd name="T26" fmla="*/ 59 w 77"/>
                <a:gd name="T27" fmla="*/ 20 h 86"/>
                <a:gd name="T28" fmla="*/ 39 w 77"/>
                <a:gd name="T29" fmla="*/ 10 h 86"/>
                <a:gd name="T30" fmla="*/ 13 w 77"/>
                <a:gd name="T31" fmla="*/ 36 h 86"/>
                <a:gd name="T32" fmla="*/ 64 w 77"/>
                <a:gd name="T33" fmla="*/ 3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86">
                  <a:moveTo>
                    <a:pt x="13" y="45"/>
                  </a:moveTo>
                  <a:cubicBezTo>
                    <a:pt x="13" y="54"/>
                    <a:pt x="15" y="61"/>
                    <a:pt x="19" y="66"/>
                  </a:cubicBezTo>
                  <a:cubicBezTo>
                    <a:pt x="24" y="73"/>
                    <a:pt x="33" y="77"/>
                    <a:pt x="41" y="77"/>
                  </a:cubicBezTo>
                  <a:cubicBezTo>
                    <a:pt x="53" y="77"/>
                    <a:pt x="61" y="71"/>
                    <a:pt x="64" y="62"/>
                  </a:cubicBezTo>
                  <a:cubicBezTo>
                    <a:pt x="77" y="62"/>
                    <a:pt x="77" y="62"/>
                    <a:pt x="77" y="62"/>
                  </a:cubicBezTo>
                  <a:cubicBezTo>
                    <a:pt x="73" y="77"/>
                    <a:pt x="60" y="86"/>
                    <a:pt x="41" y="86"/>
                  </a:cubicBezTo>
                  <a:cubicBezTo>
                    <a:pt x="16" y="86"/>
                    <a:pt x="0" y="69"/>
                    <a:pt x="0" y="42"/>
                  </a:cubicBezTo>
                  <a:cubicBezTo>
                    <a:pt x="0" y="17"/>
                    <a:pt x="15" y="0"/>
                    <a:pt x="38" y="0"/>
                  </a:cubicBezTo>
                  <a:cubicBezTo>
                    <a:pt x="53" y="0"/>
                    <a:pt x="66" y="7"/>
                    <a:pt x="71" y="18"/>
                  </a:cubicBezTo>
                  <a:cubicBezTo>
                    <a:pt x="75" y="26"/>
                    <a:pt x="76" y="33"/>
                    <a:pt x="76" y="45"/>
                  </a:cubicBezTo>
                  <a:cubicBezTo>
                    <a:pt x="13" y="45"/>
                    <a:pt x="13" y="45"/>
                    <a:pt x="13" y="45"/>
                  </a:cubicBezTo>
                  <a:cubicBezTo>
                    <a:pt x="13" y="45"/>
                    <a:pt x="13" y="45"/>
                    <a:pt x="13" y="45"/>
                  </a:cubicBezTo>
                  <a:moveTo>
                    <a:pt x="64" y="36"/>
                  </a:moveTo>
                  <a:cubicBezTo>
                    <a:pt x="64" y="28"/>
                    <a:pt x="62" y="24"/>
                    <a:pt x="59" y="20"/>
                  </a:cubicBezTo>
                  <a:cubicBezTo>
                    <a:pt x="55" y="13"/>
                    <a:pt x="47" y="10"/>
                    <a:pt x="39" y="10"/>
                  </a:cubicBezTo>
                  <a:cubicBezTo>
                    <a:pt x="24" y="10"/>
                    <a:pt x="15" y="19"/>
                    <a:pt x="13" y="36"/>
                  </a:cubicBezTo>
                  <a:lnTo>
                    <a:pt x="64"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Rectangle 42">
              <a:extLst>
                <a:ext uri="{FF2B5EF4-FFF2-40B4-BE49-F238E27FC236}">
                  <a16:creationId xmlns:a16="http://schemas.microsoft.com/office/drawing/2014/main" id="{717149BC-3006-45B2-BCC8-82378ACB41B5}"/>
                </a:ext>
              </a:extLst>
            </p:cNvPr>
            <p:cNvSpPr>
              <a:spLocks noChangeArrowheads="1"/>
            </p:cNvSpPr>
            <p:nvPr/>
          </p:nvSpPr>
          <p:spPr bwMode="auto">
            <a:xfrm>
              <a:off x="4673601" y="3822701"/>
              <a:ext cx="46038" cy="4524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43">
              <a:extLst>
                <a:ext uri="{FF2B5EF4-FFF2-40B4-BE49-F238E27FC236}">
                  <a16:creationId xmlns:a16="http://schemas.microsoft.com/office/drawing/2014/main" id="{1EBC7D55-4643-4F7A-9052-FDA10005EAE9}"/>
                </a:ext>
              </a:extLst>
            </p:cNvPr>
            <p:cNvSpPr>
              <a:spLocks/>
            </p:cNvSpPr>
            <p:nvPr/>
          </p:nvSpPr>
          <p:spPr bwMode="auto">
            <a:xfrm>
              <a:off x="4827588" y="3981451"/>
              <a:ext cx="252413" cy="309563"/>
            </a:xfrm>
            <a:custGeom>
              <a:avLst/>
              <a:gdLst>
                <a:gd name="T0" fmla="*/ 55 w 67"/>
                <a:gd name="T1" fmla="*/ 78 h 82"/>
                <a:gd name="T2" fmla="*/ 55 w 67"/>
                <a:gd name="T3" fmla="*/ 65 h 82"/>
                <a:gd name="T4" fmla="*/ 27 w 67"/>
                <a:gd name="T5" fmla="*/ 82 h 82"/>
                <a:gd name="T6" fmla="*/ 0 w 67"/>
                <a:gd name="T7" fmla="*/ 52 h 82"/>
                <a:gd name="T8" fmla="*/ 0 w 67"/>
                <a:gd name="T9" fmla="*/ 0 h 82"/>
                <a:gd name="T10" fmla="*/ 11 w 67"/>
                <a:gd name="T11" fmla="*/ 0 h 82"/>
                <a:gd name="T12" fmla="*/ 11 w 67"/>
                <a:gd name="T13" fmla="*/ 48 h 82"/>
                <a:gd name="T14" fmla="*/ 15 w 67"/>
                <a:gd name="T15" fmla="*/ 66 h 82"/>
                <a:gd name="T16" fmla="*/ 30 w 67"/>
                <a:gd name="T17" fmla="*/ 73 h 82"/>
                <a:gd name="T18" fmla="*/ 55 w 67"/>
                <a:gd name="T19" fmla="*/ 40 h 82"/>
                <a:gd name="T20" fmla="*/ 55 w 67"/>
                <a:gd name="T21" fmla="*/ 0 h 82"/>
                <a:gd name="T22" fmla="*/ 67 w 67"/>
                <a:gd name="T23" fmla="*/ 0 h 82"/>
                <a:gd name="T24" fmla="*/ 67 w 67"/>
                <a:gd name="T25" fmla="*/ 78 h 82"/>
                <a:gd name="T26" fmla="*/ 55 w 67"/>
                <a:gd name="T27" fmla="*/ 7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2">
                  <a:moveTo>
                    <a:pt x="55" y="78"/>
                  </a:moveTo>
                  <a:cubicBezTo>
                    <a:pt x="55" y="65"/>
                    <a:pt x="55" y="65"/>
                    <a:pt x="55" y="65"/>
                  </a:cubicBezTo>
                  <a:cubicBezTo>
                    <a:pt x="49" y="76"/>
                    <a:pt x="39" y="82"/>
                    <a:pt x="27" y="82"/>
                  </a:cubicBezTo>
                  <a:cubicBezTo>
                    <a:pt x="10" y="82"/>
                    <a:pt x="0" y="71"/>
                    <a:pt x="0" y="52"/>
                  </a:cubicBezTo>
                  <a:cubicBezTo>
                    <a:pt x="0" y="0"/>
                    <a:pt x="0" y="0"/>
                    <a:pt x="0" y="0"/>
                  </a:cubicBezTo>
                  <a:cubicBezTo>
                    <a:pt x="11" y="0"/>
                    <a:pt x="11" y="0"/>
                    <a:pt x="11" y="0"/>
                  </a:cubicBezTo>
                  <a:cubicBezTo>
                    <a:pt x="11" y="48"/>
                    <a:pt x="11" y="48"/>
                    <a:pt x="11" y="48"/>
                  </a:cubicBezTo>
                  <a:cubicBezTo>
                    <a:pt x="11" y="56"/>
                    <a:pt x="12" y="62"/>
                    <a:pt x="15" y="66"/>
                  </a:cubicBezTo>
                  <a:cubicBezTo>
                    <a:pt x="18" y="70"/>
                    <a:pt x="23" y="73"/>
                    <a:pt x="30" y="73"/>
                  </a:cubicBezTo>
                  <a:cubicBezTo>
                    <a:pt x="45" y="73"/>
                    <a:pt x="55" y="59"/>
                    <a:pt x="55" y="40"/>
                  </a:cubicBezTo>
                  <a:cubicBezTo>
                    <a:pt x="55" y="0"/>
                    <a:pt x="55" y="0"/>
                    <a:pt x="55" y="0"/>
                  </a:cubicBezTo>
                  <a:cubicBezTo>
                    <a:pt x="67" y="0"/>
                    <a:pt x="67" y="0"/>
                    <a:pt x="67" y="0"/>
                  </a:cubicBezTo>
                  <a:cubicBezTo>
                    <a:pt x="67" y="78"/>
                    <a:pt x="67" y="78"/>
                    <a:pt x="67" y="78"/>
                  </a:cubicBezTo>
                  <a:cubicBezTo>
                    <a:pt x="55" y="78"/>
                    <a:pt x="55" y="78"/>
                    <a:pt x="55" y="7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44">
              <a:extLst>
                <a:ext uri="{FF2B5EF4-FFF2-40B4-BE49-F238E27FC236}">
                  <a16:creationId xmlns:a16="http://schemas.microsoft.com/office/drawing/2014/main" id="{0F80F586-79B4-48EB-AF9A-93D3E116425D}"/>
                </a:ext>
              </a:extLst>
            </p:cNvPr>
            <p:cNvSpPr>
              <a:spLocks/>
            </p:cNvSpPr>
            <p:nvPr/>
          </p:nvSpPr>
          <p:spPr bwMode="auto">
            <a:xfrm>
              <a:off x="5140326" y="3981451"/>
              <a:ext cx="298450" cy="293688"/>
            </a:xfrm>
            <a:custGeom>
              <a:avLst/>
              <a:gdLst>
                <a:gd name="T0" fmla="*/ 79 w 79"/>
                <a:gd name="T1" fmla="*/ 78 h 78"/>
                <a:gd name="T2" fmla="*/ 64 w 79"/>
                <a:gd name="T3" fmla="*/ 78 h 78"/>
                <a:gd name="T4" fmla="*/ 45 w 79"/>
                <a:gd name="T5" fmla="*/ 52 h 78"/>
                <a:gd name="T6" fmla="*/ 42 w 79"/>
                <a:gd name="T7" fmla="*/ 48 h 78"/>
                <a:gd name="T8" fmla="*/ 41 w 79"/>
                <a:gd name="T9" fmla="*/ 46 h 78"/>
                <a:gd name="T10" fmla="*/ 40 w 79"/>
                <a:gd name="T11" fmla="*/ 45 h 78"/>
                <a:gd name="T12" fmla="*/ 37 w 79"/>
                <a:gd name="T13" fmla="*/ 49 h 78"/>
                <a:gd name="T14" fmla="*/ 34 w 79"/>
                <a:gd name="T15" fmla="*/ 52 h 78"/>
                <a:gd name="T16" fmla="*/ 14 w 79"/>
                <a:gd name="T17" fmla="*/ 78 h 78"/>
                <a:gd name="T18" fmla="*/ 0 w 79"/>
                <a:gd name="T19" fmla="*/ 78 h 78"/>
                <a:gd name="T20" fmla="*/ 33 w 79"/>
                <a:gd name="T21" fmla="*/ 36 h 78"/>
                <a:gd name="T22" fmla="*/ 5 w 79"/>
                <a:gd name="T23" fmla="*/ 0 h 78"/>
                <a:gd name="T24" fmla="*/ 19 w 79"/>
                <a:gd name="T25" fmla="*/ 0 h 78"/>
                <a:gd name="T26" fmla="*/ 35 w 79"/>
                <a:gd name="T27" fmla="*/ 20 h 78"/>
                <a:gd name="T28" fmla="*/ 37 w 79"/>
                <a:gd name="T29" fmla="*/ 23 h 78"/>
                <a:gd name="T30" fmla="*/ 40 w 79"/>
                <a:gd name="T31" fmla="*/ 27 h 78"/>
                <a:gd name="T32" fmla="*/ 42 w 79"/>
                <a:gd name="T33" fmla="*/ 23 h 78"/>
                <a:gd name="T34" fmla="*/ 45 w 79"/>
                <a:gd name="T35" fmla="*/ 20 h 78"/>
                <a:gd name="T36" fmla="*/ 60 w 79"/>
                <a:gd name="T37" fmla="*/ 0 h 78"/>
                <a:gd name="T38" fmla="*/ 75 w 79"/>
                <a:gd name="T39" fmla="*/ 0 h 78"/>
                <a:gd name="T40" fmla="*/ 46 w 79"/>
                <a:gd name="T41" fmla="*/ 36 h 78"/>
                <a:gd name="T42" fmla="*/ 79 w 79"/>
                <a:gd name="T4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 h="78">
                  <a:moveTo>
                    <a:pt x="79" y="78"/>
                  </a:moveTo>
                  <a:cubicBezTo>
                    <a:pt x="64" y="78"/>
                    <a:pt x="64" y="78"/>
                    <a:pt x="64" y="78"/>
                  </a:cubicBezTo>
                  <a:cubicBezTo>
                    <a:pt x="45" y="52"/>
                    <a:pt x="45" y="52"/>
                    <a:pt x="45" y="52"/>
                  </a:cubicBezTo>
                  <a:cubicBezTo>
                    <a:pt x="42" y="48"/>
                    <a:pt x="42" y="48"/>
                    <a:pt x="42" y="48"/>
                  </a:cubicBezTo>
                  <a:cubicBezTo>
                    <a:pt x="42" y="47"/>
                    <a:pt x="41" y="47"/>
                    <a:pt x="41" y="46"/>
                  </a:cubicBezTo>
                  <a:cubicBezTo>
                    <a:pt x="40" y="45"/>
                    <a:pt x="40" y="45"/>
                    <a:pt x="40" y="45"/>
                  </a:cubicBezTo>
                  <a:cubicBezTo>
                    <a:pt x="39" y="46"/>
                    <a:pt x="38" y="48"/>
                    <a:pt x="37" y="49"/>
                  </a:cubicBezTo>
                  <a:cubicBezTo>
                    <a:pt x="34" y="52"/>
                    <a:pt x="34" y="52"/>
                    <a:pt x="34" y="52"/>
                  </a:cubicBezTo>
                  <a:cubicBezTo>
                    <a:pt x="14" y="78"/>
                    <a:pt x="14" y="78"/>
                    <a:pt x="14" y="78"/>
                  </a:cubicBezTo>
                  <a:cubicBezTo>
                    <a:pt x="0" y="78"/>
                    <a:pt x="0" y="78"/>
                    <a:pt x="0" y="78"/>
                  </a:cubicBezTo>
                  <a:cubicBezTo>
                    <a:pt x="33" y="36"/>
                    <a:pt x="33" y="36"/>
                    <a:pt x="33" y="36"/>
                  </a:cubicBezTo>
                  <a:cubicBezTo>
                    <a:pt x="5" y="0"/>
                    <a:pt x="5" y="0"/>
                    <a:pt x="5" y="0"/>
                  </a:cubicBezTo>
                  <a:cubicBezTo>
                    <a:pt x="19" y="0"/>
                    <a:pt x="19" y="0"/>
                    <a:pt x="19" y="0"/>
                  </a:cubicBezTo>
                  <a:cubicBezTo>
                    <a:pt x="35" y="20"/>
                    <a:pt x="35" y="20"/>
                    <a:pt x="35" y="20"/>
                  </a:cubicBezTo>
                  <a:cubicBezTo>
                    <a:pt x="37" y="23"/>
                    <a:pt x="37" y="23"/>
                    <a:pt x="37" y="23"/>
                  </a:cubicBezTo>
                  <a:cubicBezTo>
                    <a:pt x="40" y="27"/>
                    <a:pt x="40" y="27"/>
                    <a:pt x="40" y="27"/>
                  </a:cubicBezTo>
                  <a:cubicBezTo>
                    <a:pt x="42" y="23"/>
                    <a:pt x="42" y="23"/>
                    <a:pt x="42" y="23"/>
                  </a:cubicBezTo>
                  <a:cubicBezTo>
                    <a:pt x="45" y="20"/>
                    <a:pt x="45" y="20"/>
                    <a:pt x="45" y="20"/>
                  </a:cubicBezTo>
                  <a:cubicBezTo>
                    <a:pt x="60" y="0"/>
                    <a:pt x="60" y="0"/>
                    <a:pt x="60" y="0"/>
                  </a:cubicBezTo>
                  <a:cubicBezTo>
                    <a:pt x="75" y="0"/>
                    <a:pt x="75" y="0"/>
                    <a:pt x="75" y="0"/>
                  </a:cubicBezTo>
                  <a:cubicBezTo>
                    <a:pt x="46" y="36"/>
                    <a:pt x="46" y="36"/>
                    <a:pt x="46" y="36"/>
                  </a:cubicBezTo>
                  <a:cubicBezTo>
                    <a:pt x="79" y="78"/>
                    <a:pt x="79" y="78"/>
                    <a:pt x="79" y="7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45">
              <a:extLst>
                <a:ext uri="{FF2B5EF4-FFF2-40B4-BE49-F238E27FC236}">
                  <a16:creationId xmlns:a16="http://schemas.microsoft.com/office/drawing/2014/main" id="{2A26496C-1AFC-4333-A885-633E27EA7933}"/>
                </a:ext>
              </a:extLst>
            </p:cNvPr>
            <p:cNvSpPr>
              <a:spLocks noEditPoints="1"/>
            </p:cNvSpPr>
            <p:nvPr/>
          </p:nvSpPr>
          <p:spPr bwMode="auto">
            <a:xfrm>
              <a:off x="5468938" y="3967163"/>
              <a:ext cx="285750" cy="323850"/>
            </a:xfrm>
            <a:custGeom>
              <a:avLst/>
              <a:gdLst>
                <a:gd name="T0" fmla="*/ 12 w 76"/>
                <a:gd name="T1" fmla="*/ 45 h 86"/>
                <a:gd name="T2" fmla="*/ 19 w 76"/>
                <a:gd name="T3" fmla="*/ 66 h 86"/>
                <a:gd name="T4" fmla="*/ 41 w 76"/>
                <a:gd name="T5" fmla="*/ 77 h 86"/>
                <a:gd name="T6" fmla="*/ 64 w 76"/>
                <a:gd name="T7" fmla="*/ 61 h 86"/>
                <a:gd name="T8" fmla="*/ 76 w 76"/>
                <a:gd name="T9" fmla="*/ 61 h 86"/>
                <a:gd name="T10" fmla="*/ 41 w 76"/>
                <a:gd name="T11" fmla="*/ 86 h 86"/>
                <a:gd name="T12" fmla="*/ 0 w 76"/>
                <a:gd name="T13" fmla="*/ 42 h 86"/>
                <a:gd name="T14" fmla="*/ 38 w 76"/>
                <a:gd name="T15" fmla="*/ 0 h 86"/>
                <a:gd name="T16" fmla="*/ 71 w 76"/>
                <a:gd name="T17" fmla="*/ 18 h 86"/>
                <a:gd name="T18" fmla="*/ 76 w 76"/>
                <a:gd name="T19" fmla="*/ 44 h 86"/>
                <a:gd name="T20" fmla="*/ 12 w 76"/>
                <a:gd name="T21" fmla="*/ 44 h 86"/>
                <a:gd name="T22" fmla="*/ 12 w 76"/>
                <a:gd name="T23" fmla="*/ 45 h 86"/>
                <a:gd name="T24" fmla="*/ 64 w 76"/>
                <a:gd name="T25" fmla="*/ 36 h 86"/>
                <a:gd name="T26" fmla="*/ 59 w 76"/>
                <a:gd name="T27" fmla="*/ 20 h 86"/>
                <a:gd name="T28" fmla="*/ 38 w 76"/>
                <a:gd name="T29" fmla="*/ 9 h 86"/>
                <a:gd name="T30" fmla="*/ 12 w 76"/>
                <a:gd name="T31" fmla="*/ 36 h 86"/>
                <a:gd name="T32" fmla="*/ 64 w 76"/>
                <a:gd name="T33" fmla="*/ 3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6">
                  <a:moveTo>
                    <a:pt x="12" y="45"/>
                  </a:moveTo>
                  <a:cubicBezTo>
                    <a:pt x="12" y="55"/>
                    <a:pt x="14" y="60"/>
                    <a:pt x="19" y="66"/>
                  </a:cubicBezTo>
                  <a:cubicBezTo>
                    <a:pt x="24" y="73"/>
                    <a:pt x="32" y="77"/>
                    <a:pt x="41" y="77"/>
                  </a:cubicBezTo>
                  <a:cubicBezTo>
                    <a:pt x="52" y="77"/>
                    <a:pt x="61" y="71"/>
                    <a:pt x="64" y="61"/>
                  </a:cubicBezTo>
                  <a:cubicBezTo>
                    <a:pt x="76" y="61"/>
                    <a:pt x="76" y="61"/>
                    <a:pt x="76" y="61"/>
                  </a:cubicBezTo>
                  <a:cubicBezTo>
                    <a:pt x="72" y="77"/>
                    <a:pt x="59" y="86"/>
                    <a:pt x="41" y="86"/>
                  </a:cubicBezTo>
                  <a:cubicBezTo>
                    <a:pt x="16" y="86"/>
                    <a:pt x="0" y="69"/>
                    <a:pt x="0" y="42"/>
                  </a:cubicBezTo>
                  <a:cubicBezTo>
                    <a:pt x="0" y="17"/>
                    <a:pt x="14" y="0"/>
                    <a:pt x="38" y="0"/>
                  </a:cubicBezTo>
                  <a:cubicBezTo>
                    <a:pt x="53" y="0"/>
                    <a:pt x="65" y="7"/>
                    <a:pt x="71" y="18"/>
                  </a:cubicBezTo>
                  <a:cubicBezTo>
                    <a:pt x="74" y="25"/>
                    <a:pt x="76" y="33"/>
                    <a:pt x="76" y="44"/>
                  </a:cubicBezTo>
                  <a:cubicBezTo>
                    <a:pt x="12" y="44"/>
                    <a:pt x="12" y="44"/>
                    <a:pt x="12" y="44"/>
                  </a:cubicBezTo>
                  <a:cubicBezTo>
                    <a:pt x="12" y="45"/>
                    <a:pt x="12" y="45"/>
                    <a:pt x="12" y="45"/>
                  </a:cubicBezTo>
                  <a:moveTo>
                    <a:pt x="64" y="36"/>
                  </a:moveTo>
                  <a:cubicBezTo>
                    <a:pt x="63" y="28"/>
                    <a:pt x="62" y="24"/>
                    <a:pt x="59" y="20"/>
                  </a:cubicBezTo>
                  <a:cubicBezTo>
                    <a:pt x="54" y="13"/>
                    <a:pt x="47" y="9"/>
                    <a:pt x="38" y="9"/>
                  </a:cubicBezTo>
                  <a:cubicBezTo>
                    <a:pt x="24" y="9"/>
                    <a:pt x="14" y="19"/>
                    <a:pt x="12" y="36"/>
                  </a:cubicBezTo>
                  <a:lnTo>
                    <a:pt x="64"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46">
              <a:extLst>
                <a:ext uri="{FF2B5EF4-FFF2-40B4-BE49-F238E27FC236}">
                  <a16:creationId xmlns:a16="http://schemas.microsoft.com/office/drawing/2014/main" id="{CF48D26B-577F-4763-B2B6-24AFD09F10BA}"/>
                </a:ext>
              </a:extLst>
            </p:cNvPr>
            <p:cNvSpPr>
              <a:spLocks/>
            </p:cNvSpPr>
            <p:nvPr/>
          </p:nvSpPr>
          <p:spPr bwMode="auto">
            <a:xfrm>
              <a:off x="5845176" y="3970338"/>
              <a:ext cx="414338" cy="304800"/>
            </a:xfrm>
            <a:custGeom>
              <a:avLst/>
              <a:gdLst>
                <a:gd name="T0" fmla="*/ 11 w 110"/>
                <a:gd name="T1" fmla="*/ 3 h 81"/>
                <a:gd name="T2" fmla="*/ 11 w 110"/>
                <a:gd name="T3" fmla="*/ 14 h 81"/>
                <a:gd name="T4" fmla="*/ 36 w 110"/>
                <a:gd name="T5" fmla="*/ 0 h 81"/>
                <a:gd name="T6" fmla="*/ 60 w 110"/>
                <a:gd name="T7" fmla="*/ 16 h 81"/>
                <a:gd name="T8" fmla="*/ 85 w 110"/>
                <a:gd name="T9" fmla="*/ 0 h 81"/>
                <a:gd name="T10" fmla="*/ 110 w 110"/>
                <a:gd name="T11" fmla="*/ 29 h 81"/>
                <a:gd name="T12" fmla="*/ 110 w 110"/>
                <a:gd name="T13" fmla="*/ 81 h 81"/>
                <a:gd name="T14" fmla="*/ 100 w 110"/>
                <a:gd name="T15" fmla="*/ 81 h 81"/>
                <a:gd name="T16" fmla="*/ 100 w 110"/>
                <a:gd name="T17" fmla="*/ 32 h 81"/>
                <a:gd name="T18" fmla="*/ 97 w 110"/>
                <a:gd name="T19" fmla="*/ 16 h 81"/>
                <a:gd name="T20" fmla="*/ 84 w 110"/>
                <a:gd name="T21" fmla="*/ 9 h 81"/>
                <a:gd name="T22" fmla="*/ 61 w 110"/>
                <a:gd name="T23" fmla="*/ 35 h 81"/>
                <a:gd name="T24" fmla="*/ 61 w 110"/>
                <a:gd name="T25" fmla="*/ 81 h 81"/>
                <a:gd name="T26" fmla="*/ 50 w 110"/>
                <a:gd name="T27" fmla="*/ 81 h 81"/>
                <a:gd name="T28" fmla="*/ 50 w 110"/>
                <a:gd name="T29" fmla="*/ 29 h 81"/>
                <a:gd name="T30" fmla="*/ 34 w 110"/>
                <a:gd name="T31" fmla="*/ 9 h 81"/>
                <a:gd name="T32" fmla="*/ 12 w 110"/>
                <a:gd name="T33" fmla="*/ 35 h 81"/>
                <a:gd name="T34" fmla="*/ 12 w 110"/>
                <a:gd name="T35" fmla="*/ 81 h 81"/>
                <a:gd name="T36" fmla="*/ 0 w 110"/>
                <a:gd name="T37" fmla="*/ 81 h 81"/>
                <a:gd name="T38" fmla="*/ 0 w 110"/>
                <a:gd name="T39" fmla="*/ 3 h 81"/>
                <a:gd name="T40" fmla="*/ 11 w 110"/>
                <a:gd name="T41"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81">
                  <a:moveTo>
                    <a:pt x="11" y="3"/>
                  </a:moveTo>
                  <a:cubicBezTo>
                    <a:pt x="11" y="14"/>
                    <a:pt x="11" y="14"/>
                    <a:pt x="11" y="14"/>
                  </a:cubicBezTo>
                  <a:cubicBezTo>
                    <a:pt x="17" y="4"/>
                    <a:pt x="25" y="0"/>
                    <a:pt x="36" y="0"/>
                  </a:cubicBezTo>
                  <a:cubicBezTo>
                    <a:pt x="48" y="0"/>
                    <a:pt x="55" y="4"/>
                    <a:pt x="60" y="16"/>
                  </a:cubicBezTo>
                  <a:cubicBezTo>
                    <a:pt x="66" y="5"/>
                    <a:pt x="74" y="0"/>
                    <a:pt x="85" y="0"/>
                  </a:cubicBezTo>
                  <a:cubicBezTo>
                    <a:pt x="101" y="0"/>
                    <a:pt x="110" y="11"/>
                    <a:pt x="110" y="29"/>
                  </a:cubicBezTo>
                  <a:cubicBezTo>
                    <a:pt x="110" y="81"/>
                    <a:pt x="110" y="81"/>
                    <a:pt x="110" y="81"/>
                  </a:cubicBezTo>
                  <a:cubicBezTo>
                    <a:pt x="100" y="81"/>
                    <a:pt x="100" y="81"/>
                    <a:pt x="100" y="81"/>
                  </a:cubicBezTo>
                  <a:cubicBezTo>
                    <a:pt x="100" y="32"/>
                    <a:pt x="100" y="32"/>
                    <a:pt x="100" y="32"/>
                  </a:cubicBezTo>
                  <a:cubicBezTo>
                    <a:pt x="100" y="22"/>
                    <a:pt x="99" y="19"/>
                    <a:pt x="97" y="16"/>
                  </a:cubicBezTo>
                  <a:cubicBezTo>
                    <a:pt x="95" y="12"/>
                    <a:pt x="90" y="9"/>
                    <a:pt x="84" y="9"/>
                  </a:cubicBezTo>
                  <a:cubicBezTo>
                    <a:pt x="71" y="9"/>
                    <a:pt x="61" y="20"/>
                    <a:pt x="61" y="35"/>
                  </a:cubicBezTo>
                  <a:cubicBezTo>
                    <a:pt x="61" y="81"/>
                    <a:pt x="61" y="81"/>
                    <a:pt x="61" y="81"/>
                  </a:cubicBezTo>
                  <a:cubicBezTo>
                    <a:pt x="50" y="81"/>
                    <a:pt x="50" y="81"/>
                    <a:pt x="50" y="81"/>
                  </a:cubicBezTo>
                  <a:cubicBezTo>
                    <a:pt x="50" y="29"/>
                    <a:pt x="50" y="29"/>
                    <a:pt x="50" y="29"/>
                  </a:cubicBezTo>
                  <a:cubicBezTo>
                    <a:pt x="50" y="15"/>
                    <a:pt x="45" y="9"/>
                    <a:pt x="34" y="9"/>
                  </a:cubicBezTo>
                  <a:cubicBezTo>
                    <a:pt x="21" y="9"/>
                    <a:pt x="12" y="20"/>
                    <a:pt x="12" y="35"/>
                  </a:cubicBezTo>
                  <a:cubicBezTo>
                    <a:pt x="12" y="81"/>
                    <a:pt x="12" y="81"/>
                    <a:pt x="12" y="81"/>
                  </a:cubicBezTo>
                  <a:cubicBezTo>
                    <a:pt x="0" y="81"/>
                    <a:pt x="0" y="81"/>
                    <a:pt x="0" y="81"/>
                  </a:cubicBezTo>
                  <a:cubicBezTo>
                    <a:pt x="0" y="3"/>
                    <a:pt x="0" y="3"/>
                    <a:pt x="0" y="3"/>
                  </a:cubicBezTo>
                  <a:cubicBezTo>
                    <a:pt x="11" y="3"/>
                    <a:pt x="11" y="3"/>
                    <a:pt x="1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47">
              <a:extLst>
                <a:ext uri="{FF2B5EF4-FFF2-40B4-BE49-F238E27FC236}">
                  <a16:creationId xmlns:a16="http://schemas.microsoft.com/office/drawing/2014/main" id="{4D25244D-6530-4343-AEE9-8EC23D666137}"/>
                </a:ext>
              </a:extLst>
            </p:cNvPr>
            <p:cNvSpPr>
              <a:spLocks noEditPoints="1"/>
            </p:cNvSpPr>
            <p:nvPr/>
          </p:nvSpPr>
          <p:spPr bwMode="auto">
            <a:xfrm>
              <a:off x="6372226" y="3822701"/>
              <a:ext cx="282575" cy="463550"/>
            </a:xfrm>
            <a:custGeom>
              <a:avLst/>
              <a:gdLst>
                <a:gd name="T0" fmla="*/ 0 w 75"/>
                <a:gd name="T1" fmla="*/ 120 h 123"/>
                <a:gd name="T2" fmla="*/ 0 w 75"/>
                <a:gd name="T3" fmla="*/ 0 h 123"/>
                <a:gd name="T4" fmla="*/ 11 w 75"/>
                <a:gd name="T5" fmla="*/ 0 h 123"/>
                <a:gd name="T6" fmla="*/ 11 w 75"/>
                <a:gd name="T7" fmla="*/ 55 h 123"/>
                <a:gd name="T8" fmla="*/ 40 w 75"/>
                <a:gd name="T9" fmla="*/ 38 h 123"/>
                <a:gd name="T10" fmla="*/ 75 w 75"/>
                <a:gd name="T11" fmla="*/ 81 h 123"/>
                <a:gd name="T12" fmla="*/ 40 w 75"/>
                <a:gd name="T13" fmla="*/ 123 h 123"/>
                <a:gd name="T14" fmla="*/ 11 w 75"/>
                <a:gd name="T15" fmla="*/ 106 h 123"/>
                <a:gd name="T16" fmla="*/ 11 w 75"/>
                <a:gd name="T17" fmla="*/ 119 h 123"/>
                <a:gd name="T18" fmla="*/ 0 w 75"/>
                <a:gd name="T19" fmla="*/ 119 h 123"/>
                <a:gd name="T20" fmla="*/ 0 w 75"/>
                <a:gd name="T21" fmla="*/ 120 h 123"/>
                <a:gd name="T22" fmla="*/ 18 w 75"/>
                <a:gd name="T23" fmla="*/ 58 h 123"/>
                <a:gd name="T24" fmla="*/ 11 w 75"/>
                <a:gd name="T25" fmla="*/ 81 h 123"/>
                <a:gd name="T26" fmla="*/ 37 w 75"/>
                <a:gd name="T27" fmla="*/ 114 h 123"/>
                <a:gd name="T28" fmla="*/ 63 w 75"/>
                <a:gd name="T29" fmla="*/ 81 h 123"/>
                <a:gd name="T30" fmla="*/ 37 w 75"/>
                <a:gd name="T31" fmla="*/ 47 h 123"/>
                <a:gd name="T32" fmla="*/ 18 w 75"/>
                <a:gd name="T33" fmla="*/ 5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123">
                  <a:moveTo>
                    <a:pt x="0" y="120"/>
                  </a:moveTo>
                  <a:cubicBezTo>
                    <a:pt x="0" y="0"/>
                    <a:pt x="0" y="0"/>
                    <a:pt x="0" y="0"/>
                  </a:cubicBezTo>
                  <a:cubicBezTo>
                    <a:pt x="11" y="0"/>
                    <a:pt x="11" y="0"/>
                    <a:pt x="11" y="0"/>
                  </a:cubicBezTo>
                  <a:cubicBezTo>
                    <a:pt x="11" y="55"/>
                    <a:pt x="11" y="55"/>
                    <a:pt x="11" y="55"/>
                  </a:cubicBezTo>
                  <a:cubicBezTo>
                    <a:pt x="18" y="44"/>
                    <a:pt x="27" y="38"/>
                    <a:pt x="40" y="38"/>
                  </a:cubicBezTo>
                  <a:cubicBezTo>
                    <a:pt x="60" y="38"/>
                    <a:pt x="75" y="56"/>
                    <a:pt x="75" y="81"/>
                  </a:cubicBezTo>
                  <a:cubicBezTo>
                    <a:pt x="75" y="106"/>
                    <a:pt x="61" y="123"/>
                    <a:pt x="40" y="123"/>
                  </a:cubicBezTo>
                  <a:cubicBezTo>
                    <a:pt x="28" y="123"/>
                    <a:pt x="18" y="118"/>
                    <a:pt x="11" y="106"/>
                  </a:cubicBezTo>
                  <a:cubicBezTo>
                    <a:pt x="11" y="119"/>
                    <a:pt x="11" y="119"/>
                    <a:pt x="11" y="119"/>
                  </a:cubicBezTo>
                  <a:cubicBezTo>
                    <a:pt x="0" y="119"/>
                    <a:pt x="0" y="119"/>
                    <a:pt x="0" y="119"/>
                  </a:cubicBezTo>
                  <a:cubicBezTo>
                    <a:pt x="0" y="120"/>
                    <a:pt x="0" y="120"/>
                    <a:pt x="0" y="120"/>
                  </a:cubicBezTo>
                  <a:moveTo>
                    <a:pt x="18" y="58"/>
                  </a:moveTo>
                  <a:cubicBezTo>
                    <a:pt x="14" y="63"/>
                    <a:pt x="11" y="72"/>
                    <a:pt x="11" y="81"/>
                  </a:cubicBezTo>
                  <a:cubicBezTo>
                    <a:pt x="11" y="101"/>
                    <a:pt x="22" y="114"/>
                    <a:pt x="37" y="114"/>
                  </a:cubicBezTo>
                  <a:cubicBezTo>
                    <a:pt x="53" y="114"/>
                    <a:pt x="63" y="101"/>
                    <a:pt x="63" y="81"/>
                  </a:cubicBezTo>
                  <a:cubicBezTo>
                    <a:pt x="63" y="61"/>
                    <a:pt x="53" y="47"/>
                    <a:pt x="37" y="47"/>
                  </a:cubicBezTo>
                  <a:cubicBezTo>
                    <a:pt x="30" y="47"/>
                    <a:pt x="22" y="52"/>
                    <a:pt x="18" y="5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48">
              <a:extLst>
                <a:ext uri="{FF2B5EF4-FFF2-40B4-BE49-F238E27FC236}">
                  <a16:creationId xmlns:a16="http://schemas.microsoft.com/office/drawing/2014/main" id="{897EA9FB-B642-425E-B423-C008D6240A64}"/>
                </a:ext>
              </a:extLst>
            </p:cNvPr>
            <p:cNvSpPr>
              <a:spLocks noEditPoints="1"/>
            </p:cNvSpPr>
            <p:nvPr/>
          </p:nvSpPr>
          <p:spPr bwMode="auto">
            <a:xfrm>
              <a:off x="6723063" y="3970338"/>
              <a:ext cx="304800" cy="320675"/>
            </a:xfrm>
            <a:custGeom>
              <a:avLst/>
              <a:gdLst>
                <a:gd name="T0" fmla="*/ 81 w 81"/>
                <a:gd name="T1" fmla="*/ 42 h 85"/>
                <a:gd name="T2" fmla="*/ 41 w 81"/>
                <a:gd name="T3" fmla="*/ 85 h 85"/>
                <a:gd name="T4" fmla="*/ 0 w 81"/>
                <a:gd name="T5" fmla="*/ 42 h 85"/>
                <a:gd name="T6" fmla="*/ 41 w 81"/>
                <a:gd name="T7" fmla="*/ 0 h 85"/>
                <a:gd name="T8" fmla="*/ 81 w 81"/>
                <a:gd name="T9" fmla="*/ 42 h 85"/>
                <a:gd name="T10" fmla="*/ 12 w 81"/>
                <a:gd name="T11" fmla="*/ 42 h 85"/>
                <a:gd name="T12" fmla="*/ 41 w 81"/>
                <a:gd name="T13" fmla="*/ 76 h 85"/>
                <a:gd name="T14" fmla="*/ 69 w 81"/>
                <a:gd name="T15" fmla="*/ 42 h 85"/>
                <a:gd name="T16" fmla="*/ 40 w 81"/>
                <a:gd name="T17" fmla="*/ 9 h 85"/>
                <a:gd name="T18" fmla="*/ 12 w 81"/>
                <a:gd name="T19" fmla="*/ 4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5">
                  <a:moveTo>
                    <a:pt x="81" y="42"/>
                  </a:moveTo>
                  <a:cubicBezTo>
                    <a:pt x="81" y="68"/>
                    <a:pt x="65" y="85"/>
                    <a:pt x="41" y="85"/>
                  </a:cubicBezTo>
                  <a:cubicBezTo>
                    <a:pt x="17" y="85"/>
                    <a:pt x="0" y="67"/>
                    <a:pt x="0" y="42"/>
                  </a:cubicBezTo>
                  <a:cubicBezTo>
                    <a:pt x="0" y="17"/>
                    <a:pt x="17" y="0"/>
                    <a:pt x="41" y="0"/>
                  </a:cubicBezTo>
                  <a:cubicBezTo>
                    <a:pt x="65" y="0"/>
                    <a:pt x="81" y="17"/>
                    <a:pt x="81" y="42"/>
                  </a:cubicBezTo>
                  <a:moveTo>
                    <a:pt x="12" y="42"/>
                  </a:moveTo>
                  <a:cubicBezTo>
                    <a:pt x="12" y="61"/>
                    <a:pt x="25" y="76"/>
                    <a:pt x="41" y="76"/>
                  </a:cubicBezTo>
                  <a:cubicBezTo>
                    <a:pt x="56" y="76"/>
                    <a:pt x="69" y="61"/>
                    <a:pt x="69" y="42"/>
                  </a:cubicBezTo>
                  <a:cubicBezTo>
                    <a:pt x="69" y="23"/>
                    <a:pt x="57" y="9"/>
                    <a:pt x="40" y="9"/>
                  </a:cubicBezTo>
                  <a:cubicBezTo>
                    <a:pt x="25" y="8"/>
                    <a:pt x="12" y="23"/>
                    <a:pt x="12"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49">
              <a:extLst>
                <a:ext uri="{FF2B5EF4-FFF2-40B4-BE49-F238E27FC236}">
                  <a16:creationId xmlns:a16="http://schemas.microsoft.com/office/drawing/2014/main" id="{9121A6DF-5F91-407F-BE23-B84FA7025263}"/>
                </a:ext>
              </a:extLst>
            </p:cNvPr>
            <p:cNvSpPr>
              <a:spLocks/>
            </p:cNvSpPr>
            <p:nvPr/>
          </p:nvSpPr>
          <p:spPr bwMode="auto">
            <a:xfrm>
              <a:off x="7115176" y="3981451"/>
              <a:ext cx="252413" cy="309563"/>
            </a:xfrm>
            <a:custGeom>
              <a:avLst/>
              <a:gdLst>
                <a:gd name="T0" fmla="*/ 55 w 67"/>
                <a:gd name="T1" fmla="*/ 78 h 82"/>
                <a:gd name="T2" fmla="*/ 55 w 67"/>
                <a:gd name="T3" fmla="*/ 65 h 82"/>
                <a:gd name="T4" fmla="*/ 27 w 67"/>
                <a:gd name="T5" fmla="*/ 82 h 82"/>
                <a:gd name="T6" fmla="*/ 0 w 67"/>
                <a:gd name="T7" fmla="*/ 52 h 82"/>
                <a:gd name="T8" fmla="*/ 0 w 67"/>
                <a:gd name="T9" fmla="*/ 0 h 82"/>
                <a:gd name="T10" fmla="*/ 11 w 67"/>
                <a:gd name="T11" fmla="*/ 0 h 82"/>
                <a:gd name="T12" fmla="*/ 11 w 67"/>
                <a:gd name="T13" fmla="*/ 48 h 82"/>
                <a:gd name="T14" fmla="*/ 15 w 67"/>
                <a:gd name="T15" fmla="*/ 66 h 82"/>
                <a:gd name="T16" fmla="*/ 30 w 67"/>
                <a:gd name="T17" fmla="*/ 73 h 82"/>
                <a:gd name="T18" fmla="*/ 55 w 67"/>
                <a:gd name="T19" fmla="*/ 40 h 82"/>
                <a:gd name="T20" fmla="*/ 55 w 67"/>
                <a:gd name="T21" fmla="*/ 0 h 82"/>
                <a:gd name="T22" fmla="*/ 67 w 67"/>
                <a:gd name="T23" fmla="*/ 0 h 82"/>
                <a:gd name="T24" fmla="*/ 67 w 67"/>
                <a:gd name="T25" fmla="*/ 78 h 82"/>
                <a:gd name="T26" fmla="*/ 55 w 67"/>
                <a:gd name="T27" fmla="*/ 7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2">
                  <a:moveTo>
                    <a:pt x="55" y="78"/>
                  </a:moveTo>
                  <a:cubicBezTo>
                    <a:pt x="55" y="65"/>
                    <a:pt x="55" y="65"/>
                    <a:pt x="55" y="65"/>
                  </a:cubicBezTo>
                  <a:cubicBezTo>
                    <a:pt x="49" y="76"/>
                    <a:pt x="39" y="82"/>
                    <a:pt x="27" y="82"/>
                  </a:cubicBezTo>
                  <a:cubicBezTo>
                    <a:pt x="10" y="82"/>
                    <a:pt x="0" y="71"/>
                    <a:pt x="0" y="52"/>
                  </a:cubicBezTo>
                  <a:cubicBezTo>
                    <a:pt x="0" y="0"/>
                    <a:pt x="0" y="0"/>
                    <a:pt x="0" y="0"/>
                  </a:cubicBezTo>
                  <a:cubicBezTo>
                    <a:pt x="11" y="0"/>
                    <a:pt x="11" y="0"/>
                    <a:pt x="11" y="0"/>
                  </a:cubicBezTo>
                  <a:cubicBezTo>
                    <a:pt x="11" y="48"/>
                    <a:pt x="11" y="48"/>
                    <a:pt x="11" y="48"/>
                  </a:cubicBezTo>
                  <a:cubicBezTo>
                    <a:pt x="11" y="56"/>
                    <a:pt x="12" y="62"/>
                    <a:pt x="15" y="66"/>
                  </a:cubicBezTo>
                  <a:cubicBezTo>
                    <a:pt x="18" y="70"/>
                    <a:pt x="23" y="73"/>
                    <a:pt x="30" y="73"/>
                  </a:cubicBezTo>
                  <a:cubicBezTo>
                    <a:pt x="45" y="73"/>
                    <a:pt x="55" y="59"/>
                    <a:pt x="55" y="40"/>
                  </a:cubicBezTo>
                  <a:cubicBezTo>
                    <a:pt x="55" y="0"/>
                    <a:pt x="55" y="0"/>
                    <a:pt x="55" y="0"/>
                  </a:cubicBezTo>
                  <a:cubicBezTo>
                    <a:pt x="67" y="0"/>
                    <a:pt x="67" y="0"/>
                    <a:pt x="67" y="0"/>
                  </a:cubicBezTo>
                  <a:cubicBezTo>
                    <a:pt x="67" y="78"/>
                    <a:pt x="67" y="78"/>
                    <a:pt x="67" y="78"/>
                  </a:cubicBezTo>
                  <a:cubicBezTo>
                    <a:pt x="55" y="78"/>
                    <a:pt x="55" y="78"/>
                    <a:pt x="55" y="7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50">
              <a:extLst>
                <a:ext uri="{FF2B5EF4-FFF2-40B4-BE49-F238E27FC236}">
                  <a16:creationId xmlns:a16="http://schemas.microsoft.com/office/drawing/2014/main" id="{B6C0B122-3C85-4627-8A68-E47242EEB9A3}"/>
                </a:ext>
              </a:extLst>
            </p:cNvPr>
            <p:cNvSpPr>
              <a:spLocks/>
            </p:cNvSpPr>
            <p:nvPr/>
          </p:nvSpPr>
          <p:spPr bwMode="auto">
            <a:xfrm>
              <a:off x="7480301" y="3970338"/>
              <a:ext cx="169863" cy="304800"/>
            </a:xfrm>
            <a:custGeom>
              <a:avLst/>
              <a:gdLst>
                <a:gd name="T0" fmla="*/ 11 w 45"/>
                <a:gd name="T1" fmla="*/ 3 h 81"/>
                <a:gd name="T2" fmla="*/ 11 w 45"/>
                <a:gd name="T3" fmla="*/ 18 h 81"/>
                <a:gd name="T4" fmla="*/ 42 w 45"/>
                <a:gd name="T5" fmla="*/ 0 h 81"/>
                <a:gd name="T6" fmla="*/ 45 w 45"/>
                <a:gd name="T7" fmla="*/ 0 h 81"/>
                <a:gd name="T8" fmla="*/ 45 w 45"/>
                <a:gd name="T9" fmla="*/ 10 h 81"/>
                <a:gd name="T10" fmla="*/ 42 w 45"/>
                <a:gd name="T11" fmla="*/ 10 h 81"/>
                <a:gd name="T12" fmla="*/ 11 w 45"/>
                <a:gd name="T13" fmla="*/ 40 h 81"/>
                <a:gd name="T14" fmla="*/ 11 w 45"/>
                <a:gd name="T15" fmla="*/ 81 h 81"/>
                <a:gd name="T16" fmla="*/ 0 w 45"/>
                <a:gd name="T17" fmla="*/ 81 h 81"/>
                <a:gd name="T18" fmla="*/ 0 w 45"/>
                <a:gd name="T19" fmla="*/ 3 h 81"/>
                <a:gd name="T20" fmla="*/ 11 w 45"/>
                <a:gd name="T21"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81">
                  <a:moveTo>
                    <a:pt x="11" y="3"/>
                  </a:moveTo>
                  <a:cubicBezTo>
                    <a:pt x="11" y="18"/>
                    <a:pt x="11" y="18"/>
                    <a:pt x="11" y="18"/>
                  </a:cubicBezTo>
                  <a:cubicBezTo>
                    <a:pt x="18" y="6"/>
                    <a:pt x="28" y="0"/>
                    <a:pt x="42" y="0"/>
                  </a:cubicBezTo>
                  <a:cubicBezTo>
                    <a:pt x="43" y="0"/>
                    <a:pt x="44" y="0"/>
                    <a:pt x="45" y="0"/>
                  </a:cubicBezTo>
                  <a:cubicBezTo>
                    <a:pt x="45" y="10"/>
                    <a:pt x="45" y="10"/>
                    <a:pt x="45" y="10"/>
                  </a:cubicBezTo>
                  <a:cubicBezTo>
                    <a:pt x="44" y="10"/>
                    <a:pt x="43" y="10"/>
                    <a:pt x="42" y="10"/>
                  </a:cubicBezTo>
                  <a:cubicBezTo>
                    <a:pt x="23" y="10"/>
                    <a:pt x="11" y="21"/>
                    <a:pt x="11" y="40"/>
                  </a:cubicBezTo>
                  <a:cubicBezTo>
                    <a:pt x="11" y="81"/>
                    <a:pt x="11" y="81"/>
                    <a:pt x="11" y="81"/>
                  </a:cubicBezTo>
                  <a:cubicBezTo>
                    <a:pt x="0" y="81"/>
                    <a:pt x="0" y="81"/>
                    <a:pt x="0" y="81"/>
                  </a:cubicBezTo>
                  <a:cubicBezTo>
                    <a:pt x="0" y="3"/>
                    <a:pt x="0" y="3"/>
                    <a:pt x="0" y="3"/>
                  </a:cubicBezTo>
                  <a:cubicBezTo>
                    <a:pt x="11" y="3"/>
                    <a:pt x="11" y="3"/>
                    <a:pt x="1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51">
              <a:extLst>
                <a:ext uri="{FF2B5EF4-FFF2-40B4-BE49-F238E27FC236}">
                  <a16:creationId xmlns:a16="http://schemas.microsoft.com/office/drawing/2014/main" id="{C6D48D44-7F66-4D56-969B-0088199B6495}"/>
                </a:ext>
              </a:extLst>
            </p:cNvPr>
            <p:cNvSpPr>
              <a:spLocks noEditPoints="1"/>
            </p:cNvSpPr>
            <p:nvPr/>
          </p:nvSpPr>
          <p:spPr bwMode="auto">
            <a:xfrm>
              <a:off x="7691438" y="3970338"/>
              <a:ext cx="282575" cy="444500"/>
            </a:xfrm>
            <a:custGeom>
              <a:avLst/>
              <a:gdLst>
                <a:gd name="T0" fmla="*/ 75 w 75"/>
                <a:gd name="T1" fmla="*/ 3 h 118"/>
                <a:gd name="T2" fmla="*/ 75 w 75"/>
                <a:gd name="T3" fmla="*/ 82 h 118"/>
                <a:gd name="T4" fmla="*/ 65 w 75"/>
                <a:gd name="T5" fmla="*/ 108 h 118"/>
                <a:gd name="T6" fmla="*/ 37 w 75"/>
                <a:gd name="T7" fmla="*/ 118 h 118"/>
                <a:gd name="T8" fmla="*/ 5 w 75"/>
                <a:gd name="T9" fmla="*/ 94 h 118"/>
                <a:gd name="T10" fmla="*/ 17 w 75"/>
                <a:gd name="T11" fmla="*/ 94 h 118"/>
                <a:gd name="T12" fmla="*/ 21 w 75"/>
                <a:gd name="T13" fmla="*/ 104 h 118"/>
                <a:gd name="T14" fmla="*/ 37 w 75"/>
                <a:gd name="T15" fmla="*/ 109 h 118"/>
                <a:gd name="T16" fmla="*/ 60 w 75"/>
                <a:gd name="T17" fmla="*/ 97 h 118"/>
                <a:gd name="T18" fmla="*/ 64 w 75"/>
                <a:gd name="T19" fmla="*/ 77 h 118"/>
                <a:gd name="T20" fmla="*/ 64 w 75"/>
                <a:gd name="T21" fmla="*/ 68 h 118"/>
                <a:gd name="T22" fmla="*/ 35 w 75"/>
                <a:gd name="T23" fmla="*/ 85 h 118"/>
                <a:gd name="T24" fmla="*/ 0 w 75"/>
                <a:gd name="T25" fmla="*/ 42 h 118"/>
                <a:gd name="T26" fmla="*/ 9 w 75"/>
                <a:gd name="T27" fmla="*/ 13 h 118"/>
                <a:gd name="T28" fmla="*/ 35 w 75"/>
                <a:gd name="T29" fmla="*/ 0 h 118"/>
                <a:gd name="T30" fmla="*/ 64 w 75"/>
                <a:gd name="T31" fmla="*/ 17 h 118"/>
                <a:gd name="T32" fmla="*/ 64 w 75"/>
                <a:gd name="T33" fmla="*/ 3 h 118"/>
                <a:gd name="T34" fmla="*/ 75 w 75"/>
                <a:gd name="T35" fmla="*/ 3 h 118"/>
                <a:gd name="T36" fmla="*/ 12 w 75"/>
                <a:gd name="T37" fmla="*/ 42 h 118"/>
                <a:gd name="T38" fmla="*/ 38 w 75"/>
                <a:gd name="T39" fmla="*/ 75 h 118"/>
                <a:gd name="T40" fmla="*/ 64 w 75"/>
                <a:gd name="T41" fmla="*/ 42 h 118"/>
                <a:gd name="T42" fmla="*/ 38 w 75"/>
                <a:gd name="T43" fmla="*/ 8 h 118"/>
                <a:gd name="T44" fmla="*/ 12 w 75"/>
                <a:gd name="T45"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118">
                  <a:moveTo>
                    <a:pt x="75" y="3"/>
                  </a:moveTo>
                  <a:cubicBezTo>
                    <a:pt x="75" y="82"/>
                    <a:pt x="75" y="82"/>
                    <a:pt x="75" y="82"/>
                  </a:cubicBezTo>
                  <a:cubicBezTo>
                    <a:pt x="75" y="93"/>
                    <a:pt x="72" y="102"/>
                    <a:pt x="65" y="108"/>
                  </a:cubicBezTo>
                  <a:cubicBezTo>
                    <a:pt x="58" y="114"/>
                    <a:pt x="48" y="118"/>
                    <a:pt x="37" y="118"/>
                  </a:cubicBezTo>
                  <a:cubicBezTo>
                    <a:pt x="18" y="118"/>
                    <a:pt x="6" y="109"/>
                    <a:pt x="5" y="94"/>
                  </a:cubicBezTo>
                  <a:cubicBezTo>
                    <a:pt x="17" y="94"/>
                    <a:pt x="17" y="94"/>
                    <a:pt x="17" y="94"/>
                  </a:cubicBezTo>
                  <a:cubicBezTo>
                    <a:pt x="17" y="99"/>
                    <a:pt x="19" y="102"/>
                    <a:pt x="21" y="104"/>
                  </a:cubicBezTo>
                  <a:cubicBezTo>
                    <a:pt x="24" y="107"/>
                    <a:pt x="30" y="109"/>
                    <a:pt x="37" y="109"/>
                  </a:cubicBezTo>
                  <a:cubicBezTo>
                    <a:pt x="47" y="109"/>
                    <a:pt x="56" y="105"/>
                    <a:pt x="60" y="97"/>
                  </a:cubicBezTo>
                  <a:cubicBezTo>
                    <a:pt x="62" y="93"/>
                    <a:pt x="64" y="86"/>
                    <a:pt x="64" y="77"/>
                  </a:cubicBezTo>
                  <a:cubicBezTo>
                    <a:pt x="64" y="68"/>
                    <a:pt x="64" y="68"/>
                    <a:pt x="64" y="68"/>
                  </a:cubicBezTo>
                  <a:cubicBezTo>
                    <a:pt x="57" y="79"/>
                    <a:pt x="47" y="85"/>
                    <a:pt x="35" y="85"/>
                  </a:cubicBezTo>
                  <a:cubicBezTo>
                    <a:pt x="15" y="85"/>
                    <a:pt x="0" y="67"/>
                    <a:pt x="0" y="42"/>
                  </a:cubicBezTo>
                  <a:cubicBezTo>
                    <a:pt x="0" y="31"/>
                    <a:pt x="3" y="21"/>
                    <a:pt x="9" y="13"/>
                  </a:cubicBezTo>
                  <a:cubicBezTo>
                    <a:pt x="16" y="4"/>
                    <a:pt x="24" y="0"/>
                    <a:pt x="35" y="0"/>
                  </a:cubicBezTo>
                  <a:cubicBezTo>
                    <a:pt x="48" y="0"/>
                    <a:pt x="58" y="5"/>
                    <a:pt x="64" y="17"/>
                  </a:cubicBezTo>
                  <a:cubicBezTo>
                    <a:pt x="64" y="3"/>
                    <a:pt x="64" y="3"/>
                    <a:pt x="64" y="3"/>
                  </a:cubicBezTo>
                  <a:cubicBezTo>
                    <a:pt x="75" y="3"/>
                    <a:pt x="75" y="3"/>
                    <a:pt x="75" y="3"/>
                  </a:cubicBezTo>
                  <a:moveTo>
                    <a:pt x="12" y="42"/>
                  </a:moveTo>
                  <a:cubicBezTo>
                    <a:pt x="12" y="62"/>
                    <a:pt x="22" y="75"/>
                    <a:pt x="38" y="75"/>
                  </a:cubicBezTo>
                  <a:cubicBezTo>
                    <a:pt x="54" y="75"/>
                    <a:pt x="64" y="61"/>
                    <a:pt x="64" y="42"/>
                  </a:cubicBezTo>
                  <a:cubicBezTo>
                    <a:pt x="64" y="22"/>
                    <a:pt x="54" y="8"/>
                    <a:pt x="38" y="8"/>
                  </a:cubicBezTo>
                  <a:cubicBezTo>
                    <a:pt x="22" y="8"/>
                    <a:pt x="12" y="22"/>
                    <a:pt x="12"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52">
              <a:extLst>
                <a:ext uri="{FF2B5EF4-FFF2-40B4-BE49-F238E27FC236}">
                  <a16:creationId xmlns:a16="http://schemas.microsoft.com/office/drawing/2014/main" id="{E41D8A81-7E5D-41E9-B687-821897FC0E72}"/>
                </a:ext>
              </a:extLst>
            </p:cNvPr>
            <p:cNvSpPr>
              <a:spLocks/>
            </p:cNvSpPr>
            <p:nvPr/>
          </p:nvSpPr>
          <p:spPr bwMode="auto">
            <a:xfrm>
              <a:off x="8191501" y="3816351"/>
              <a:ext cx="173038" cy="458788"/>
            </a:xfrm>
            <a:custGeom>
              <a:avLst/>
              <a:gdLst>
                <a:gd name="T0" fmla="*/ 46 w 46"/>
                <a:gd name="T1" fmla="*/ 53 h 122"/>
                <a:gd name="T2" fmla="*/ 22 w 46"/>
                <a:gd name="T3" fmla="*/ 53 h 122"/>
                <a:gd name="T4" fmla="*/ 22 w 46"/>
                <a:gd name="T5" fmla="*/ 122 h 122"/>
                <a:gd name="T6" fmla="*/ 11 w 46"/>
                <a:gd name="T7" fmla="*/ 122 h 122"/>
                <a:gd name="T8" fmla="*/ 11 w 46"/>
                <a:gd name="T9" fmla="*/ 53 h 122"/>
                <a:gd name="T10" fmla="*/ 0 w 46"/>
                <a:gd name="T11" fmla="*/ 53 h 122"/>
                <a:gd name="T12" fmla="*/ 0 w 46"/>
                <a:gd name="T13" fmla="*/ 44 h 122"/>
                <a:gd name="T14" fmla="*/ 11 w 46"/>
                <a:gd name="T15" fmla="*/ 44 h 122"/>
                <a:gd name="T16" fmla="*/ 11 w 46"/>
                <a:gd name="T17" fmla="*/ 20 h 122"/>
                <a:gd name="T18" fmla="*/ 33 w 46"/>
                <a:gd name="T19" fmla="*/ 0 h 122"/>
                <a:gd name="T20" fmla="*/ 46 w 46"/>
                <a:gd name="T21" fmla="*/ 2 h 122"/>
                <a:gd name="T22" fmla="*/ 46 w 46"/>
                <a:gd name="T23" fmla="*/ 13 h 122"/>
                <a:gd name="T24" fmla="*/ 35 w 46"/>
                <a:gd name="T25" fmla="*/ 10 h 122"/>
                <a:gd name="T26" fmla="*/ 22 w 46"/>
                <a:gd name="T27" fmla="*/ 24 h 122"/>
                <a:gd name="T28" fmla="*/ 22 w 46"/>
                <a:gd name="T29" fmla="*/ 45 h 122"/>
                <a:gd name="T30" fmla="*/ 46 w 46"/>
                <a:gd name="T31" fmla="*/ 45 h 122"/>
                <a:gd name="T32" fmla="*/ 46 w 46"/>
                <a:gd name="T33" fmla="*/ 5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22">
                  <a:moveTo>
                    <a:pt x="46" y="53"/>
                  </a:moveTo>
                  <a:cubicBezTo>
                    <a:pt x="22" y="53"/>
                    <a:pt x="22" y="53"/>
                    <a:pt x="22" y="53"/>
                  </a:cubicBezTo>
                  <a:cubicBezTo>
                    <a:pt x="22" y="122"/>
                    <a:pt x="22" y="122"/>
                    <a:pt x="22" y="122"/>
                  </a:cubicBezTo>
                  <a:cubicBezTo>
                    <a:pt x="11" y="122"/>
                    <a:pt x="11" y="122"/>
                    <a:pt x="11" y="122"/>
                  </a:cubicBezTo>
                  <a:cubicBezTo>
                    <a:pt x="11" y="53"/>
                    <a:pt x="11" y="53"/>
                    <a:pt x="11" y="53"/>
                  </a:cubicBezTo>
                  <a:cubicBezTo>
                    <a:pt x="0" y="53"/>
                    <a:pt x="0" y="53"/>
                    <a:pt x="0" y="53"/>
                  </a:cubicBezTo>
                  <a:cubicBezTo>
                    <a:pt x="0" y="44"/>
                    <a:pt x="0" y="44"/>
                    <a:pt x="0" y="44"/>
                  </a:cubicBezTo>
                  <a:cubicBezTo>
                    <a:pt x="11" y="44"/>
                    <a:pt x="11" y="44"/>
                    <a:pt x="11" y="44"/>
                  </a:cubicBezTo>
                  <a:cubicBezTo>
                    <a:pt x="11" y="20"/>
                    <a:pt x="11" y="20"/>
                    <a:pt x="11" y="20"/>
                  </a:cubicBezTo>
                  <a:cubicBezTo>
                    <a:pt x="11" y="7"/>
                    <a:pt x="18" y="0"/>
                    <a:pt x="33" y="0"/>
                  </a:cubicBezTo>
                  <a:cubicBezTo>
                    <a:pt x="38" y="0"/>
                    <a:pt x="41" y="0"/>
                    <a:pt x="46" y="2"/>
                  </a:cubicBezTo>
                  <a:cubicBezTo>
                    <a:pt x="46" y="13"/>
                    <a:pt x="46" y="13"/>
                    <a:pt x="46" y="13"/>
                  </a:cubicBezTo>
                  <a:cubicBezTo>
                    <a:pt x="41" y="11"/>
                    <a:pt x="39" y="10"/>
                    <a:pt x="35" y="10"/>
                  </a:cubicBezTo>
                  <a:cubicBezTo>
                    <a:pt x="27" y="10"/>
                    <a:pt x="22" y="15"/>
                    <a:pt x="22" y="24"/>
                  </a:cubicBezTo>
                  <a:cubicBezTo>
                    <a:pt x="22" y="45"/>
                    <a:pt x="22" y="45"/>
                    <a:pt x="22" y="45"/>
                  </a:cubicBezTo>
                  <a:cubicBezTo>
                    <a:pt x="46" y="45"/>
                    <a:pt x="46" y="45"/>
                    <a:pt x="46" y="45"/>
                  </a:cubicBezTo>
                  <a:cubicBezTo>
                    <a:pt x="46" y="53"/>
                    <a:pt x="46" y="53"/>
                    <a:pt x="46"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53">
              <a:extLst>
                <a:ext uri="{FF2B5EF4-FFF2-40B4-BE49-F238E27FC236}">
                  <a16:creationId xmlns:a16="http://schemas.microsoft.com/office/drawing/2014/main" id="{06B09BA9-D967-4A32-9558-CEB3D50D1DF6}"/>
                </a:ext>
              </a:extLst>
            </p:cNvPr>
            <p:cNvSpPr>
              <a:spLocks/>
            </p:cNvSpPr>
            <p:nvPr/>
          </p:nvSpPr>
          <p:spPr bwMode="auto">
            <a:xfrm>
              <a:off x="8437563" y="3981451"/>
              <a:ext cx="247650" cy="309563"/>
            </a:xfrm>
            <a:custGeom>
              <a:avLst/>
              <a:gdLst>
                <a:gd name="T0" fmla="*/ 55 w 66"/>
                <a:gd name="T1" fmla="*/ 78 h 82"/>
                <a:gd name="T2" fmla="*/ 55 w 66"/>
                <a:gd name="T3" fmla="*/ 65 h 82"/>
                <a:gd name="T4" fmla="*/ 26 w 66"/>
                <a:gd name="T5" fmla="*/ 82 h 82"/>
                <a:gd name="T6" fmla="*/ 0 w 66"/>
                <a:gd name="T7" fmla="*/ 52 h 82"/>
                <a:gd name="T8" fmla="*/ 0 w 66"/>
                <a:gd name="T9" fmla="*/ 0 h 82"/>
                <a:gd name="T10" fmla="*/ 11 w 66"/>
                <a:gd name="T11" fmla="*/ 0 h 82"/>
                <a:gd name="T12" fmla="*/ 11 w 66"/>
                <a:gd name="T13" fmla="*/ 48 h 82"/>
                <a:gd name="T14" fmla="*/ 15 w 66"/>
                <a:gd name="T15" fmla="*/ 66 h 82"/>
                <a:gd name="T16" fmla="*/ 29 w 66"/>
                <a:gd name="T17" fmla="*/ 73 h 82"/>
                <a:gd name="T18" fmla="*/ 55 w 66"/>
                <a:gd name="T19" fmla="*/ 40 h 82"/>
                <a:gd name="T20" fmla="*/ 55 w 66"/>
                <a:gd name="T21" fmla="*/ 0 h 82"/>
                <a:gd name="T22" fmla="*/ 66 w 66"/>
                <a:gd name="T23" fmla="*/ 0 h 82"/>
                <a:gd name="T24" fmla="*/ 66 w 66"/>
                <a:gd name="T25" fmla="*/ 78 h 82"/>
                <a:gd name="T26" fmla="*/ 55 w 66"/>
                <a:gd name="T27" fmla="*/ 7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82">
                  <a:moveTo>
                    <a:pt x="55" y="78"/>
                  </a:moveTo>
                  <a:cubicBezTo>
                    <a:pt x="55" y="65"/>
                    <a:pt x="55" y="65"/>
                    <a:pt x="55" y="65"/>
                  </a:cubicBezTo>
                  <a:cubicBezTo>
                    <a:pt x="48" y="76"/>
                    <a:pt x="39" y="82"/>
                    <a:pt x="26" y="82"/>
                  </a:cubicBezTo>
                  <a:cubicBezTo>
                    <a:pt x="9" y="82"/>
                    <a:pt x="0" y="71"/>
                    <a:pt x="0" y="52"/>
                  </a:cubicBezTo>
                  <a:cubicBezTo>
                    <a:pt x="0" y="0"/>
                    <a:pt x="0" y="0"/>
                    <a:pt x="0" y="0"/>
                  </a:cubicBezTo>
                  <a:cubicBezTo>
                    <a:pt x="11" y="0"/>
                    <a:pt x="11" y="0"/>
                    <a:pt x="11" y="0"/>
                  </a:cubicBezTo>
                  <a:cubicBezTo>
                    <a:pt x="11" y="48"/>
                    <a:pt x="11" y="48"/>
                    <a:pt x="11" y="48"/>
                  </a:cubicBezTo>
                  <a:cubicBezTo>
                    <a:pt x="11" y="56"/>
                    <a:pt x="12" y="62"/>
                    <a:pt x="15" y="66"/>
                  </a:cubicBezTo>
                  <a:cubicBezTo>
                    <a:pt x="18" y="70"/>
                    <a:pt x="23" y="73"/>
                    <a:pt x="29" y="73"/>
                  </a:cubicBezTo>
                  <a:cubicBezTo>
                    <a:pt x="44" y="73"/>
                    <a:pt x="55" y="59"/>
                    <a:pt x="55" y="40"/>
                  </a:cubicBezTo>
                  <a:cubicBezTo>
                    <a:pt x="55" y="0"/>
                    <a:pt x="55" y="0"/>
                    <a:pt x="55" y="0"/>
                  </a:cubicBezTo>
                  <a:cubicBezTo>
                    <a:pt x="66" y="0"/>
                    <a:pt x="66" y="0"/>
                    <a:pt x="66" y="0"/>
                  </a:cubicBezTo>
                  <a:cubicBezTo>
                    <a:pt x="66" y="78"/>
                    <a:pt x="66" y="78"/>
                    <a:pt x="66" y="78"/>
                  </a:cubicBezTo>
                  <a:cubicBezTo>
                    <a:pt x="55" y="78"/>
                    <a:pt x="55" y="78"/>
                    <a:pt x="55" y="7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54">
              <a:extLst>
                <a:ext uri="{FF2B5EF4-FFF2-40B4-BE49-F238E27FC236}">
                  <a16:creationId xmlns:a16="http://schemas.microsoft.com/office/drawing/2014/main" id="{65FFA875-8F42-4914-9953-EFF11E595EAC}"/>
                </a:ext>
              </a:extLst>
            </p:cNvPr>
            <p:cNvSpPr>
              <a:spLocks/>
            </p:cNvSpPr>
            <p:nvPr/>
          </p:nvSpPr>
          <p:spPr bwMode="auto">
            <a:xfrm>
              <a:off x="8797926" y="3970338"/>
              <a:ext cx="252413" cy="304800"/>
            </a:xfrm>
            <a:custGeom>
              <a:avLst/>
              <a:gdLst>
                <a:gd name="T0" fmla="*/ 11 w 67"/>
                <a:gd name="T1" fmla="*/ 3 h 81"/>
                <a:gd name="T2" fmla="*/ 11 w 67"/>
                <a:gd name="T3" fmla="*/ 17 h 81"/>
                <a:gd name="T4" fmla="*/ 40 w 67"/>
                <a:gd name="T5" fmla="*/ 0 h 81"/>
                <a:gd name="T6" fmla="*/ 67 w 67"/>
                <a:gd name="T7" fmla="*/ 30 h 81"/>
                <a:gd name="T8" fmla="*/ 67 w 67"/>
                <a:gd name="T9" fmla="*/ 81 h 81"/>
                <a:gd name="T10" fmla="*/ 55 w 67"/>
                <a:gd name="T11" fmla="*/ 81 h 81"/>
                <a:gd name="T12" fmla="*/ 55 w 67"/>
                <a:gd name="T13" fmla="*/ 34 h 81"/>
                <a:gd name="T14" fmla="*/ 52 w 67"/>
                <a:gd name="T15" fmla="*/ 16 h 81"/>
                <a:gd name="T16" fmla="*/ 37 w 67"/>
                <a:gd name="T17" fmla="*/ 8 h 81"/>
                <a:gd name="T18" fmla="*/ 11 w 67"/>
                <a:gd name="T19" fmla="*/ 40 h 81"/>
                <a:gd name="T20" fmla="*/ 11 w 67"/>
                <a:gd name="T21" fmla="*/ 80 h 81"/>
                <a:gd name="T22" fmla="*/ 0 w 67"/>
                <a:gd name="T23" fmla="*/ 80 h 81"/>
                <a:gd name="T24" fmla="*/ 0 w 67"/>
                <a:gd name="T25" fmla="*/ 3 h 81"/>
                <a:gd name="T26" fmla="*/ 11 w 67"/>
                <a:gd name="T27" fmla="*/ 3 h 81"/>
                <a:gd name="T28" fmla="*/ 11 w 67"/>
                <a:gd name="T29"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81">
                  <a:moveTo>
                    <a:pt x="11" y="3"/>
                  </a:moveTo>
                  <a:cubicBezTo>
                    <a:pt x="11" y="17"/>
                    <a:pt x="11" y="17"/>
                    <a:pt x="11" y="17"/>
                  </a:cubicBezTo>
                  <a:cubicBezTo>
                    <a:pt x="18" y="5"/>
                    <a:pt x="27" y="0"/>
                    <a:pt x="40" y="0"/>
                  </a:cubicBezTo>
                  <a:cubicBezTo>
                    <a:pt x="57" y="0"/>
                    <a:pt x="67" y="11"/>
                    <a:pt x="67" y="30"/>
                  </a:cubicBezTo>
                  <a:cubicBezTo>
                    <a:pt x="67" y="81"/>
                    <a:pt x="67" y="81"/>
                    <a:pt x="67" y="81"/>
                  </a:cubicBezTo>
                  <a:cubicBezTo>
                    <a:pt x="55" y="81"/>
                    <a:pt x="55" y="81"/>
                    <a:pt x="55" y="81"/>
                  </a:cubicBezTo>
                  <a:cubicBezTo>
                    <a:pt x="55" y="34"/>
                    <a:pt x="55" y="34"/>
                    <a:pt x="55" y="34"/>
                  </a:cubicBezTo>
                  <a:cubicBezTo>
                    <a:pt x="55" y="25"/>
                    <a:pt x="54" y="20"/>
                    <a:pt x="52" y="16"/>
                  </a:cubicBezTo>
                  <a:cubicBezTo>
                    <a:pt x="49" y="11"/>
                    <a:pt x="44" y="8"/>
                    <a:pt x="37" y="8"/>
                  </a:cubicBezTo>
                  <a:cubicBezTo>
                    <a:pt x="22" y="8"/>
                    <a:pt x="11" y="22"/>
                    <a:pt x="11" y="40"/>
                  </a:cubicBezTo>
                  <a:cubicBezTo>
                    <a:pt x="11" y="80"/>
                    <a:pt x="11" y="80"/>
                    <a:pt x="11" y="80"/>
                  </a:cubicBezTo>
                  <a:cubicBezTo>
                    <a:pt x="0" y="80"/>
                    <a:pt x="0" y="80"/>
                    <a:pt x="0" y="80"/>
                  </a:cubicBezTo>
                  <a:cubicBezTo>
                    <a:pt x="0" y="3"/>
                    <a:pt x="0" y="3"/>
                    <a:pt x="0" y="3"/>
                  </a:cubicBezTo>
                  <a:cubicBezTo>
                    <a:pt x="11" y="3"/>
                    <a:pt x="11" y="3"/>
                    <a:pt x="11" y="3"/>
                  </a:cubicBezTo>
                  <a:cubicBezTo>
                    <a:pt x="11" y="3"/>
                    <a:pt x="11" y="3"/>
                    <a:pt x="1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55">
              <a:extLst>
                <a:ext uri="{FF2B5EF4-FFF2-40B4-BE49-F238E27FC236}">
                  <a16:creationId xmlns:a16="http://schemas.microsoft.com/office/drawing/2014/main" id="{2C24FC51-9AD3-4F21-93F5-BA2DAF411955}"/>
                </a:ext>
              </a:extLst>
            </p:cNvPr>
            <p:cNvSpPr>
              <a:spLocks noEditPoints="1"/>
            </p:cNvSpPr>
            <p:nvPr/>
          </p:nvSpPr>
          <p:spPr bwMode="auto">
            <a:xfrm>
              <a:off x="9137651" y="3827463"/>
              <a:ext cx="282575" cy="463550"/>
            </a:xfrm>
            <a:custGeom>
              <a:avLst/>
              <a:gdLst>
                <a:gd name="T0" fmla="*/ 64 w 75"/>
                <a:gd name="T1" fmla="*/ 106 h 123"/>
                <a:gd name="T2" fmla="*/ 35 w 75"/>
                <a:gd name="T3" fmla="*/ 123 h 123"/>
                <a:gd name="T4" fmla="*/ 0 w 75"/>
                <a:gd name="T5" fmla="*/ 81 h 123"/>
                <a:gd name="T6" fmla="*/ 35 w 75"/>
                <a:gd name="T7" fmla="*/ 38 h 123"/>
                <a:gd name="T8" fmla="*/ 64 w 75"/>
                <a:gd name="T9" fmla="*/ 55 h 123"/>
                <a:gd name="T10" fmla="*/ 64 w 75"/>
                <a:gd name="T11" fmla="*/ 0 h 123"/>
                <a:gd name="T12" fmla="*/ 75 w 75"/>
                <a:gd name="T13" fmla="*/ 0 h 123"/>
                <a:gd name="T14" fmla="*/ 75 w 75"/>
                <a:gd name="T15" fmla="*/ 120 h 123"/>
                <a:gd name="T16" fmla="*/ 64 w 75"/>
                <a:gd name="T17" fmla="*/ 120 h 123"/>
                <a:gd name="T18" fmla="*/ 64 w 75"/>
                <a:gd name="T19" fmla="*/ 106 h 123"/>
                <a:gd name="T20" fmla="*/ 12 w 75"/>
                <a:gd name="T21" fmla="*/ 80 h 123"/>
                <a:gd name="T22" fmla="*/ 38 w 75"/>
                <a:gd name="T23" fmla="*/ 113 h 123"/>
                <a:gd name="T24" fmla="*/ 64 w 75"/>
                <a:gd name="T25" fmla="*/ 80 h 123"/>
                <a:gd name="T26" fmla="*/ 37 w 75"/>
                <a:gd name="T27" fmla="*/ 46 h 123"/>
                <a:gd name="T28" fmla="*/ 12 w 75"/>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23">
                  <a:moveTo>
                    <a:pt x="64" y="106"/>
                  </a:moveTo>
                  <a:cubicBezTo>
                    <a:pt x="57" y="117"/>
                    <a:pt x="48" y="123"/>
                    <a:pt x="35" y="123"/>
                  </a:cubicBezTo>
                  <a:cubicBezTo>
                    <a:pt x="14" y="123"/>
                    <a:pt x="0" y="106"/>
                    <a:pt x="0" y="81"/>
                  </a:cubicBezTo>
                  <a:cubicBezTo>
                    <a:pt x="0" y="56"/>
                    <a:pt x="15" y="38"/>
                    <a:pt x="35" y="38"/>
                  </a:cubicBezTo>
                  <a:cubicBezTo>
                    <a:pt x="48" y="38"/>
                    <a:pt x="57" y="44"/>
                    <a:pt x="64" y="55"/>
                  </a:cubicBezTo>
                  <a:cubicBezTo>
                    <a:pt x="64" y="0"/>
                    <a:pt x="64" y="0"/>
                    <a:pt x="64" y="0"/>
                  </a:cubicBezTo>
                  <a:cubicBezTo>
                    <a:pt x="75" y="0"/>
                    <a:pt x="75" y="0"/>
                    <a:pt x="75" y="0"/>
                  </a:cubicBezTo>
                  <a:cubicBezTo>
                    <a:pt x="75" y="120"/>
                    <a:pt x="75" y="120"/>
                    <a:pt x="75" y="120"/>
                  </a:cubicBezTo>
                  <a:cubicBezTo>
                    <a:pt x="64" y="120"/>
                    <a:pt x="64" y="120"/>
                    <a:pt x="64" y="120"/>
                  </a:cubicBezTo>
                  <a:cubicBezTo>
                    <a:pt x="64" y="106"/>
                    <a:pt x="64" y="106"/>
                    <a:pt x="64" y="106"/>
                  </a:cubicBezTo>
                  <a:moveTo>
                    <a:pt x="12" y="80"/>
                  </a:moveTo>
                  <a:cubicBezTo>
                    <a:pt x="12" y="100"/>
                    <a:pt x="22" y="113"/>
                    <a:pt x="38" y="113"/>
                  </a:cubicBezTo>
                  <a:cubicBezTo>
                    <a:pt x="53" y="113"/>
                    <a:pt x="64" y="100"/>
                    <a:pt x="64" y="80"/>
                  </a:cubicBezTo>
                  <a:cubicBezTo>
                    <a:pt x="64" y="60"/>
                    <a:pt x="53" y="46"/>
                    <a:pt x="37" y="46"/>
                  </a:cubicBezTo>
                  <a:cubicBezTo>
                    <a:pt x="22" y="46"/>
                    <a:pt x="12" y="60"/>
                    <a:pt x="12" y="8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56">
              <a:extLst>
                <a:ext uri="{FF2B5EF4-FFF2-40B4-BE49-F238E27FC236}">
                  <a16:creationId xmlns:a16="http://schemas.microsoft.com/office/drawing/2014/main" id="{293DD857-06F8-4238-891E-F9A6D5E11DFA}"/>
                </a:ext>
              </a:extLst>
            </p:cNvPr>
            <p:cNvSpPr>
              <a:spLocks noEditPoints="1"/>
            </p:cNvSpPr>
            <p:nvPr/>
          </p:nvSpPr>
          <p:spPr bwMode="auto">
            <a:xfrm>
              <a:off x="9672638" y="3868738"/>
              <a:ext cx="44450" cy="406400"/>
            </a:xfrm>
            <a:custGeom>
              <a:avLst/>
              <a:gdLst>
                <a:gd name="T0" fmla="*/ 28 w 28"/>
                <a:gd name="T1" fmla="*/ 28 h 256"/>
                <a:gd name="T2" fmla="*/ 0 w 28"/>
                <a:gd name="T3" fmla="*/ 28 h 256"/>
                <a:gd name="T4" fmla="*/ 0 w 28"/>
                <a:gd name="T5" fmla="*/ 0 h 256"/>
                <a:gd name="T6" fmla="*/ 28 w 28"/>
                <a:gd name="T7" fmla="*/ 0 h 256"/>
                <a:gd name="T8" fmla="*/ 28 w 28"/>
                <a:gd name="T9" fmla="*/ 28 h 256"/>
                <a:gd name="T10" fmla="*/ 28 w 28"/>
                <a:gd name="T11" fmla="*/ 256 h 256"/>
                <a:gd name="T12" fmla="*/ 0 w 28"/>
                <a:gd name="T13" fmla="*/ 256 h 256"/>
                <a:gd name="T14" fmla="*/ 0 w 28"/>
                <a:gd name="T15" fmla="*/ 71 h 256"/>
                <a:gd name="T16" fmla="*/ 28 w 28"/>
                <a:gd name="T17" fmla="*/ 71 h 256"/>
                <a:gd name="T18" fmla="*/ 28 w 28"/>
                <a:gd name="T19"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56">
                  <a:moveTo>
                    <a:pt x="28" y="28"/>
                  </a:moveTo>
                  <a:lnTo>
                    <a:pt x="0" y="28"/>
                  </a:lnTo>
                  <a:lnTo>
                    <a:pt x="0" y="0"/>
                  </a:lnTo>
                  <a:lnTo>
                    <a:pt x="28" y="0"/>
                  </a:lnTo>
                  <a:lnTo>
                    <a:pt x="28" y="28"/>
                  </a:lnTo>
                  <a:close/>
                  <a:moveTo>
                    <a:pt x="28" y="256"/>
                  </a:moveTo>
                  <a:lnTo>
                    <a:pt x="0" y="256"/>
                  </a:lnTo>
                  <a:lnTo>
                    <a:pt x="0" y="71"/>
                  </a:lnTo>
                  <a:lnTo>
                    <a:pt x="28" y="71"/>
                  </a:lnTo>
                  <a:lnTo>
                    <a:pt x="28" y="2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57">
              <a:extLst>
                <a:ext uri="{FF2B5EF4-FFF2-40B4-BE49-F238E27FC236}">
                  <a16:creationId xmlns:a16="http://schemas.microsoft.com/office/drawing/2014/main" id="{2383029F-B354-4D1A-9B6E-8F348F6FF7D2}"/>
                </a:ext>
              </a:extLst>
            </p:cNvPr>
            <p:cNvSpPr>
              <a:spLocks noEditPoints="1"/>
            </p:cNvSpPr>
            <p:nvPr/>
          </p:nvSpPr>
          <p:spPr bwMode="auto">
            <a:xfrm>
              <a:off x="9672638" y="3868738"/>
              <a:ext cx="44450" cy="406400"/>
            </a:xfrm>
            <a:custGeom>
              <a:avLst/>
              <a:gdLst>
                <a:gd name="T0" fmla="*/ 28 w 28"/>
                <a:gd name="T1" fmla="*/ 28 h 256"/>
                <a:gd name="T2" fmla="*/ 0 w 28"/>
                <a:gd name="T3" fmla="*/ 28 h 256"/>
                <a:gd name="T4" fmla="*/ 0 w 28"/>
                <a:gd name="T5" fmla="*/ 0 h 256"/>
                <a:gd name="T6" fmla="*/ 28 w 28"/>
                <a:gd name="T7" fmla="*/ 0 h 256"/>
                <a:gd name="T8" fmla="*/ 28 w 28"/>
                <a:gd name="T9" fmla="*/ 28 h 256"/>
                <a:gd name="T10" fmla="*/ 28 w 28"/>
                <a:gd name="T11" fmla="*/ 256 h 256"/>
                <a:gd name="T12" fmla="*/ 0 w 28"/>
                <a:gd name="T13" fmla="*/ 256 h 256"/>
                <a:gd name="T14" fmla="*/ 0 w 28"/>
                <a:gd name="T15" fmla="*/ 71 h 256"/>
                <a:gd name="T16" fmla="*/ 28 w 28"/>
                <a:gd name="T17" fmla="*/ 71 h 256"/>
                <a:gd name="T18" fmla="*/ 28 w 28"/>
                <a:gd name="T19"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56">
                  <a:moveTo>
                    <a:pt x="28" y="28"/>
                  </a:moveTo>
                  <a:lnTo>
                    <a:pt x="0" y="28"/>
                  </a:lnTo>
                  <a:lnTo>
                    <a:pt x="0" y="0"/>
                  </a:lnTo>
                  <a:lnTo>
                    <a:pt x="28" y="0"/>
                  </a:lnTo>
                  <a:lnTo>
                    <a:pt x="28" y="28"/>
                  </a:lnTo>
                  <a:moveTo>
                    <a:pt x="28" y="256"/>
                  </a:moveTo>
                  <a:lnTo>
                    <a:pt x="0" y="256"/>
                  </a:lnTo>
                  <a:lnTo>
                    <a:pt x="0" y="71"/>
                  </a:lnTo>
                  <a:lnTo>
                    <a:pt x="28" y="71"/>
                  </a:lnTo>
                  <a:lnTo>
                    <a:pt x="28" y="25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58">
              <a:extLst>
                <a:ext uri="{FF2B5EF4-FFF2-40B4-BE49-F238E27FC236}">
                  <a16:creationId xmlns:a16="http://schemas.microsoft.com/office/drawing/2014/main" id="{339497FB-8E62-4D8A-BD8B-E63DA79A6222}"/>
                </a:ext>
              </a:extLst>
            </p:cNvPr>
            <p:cNvSpPr>
              <a:spLocks/>
            </p:cNvSpPr>
            <p:nvPr/>
          </p:nvSpPr>
          <p:spPr bwMode="auto">
            <a:xfrm>
              <a:off x="9826626" y="3970338"/>
              <a:ext cx="252413" cy="304800"/>
            </a:xfrm>
            <a:custGeom>
              <a:avLst/>
              <a:gdLst>
                <a:gd name="T0" fmla="*/ 12 w 67"/>
                <a:gd name="T1" fmla="*/ 3 h 81"/>
                <a:gd name="T2" fmla="*/ 12 w 67"/>
                <a:gd name="T3" fmla="*/ 17 h 81"/>
                <a:gd name="T4" fmla="*/ 41 w 67"/>
                <a:gd name="T5" fmla="*/ 0 h 81"/>
                <a:gd name="T6" fmla="*/ 67 w 67"/>
                <a:gd name="T7" fmla="*/ 30 h 81"/>
                <a:gd name="T8" fmla="*/ 67 w 67"/>
                <a:gd name="T9" fmla="*/ 81 h 81"/>
                <a:gd name="T10" fmla="*/ 56 w 67"/>
                <a:gd name="T11" fmla="*/ 81 h 81"/>
                <a:gd name="T12" fmla="*/ 56 w 67"/>
                <a:gd name="T13" fmla="*/ 34 h 81"/>
                <a:gd name="T14" fmla="*/ 52 w 67"/>
                <a:gd name="T15" fmla="*/ 16 h 81"/>
                <a:gd name="T16" fmla="*/ 38 w 67"/>
                <a:gd name="T17" fmla="*/ 8 h 81"/>
                <a:gd name="T18" fmla="*/ 12 w 67"/>
                <a:gd name="T19" fmla="*/ 40 h 81"/>
                <a:gd name="T20" fmla="*/ 12 w 67"/>
                <a:gd name="T21" fmla="*/ 80 h 81"/>
                <a:gd name="T22" fmla="*/ 0 w 67"/>
                <a:gd name="T23" fmla="*/ 80 h 81"/>
                <a:gd name="T24" fmla="*/ 0 w 67"/>
                <a:gd name="T25" fmla="*/ 3 h 81"/>
                <a:gd name="T26" fmla="*/ 12 w 67"/>
                <a:gd name="T27" fmla="*/ 3 h 81"/>
                <a:gd name="T28" fmla="*/ 12 w 67"/>
                <a:gd name="T29"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81">
                  <a:moveTo>
                    <a:pt x="12" y="3"/>
                  </a:moveTo>
                  <a:cubicBezTo>
                    <a:pt x="12" y="17"/>
                    <a:pt x="12" y="17"/>
                    <a:pt x="12" y="17"/>
                  </a:cubicBezTo>
                  <a:cubicBezTo>
                    <a:pt x="18" y="5"/>
                    <a:pt x="28" y="0"/>
                    <a:pt x="41" y="0"/>
                  </a:cubicBezTo>
                  <a:cubicBezTo>
                    <a:pt x="58" y="0"/>
                    <a:pt x="67" y="11"/>
                    <a:pt x="67" y="30"/>
                  </a:cubicBezTo>
                  <a:cubicBezTo>
                    <a:pt x="67" y="81"/>
                    <a:pt x="67" y="81"/>
                    <a:pt x="67" y="81"/>
                  </a:cubicBezTo>
                  <a:cubicBezTo>
                    <a:pt x="56" y="81"/>
                    <a:pt x="56" y="81"/>
                    <a:pt x="56" y="81"/>
                  </a:cubicBezTo>
                  <a:cubicBezTo>
                    <a:pt x="56" y="34"/>
                    <a:pt x="56" y="34"/>
                    <a:pt x="56" y="34"/>
                  </a:cubicBezTo>
                  <a:cubicBezTo>
                    <a:pt x="56" y="25"/>
                    <a:pt x="55" y="20"/>
                    <a:pt x="52" y="16"/>
                  </a:cubicBezTo>
                  <a:cubicBezTo>
                    <a:pt x="49" y="11"/>
                    <a:pt x="44" y="8"/>
                    <a:pt x="38" y="8"/>
                  </a:cubicBezTo>
                  <a:cubicBezTo>
                    <a:pt x="23" y="8"/>
                    <a:pt x="12" y="22"/>
                    <a:pt x="12" y="40"/>
                  </a:cubicBezTo>
                  <a:cubicBezTo>
                    <a:pt x="12" y="80"/>
                    <a:pt x="12" y="80"/>
                    <a:pt x="12" y="80"/>
                  </a:cubicBezTo>
                  <a:cubicBezTo>
                    <a:pt x="0" y="80"/>
                    <a:pt x="0" y="80"/>
                    <a:pt x="0" y="80"/>
                  </a:cubicBezTo>
                  <a:cubicBezTo>
                    <a:pt x="0" y="3"/>
                    <a:pt x="0" y="3"/>
                    <a:pt x="0" y="3"/>
                  </a:cubicBezTo>
                  <a:cubicBezTo>
                    <a:pt x="12" y="3"/>
                    <a:pt x="12" y="3"/>
                    <a:pt x="12" y="3"/>
                  </a:cubicBezTo>
                  <a:cubicBezTo>
                    <a:pt x="12" y="3"/>
                    <a:pt x="12" y="3"/>
                    <a:pt x="12"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59">
              <a:extLst>
                <a:ext uri="{FF2B5EF4-FFF2-40B4-BE49-F238E27FC236}">
                  <a16:creationId xmlns:a16="http://schemas.microsoft.com/office/drawing/2014/main" id="{5E875BE6-311E-449C-A212-F58F3D097C78}"/>
                </a:ext>
              </a:extLst>
            </p:cNvPr>
            <p:cNvSpPr>
              <a:spLocks noEditPoints="1"/>
            </p:cNvSpPr>
            <p:nvPr/>
          </p:nvSpPr>
          <p:spPr bwMode="auto">
            <a:xfrm>
              <a:off x="10166351" y="3827463"/>
              <a:ext cx="285750" cy="463550"/>
            </a:xfrm>
            <a:custGeom>
              <a:avLst/>
              <a:gdLst>
                <a:gd name="T0" fmla="*/ 65 w 76"/>
                <a:gd name="T1" fmla="*/ 106 h 123"/>
                <a:gd name="T2" fmla="*/ 35 w 76"/>
                <a:gd name="T3" fmla="*/ 123 h 123"/>
                <a:gd name="T4" fmla="*/ 0 w 76"/>
                <a:gd name="T5" fmla="*/ 81 h 123"/>
                <a:gd name="T6" fmla="*/ 36 w 76"/>
                <a:gd name="T7" fmla="*/ 38 h 123"/>
                <a:gd name="T8" fmla="*/ 65 w 76"/>
                <a:gd name="T9" fmla="*/ 55 h 123"/>
                <a:gd name="T10" fmla="*/ 65 w 76"/>
                <a:gd name="T11" fmla="*/ 0 h 123"/>
                <a:gd name="T12" fmla="*/ 76 w 76"/>
                <a:gd name="T13" fmla="*/ 0 h 123"/>
                <a:gd name="T14" fmla="*/ 76 w 76"/>
                <a:gd name="T15" fmla="*/ 120 h 123"/>
                <a:gd name="T16" fmla="*/ 65 w 76"/>
                <a:gd name="T17" fmla="*/ 120 h 123"/>
                <a:gd name="T18" fmla="*/ 65 w 76"/>
                <a:gd name="T19" fmla="*/ 106 h 123"/>
                <a:gd name="T20" fmla="*/ 12 w 76"/>
                <a:gd name="T21" fmla="*/ 80 h 123"/>
                <a:gd name="T22" fmla="*/ 38 w 76"/>
                <a:gd name="T23" fmla="*/ 113 h 123"/>
                <a:gd name="T24" fmla="*/ 64 w 76"/>
                <a:gd name="T25" fmla="*/ 80 h 123"/>
                <a:gd name="T26" fmla="*/ 37 w 76"/>
                <a:gd name="T27" fmla="*/ 46 h 123"/>
                <a:gd name="T28" fmla="*/ 12 w 7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23">
                  <a:moveTo>
                    <a:pt x="65" y="106"/>
                  </a:moveTo>
                  <a:cubicBezTo>
                    <a:pt x="58" y="117"/>
                    <a:pt x="48" y="123"/>
                    <a:pt x="35" y="123"/>
                  </a:cubicBezTo>
                  <a:cubicBezTo>
                    <a:pt x="15" y="123"/>
                    <a:pt x="0" y="106"/>
                    <a:pt x="0" y="81"/>
                  </a:cubicBezTo>
                  <a:cubicBezTo>
                    <a:pt x="0" y="56"/>
                    <a:pt x="15" y="38"/>
                    <a:pt x="36" y="38"/>
                  </a:cubicBezTo>
                  <a:cubicBezTo>
                    <a:pt x="49" y="38"/>
                    <a:pt x="58" y="44"/>
                    <a:pt x="65" y="55"/>
                  </a:cubicBezTo>
                  <a:cubicBezTo>
                    <a:pt x="65" y="0"/>
                    <a:pt x="65" y="0"/>
                    <a:pt x="65" y="0"/>
                  </a:cubicBezTo>
                  <a:cubicBezTo>
                    <a:pt x="76" y="0"/>
                    <a:pt x="76" y="0"/>
                    <a:pt x="76" y="0"/>
                  </a:cubicBezTo>
                  <a:cubicBezTo>
                    <a:pt x="76" y="120"/>
                    <a:pt x="76" y="120"/>
                    <a:pt x="76" y="120"/>
                  </a:cubicBezTo>
                  <a:cubicBezTo>
                    <a:pt x="65" y="120"/>
                    <a:pt x="65" y="120"/>
                    <a:pt x="65" y="120"/>
                  </a:cubicBezTo>
                  <a:cubicBezTo>
                    <a:pt x="65" y="106"/>
                    <a:pt x="65" y="106"/>
                    <a:pt x="65" y="106"/>
                  </a:cubicBezTo>
                  <a:moveTo>
                    <a:pt x="12" y="80"/>
                  </a:moveTo>
                  <a:cubicBezTo>
                    <a:pt x="12" y="100"/>
                    <a:pt x="23" y="113"/>
                    <a:pt x="38" y="113"/>
                  </a:cubicBezTo>
                  <a:cubicBezTo>
                    <a:pt x="53" y="113"/>
                    <a:pt x="64" y="100"/>
                    <a:pt x="64" y="80"/>
                  </a:cubicBezTo>
                  <a:cubicBezTo>
                    <a:pt x="64" y="60"/>
                    <a:pt x="53" y="46"/>
                    <a:pt x="37" y="46"/>
                  </a:cubicBezTo>
                  <a:cubicBezTo>
                    <a:pt x="23" y="46"/>
                    <a:pt x="12" y="60"/>
                    <a:pt x="12" y="8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60">
              <a:extLst>
                <a:ext uri="{FF2B5EF4-FFF2-40B4-BE49-F238E27FC236}">
                  <a16:creationId xmlns:a16="http://schemas.microsoft.com/office/drawing/2014/main" id="{B2DA93AA-11A6-47AE-A965-8D91A001C7CF}"/>
                </a:ext>
              </a:extLst>
            </p:cNvPr>
            <p:cNvSpPr>
              <a:spLocks/>
            </p:cNvSpPr>
            <p:nvPr/>
          </p:nvSpPr>
          <p:spPr bwMode="auto">
            <a:xfrm>
              <a:off x="10561638" y="3981451"/>
              <a:ext cx="252413" cy="309563"/>
            </a:xfrm>
            <a:custGeom>
              <a:avLst/>
              <a:gdLst>
                <a:gd name="T0" fmla="*/ 55 w 67"/>
                <a:gd name="T1" fmla="*/ 78 h 82"/>
                <a:gd name="T2" fmla="*/ 55 w 67"/>
                <a:gd name="T3" fmla="*/ 65 h 82"/>
                <a:gd name="T4" fmla="*/ 27 w 67"/>
                <a:gd name="T5" fmla="*/ 82 h 82"/>
                <a:gd name="T6" fmla="*/ 0 w 67"/>
                <a:gd name="T7" fmla="*/ 52 h 82"/>
                <a:gd name="T8" fmla="*/ 0 w 67"/>
                <a:gd name="T9" fmla="*/ 0 h 82"/>
                <a:gd name="T10" fmla="*/ 11 w 67"/>
                <a:gd name="T11" fmla="*/ 0 h 82"/>
                <a:gd name="T12" fmla="*/ 11 w 67"/>
                <a:gd name="T13" fmla="*/ 48 h 82"/>
                <a:gd name="T14" fmla="*/ 15 w 67"/>
                <a:gd name="T15" fmla="*/ 66 h 82"/>
                <a:gd name="T16" fmla="*/ 30 w 67"/>
                <a:gd name="T17" fmla="*/ 73 h 82"/>
                <a:gd name="T18" fmla="*/ 55 w 67"/>
                <a:gd name="T19" fmla="*/ 40 h 82"/>
                <a:gd name="T20" fmla="*/ 55 w 67"/>
                <a:gd name="T21" fmla="*/ 0 h 82"/>
                <a:gd name="T22" fmla="*/ 67 w 67"/>
                <a:gd name="T23" fmla="*/ 0 h 82"/>
                <a:gd name="T24" fmla="*/ 67 w 67"/>
                <a:gd name="T25" fmla="*/ 78 h 82"/>
                <a:gd name="T26" fmla="*/ 55 w 67"/>
                <a:gd name="T27" fmla="*/ 7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2">
                  <a:moveTo>
                    <a:pt x="55" y="78"/>
                  </a:moveTo>
                  <a:cubicBezTo>
                    <a:pt x="55" y="65"/>
                    <a:pt x="55" y="65"/>
                    <a:pt x="55" y="65"/>
                  </a:cubicBezTo>
                  <a:cubicBezTo>
                    <a:pt x="49" y="76"/>
                    <a:pt x="40" y="82"/>
                    <a:pt x="27" y="82"/>
                  </a:cubicBezTo>
                  <a:cubicBezTo>
                    <a:pt x="10" y="82"/>
                    <a:pt x="0" y="71"/>
                    <a:pt x="0" y="52"/>
                  </a:cubicBezTo>
                  <a:cubicBezTo>
                    <a:pt x="0" y="0"/>
                    <a:pt x="0" y="0"/>
                    <a:pt x="0" y="0"/>
                  </a:cubicBezTo>
                  <a:cubicBezTo>
                    <a:pt x="11" y="0"/>
                    <a:pt x="11" y="0"/>
                    <a:pt x="11" y="0"/>
                  </a:cubicBezTo>
                  <a:cubicBezTo>
                    <a:pt x="11" y="48"/>
                    <a:pt x="11" y="48"/>
                    <a:pt x="11" y="48"/>
                  </a:cubicBezTo>
                  <a:cubicBezTo>
                    <a:pt x="11" y="56"/>
                    <a:pt x="12" y="62"/>
                    <a:pt x="15" y="66"/>
                  </a:cubicBezTo>
                  <a:cubicBezTo>
                    <a:pt x="18" y="70"/>
                    <a:pt x="23" y="73"/>
                    <a:pt x="30" y="73"/>
                  </a:cubicBezTo>
                  <a:cubicBezTo>
                    <a:pt x="45" y="73"/>
                    <a:pt x="55" y="59"/>
                    <a:pt x="55" y="40"/>
                  </a:cubicBezTo>
                  <a:cubicBezTo>
                    <a:pt x="55" y="0"/>
                    <a:pt x="55" y="0"/>
                    <a:pt x="55" y="0"/>
                  </a:cubicBezTo>
                  <a:cubicBezTo>
                    <a:pt x="67" y="0"/>
                    <a:pt x="67" y="0"/>
                    <a:pt x="67" y="0"/>
                  </a:cubicBezTo>
                  <a:cubicBezTo>
                    <a:pt x="67" y="78"/>
                    <a:pt x="67" y="78"/>
                    <a:pt x="67" y="78"/>
                  </a:cubicBezTo>
                  <a:cubicBezTo>
                    <a:pt x="55" y="78"/>
                    <a:pt x="55" y="78"/>
                    <a:pt x="55" y="7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61">
              <a:extLst>
                <a:ext uri="{FF2B5EF4-FFF2-40B4-BE49-F238E27FC236}">
                  <a16:creationId xmlns:a16="http://schemas.microsoft.com/office/drawing/2014/main" id="{D4948E89-1252-474F-8988-851549D79A46}"/>
                </a:ext>
              </a:extLst>
            </p:cNvPr>
            <p:cNvSpPr>
              <a:spLocks/>
            </p:cNvSpPr>
            <p:nvPr/>
          </p:nvSpPr>
          <p:spPr bwMode="auto">
            <a:xfrm>
              <a:off x="10899776" y="3967163"/>
              <a:ext cx="257175" cy="319088"/>
            </a:xfrm>
            <a:custGeom>
              <a:avLst/>
              <a:gdLst>
                <a:gd name="T0" fmla="*/ 56 w 68"/>
                <a:gd name="T1" fmla="*/ 27 h 85"/>
                <a:gd name="T2" fmla="*/ 34 w 68"/>
                <a:gd name="T3" fmla="*/ 9 h 85"/>
                <a:gd name="T4" fmla="*/ 13 w 68"/>
                <a:gd name="T5" fmla="*/ 23 h 85"/>
                <a:gd name="T6" fmla="*/ 21 w 68"/>
                <a:gd name="T7" fmla="*/ 34 h 85"/>
                <a:gd name="T8" fmla="*/ 37 w 68"/>
                <a:gd name="T9" fmla="*/ 37 h 85"/>
                <a:gd name="T10" fmla="*/ 59 w 68"/>
                <a:gd name="T11" fmla="*/ 43 h 85"/>
                <a:gd name="T12" fmla="*/ 68 w 68"/>
                <a:gd name="T13" fmla="*/ 60 h 85"/>
                <a:gd name="T14" fmla="*/ 34 w 68"/>
                <a:gd name="T15" fmla="*/ 85 h 85"/>
                <a:gd name="T16" fmla="*/ 0 w 68"/>
                <a:gd name="T17" fmla="*/ 58 h 85"/>
                <a:gd name="T18" fmla="*/ 11 w 68"/>
                <a:gd name="T19" fmla="*/ 58 h 85"/>
                <a:gd name="T20" fmla="*/ 33 w 68"/>
                <a:gd name="T21" fmla="*/ 76 h 85"/>
                <a:gd name="T22" fmla="*/ 55 w 68"/>
                <a:gd name="T23" fmla="*/ 60 h 85"/>
                <a:gd name="T24" fmla="*/ 36 w 68"/>
                <a:gd name="T25" fmla="*/ 48 h 85"/>
                <a:gd name="T26" fmla="*/ 8 w 68"/>
                <a:gd name="T27" fmla="*/ 40 h 85"/>
                <a:gd name="T28" fmla="*/ 0 w 68"/>
                <a:gd name="T29" fmla="*/ 24 h 85"/>
                <a:gd name="T30" fmla="*/ 33 w 68"/>
                <a:gd name="T31" fmla="*/ 0 h 85"/>
                <a:gd name="T32" fmla="*/ 66 w 68"/>
                <a:gd name="T33" fmla="*/ 26 h 85"/>
                <a:gd name="T34" fmla="*/ 56 w 68"/>
                <a:gd name="T35" fmla="*/ 26 h 85"/>
                <a:gd name="T36" fmla="*/ 56 w 68"/>
                <a:gd name="T37" fmla="*/ 2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85">
                  <a:moveTo>
                    <a:pt x="56" y="27"/>
                  </a:moveTo>
                  <a:cubicBezTo>
                    <a:pt x="56" y="16"/>
                    <a:pt x="48" y="9"/>
                    <a:pt x="34" y="9"/>
                  </a:cubicBezTo>
                  <a:cubicBezTo>
                    <a:pt x="22" y="9"/>
                    <a:pt x="13" y="15"/>
                    <a:pt x="13" y="23"/>
                  </a:cubicBezTo>
                  <a:cubicBezTo>
                    <a:pt x="13" y="28"/>
                    <a:pt x="16" y="32"/>
                    <a:pt x="21" y="34"/>
                  </a:cubicBezTo>
                  <a:cubicBezTo>
                    <a:pt x="24" y="35"/>
                    <a:pt x="25" y="35"/>
                    <a:pt x="37" y="37"/>
                  </a:cubicBezTo>
                  <a:cubicBezTo>
                    <a:pt x="50" y="39"/>
                    <a:pt x="54" y="40"/>
                    <a:pt x="59" y="43"/>
                  </a:cubicBezTo>
                  <a:cubicBezTo>
                    <a:pt x="65" y="47"/>
                    <a:pt x="68" y="53"/>
                    <a:pt x="68" y="60"/>
                  </a:cubicBezTo>
                  <a:cubicBezTo>
                    <a:pt x="68" y="75"/>
                    <a:pt x="55" y="85"/>
                    <a:pt x="34" y="85"/>
                  </a:cubicBezTo>
                  <a:cubicBezTo>
                    <a:pt x="14" y="85"/>
                    <a:pt x="3" y="76"/>
                    <a:pt x="0" y="58"/>
                  </a:cubicBezTo>
                  <a:cubicBezTo>
                    <a:pt x="11" y="58"/>
                    <a:pt x="11" y="58"/>
                    <a:pt x="11" y="58"/>
                  </a:cubicBezTo>
                  <a:cubicBezTo>
                    <a:pt x="13" y="70"/>
                    <a:pt x="20" y="76"/>
                    <a:pt x="33" y="76"/>
                  </a:cubicBezTo>
                  <a:cubicBezTo>
                    <a:pt x="46" y="76"/>
                    <a:pt x="55" y="69"/>
                    <a:pt x="55" y="60"/>
                  </a:cubicBezTo>
                  <a:cubicBezTo>
                    <a:pt x="55" y="53"/>
                    <a:pt x="50" y="50"/>
                    <a:pt x="36" y="48"/>
                  </a:cubicBezTo>
                  <a:cubicBezTo>
                    <a:pt x="16" y="44"/>
                    <a:pt x="13" y="44"/>
                    <a:pt x="8" y="40"/>
                  </a:cubicBezTo>
                  <a:cubicBezTo>
                    <a:pt x="4" y="36"/>
                    <a:pt x="0" y="30"/>
                    <a:pt x="0" y="24"/>
                  </a:cubicBezTo>
                  <a:cubicBezTo>
                    <a:pt x="0" y="10"/>
                    <a:pt x="14" y="0"/>
                    <a:pt x="33" y="0"/>
                  </a:cubicBezTo>
                  <a:cubicBezTo>
                    <a:pt x="53" y="0"/>
                    <a:pt x="64" y="9"/>
                    <a:pt x="66" y="26"/>
                  </a:cubicBezTo>
                  <a:cubicBezTo>
                    <a:pt x="56" y="26"/>
                    <a:pt x="56" y="26"/>
                    <a:pt x="56" y="26"/>
                  </a:cubicBezTo>
                  <a:cubicBezTo>
                    <a:pt x="56" y="27"/>
                    <a:pt x="56" y="27"/>
                    <a:pt x="56"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Freeform 62">
              <a:extLst>
                <a:ext uri="{FF2B5EF4-FFF2-40B4-BE49-F238E27FC236}">
                  <a16:creationId xmlns:a16="http://schemas.microsoft.com/office/drawing/2014/main" id="{68CE4B0C-D46E-4C29-BDE3-54851AC7015E}"/>
                </a:ext>
              </a:extLst>
            </p:cNvPr>
            <p:cNvSpPr>
              <a:spLocks/>
            </p:cNvSpPr>
            <p:nvPr/>
          </p:nvSpPr>
          <p:spPr bwMode="auto">
            <a:xfrm>
              <a:off x="11206163" y="3887788"/>
              <a:ext cx="161925" cy="403225"/>
            </a:xfrm>
            <a:custGeom>
              <a:avLst/>
              <a:gdLst>
                <a:gd name="T0" fmla="*/ 43 w 43"/>
                <a:gd name="T1" fmla="*/ 34 h 107"/>
                <a:gd name="T2" fmla="*/ 22 w 43"/>
                <a:gd name="T3" fmla="*/ 34 h 107"/>
                <a:gd name="T4" fmla="*/ 22 w 43"/>
                <a:gd name="T5" fmla="*/ 82 h 107"/>
                <a:gd name="T6" fmla="*/ 32 w 43"/>
                <a:gd name="T7" fmla="*/ 97 h 107"/>
                <a:gd name="T8" fmla="*/ 43 w 43"/>
                <a:gd name="T9" fmla="*/ 92 h 107"/>
                <a:gd name="T10" fmla="*/ 43 w 43"/>
                <a:gd name="T11" fmla="*/ 103 h 107"/>
                <a:gd name="T12" fmla="*/ 30 w 43"/>
                <a:gd name="T13" fmla="*/ 107 h 107"/>
                <a:gd name="T14" fmla="*/ 11 w 43"/>
                <a:gd name="T15" fmla="*/ 87 h 107"/>
                <a:gd name="T16" fmla="*/ 11 w 43"/>
                <a:gd name="T17" fmla="*/ 34 h 107"/>
                <a:gd name="T18" fmla="*/ 0 w 43"/>
                <a:gd name="T19" fmla="*/ 34 h 107"/>
                <a:gd name="T20" fmla="*/ 0 w 43"/>
                <a:gd name="T21" fmla="*/ 25 h 107"/>
                <a:gd name="T22" fmla="*/ 11 w 43"/>
                <a:gd name="T23" fmla="*/ 25 h 107"/>
                <a:gd name="T24" fmla="*/ 11 w 43"/>
                <a:gd name="T25" fmla="*/ 0 h 107"/>
                <a:gd name="T26" fmla="*/ 22 w 43"/>
                <a:gd name="T27" fmla="*/ 0 h 107"/>
                <a:gd name="T28" fmla="*/ 22 w 43"/>
                <a:gd name="T29" fmla="*/ 25 h 107"/>
                <a:gd name="T30" fmla="*/ 43 w 43"/>
                <a:gd name="T31" fmla="*/ 25 h 107"/>
                <a:gd name="T32" fmla="*/ 43 w 43"/>
                <a:gd name="T33" fmla="*/ 3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107">
                  <a:moveTo>
                    <a:pt x="43" y="34"/>
                  </a:moveTo>
                  <a:cubicBezTo>
                    <a:pt x="22" y="34"/>
                    <a:pt x="22" y="34"/>
                    <a:pt x="22" y="34"/>
                  </a:cubicBezTo>
                  <a:cubicBezTo>
                    <a:pt x="22" y="82"/>
                    <a:pt x="22" y="82"/>
                    <a:pt x="22" y="82"/>
                  </a:cubicBezTo>
                  <a:cubicBezTo>
                    <a:pt x="22" y="93"/>
                    <a:pt x="25" y="97"/>
                    <a:pt x="32" y="97"/>
                  </a:cubicBezTo>
                  <a:cubicBezTo>
                    <a:pt x="36" y="97"/>
                    <a:pt x="38" y="96"/>
                    <a:pt x="43" y="92"/>
                  </a:cubicBezTo>
                  <a:cubicBezTo>
                    <a:pt x="43" y="103"/>
                    <a:pt x="43" y="103"/>
                    <a:pt x="43" y="103"/>
                  </a:cubicBezTo>
                  <a:cubicBezTo>
                    <a:pt x="37" y="106"/>
                    <a:pt x="34" y="107"/>
                    <a:pt x="30" y="107"/>
                  </a:cubicBezTo>
                  <a:cubicBezTo>
                    <a:pt x="17" y="107"/>
                    <a:pt x="11" y="100"/>
                    <a:pt x="11" y="87"/>
                  </a:cubicBezTo>
                  <a:cubicBezTo>
                    <a:pt x="11" y="34"/>
                    <a:pt x="11" y="34"/>
                    <a:pt x="11" y="34"/>
                  </a:cubicBezTo>
                  <a:cubicBezTo>
                    <a:pt x="0" y="34"/>
                    <a:pt x="0" y="34"/>
                    <a:pt x="0" y="34"/>
                  </a:cubicBezTo>
                  <a:cubicBezTo>
                    <a:pt x="0" y="25"/>
                    <a:pt x="0" y="25"/>
                    <a:pt x="0" y="25"/>
                  </a:cubicBezTo>
                  <a:cubicBezTo>
                    <a:pt x="11" y="25"/>
                    <a:pt x="11" y="25"/>
                    <a:pt x="11" y="25"/>
                  </a:cubicBezTo>
                  <a:cubicBezTo>
                    <a:pt x="11" y="0"/>
                    <a:pt x="11" y="0"/>
                    <a:pt x="11" y="0"/>
                  </a:cubicBezTo>
                  <a:cubicBezTo>
                    <a:pt x="22" y="0"/>
                    <a:pt x="22" y="0"/>
                    <a:pt x="22" y="0"/>
                  </a:cubicBezTo>
                  <a:cubicBezTo>
                    <a:pt x="22" y="25"/>
                    <a:pt x="22" y="25"/>
                    <a:pt x="22" y="25"/>
                  </a:cubicBezTo>
                  <a:cubicBezTo>
                    <a:pt x="43" y="25"/>
                    <a:pt x="43" y="25"/>
                    <a:pt x="43" y="25"/>
                  </a:cubicBezTo>
                  <a:cubicBezTo>
                    <a:pt x="43" y="34"/>
                    <a:pt x="43" y="34"/>
                    <a:pt x="43" y="3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63">
              <a:extLst>
                <a:ext uri="{FF2B5EF4-FFF2-40B4-BE49-F238E27FC236}">
                  <a16:creationId xmlns:a16="http://schemas.microsoft.com/office/drawing/2014/main" id="{DB46FEC2-4DD9-4C60-BA5B-61E19BCCE970}"/>
                </a:ext>
              </a:extLst>
            </p:cNvPr>
            <p:cNvSpPr>
              <a:spLocks/>
            </p:cNvSpPr>
            <p:nvPr/>
          </p:nvSpPr>
          <p:spPr bwMode="auto">
            <a:xfrm>
              <a:off x="11458576" y="3970338"/>
              <a:ext cx="168275" cy="304800"/>
            </a:xfrm>
            <a:custGeom>
              <a:avLst/>
              <a:gdLst>
                <a:gd name="T0" fmla="*/ 11 w 45"/>
                <a:gd name="T1" fmla="*/ 3 h 81"/>
                <a:gd name="T2" fmla="*/ 11 w 45"/>
                <a:gd name="T3" fmla="*/ 18 h 81"/>
                <a:gd name="T4" fmla="*/ 42 w 45"/>
                <a:gd name="T5" fmla="*/ 0 h 81"/>
                <a:gd name="T6" fmla="*/ 45 w 45"/>
                <a:gd name="T7" fmla="*/ 0 h 81"/>
                <a:gd name="T8" fmla="*/ 45 w 45"/>
                <a:gd name="T9" fmla="*/ 10 h 81"/>
                <a:gd name="T10" fmla="*/ 42 w 45"/>
                <a:gd name="T11" fmla="*/ 10 h 81"/>
                <a:gd name="T12" fmla="*/ 11 w 45"/>
                <a:gd name="T13" fmla="*/ 40 h 81"/>
                <a:gd name="T14" fmla="*/ 11 w 45"/>
                <a:gd name="T15" fmla="*/ 81 h 81"/>
                <a:gd name="T16" fmla="*/ 0 w 45"/>
                <a:gd name="T17" fmla="*/ 81 h 81"/>
                <a:gd name="T18" fmla="*/ 0 w 45"/>
                <a:gd name="T19" fmla="*/ 3 h 81"/>
                <a:gd name="T20" fmla="*/ 11 w 45"/>
                <a:gd name="T21"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81">
                  <a:moveTo>
                    <a:pt x="11" y="3"/>
                  </a:moveTo>
                  <a:cubicBezTo>
                    <a:pt x="11" y="18"/>
                    <a:pt x="11" y="18"/>
                    <a:pt x="11" y="18"/>
                  </a:cubicBezTo>
                  <a:cubicBezTo>
                    <a:pt x="18" y="6"/>
                    <a:pt x="28" y="0"/>
                    <a:pt x="42" y="0"/>
                  </a:cubicBezTo>
                  <a:cubicBezTo>
                    <a:pt x="43" y="0"/>
                    <a:pt x="44" y="0"/>
                    <a:pt x="45" y="0"/>
                  </a:cubicBezTo>
                  <a:cubicBezTo>
                    <a:pt x="45" y="10"/>
                    <a:pt x="45" y="10"/>
                    <a:pt x="45" y="10"/>
                  </a:cubicBezTo>
                  <a:cubicBezTo>
                    <a:pt x="44" y="10"/>
                    <a:pt x="43" y="10"/>
                    <a:pt x="42" y="10"/>
                  </a:cubicBezTo>
                  <a:cubicBezTo>
                    <a:pt x="23" y="10"/>
                    <a:pt x="11" y="21"/>
                    <a:pt x="11" y="40"/>
                  </a:cubicBezTo>
                  <a:cubicBezTo>
                    <a:pt x="11" y="81"/>
                    <a:pt x="11" y="81"/>
                    <a:pt x="11" y="81"/>
                  </a:cubicBezTo>
                  <a:cubicBezTo>
                    <a:pt x="0" y="81"/>
                    <a:pt x="0" y="81"/>
                    <a:pt x="0" y="81"/>
                  </a:cubicBezTo>
                  <a:cubicBezTo>
                    <a:pt x="0" y="3"/>
                    <a:pt x="0" y="3"/>
                    <a:pt x="0" y="3"/>
                  </a:cubicBezTo>
                  <a:cubicBezTo>
                    <a:pt x="11" y="3"/>
                    <a:pt x="11" y="3"/>
                    <a:pt x="1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64">
              <a:extLst>
                <a:ext uri="{FF2B5EF4-FFF2-40B4-BE49-F238E27FC236}">
                  <a16:creationId xmlns:a16="http://schemas.microsoft.com/office/drawing/2014/main" id="{171CC266-7F32-4D81-9198-15A713F0EB8C}"/>
                </a:ext>
              </a:extLst>
            </p:cNvPr>
            <p:cNvSpPr>
              <a:spLocks/>
            </p:cNvSpPr>
            <p:nvPr/>
          </p:nvSpPr>
          <p:spPr bwMode="auto">
            <a:xfrm>
              <a:off x="11664951" y="3981451"/>
              <a:ext cx="315913" cy="441325"/>
            </a:xfrm>
            <a:custGeom>
              <a:avLst/>
              <a:gdLst>
                <a:gd name="T0" fmla="*/ 84 w 84"/>
                <a:gd name="T1" fmla="*/ 0 h 117"/>
                <a:gd name="T2" fmla="*/ 40 w 84"/>
                <a:gd name="T3" fmla="*/ 98 h 117"/>
                <a:gd name="T4" fmla="*/ 16 w 84"/>
                <a:gd name="T5" fmla="*/ 117 h 117"/>
                <a:gd name="T6" fmla="*/ 3 w 84"/>
                <a:gd name="T7" fmla="*/ 114 h 117"/>
                <a:gd name="T8" fmla="*/ 3 w 84"/>
                <a:gd name="T9" fmla="*/ 101 h 117"/>
                <a:gd name="T10" fmla="*/ 14 w 84"/>
                <a:gd name="T11" fmla="*/ 105 h 117"/>
                <a:gd name="T12" fmla="*/ 29 w 84"/>
                <a:gd name="T13" fmla="*/ 93 h 117"/>
                <a:gd name="T14" fmla="*/ 36 w 84"/>
                <a:gd name="T15" fmla="*/ 79 h 117"/>
                <a:gd name="T16" fmla="*/ 0 w 84"/>
                <a:gd name="T17" fmla="*/ 1 h 117"/>
                <a:gd name="T18" fmla="*/ 13 w 84"/>
                <a:gd name="T19" fmla="*/ 1 h 117"/>
                <a:gd name="T20" fmla="*/ 36 w 84"/>
                <a:gd name="T21" fmla="*/ 52 h 117"/>
                <a:gd name="T22" fmla="*/ 40 w 84"/>
                <a:gd name="T23" fmla="*/ 60 h 117"/>
                <a:gd name="T24" fmla="*/ 42 w 84"/>
                <a:gd name="T25" fmla="*/ 65 h 117"/>
                <a:gd name="T26" fmla="*/ 48 w 84"/>
                <a:gd name="T27" fmla="*/ 52 h 117"/>
                <a:gd name="T28" fmla="*/ 72 w 84"/>
                <a:gd name="T29" fmla="*/ 0 h 117"/>
                <a:gd name="T30" fmla="*/ 84 w 84"/>
                <a:gd name="T3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117">
                  <a:moveTo>
                    <a:pt x="84" y="0"/>
                  </a:moveTo>
                  <a:cubicBezTo>
                    <a:pt x="40" y="98"/>
                    <a:pt x="40" y="98"/>
                    <a:pt x="40" y="98"/>
                  </a:cubicBezTo>
                  <a:cubicBezTo>
                    <a:pt x="35" y="110"/>
                    <a:pt x="26" y="117"/>
                    <a:pt x="16" y="117"/>
                  </a:cubicBezTo>
                  <a:cubicBezTo>
                    <a:pt x="11" y="117"/>
                    <a:pt x="8" y="116"/>
                    <a:pt x="3" y="114"/>
                  </a:cubicBezTo>
                  <a:cubicBezTo>
                    <a:pt x="3" y="101"/>
                    <a:pt x="3" y="101"/>
                    <a:pt x="3" y="101"/>
                  </a:cubicBezTo>
                  <a:cubicBezTo>
                    <a:pt x="7" y="104"/>
                    <a:pt x="10" y="105"/>
                    <a:pt x="14" y="105"/>
                  </a:cubicBezTo>
                  <a:cubicBezTo>
                    <a:pt x="21" y="105"/>
                    <a:pt x="25" y="101"/>
                    <a:pt x="29" y="93"/>
                  </a:cubicBezTo>
                  <a:cubicBezTo>
                    <a:pt x="36" y="79"/>
                    <a:pt x="36" y="79"/>
                    <a:pt x="36" y="79"/>
                  </a:cubicBezTo>
                  <a:cubicBezTo>
                    <a:pt x="0" y="1"/>
                    <a:pt x="0" y="1"/>
                    <a:pt x="0" y="1"/>
                  </a:cubicBezTo>
                  <a:cubicBezTo>
                    <a:pt x="13" y="1"/>
                    <a:pt x="13" y="1"/>
                    <a:pt x="13" y="1"/>
                  </a:cubicBezTo>
                  <a:cubicBezTo>
                    <a:pt x="36" y="52"/>
                    <a:pt x="36" y="52"/>
                    <a:pt x="36" y="52"/>
                  </a:cubicBezTo>
                  <a:cubicBezTo>
                    <a:pt x="38" y="56"/>
                    <a:pt x="39" y="59"/>
                    <a:pt x="40" y="60"/>
                  </a:cubicBezTo>
                  <a:cubicBezTo>
                    <a:pt x="40" y="62"/>
                    <a:pt x="41" y="63"/>
                    <a:pt x="42" y="65"/>
                  </a:cubicBezTo>
                  <a:cubicBezTo>
                    <a:pt x="43" y="64"/>
                    <a:pt x="45" y="57"/>
                    <a:pt x="48" y="52"/>
                  </a:cubicBezTo>
                  <a:cubicBezTo>
                    <a:pt x="72" y="0"/>
                    <a:pt x="72" y="0"/>
                    <a:pt x="72" y="0"/>
                  </a:cubicBezTo>
                  <a:cubicBezTo>
                    <a:pt x="84" y="0"/>
                    <a:pt x="84" y="0"/>
                    <a:pt x="8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64539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 Short">
    <p:spTree>
      <p:nvGrpSpPr>
        <p:cNvPr id="1" name=""/>
        <p:cNvGrpSpPr/>
        <p:nvPr/>
      </p:nvGrpSpPr>
      <p:grpSpPr>
        <a:xfrm>
          <a:off x="0" y="0"/>
          <a:ext cx="0" cy="0"/>
          <a:chOff x="0" y="0"/>
          <a:chExt cx="0" cy="0"/>
        </a:xfrm>
      </p:grpSpPr>
      <p:pic>
        <p:nvPicPr>
          <p:cNvPr id="52" name="Graphic 51">
            <a:extLst>
              <a:ext uri="{FF2B5EF4-FFF2-40B4-BE49-F238E27FC236}">
                <a16:creationId xmlns:a16="http://schemas.microsoft.com/office/drawing/2014/main" id="{425E71BB-2C66-4806-8A53-D58B6C1ED7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830" b="61630"/>
          <a:stretch/>
        </p:blipFill>
        <p:spPr>
          <a:xfrm rot="5400000">
            <a:off x="-1646603" y="3062426"/>
            <a:ext cx="5442177" cy="2148972"/>
          </a:xfrm>
          <a:prstGeom prst="rect">
            <a:avLst/>
          </a:prstGeom>
        </p:spPr>
      </p:pic>
      <p:pic>
        <p:nvPicPr>
          <p:cNvPr id="102" name="Graphic 101">
            <a:extLst>
              <a:ext uri="{FF2B5EF4-FFF2-40B4-BE49-F238E27FC236}">
                <a16:creationId xmlns:a16="http://schemas.microsoft.com/office/drawing/2014/main" id="{7AC1E655-DEB2-4BBC-9E33-CEDFCAE201B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39667" r="42003"/>
          <a:stretch/>
        </p:blipFill>
        <p:spPr>
          <a:xfrm rot="16200000">
            <a:off x="53643" y="-53645"/>
            <a:ext cx="2662637" cy="2769924"/>
          </a:xfrm>
          <a:prstGeom prst="rect">
            <a:avLst/>
          </a:prstGeom>
        </p:spPr>
      </p:pic>
      <p:sp>
        <p:nvSpPr>
          <p:cNvPr id="2" name="Title 1">
            <a:extLst>
              <a:ext uri="{FF2B5EF4-FFF2-40B4-BE49-F238E27FC236}">
                <a16:creationId xmlns:a16="http://schemas.microsoft.com/office/drawing/2014/main" id="{252FBBCF-9106-4148-AFAD-42B60E22CCEC}"/>
              </a:ext>
            </a:extLst>
          </p:cNvPr>
          <p:cNvSpPr>
            <a:spLocks noGrp="1"/>
          </p:cNvSpPr>
          <p:nvPr>
            <p:ph type="title" hasCustomPrompt="1"/>
          </p:nvPr>
        </p:nvSpPr>
        <p:spPr>
          <a:xfrm>
            <a:off x="669990" y="3096601"/>
            <a:ext cx="2099934" cy="664797"/>
          </a:xfrm>
        </p:spPr>
        <p:txBody>
          <a:bodyPr wrap="none">
            <a:spAutoFit/>
          </a:bodyPr>
          <a:lstStyle>
            <a:lvl1pPr>
              <a:lnSpc>
                <a:spcPct val="80000"/>
              </a:lnSpc>
              <a:defRPr sz="5400"/>
            </a:lvl1pPr>
          </a:lstStyle>
          <a:p>
            <a:r>
              <a:rPr lang="en-US" dirty="0"/>
              <a:t>Content</a:t>
            </a:r>
          </a:p>
        </p:txBody>
      </p:sp>
      <p:grpSp>
        <p:nvGrpSpPr>
          <p:cNvPr id="104" name="Group 103">
            <a:extLst>
              <a:ext uri="{FF2B5EF4-FFF2-40B4-BE49-F238E27FC236}">
                <a16:creationId xmlns:a16="http://schemas.microsoft.com/office/drawing/2014/main" id="{CA1A4D69-CC3C-48E5-A867-07602FB470C6}"/>
              </a:ext>
            </a:extLst>
          </p:cNvPr>
          <p:cNvGrpSpPr/>
          <p:nvPr userDrawn="1"/>
        </p:nvGrpSpPr>
        <p:grpSpPr>
          <a:xfrm>
            <a:off x="11377463" y="216000"/>
            <a:ext cx="597377" cy="476788"/>
            <a:chOff x="11377463" y="216000"/>
            <a:chExt cx="597377" cy="476788"/>
          </a:xfrm>
        </p:grpSpPr>
        <p:sp>
          <p:nvSpPr>
            <p:cNvPr id="105" name="Freeform 5">
              <a:extLst>
                <a:ext uri="{FF2B5EF4-FFF2-40B4-BE49-F238E27FC236}">
                  <a16:creationId xmlns:a16="http://schemas.microsoft.com/office/drawing/2014/main" id="{DB62EFD1-A357-4E17-964A-0FABF754208A}"/>
                </a:ext>
              </a:extLst>
            </p:cNvPr>
            <p:cNvSpPr>
              <a:spLocks noEditPoints="1"/>
            </p:cNvSpPr>
            <p:nvPr/>
          </p:nvSpPr>
          <p:spPr bwMode="auto">
            <a:xfrm>
              <a:off x="11713256" y="572199"/>
              <a:ext cx="81629" cy="120589"/>
            </a:xfrm>
            <a:custGeom>
              <a:avLst/>
              <a:gdLst>
                <a:gd name="T0" fmla="*/ 26 w 701"/>
                <a:gd name="T1" fmla="*/ 337 h 1025"/>
                <a:gd name="T2" fmla="*/ 31 w 701"/>
                <a:gd name="T3" fmla="*/ 257 h 1025"/>
                <a:gd name="T4" fmla="*/ 100 w 701"/>
                <a:gd name="T5" fmla="*/ 67 h 1025"/>
                <a:gd name="T6" fmla="*/ 350 w 701"/>
                <a:gd name="T7" fmla="*/ 0 h 1025"/>
                <a:gd name="T8" fmla="*/ 574 w 701"/>
                <a:gd name="T9" fmla="*/ 59 h 1025"/>
                <a:gd name="T10" fmla="*/ 667 w 701"/>
                <a:gd name="T11" fmla="*/ 291 h 1025"/>
                <a:gd name="T12" fmla="*/ 667 w 701"/>
                <a:gd name="T13" fmla="*/ 832 h 1025"/>
                <a:gd name="T14" fmla="*/ 701 w 701"/>
                <a:gd name="T15" fmla="*/ 1005 h 1025"/>
                <a:gd name="T16" fmla="*/ 440 w 701"/>
                <a:gd name="T17" fmla="*/ 1005 h 1025"/>
                <a:gd name="T18" fmla="*/ 422 w 701"/>
                <a:gd name="T19" fmla="*/ 889 h 1025"/>
                <a:gd name="T20" fmla="*/ 229 w 701"/>
                <a:gd name="T21" fmla="*/ 1025 h 1025"/>
                <a:gd name="T22" fmla="*/ 0 w 701"/>
                <a:gd name="T23" fmla="*/ 734 h 1025"/>
                <a:gd name="T24" fmla="*/ 82 w 701"/>
                <a:gd name="T25" fmla="*/ 466 h 1025"/>
                <a:gd name="T26" fmla="*/ 294 w 701"/>
                <a:gd name="T27" fmla="*/ 381 h 1025"/>
                <a:gd name="T28" fmla="*/ 412 w 701"/>
                <a:gd name="T29" fmla="*/ 268 h 1025"/>
                <a:gd name="T30" fmla="*/ 340 w 701"/>
                <a:gd name="T31" fmla="*/ 177 h 1025"/>
                <a:gd name="T32" fmla="*/ 265 w 701"/>
                <a:gd name="T33" fmla="*/ 286 h 1025"/>
                <a:gd name="T34" fmla="*/ 268 w 701"/>
                <a:gd name="T35" fmla="*/ 337 h 1025"/>
                <a:gd name="T36" fmla="*/ 26 w 701"/>
                <a:gd name="T37" fmla="*/ 337 h 1025"/>
                <a:gd name="T38" fmla="*/ 407 w 701"/>
                <a:gd name="T39" fmla="*/ 538 h 1025"/>
                <a:gd name="T40" fmla="*/ 276 w 701"/>
                <a:gd name="T41" fmla="*/ 708 h 1025"/>
                <a:gd name="T42" fmla="*/ 340 w 701"/>
                <a:gd name="T43" fmla="*/ 817 h 1025"/>
                <a:gd name="T44" fmla="*/ 407 w 701"/>
                <a:gd name="T45" fmla="*/ 693 h 1025"/>
                <a:gd name="T46" fmla="*/ 407 w 701"/>
                <a:gd name="T47" fmla="*/ 538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1" h="1025">
                  <a:moveTo>
                    <a:pt x="26" y="337"/>
                  </a:moveTo>
                  <a:cubicBezTo>
                    <a:pt x="31" y="257"/>
                    <a:pt x="31" y="257"/>
                    <a:pt x="31" y="257"/>
                  </a:cubicBezTo>
                  <a:cubicBezTo>
                    <a:pt x="33" y="149"/>
                    <a:pt x="49" y="103"/>
                    <a:pt x="100" y="67"/>
                  </a:cubicBezTo>
                  <a:cubicBezTo>
                    <a:pt x="154" y="25"/>
                    <a:pt x="252" y="0"/>
                    <a:pt x="350" y="0"/>
                  </a:cubicBezTo>
                  <a:cubicBezTo>
                    <a:pt x="438" y="0"/>
                    <a:pt x="520" y="23"/>
                    <a:pt x="574" y="59"/>
                  </a:cubicBezTo>
                  <a:cubicBezTo>
                    <a:pt x="639" y="103"/>
                    <a:pt x="667" y="175"/>
                    <a:pt x="667" y="291"/>
                  </a:cubicBezTo>
                  <a:cubicBezTo>
                    <a:pt x="667" y="832"/>
                    <a:pt x="667" y="832"/>
                    <a:pt x="667" y="832"/>
                  </a:cubicBezTo>
                  <a:cubicBezTo>
                    <a:pt x="667" y="904"/>
                    <a:pt x="675" y="943"/>
                    <a:pt x="701" y="1005"/>
                  </a:cubicBezTo>
                  <a:cubicBezTo>
                    <a:pt x="440" y="1005"/>
                    <a:pt x="440" y="1005"/>
                    <a:pt x="440" y="1005"/>
                  </a:cubicBezTo>
                  <a:cubicBezTo>
                    <a:pt x="428" y="966"/>
                    <a:pt x="425" y="945"/>
                    <a:pt x="422" y="889"/>
                  </a:cubicBezTo>
                  <a:cubicBezTo>
                    <a:pt x="379" y="994"/>
                    <a:pt x="335" y="1025"/>
                    <a:pt x="229" y="1025"/>
                  </a:cubicBezTo>
                  <a:cubicBezTo>
                    <a:pt x="54" y="1025"/>
                    <a:pt x="0" y="953"/>
                    <a:pt x="0" y="734"/>
                  </a:cubicBezTo>
                  <a:cubicBezTo>
                    <a:pt x="0" y="582"/>
                    <a:pt x="20" y="515"/>
                    <a:pt x="82" y="466"/>
                  </a:cubicBezTo>
                  <a:cubicBezTo>
                    <a:pt x="121" y="435"/>
                    <a:pt x="136" y="430"/>
                    <a:pt x="294" y="381"/>
                  </a:cubicBezTo>
                  <a:cubicBezTo>
                    <a:pt x="376" y="355"/>
                    <a:pt x="412" y="324"/>
                    <a:pt x="412" y="268"/>
                  </a:cubicBezTo>
                  <a:cubicBezTo>
                    <a:pt x="412" y="214"/>
                    <a:pt x="384" y="177"/>
                    <a:pt x="340" y="177"/>
                  </a:cubicBezTo>
                  <a:cubicBezTo>
                    <a:pt x="291" y="177"/>
                    <a:pt x="265" y="214"/>
                    <a:pt x="265" y="286"/>
                  </a:cubicBezTo>
                  <a:cubicBezTo>
                    <a:pt x="265" y="296"/>
                    <a:pt x="265" y="317"/>
                    <a:pt x="268" y="337"/>
                  </a:cubicBezTo>
                  <a:cubicBezTo>
                    <a:pt x="26" y="337"/>
                    <a:pt x="26" y="337"/>
                    <a:pt x="26" y="337"/>
                  </a:cubicBezTo>
                  <a:close/>
                  <a:moveTo>
                    <a:pt x="407" y="538"/>
                  </a:moveTo>
                  <a:cubicBezTo>
                    <a:pt x="294" y="587"/>
                    <a:pt x="276" y="610"/>
                    <a:pt x="276" y="708"/>
                  </a:cubicBezTo>
                  <a:cubicBezTo>
                    <a:pt x="276" y="781"/>
                    <a:pt x="299" y="817"/>
                    <a:pt x="340" y="817"/>
                  </a:cubicBezTo>
                  <a:cubicBezTo>
                    <a:pt x="389" y="817"/>
                    <a:pt x="407" y="783"/>
                    <a:pt x="407" y="693"/>
                  </a:cubicBezTo>
                  <a:lnTo>
                    <a:pt x="407" y="538"/>
                  </a:lnTo>
                  <a:close/>
                </a:path>
              </a:pathLst>
            </a:custGeom>
            <a:solidFill>
              <a:srgbClr val="5F7B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Rectangle 6">
              <a:extLst>
                <a:ext uri="{FF2B5EF4-FFF2-40B4-BE49-F238E27FC236}">
                  <a16:creationId xmlns:a16="http://schemas.microsoft.com/office/drawing/2014/main" id="{91FB8DF1-FF0C-44B5-B469-682CFA844C41}"/>
                </a:ext>
              </a:extLst>
            </p:cNvPr>
            <p:cNvSpPr>
              <a:spLocks noChangeArrowheads="1"/>
            </p:cNvSpPr>
            <p:nvPr/>
          </p:nvSpPr>
          <p:spPr bwMode="auto">
            <a:xfrm>
              <a:off x="11817147" y="531385"/>
              <a:ext cx="31539" cy="159548"/>
            </a:xfrm>
            <a:prstGeom prst="rect">
              <a:avLst/>
            </a:prstGeom>
            <a:solidFill>
              <a:srgbClr val="5F7B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7">
              <a:extLst>
                <a:ext uri="{FF2B5EF4-FFF2-40B4-BE49-F238E27FC236}">
                  <a16:creationId xmlns:a16="http://schemas.microsoft.com/office/drawing/2014/main" id="{5704B99E-4776-4C1A-9700-A770D8114744}"/>
                </a:ext>
              </a:extLst>
            </p:cNvPr>
            <p:cNvSpPr>
              <a:spLocks/>
            </p:cNvSpPr>
            <p:nvPr/>
          </p:nvSpPr>
          <p:spPr bwMode="auto">
            <a:xfrm>
              <a:off x="11869093" y="531385"/>
              <a:ext cx="61222" cy="159548"/>
            </a:xfrm>
            <a:custGeom>
              <a:avLst/>
              <a:gdLst>
                <a:gd name="T0" fmla="*/ 353 w 516"/>
                <a:gd name="T1" fmla="*/ 1358 h 1358"/>
                <a:gd name="T2" fmla="*/ 90 w 516"/>
                <a:gd name="T3" fmla="*/ 1358 h 1358"/>
                <a:gd name="T4" fmla="*/ 90 w 516"/>
                <a:gd name="T5" fmla="*/ 595 h 1358"/>
                <a:gd name="T6" fmla="*/ 0 w 516"/>
                <a:gd name="T7" fmla="*/ 595 h 1358"/>
                <a:gd name="T8" fmla="*/ 0 w 516"/>
                <a:gd name="T9" fmla="*/ 373 h 1358"/>
                <a:gd name="T10" fmla="*/ 90 w 516"/>
                <a:gd name="T11" fmla="*/ 373 h 1358"/>
                <a:gd name="T12" fmla="*/ 90 w 516"/>
                <a:gd name="T13" fmla="*/ 242 h 1358"/>
                <a:gd name="T14" fmla="*/ 335 w 516"/>
                <a:gd name="T15" fmla="*/ 0 h 1358"/>
                <a:gd name="T16" fmla="*/ 516 w 516"/>
                <a:gd name="T17" fmla="*/ 0 h 1358"/>
                <a:gd name="T18" fmla="*/ 516 w 516"/>
                <a:gd name="T19" fmla="*/ 219 h 1358"/>
                <a:gd name="T20" fmla="*/ 441 w 516"/>
                <a:gd name="T21" fmla="*/ 219 h 1358"/>
                <a:gd name="T22" fmla="*/ 356 w 516"/>
                <a:gd name="T23" fmla="*/ 293 h 1358"/>
                <a:gd name="T24" fmla="*/ 356 w 516"/>
                <a:gd name="T25" fmla="*/ 373 h 1358"/>
                <a:gd name="T26" fmla="*/ 516 w 516"/>
                <a:gd name="T27" fmla="*/ 373 h 1358"/>
                <a:gd name="T28" fmla="*/ 516 w 516"/>
                <a:gd name="T29" fmla="*/ 595 h 1358"/>
                <a:gd name="T30" fmla="*/ 356 w 516"/>
                <a:gd name="T31" fmla="*/ 595 h 1358"/>
                <a:gd name="T32" fmla="*/ 353 w 516"/>
                <a:gd name="T33" fmla="*/ 1358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6" h="1358">
                  <a:moveTo>
                    <a:pt x="353" y="1358"/>
                  </a:moveTo>
                  <a:cubicBezTo>
                    <a:pt x="90" y="1358"/>
                    <a:pt x="90" y="1358"/>
                    <a:pt x="90" y="1358"/>
                  </a:cubicBezTo>
                  <a:cubicBezTo>
                    <a:pt x="90" y="595"/>
                    <a:pt x="90" y="595"/>
                    <a:pt x="90" y="595"/>
                  </a:cubicBezTo>
                  <a:cubicBezTo>
                    <a:pt x="0" y="595"/>
                    <a:pt x="0" y="595"/>
                    <a:pt x="0" y="595"/>
                  </a:cubicBezTo>
                  <a:cubicBezTo>
                    <a:pt x="0" y="373"/>
                    <a:pt x="0" y="373"/>
                    <a:pt x="0" y="373"/>
                  </a:cubicBezTo>
                  <a:cubicBezTo>
                    <a:pt x="90" y="373"/>
                    <a:pt x="90" y="373"/>
                    <a:pt x="90" y="373"/>
                  </a:cubicBezTo>
                  <a:cubicBezTo>
                    <a:pt x="90" y="242"/>
                    <a:pt x="90" y="242"/>
                    <a:pt x="90" y="242"/>
                  </a:cubicBezTo>
                  <a:cubicBezTo>
                    <a:pt x="90" y="77"/>
                    <a:pt x="168" y="0"/>
                    <a:pt x="335" y="0"/>
                  </a:cubicBezTo>
                  <a:cubicBezTo>
                    <a:pt x="516" y="0"/>
                    <a:pt x="516" y="0"/>
                    <a:pt x="516" y="0"/>
                  </a:cubicBezTo>
                  <a:cubicBezTo>
                    <a:pt x="516" y="219"/>
                    <a:pt x="516" y="219"/>
                    <a:pt x="516" y="219"/>
                  </a:cubicBezTo>
                  <a:cubicBezTo>
                    <a:pt x="441" y="219"/>
                    <a:pt x="441" y="219"/>
                    <a:pt x="441" y="219"/>
                  </a:cubicBezTo>
                  <a:cubicBezTo>
                    <a:pt x="382" y="219"/>
                    <a:pt x="356" y="242"/>
                    <a:pt x="356" y="293"/>
                  </a:cubicBezTo>
                  <a:cubicBezTo>
                    <a:pt x="356" y="373"/>
                    <a:pt x="356" y="373"/>
                    <a:pt x="356" y="373"/>
                  </a:cubicBezTo>
                  <a:cubicBezTo>
                    <a:pt x="516" y="373"/>
                    <a:pt x="516" y="373"/>
                    <a:pt x="516" y="373"/>
                  </a:cubicBezTo>
                  <a:cubicBezTo>
                    <a:pt x="516" y="595"/>
                    <a:pt x="516" y="595"/>
                    <a:pt x="516" y="595"/>
                  </a:cubicBezTo>
                  <a:cubicBezTo>
                    <a:pt x="356" y="595"/>
                    <a:pt x="356" y="595"/>
                    <a:pt x="356" y="595"/>
                  </a:cubicBezTo>
                  <a:lnTo>
                    <a:pt x="353" y="1358"/>
                  </a:lnTo>
                  <a:close/>
                </a:path>
              </a:pathLst>
            </a:custGeom>
            <a:solidFill>
              <a:srgbClr val="5F7B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Rectangle 8">
              <a:extLst>
                <a:ext uri="{FF2B5EF4-FFF2-40B4-BE49-F238E27FC236}">
                  <a16:creationId xmlns:a16="http://schemas.microsoft.com/office/drawing/2014/main" id="{2B2ADC9D-5BDA-4403-87A3-19400BD76323}"/>
                </a:ext>
              </a:extLst>
            </p:cNvPr>
            <p:cNvSpPr>
              <a:spLocks noChangeArrowheads="1"/>
            </p:cNvSpPr>
            <p:nvPr/>
          </p:nvSpPr>
          <p:spPr bwMode="auto">
            <a:xfrm>
              <a:off x="11943301" y="575910"/>
              <a:ext cx="29683" cy="115023"/>
            </a:xfrm>
            <a:prstGeom prst="rect">
              <a:avLst/>
            </a:prstGeom>
            <a:solidFill>
              <a:srgbClr val="5F7B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Rectangle 9">
              <a:extLst>
                <a:ext uri="{FF2B5EF4-FFF2-40B4-BE49-F238E27FC236}">
                  <a16:creationId xmlns:a16="http://schemas.microsoft.com/office/drawing/2014/main" id="{4148CFCF-1784-4EDF-923E-1D86E98B5FBA}"/>
                </a:ext>
              </a:extLst>
            </p:cNvPr>
            <p:cNvSpPr>
              <a:spLocks noChangeArrowheads="1"/>
            </p:cNvSpPr>
            <p:nvPr/>
          </p:nvSpPr>
          <p:spPr bwMode="auto">
            <a:xfrm>
              <a:off x="11943301" y="531385"/>
              <a:ext cx="31539" cy="29683"/>
            </a:xfrm>
            <a:prstGeom prst="rect">
              <a:avLst/>
            </a:prstGeom>
            <a:solidFill>
              <a:srgbClr val="5F7B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Shape 109">
              <a:extLst>
                <a:ext uri="{FF2B5EF4-FFF2-40B4-BE49-F238E27FC236}">
                  <a16:creationId xmlns:a16="http://schemas.microsoft.com/office/drawing/2014/main" id="{87261D60-413D-4DFD-9486-B8D550A476B6}"/>
                </a:ext>
              </a:extLst>
            </p:cNvPr>
            <p:cNvSpPr>
              <a:spLocks/>
            </p:cNvSpPr>
            <p:nvPr/>
          </p:nvSpPr>
          <p:spPr bwMode="auto">
            <a:xfrm>
              <a:off x="11377463" y="216000"/>
              <a:ext cx="597376" cy="298688"/>
            </a:xfrm>
            <a:custGeom>
              <a:avLst/>
              <a:gdLst>
                <a:gd name="connsiteX0" fmla="*/ 255537 w 511175"/>
                <a:gd name="connsiteY0" fmla="*/ 107950 h 255588"/>
                <a:gd name="connsiteX1" fmla="*/ 403225 w 511175"/>
                <a:gd name="connsiteY1" fmla="*/ 255289 h 255588"/>
                <a:gd name="connsiteX2" fmla="*/ 403225 w 511175"/>
                <a:gd name="connsiteY2" fmla="*/ 255588 h 255588"/>
                <a:gd name="connsiteX3" fmla="*/ 376427 w 511175"/>
                <a:gd name="connsiteY3" fmla="*/ 255588 h 255588"/>
                <a:gd name="connsiteX4" fmla="*/ 376427 w 511175"/>
                <a:gd name="connsiteY4" fmla="*/ 255289 h 255588"/>
                <a:gd name="connsiteX5" fmla="*/ 255537 w 511175"/>
                <a:gd name="connsiteY5" fmla="*/ 134703 h 255588"/>
                <a:gd name="connsiteX6" fmla="*/ 134748 w 511175"/>
                <a:gd name="connsiteY6" fmla="*/ 255289 h 255588"/>
                <a:gd name="connsiteX7" fmla="*/ 107950 w 511175"/>
                <a:gd name="connsiteY7" fmla="*/ 255588 h 255588"/>
                <a:gd name="connsiteX8" fmla="*/ 107950 w 511175"/>
                <a:gd name="connsiteY8" fmla="*/ 255289 h 255588"/>
                <a:gd name="connsiteX9" fmla="*/ 255537 w 511175"/>
                <a:gd name="connsiteY9" fmla="*/ 107950 h 255588"/>
                <a:gd name="connsiteX10" fmla="*/ 255537 w 511175"/>
                <a:gd name="connsiteY10" fmla="*/ 53975 h 255588"/>
                <a:gd name="connsiteX11" fmla="*/ 457200 w 511175"/>
                <a:gd name="connsiteY11" fmla="*/ 255288 h 255588"/>
                <a:gd name="connsiteX12" fmla="*/ 457200 w 511175"/>
                <a:gd name="connsiteY12" fmla="*/ 255588 h 255588"/>
                <a:gd name="connsiteX13" fmla="*/ 430392 w 511175"/>
                <a:gd name="connsiteY13" fmla="*/ 255588 h 255588"/>
                <a:gd name="connsiteX14" fmla="*/ 430392 w 511175"/>
                <a:gd name="connsiteY14" fmla="*/ 255288 h 255588"/>
                <a:gd name="connsiteX15" fmla="*/ 255537 w 511175"/>
                <a:gd name="connsiteY15" fmla="*/ 80750 h 255588"/>
                <a:gd name="connsiteX16" fmla="*/ 80783 w 511175"/>
                <a:gd name="connsiteY16" fmla="*/ 255288 h 255588"/>
                <a:gd name="connsiteX17" fmla="*/ 53975 w 511175"/>
                <a:gd name="connsiteY17" fmla="*/ 255588 h 255588"/>
                <a:gd name="connsiteX18" fmla="*/ 53975 w 511175"/>
                <a:gd name="connsiteY18" fmla="*/ 255288 h 255588"/>
                <a:gd name="connsiteX19" fmla="*/ 255537 w 511175"/>
                <a:gd name="connsiteY19" fmla="*/ 53975 h 255588"/>
                <a:gd name="connsiteX20" fmla="*/ 255587 w 511175"/>
                <a:gd name="connsiteY20" fmla="*/ 0 h 255588"/>
                <a:gd name="connsiteX21" fmla="*/ 511175 w 511175"/>
                <a:gd name="connsiteY21" fmla="*/ 255288 h 255588"/>
                <a:gd name="connsiteX22" fmla="*/ 511175 w 511175"/>
                <a:gd name="connsiteY22" fmla="*/ 255588 h 255588"/>
                <a:gd name="connsiteX23" fmla="*/ 484355 w 511175"/>
                <a:gd name="connsiteY23" fmla="*/ 255588 h 255588"/>
                <a:gd name="connsiteX24" fmla="*/ 484355 w 511175"/>
                <a:gd name="connsiteY24" fmla="*/ 255288 h 255588"/>
                <a:gd name="connsiteX25" fmla="*/ 255888 w 511175"/>
                <a:gd name="connsiteY25" fmla="*/ 27088 h 255588"/>
                <a:gd name="connsiteX26" fmla="*/ 27420 w 511175"/>
                <a:gd name="connsiteY26" fmla="*/ 255288 h 255588"/>
                <a:gd name="connsiteX27" fmla="*/ 0 w 511175"/>
                <a:gd name="connsiteY27" fmla="*/ 255588 h 255588"/>
                <a:gd name="connsiteX28" fmla="*/ 0 w 511175"/>
                <a:gd name="connsiteY28" fmla="*/ 255288 h 255588"/>
                <a:gd name="connsiteX29" fmla="*/ 255587 w 511175"/>
                <a:gd name="connsiteY29" fmla="*/ 0 h 25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11175" h="255588">
                  <a:moveTo>
                    <a:pt x="255537" y="107950"/>
                  </a:moveTo>
                  <a:cubicBezTo>
                    <a:pt x="337031" y="107950"/>
                    <a:pt x="403225" y="173733"/>
                    <a:pt x="403225" y="255289"/>
                  </a:cubicBezTo>
                  <a:cubicBezTo>
                    <a:pt x="403225" y="255289"/>
                    <a:pt x="403225" y="255289"/>
                    <a:pt x="403225" y="255588"/>
                  </a:cubicBezTo>
                  <a:cubicBezTo>
                    <a:pt x="403225" y="255588"/>
                    <a:pt x="403225" y="255588"/>
                    <a:pt x="376427" y="255588"/>
                  </a:cubicBezTo>
                  <a:cubicBezTo>
                    <a:pt x="376427" y="255588"/>
                    <a:pt x="376427" y="255588"/>
                    <a:pt x="376427" y="255289"/>
                  </a:cubicBezTo>
                  <a:cubicBezTo>
                    <a:pt x="376427" y="188707"/>
                    <a:pt x="322332" y="134703"/>
                    <a:pt x="255537" y="134703"/>
                  </a:cubicBezTo>
                  <a:cubicBezTo>
                    <a:pt x="188843" y="134703"/>
                    <a:pt x="134748" y="188707"/>
                    <a:pt x="134748" y="255289"/>
                  </a:cubicBezTo>
                  <a:cubicBezTo>
                    <a:pt x="134748" y="255289"/>
                    <a:pt x="134748" y="255289"/>
                    <a:pt x="107950" y="255588"/>
                  </a:cubicBezTo>
                  <a:cubicBezTo>
                    <a:pt x="107950" y="255289"/>
                    <a:pt x="107950" y="255289"/>
                    <a:pt x="107950" y="255289"/>
                  </a:cubicBezTo>
                  <a:cubicBezTo>
                    <a:pt x="107950" y="174033"/>
                    <a:pt x="173844" y="107950"/>
                    <a:pt x="255537" y="107950"/>
                  </a:cubicBezTo>
                  <a:close/>
                  <a:moveTo>
                    <a:pt x="255537" y="53975"/>
                  </a:moveTo>
                  <a:cubicBezTo>
                    <a:pt x="366972" y="53975"/>
                    <a:pt x="457200" y="144092"/>
                    <a:pt x="457200" y="255288"/>
                  </a:cubicBezTo>
                  <a:cubicBezTo>
                    <a:pt x="457200" y="255288"/>
                    <a:pt x="457200" y="255288"/>
                    <a:pt x="457200" y="255588"/>
                  </a:cubicBezTo>
                  <a:cubicBezTo>
                    <a:pt x="457200" y="255588"/>
                    <a:pt x="457200" y="255588"/>
                    <a:pt x="430392" y="255588"/>
                  </a:cubicBezTo>
                  <a:cubicBezTo>
                    <a:pt x="430392" y="255288"/>
                    <a:pt x="430392" y="255288"/>
                    <a:pt x="430392" y="255288"/>
                  </a:cubicBezTo>
                  <a:cubicBezTo>
                    <a:pt x="430392" y="158778"/>
                    <a:pt x="351967" y="80750"/>
                    <a:pt x="255537" y="80750"/>
                  </a:cubicBezTo>
                  <a:cubicBezTo>
                    <a:pt x="158908" y="80750"/>
                    <a:pt x="80783" y="158978"/>
                    <a:pt x="80783" y="255288"/>
                  </a:cubicBezTo>
                  <a:cubicBezTo>
                    <a:pt x="80783" y="255288"/>
                    <a:pt x="80783" y="255288"/>
                    <a:pt x="53975" y="255588"/>
                  </a:cubicBezTo>
                  <a:cubicBezTo>
                    <a:pt x="53975" y="255588"/>
                    <a:pt x="53975" y="255588"/>
                    <a:pt x="53975" y="255288"/>
                  </a:cubicBezTo>
                  <a:cubicBezTo>
                    <a:pt x="53975" y="144092"/>
                    <a:pt x="144203" y="53975"/>
                    <a:pt x="255537" y="53975"/>
                  </a:cubicBezTo>
                  <a:close/>
                  <a:moveTo>
                    <a:pt x="255587" y="0"/>
                  </a:moveTo>
                  <a:cubicBezTo>
                    <a:pt x="396691" y="0"/>
                    <a:pt x="511175" y="114450"/>
                    <a:pt x="511175" y="255288"/>
                  </a:cubicBezTo>
                  <a:cubicBezTo>
                    <a:pt x="511175" y="255288"/>
                    <a:pt x="511175" y="255288"/>
                    <a:pt x="511175" y="255588"/>
                  </a:cubicBezTo>
                  <a:cubicBezTo>
                    <a:pt x="511175" y="255588"/>
                    <a:pt x="511175" y="255588"/>
                    <a:pt x="484355" y="255588"/>
                  </a:cubicBezTo>
                  <a:cubicBezTo>
                    <a:pt x="484355" y="255588"/>
                    <a:pt x="484355" y="255588"/>
                    <a:pt x="484355" y="255288"/>
                  </a:cubicBezTo>
                  <a:cubicBezTo>
                    <a:pt x="484355" y="129343"/>
                    <a:pt x="381980" y="27088"/>
                    <a:pt x="255888" y="27088"/>
                  </a:cubicBezTo>
                  <a:cubicBezTo>
                    <a:pt x="129795" y="27088"/>
                    <a:pt x="27420" y="129144"/>
                    <a:pt x="27420" y="255288"/>
                  </a:cubicBezTo>
                  <a:cubicBezTo>
                    <a:pt x="27420" y="255288"/>
                    <a:pt x="27420" y="255288"/>
                    <a:pt x="0" y="255588"/>
                  </a:cubicBezTo>
                  <a:cubicBezTo>
                    <a:pt x="0" y="255288"/>
                    <a:pt x="0" y="255288"/>
                    <a:pt x="0" y="255288"/>
                  </a:cubicBezTo>
                  <a:cubicBezTo>
                    <a:pt x="0" y="114450"/>
                    <a:pt x="114584" y="0"/>
                    <a:pt x="255587" y="0"/>
                  </a:cubicBezTo>
                  <a:close/>
                </a:path>
              </a:pathLst>
            </a:custGeom>
            <a:solidFill>
              <a:srgbClr val="5F7B7C"/>
            </a:solidFill>
            <a:ln>
              <a:noFill/>
            </a:ln>
          </p:spPr>
          <p:txBody>
            <a:bodyPr vert="horz" wrap="square" lIns="91440" tIns="45720" rIns="91440" bIns="45720" numCol="1" anchor="t" anchorCtr="0" compatLnSpc="1">
              <a:prstTxWarp prst="textNoShape">
                <a:avLst/>
              </a:prstTxWarp>
              <a:noAutofit/>
            </a:bodyPr>
            <a:lstStyle/>
            <a:p>
              <a:endParaRPr lang="en-GB"/>
            </a:p>
          </p:txBody>
        </p:sp>
        <p:sp>
          <p:nvSpPr>
            <p:cNvPr id="111" name="Freeform 13">
              <a:extLst>
                <a:ext uri="{FF2B5EF4-FFF2-40B4-BE49-F238E27FC236}">
                  <a16:creationId xmlns:a16="http://schemas.microsoft.com/office/drawing/2014/main" id="{A1260101-21B5-431A-B279-EE8359BFACC7}"/>
                </a:ext>
              </a:extLst>
            </p:cNvPr>
            <p:cNvSpPr>
              <a:spLocks/>
            </p:cNvSpPr>
            <p:nvPr/>
          </p:nvSpPr>
          <p:spPr bwMode="auto">
            <a:xfrm>
              <a:off x="11609364" y="446045"/>
              <a:ext cx="135431" cy="68643"/>
            </a:xfrm>
            <a:custGeom>
              <a:avLst/>
              <a:gdLst>
                <a:gd name="T0" fmla="*/ 265 w 1159"/>
                <a:gd name="T1" fmla="*/ 580 h 583"/>
                <a:gd name="T2" fmla="*/ 579 w 1159"/>
                <a:gd name="T3" fmla="*/ 266 h 583"/>
                <a:gd name="T4" fmla="*/ 894 w 1159"/>
                <a:gd name="T5" fmla="*/ 580 h 583"/>
                <a:gd name="T6" fmla="*/ 894 w 1159"/>
                <a:gd name="T7" fmla="*/ 583 h 583"/>
                <a:gd name="T8" fmla="*/ 1159 w 1159"/>
                <a:gd name="T9" fmla="*/ 583 h 583"/>
                <a:gd name="T10" fmla="*/ 1159 w 1159"/>
                <a:gd name="T11" fmla="*/ 580 h 583"/>
                <a:gd name="T12" fmla="*/ 579 w 1159"/>
                <a:gd name="T13" fmla="*/ 0 h 583"/>
                <a:gd name="T14" fmla="*/ 0 w 1159"/>
                <a:gd name="T15" fmla="*/ 580 h 583"/>
                <a:gd name="T16" fmla="*/ 0 w 1159"/>
                <a:gd name="T17" fmla="*/ 583 h 583"/>
                <a:gd name="T18" fmla="*/ 265 w 1159"/>
                <a:gd name="T19" fmla="*/ 580 h 583"/>
                <a:gd name="T20" fmla="*/ 265 w 1159"/>
                <a:gd name="T21" fmla="*/ 58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9" h="583">
                  <a:moveTo>
                    <a:pt x="265" y="580"/>
                  </a:moveTo>
                  <a:cubicBezTo>
                    <a:pt x="265" y="408"/>
                    <a:pt x="407" y="266"/>
                    <a:pt x="579" y="266"/>
                  </a:cubicBezTo>
                  <a:cubicBezTo>
                    <a:pt x="752" y="266"/>
                    <a:pt x="894" y="405"/>
                    <a:pt x="894" y="580"/>
                  </a:cubicBezTo>
                  <a:cubicBezTo>
                    <a:pt x="894" y="580"/>
                    <a:pt x="894" y="580"/>
                    <a:pt x="894" y="583"/>
                  </a:cubicBezTo>
                  <a:cubicBezTo>
                    <a:pt x="1159" y="583"/>
                    <a:pt x="1159" y="583"/>
                    <a:pt x="1159" y="583"/>
                  </a:cubicBezTo>
                  <a:cubicBezTo>
                    <a:pt x="1159" y="580"/>
                    <a:pt x="1159" y="580"/>
                    <a:pt x="1159" y="580"/>
                  </a:cubicBezTo>
                  <a:cubicBezTo>
                    <a:pt x="1159" y="258"/>
                    <a:pt x="899" y="0"/>
                    <a:pt x="579" y="0"/>
                  </a:cubicBezTo>
                  <a:cubicBezTo>
                    <a:pt x="257" y="0"/>
                    <a:pt x="0" y="261"/>
                    <a:pt x="0" y="580"/>
                  </a:cubicBezTo>
                  <a:cubicBezTo>
                    <a:pt x="0" y="583"/>
                    <a:pt x="0" y="583"/>
                    <a:pt x="0" y="583"/>
                  </a:cubicBezTo>
                  <a:cubicBezTo>
                    <a:pt x="265" y="580"/>
                    <a:pt x="265" y="580"/>
                    <a:pt x="265" y="580"/>
                  </a:cubicBezTo>
                  <a:cubicBezTo>
                    <a:pt x="265" y="580"/>
                    <a:pt x="265" y="580"/>
                    <a:pt x="265" y="580"/>
                  </a:cubicBezTo>
                </a:path>
              </a:pathLst>
            </a:custGeom>
            <a:solidFill>
              <a:srgbClr val="A5D8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12" name="Freeform 7770">
            <a:extLst>
              <a:ext uri="{FF2B5EF4-FFF2-40B4-BE49-F238E27FC236}">
                <a16:creationId xmlns:a16="http://schemas.microsoft.com/office/drawing/2014/main" id="{B99CF552-32E0-4DC1-BFB3-7171D8C2A11F}"/>
              </a:ext>
            </a:extLst>
          </p:cNvPr>
          <p:cNvSpPr>
            <a:spLocks/>
          </p:cNvSpPr>
          <p:nvPr userDrawn="1"/>
        </p:nvSpPr>
        <p:spPr bwMode="auto">
          <a:xfrm>
            <a:off x="3819104" y="1324383"/>
            <a:ext cx="156244" cy="161925"/>
          </a:xfrm>
          <a:custGeom>
            <a:avLst/>
            <a:gdLst>
              <a:gd name="T0" fmla="*/ 135 w 300"/>
              <a:gd name="T1" fmla="*/ 302 h 310"/>
              <a:gd name="T2" fmla="*/ 164 w 300"/>
              <a:gd name="T3" fmla="*/ 302 h 310"/>
              <a:gd name="T4" fmla="*/ 293 w 300"/>
              <a:gd name="T5" fmla="*/ 173 h 310"/>
              <a:gd name="T6" fmla="*/ 300 w 300"/>
              <a:gd name="T7" fmla="*/ 158 h 310"/>
              <a:gd name="T8" fmla="*/ 293 w 300"/>
              <a:gd name="T9" fmla="*/ 143 h 310"/>
              <a:gd name="T10" fmla="*/ 264 w 300"/>
              <a:gd name="T11" fmla="*/ 143 h 310"/>
              <a:gd name="T12" fmla="*/ 170 w 300"/>
              <a:gd name="T13" fmla="*/ 237 h 310"/>
              <a:gd name="T14" fmla="*/ 170 w 300"/>
              <a:gd name="T15" fmla="*/ 21 h 310"/>
              <a:gd name="T16" fmla="*/ 150 w 300"/>
              <a:gd name="T17" fmla="*/ 0 h 310"/>
              <a:gd name="T18" fmla="*/ 129 w 300"/>
              <a:gd name="T19" fmla="*/ 21 h 310"/>
              <a:gd name="T20" fmla="*/ 129 w 300"/>
              <a:gd name="T21" fmla="*/ 237 h 310"/>
              <a:gd name="T22" fmla="*/ 35 w 300"/>
              <a:gd name="T23" fmla="*/ 143 h 310"/>
              <a:gd name="T24" fmla="*/ 20 w 300"/>
              <a:gd name="T25" fmla="*/ 137 h 310"/>
              <a:gd name="T26" fmla="*/ 6 w 300"/>
              <a:gd name="T27" fmla="*/ 143 h 310"/>
              <a:gd name="T28" fmla="*/ 0 w 300"/>
              <a:gd name="T29" fmla="*/ 158 h 310"/>
              <a:gd name="T30" fmla="*/ 6 w 300"/>
              <a:gd name="T31" fmla="*/ 173 h 310"/>
              <a:gd name="T32" fmla="*/ 135 w 300"/>
              <a:gd name="T33" fmla="*/ 30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0" h="310">
                <a:moveTo>
                  <a:pt x="135" y="302"/>
                </a:moveTo>
                <a:cubicBezTo>
                  <a:pt x="143" y="310"/>
                  <a:pt x="156" y="310"/>
                  <a:pt x="164" y="302"/>
                </a:cubicBezTo>
                <a:cubicBezTo>
                  <a:pt x="293" y="173"/>
                  <a:pt x="293" y="173"/>
                  <a:pt x="293" y="173"/>
                </a:cubicBezTo>
                <a:cubicBezTo>
                  <a:pt x="297" y="169"/>
                  <a:pt x="300" y="164"/>
                  <a:pt x="300" y="158"/>
                </a:cubicBezTo>
                <a:cubicBezTo>
                  <a:pt x="300" y="153"/>
                  <a:pt x="297" y="147"/>
                  <a:pt x="293" y="143"/>
                </a:cubicBezTo>
                <a:cubicBezTo>
                  <a:pt x="286" y="135"/>
                  <a:pt x="272" y="135"/>
                  <a:pt x="264" y="143"/>
                </a:cubicBezTo>
                <a:cubicBezTo>
                  <a:pt x="170" y="237"/>
                  <a:pt x="170" y="237"/>
                  <a:pt x="170" y="237"/>
                </a:cubicBezTo>
                <a:cubicBezTo>
                  <a:pt x="170" y="21"/>
                  <a:pt x="170" y="21"/>
                  <a:pt x="170" y="21"/>
                </a:cubicBezTo>
                <a:cubicBezTo>
                  <a:pt x="170" y="9"/>
                  <a:pt x="161" y="0"/>
                  <a:pt x="150" y="0"/>
                </a:cubicBezTo>
                <a:cubicBezTo>
                  <a:pt x="138" y="0"/>
                  <a:pt x="129" y="9"/>
                  <a:pt x="129" y="21"/>
                </a:cubicBezTo>
                <a:cubicBezTo>
                  <a:pt x="129" y="237"/>
                  <a:pt x="129" y="237"/>
                  <a:pt x="129" y="237"/>
                </a:cubicBezTo>
                <a:cubicBezTo>
                  <a:pt x="35" y="143"/>
                  <a:pt x="35" y="143"/>
                  <a:pt x="35" y="143"/>
                </a:cubicBezTo>
                <a:cubicBezTo>
                  <a:pt x="31" y="139"/>
                  <a:pt x="26" y="137"/>
                  <a:pt x="20" y="137"/>
                </a:cubicBezTo>
                <a:cubicBezTo>
                  <a:pt x="15" y="137"/>
                  <a:pt x="10" y="139"/>
                  <a:pt x="6" y="143"/>
                </a:cubicBezTo>
                <a:cubicBezTo>
                  <a:pt x="2" y="147"/>
                  <a:pt x="0" y="153"/>
                  <a:pt x="0" y="158"/>
                </a:cubicBezTo>
                <a:cubicBezTo>
                  <a:pt x="0" y="164"/>
                  <a:pt x="2" y="169"/>
                  <a:pt x="6" y="173"/>
                </a:cubicBezTo>
                <a:lnTo>
                  <a:pt x="135" y="30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67515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ent - Long">
    <p:spTree>
      <p:nvGrpSpPr>
        <p:cNvPr id="1" name=""/>
        <p:cNvGrpSpPr/>
        <p:nvPr/>
      </p:nvGrpSpPr>
      <p:grpSpPr>
        <a:xfrm>
          <a:off x="0" y="0"/>
          <a:ext cx="0" cy="0"/>
          <a:chOff x="0" y="0"/>
          <a:chExt cx="0" cy="0"/>
        </a:xfrm>
      </p:grpSpPr>
      <p:grpSp>
        <p:nvGrpSpPr>
          <p:cNvPr id="104" name="Group 103">
            <a:extLst>
              <a:ext uri="{FF2B5EF4-FFF2-40B4-BE49-F238E27FC236}">
                <a16:creationId xmlns:a16="http://schemas.microsoft.com/office/drawing/2014/main" id="{CA1A4D69-CC3C-48E5-A867-07602FB470C6}"/>
              </a:ext>
            </a:extLst>
          </p:cNvPr>
          <p:cNvGrpSpPr/>
          <p:nvPr userDrawn="1"/>
        </p:nvGrpSpPr>
        <p:grpSpPr>
          <a:xfrm>
            <a:off x="11377463" y="216000"/>
            <a:ext cx="597377" cy="476788"/>
            <a:chOff x="11377463" y="216000"/>
            <a:chExt cx="597377" cy="476788"/>
          </a:xfrm>
        </p:grpSpPr>
        <p:sp>
          <p:nvSpPr>
            <p:cNvPr id="105" name="Freeform 5">
              <a:extLst>
                <a:ext uri="{FF2B5EF4-FFF2-40B4-BE49-F238E27FC236}">
                  <a16:creationId xmlns:a16="http://schemas.microsoft.com/office/drawing/2014/main" id="{DB62EFD1-A357-4E17-964A-0FABF754208A}"/>
                </a:ext>
              </a:extLst>
            </p:cNvPr>
            <p:cNvSpPr>
              <a:spLocks noEditPoints="1"/>
            </p:cNvSpPr>
            <p:nvPr/>
          </p:nvSpPr>
          <p:spPr bwMode="auto">
            <a:xfrm>
              <a:off x="11713256" y="572199"/>
              <a:ext cx="81629" cy="120589"/>
            </a:xfrm>
            <a:custGeom>
              <a:avLst/>
              <a:gdLst>
                <a:gd name="T0" fmla="*/ 26 w 701"/>
                <a:gd name="T1" fmla="*/ 337 h 1025"/>
                <a:gd name="T2" fmla="*/ 31 w 701"/>
                <a:gd name="T3" fmla="*/ 257 h 1025"/>
                <a:gd name="T4" fmla="*/ 100 w 701"/>
                <a:gd name="T5" fmla="*/ 67 h 1025"/>
                <a:gd name="T6" fmla="*/ 350 w 701"/>
                <a:gd name="T7" fmla="*/ 0 h 1025"/>
                <a:gd name="T8" fmla="*/ 574 w 701"/>
                <a:gd name="T9" fmla="*/ 59 h 1025"/>
                <a:gd name="T10" fmla="*/ 667 w 701"/>
                <a:gd name="T11" fmla="*/ 291 h 1025"/>
                <a:gd name="T12" fmla="*/ 667 w 701"/>
                <a:gd name="T13" fmla="*/ 832 h 1025"/>
                <a:gd name="T14" fmla="*/ 701 w 701"/>
                <a:gd name="T15" fmla="*/ 1005 h 1025"/>
                <a:gd name="T16" fmla="*/ 440 w 701"/>
                <a:gd name="T17" fmla="*/ 1005 h 1025"/>
                <a:gd name="T18" fmla="*/ 422 w 701"/>
                <a:gd name="T19" fmla="*/ 889 h 1025"/>
                <a:gd name="T20" fmla="*/ 229 w 701"/>
                <a:gd name="T21" fmla="*/ 1025 h 1025"/>
                <a:gd name="T22" fmla="*/ 0 w 701"/>
                <a:gd name="T23" fmla="*/ 734 h 1025"/>
                <a:gd name="T24" fmla="*/ 82 w 701"/>
                <a:gd name="T25" fmla="*/ 466 h 1025"/>
                <a:gd name="T26" fmla="*/ 294 w 701"/>
                <a:gd name="T27" fmla="*/ 381 h 1025"/>
                <a:gd name="T28" fmla="*/ 412 w 701"/>
                <a:gd name="T29" fmla="*/ 268 h 1025"/>
                <a:gd name="T30" fmla="*/ 340 w 701"/>
                <a:gd name="T31" fmla="*/ 177 h 1025"/>
                <a:gd name="T32" fmla="*/ 265 w 701"/>
                <a:gd name="T33" fmla="*/ 286 h 1025"/>
                <a:gd name="T34" fmla="*/ 268 w 701"/>
                <a:gd name="T35" fmla="*/ 337 h 1025"/>
                <a:gd name="T36" fmla="*/ 26 w 701"/>
                <a:gd name="T37" fmla="*/ 337 h 1025"/>
                <a:gd name="T38" fmla="*/ 407 w 701"/>
                <a:gd name="T39" fmla="*/ 538 h 1025"/>
                <a:gd name="T40" fmla="*/ 276 w 701"/>
                <a:gd name="T41" fmla="*/ 708 h 1025"/>
                <a:gd name="T42" fmla="*/ 340 w 701"/>
                <a:gd name="T43" fmla="*/ 817 h 1025"/>
                <a:gd name="T44" fmla="*/ 407 w 701"/>
                <a:gd name="T45" fmla="*/ 693 h 1025"/>
                <a:gd name="T46" fmla="*/ 407 w 701"/>
                <a:gd name="T47" fmla="*/ 538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1" h="1025">
                  <a:moveTo>
                    <a:pt x="26" y="337"/>
                  </a:moveTo>
                  <a:cubicBezTo>
                    <a:pt x="31" y="257"/>
                    <a:pt x="31" y="257"/>
                    <a:pt x="31" y="257"/>
                  </a:cubicBezTo>
                  <a:cubicBezTo>
                    <a:pt x="33" y="149"/>
                    <a:pt x="49" y="103"/>
                    <a:pt x="100" y="67"/>
                  </a:cubicBezTo>
                  <a:cubicBezTo>
                    <a:pt x="154" y="25"/>
                    <a:pt x="252" y="0"/>
                    <a:pt x="350" y="0"/>
                  </a:cubicBezTo>
                  <a:cubicBezTo>
                    <a:pt x="438" y="0"/>
                    <a:pt x="520" y="23"/>
                    <a:pt x="574" y="59"/>
                  </a:cubicBezTo>
                  <a:cubicBezTo>
                    <a:pt x="639" y="103"/>
                    <a:pt x="667" y="175"/>
                    <a:pt x="667" y="291"/>
                  </a:cubicBezTo>
                  <a:cubicBezTo>
                    <a:pt x="667" y="832"/>
                    <a:pt x="667" y="832"/>
                    <a:pt x="667" y="832"/>
                  </a:cubicBezTo>
                  <a:cubicBezTo>
                    <a:pt x="667" y="904"/>
                    <a:pt x="675" y="943"/>
                    <a:pt x="701" y="1005"/>
                  </a:cubicBezTo>
                  <a:cubicBezTo>
                    <a:pt x="440" y="1005"/>
                    <a:pt x="440" y="1005"/>
                    <a:pt x="440" y="1005"/>
                  </a:cubicBezTo>
                  <a:cubicBezTo>
                    <a:pt x="428" y="966"/>
                    <a:pt x="425" y="945"/>
                    <a:pt x="422" y="889"/>
                  </a:cubicBezTo>
                  <a:cubicBezTo>
                    <a:pt x="379" y="994"/>
                    <a:pt x="335" y="1025"/>
                    <a:pt x="229" y="1025"/>
                  </a:cubicBezTo>
                  <a:cubicBezTo>
                    <a:pt x="54" y="1025"/>
                    <a:pt x="0" y="953"/>
                    <a:pt x="0" y="734"/>
                  </a:cubicBezTo>
                  <a:cubicBezTo>
                    <a:pt x="0" y="582"/>
                    <a:pt x="20" y="515"/>
                    <a:pt x="82" y="466"/>
                  </a:cubicBezTo>
                  <a:cubicBezTo>
                    <a:pt x="121" y="435"/>
                    <a:pt x="136" y="430"/>
                    <a:pt x="294" y="381"/>
                  </a:cubicBezTo>
                  <a:cubicBezTo>
                    <a:pt x="376" y="355"/>
                    <a:pt x="412" y="324"/>
                    <a:pt x="412" y="268"/>
                  </a:cubicBezTo>
                  <a:cubicBezTo>
                    <a:pt x="412" y="214"/>
                    <a:pt x="384" y="177"/>
                    <a:pt x="340" y="177"/>
                  </a:cubicBezTo>
                  <a:cubicBezTo>
                    <a:pt x="291" y="177"/>
                    <a:pt x="265" y="214"/>
                    <a:pt x="265" y="286"/>
                  </a:cubicBezTo>
                  <a:cubicBezTo>
                    <a:pt x="265" y="296"/>
                    <a:pt x="265" y="317"/>
                    <a:pt x="268" y="337"/>
                  </a:cubicBezTo>
                  <a:cubicBezTo>
                    <a:pt x="26" y="337"/>
                    <a:pt x="26" y="337"/>
                    <a:pt x="26" y="337"/>
                  </a:cubicBezTo>
                  <a:close/>
                  <a:moveTo>
                    <a:pt x="407" y="538"/>
                  </a:moveTo>
                  <a:cubicBezTo>
                    <a:pt x="294" y="587"/>
                    <a:pt x="276" y="610"/>
                    <a:pt x="276" y="708"/>
                  </a:cubicBezTo>
                  <a:cubicBezTo>
                    <a:pt x="276" y="781"/>
                    <a:pt x="299" y="817"/>
                    <a:pt x="340" y="817"/>
                  </a:cubicBezTo>
                  <a:cubicBezTo>
                    <a:pt x="389" y="817"/>
                    <a:pt x="407" y="783"/>
                    <a:pt x="407" y="693"/>
                  </a:cubicBezTo>
                  <a:lnTo>
                    <a:pt x="407" y="538"/>
                  </a:lnTo>
                  <a:close/>
                </a:path>
              </a:pathLst>
            </a:custGeom>
            <a:solidFill>
              <a:srgbClr val="5F7B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Rectangle 6">
              <a:extLst>
                <a:ext uri="{FF2B5EF4-FFF2-40B4-BE49-F238E27FC236}">
                  <a16:creationId xmlns:a16="http://schemas.microsoft.com/office/drawing/2014/main" id="{91FB8DF1-FF0C-44B5-B469-682CFA844C41}"/>
                </a:ext>
              </a:extLst>
            </p:cNvPr>
            <p:cNvSpPr>
              <a:spLocks noChangeArrowheads="1"/>
            </p:cNvSpPr>
            <p:nvPr/>
          </p:nvSpPr>
          <p:spPr bwMode="auto">
            <a:xfrm>
              <a:off x="11817147" y="531385"/>
              <a:ext cx="31539" cy="159548"/>
            </a:xfrm>
            <a:prstGeom prst="rect">
              <a:avLst/>
            </a:prstGeom>
            <a:solidFill>
              <a:srgbClr val="5F7B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7">
              <a:extLst>
                <a:ext uri="{FF2B5EF4-FFF2-40B4-BE49-F238E27FC236}">
                  <a16:creationId xmlns:a16="http://schemas.microsoft.com/office/drawing/2014/main" id="{5704B99E-4776-4C1A-9700-A770D8114744}"/>
                </a:ext>
              </a:extLst>
            </p:cNvPr>
            <p:cNvSpPr>
              <a:spLocks/>
            </p:cNvSpPr>
            <p:nvPr/>
          </p:nvSpPr>
          <p:spPr bwMode="auto">
            <a:xfrm>
              <a:off x="11869093" y="531385"/>
              <a:ext cx="61222" cy="159548"/>
            </a:xfrm>
            <a:custGeom>
              <a:avLst/>
              <a:gdLst>
                <a:gd name="T0" fmla="*/ 353 w 516"/>
                <a:gd name="T1" fmla="*/ 1358 h 1358"/>
                <a:gd name="T2" fmla="*/ 90 w 516"/>
                <a:gd name="T3" fmla="*/ 1358 h 1358"/>
                <a:gd name="T4" fmla="*/ 90 w 516"/>
                <a:gd name="T5" fmla="*/ 595 h 1358"/>
                <a:gd name="T6" fmla="*/ 0 w 516"/>
                <a:gd name="T7" fmla="*/ 595 h 1358"/>
                <a:gd name="T8" fmla="*/ 0 w 516"/>
                <a:gd name="T9" fmla="*/ 373 h 1358"/>
                <a:gd name="T10" fmla="*/ 90 w 516"/>
                <a:gd name="T11" fmla="*/ 373 h 1358"/>
                <a:gd name="T12" fmla="*/ 90 w 516"/>
                <a:gd name="T13" fmla="*/ 242 h 1358"/>
                <a:gd name="T14" fmla="*/ 335 w 516"/>
                <a:gd name="T15" fmla="*/ 0 h 1358"/>
                <a:gd name="T16" fmla="*/ 516 w 516"/>
                <a:gd name="T17" fmla="*/ 0 h 1358"/>
                <a:gd name="T18" fmla="*/ 516 w 516"/>
                <a:gd name="T19" fmla="*/ 219 h 1358"/>
                <a:gd name="T20" fmla="*/ 441 w 516"/>
                <a:gd name="T21" fmla="*/ 219 h 1358"/>
                <a:gd name="T22" fmla="*/ 356 w 516"/>
                <a:gd name="T23" fmla="*/ 293 h 1358"/>
                <a:gd name="T24" fmla="*/ 356 w 516"/>
                <a:gd name="T25" fmla="*/ 373 h 1358"/>
                <a:gd name="T26" fmla="*/ 516 w 516"/>
                <a:gd name="T27" fmla="*/ 373 h 1358"/>
                <a:gd name="T28" fmla="*/ 516 w 516"/>
                <a:gd name="T29" fmla="*/ 595 h 1358"/>
                <a:gd name="T30" fmla="*/ 356 w 516"/>
                <a:gd name="T31" fmla="*/ 595 h 1358"/>
                <a:gd name="T32" fmla="*/ 353 w 516"/>
                <a:gd name="T33" fmla="*/ 1358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6" h="1358">
                  <a:moveTo>
                    <a:pt x="353" y="1358"/>
                  </a:moveTo>
                  <a:cubicBezTo>
                    <a:pt x="90" y="1358"/>
                    <a:pt x="90" y="1358"/>
                    <a:pt x="90" y="1358"/>
                  </a:cubicBezTo>
                  <a:cubicBezTo>
                    <a:pt x="90" y="595"/>
                    <a:pt x="90" y="595"/>
                    <a:pt x="90" y="595"/>
                  </a:cubicBezTo>
                  <a:cubicBezTo>
                    <a:pt x="0" y="595"/>
                    <a:pt x="0" y="595"/>
                    <a:pt x="0" y="595"/>
                  </a:cubicBezTo>
                  <a:cubicBezTo>
                    <a:pt x="0" y="373"/>
                    <a:pt x="0" y="373"/>
                    <a:pt x="0" y="373"/>
                  </a:cubicBezTo>
                  <a:cubicBezTo>
                    <a:pt x="90" y="373"/>
                    <a:pt x="90" y="373"/>
                    <a:pt x="90" y="373"/>
                  </a:cubicBezTo>
                  <a:cubicBezTo>
                    <a:pt x="90" y="242"/>
                    <a:pt x="90" y="242"/>
                    <a:pt x="90" y="242"/>
                  </a:cubicBezTo>
                  <a:cubicBezTo>
                    <a:pt x="90" y="77"/>
                    <a:pt x="168" y="0"/>
                    <a:pt x="335" y="0"/>
                  </a:cubicBezTo>
                  <a:cubicBezTo>
                    <a:pt x="516" y="0"/>
                    <a:pt x="516" y="0"/>
                    <a:pt x="516" y="0"/>
                  </a:cubicBezTo>
                  <a:cubicBezTo>
                    <a:pt x="516" y="219"/>
                    <a:pt x="516" y="219"/>
                    <a:pt x="516" y="219"/>
                  </a:cubicBezTo>
                  <a:cubicBezTo>
                    <a:pt x="441" y="219"/>
                    <a:pt x="441" y="219"/>
                    <a:pt x="441" y="219"/>
                  </a:cubicBezTo>
                  <a:cubicBezTo>
                    <a:pt x="382" y="219"/>
                    <a:pt x="356" y="242"/>
                    <a:pt x="356" y="293"/>
                  </a:cubicBezTo>
                  <a:cubicBezTo>
                    <a:pt x="356" y="373"/>
                    <a:pt x="356" y="373"/>
                    <a:pt x="356" y="373"/>
                  </a:cubicBezTo>
                  <a:cubicBezTo>
                    <a:pt x="516" y="373"/>
                    <a:pt x="516" y="373"/>
                    <a:pt x="516" y="373"/>
                  </a:cubicBezTo>
                  <a:cubicBezTo>
                    <a:pt x="516" y="595"/>
                    <a:pt x="516" y="595"/>
                    <a:pt x="516" y="595"/>
                  </a:cubicBezTo>
                  <a:cubicBezTo>
                    <a:pt x="356" y="595"/>
                    <a:pt x="356" y="595"/>
                    <a:pt x="356" y="595"/>
                  </a:cubicBezTo>
                  <a:lnTo>
                    <a:pt x="353" y="1358"/>
                  </a:lnTo>
                  <a:close/>
                </a:path>
              </a:pathLst>
            </a:custGeom>
            <a:solidFill>
              <a:srgbClr val="5F7B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Rectangle 8">
              <a:extLst>
                <a:ext uri="{FF2B5EF4-FFF2-40B4-BE49-F238E27FC236}">
                  <a16:creationId xmlns:a16="http://schemas.microsoft.com/office/drawing/2014/main" id="{2B2ADC9D-5BDA-4403-87A3-19400BD76323}"/>
                </a:ext>
              </a:extLst>
            </p:cNvPr>
            <p:cNvSpPr>
              <a:spLocks noChangeArrowheads="1"/>
            </p:cNvSpPr>
            <p:nvPr/>
          </p:nvSpPr>
          <p:spPr bwMode="auto">
            <a:xfrm>
              <a:off x="11943301" y="575910"/>
              <a:ext cx="29683" cy="115023"/>
            </a:xfrm>
            <a:prstGeom prst="rect">
              <a:avLst/>
            </a:prstGeom>
            <a:solidFill>
              <a:srgbClr val="5F7B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Rectangle 9">
              <a:extLst>
                <a:ext uri="{FF2B5EF4-FFF2-40B4-BE49-F238E27FC236}">
                  <a16:creationId xmlns:a16="http://schemas.microsoft.com/office/drawing/2014/main" id="{4148CFCF-1784-4EDF-923E-1D86E98B5FBA}"/>
                </a:ext>
              </a:extLst>
            </p:cNvPr>
            <p:cNvSpPr>
              <a:spLocks noChangeArrowheads="1"/>
            </p:cNvSpPr>
            <p:nvPr/>
          </p:nvSpPr>
          <p:spPr bwMode="auto">
            <a:xfrm>
              <a:off x="11943301" y="531385"/>
              <a:ext cx="31539" cy="29683"/>
            </a:xfrm>
            <a:prstGeom prst="rect">
              <a:avLst/>
            </a:prstGeom>
            <a:solidFill>
              <a:srgbClr val="5F7B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Shape 109">
              <a:extLst>
                <a:ext uri="{FF2B5EF4-FFF2-40B4-BE49-F238E27FC236}">
                  <a16:creationId xmlns:a16="http://schemas.microsoft.com/office/drawing/2014/main" id="{87261D60-413D-4DFD-9486-B8D550A476B6}"/>
                </a:ext>
              </a:extLst>
            </p:cNvPr>
            <p:cNvSpPr>
              <a:spLocks/>
            </p:cNvSpPr>
            <p:nvPr/>
          </p:nvSpPr>
          <p:spPr bwMode="auto">
            <a:xfrm>
              <a:off x="11377463" y="216000"/>
              <a:ext cx="597376" cy="298688"/>
            </a:xfrm>
            <a:custGeom>
              <a:avLst/>
              <a:gdLst>
                <a:gd name="connsiteX0" fmla="*/ 255537 w 511175"/>
                <a:gd name="connsiteY0" fmla="*/ 107950 h 255588"/>
                <a:gd name="connsiteX1" fmla="*/ 403225 w 511175"/>
                <a:gd name="connsiteY1" fmla="*/ 255289 h 255588"/>
                <a:gd name="connsiteX2" fmla="*/ 403225 w 511175"/>
                <a:gd name="connsiteY2" fmla="*/ 255588 h 255588"/>
                <a:gd name="connsiteX3" fmla="*/ 376427 w 511175"/>
                <a:gd name="connsiteY3" fmla="*/ 255588 h 255588"/>
                <a:gd name="connsiteX4" fmla="*/ 376427 w 511175"/>
                <a:gd name="connsiteY4" fmla="*/ 255289 h 255588"/>
                <a:gd name="connsiteX5" fmla="*/ 255537 w 511175"/>
                <a:gd name="connsiteY5" fmla="*/ 134703 h 255588"/>
                <a:gd name="connsiteX6" fmla="*/ 134748 w 511175"/>
                <a:gd name="connsiteY6" fmla="*/ 255289 h 255588"/>
                <a:gd name="connsiteX7" fmla="*/ 107950 w 511175"/>
                <a:gd name="connsiteY7" fmla="*/ 255588 h 255588"/>
                <a:gd name="connsiteX8" fmla="*/ 107950 w 511175"/>
                <a:gd name="connsiteY8" fmla="*/ 255289 h 255588"/>
                <a:gd name="connsiteX9" fmla="*/ 255537 w 511175"/>
                <a:gd name="connsiteY9" fmla="*/ 107950 h 255588"/>
                <a:gd name="connsiteX10" fmla="*/ 255537 w 511175"/>
                <a:gd name="connsiteY10" fmla="*/ 53975 h 255588"/>
                <a:gd name="connsiteX11" fmla="*/ 457200 w 511175"/>
                <a:gd name="connsiteY11" fmla="*/ 255288 h 255588"/>
                <a:gd name="connsiteX12" fmla="*/ 457200 w 511175"/>
                <a:gd name="connsiteY12" fmla="*/ 255588 h 255588"/>
                <a:gd name="connsiteX13" fmla="*/ 430392 w 511175"/>
                <a:gd name="connsiteY13" fmla="*/ 255588 h 255588"/>
                <a:gd name="connsiteX14" fmla="*/ 430392 w 511175"/>
                <a:gd name="connsiteY14" fmla="*/ 255288 h 255588"/>
                <a:gd name="connsiteX15" fmla="*/ 255537 w 511175"/>
                <a:gd name="connsiteY15" fmla="*/ 80750 h 255588"/>
                <a:gd name="connsiteX16" fmla="*/ 80783 w 511175"/>
                <a:gd name="connsiteY16" fmla="*/ 255288 h 255588"/>
                <a:gd name="connsiteX17" fmla="*/ 53975 w 511175"/>
                <a:gd name="connsiteY17" fmla="*/ 255588 h 255588"/>
                <a:gd name="connsiteX18" fmla="*/ 53975 w 511175"/>
                <a:gd name="connsiteY18" fmla="*/ 255288 h 255588"/>
                <a:gd name="connsiteX19" fmla="*/ 255537 w 511175"/>
                <a:gd name="connsiteY19" fmla="*/ 53975 h 255588"/>
                <a:gd name="connsiteX20" fmla="*/ 255587 w 511175"/>
                <a:gd name="connsiteY20" fmla="*/ 0 h 255588"/>
                <a:gd name="connsiteX21" fmla="*/ 511175 w 511175"/>
                <a:gd name="connsiteY21" fmla="*/ 255288 h 255588"/>
                <a:gd name="connsiteX22" fmla="*/ 511175 w 511175"/>
                <a:gd name="connsiteY22" fmla="*/ 255588 h 255588"/>
                <a:gd name="connsiteX23" fmla="*/ 484355 w 511175"/>
                <a:gd name="connsiteY23" fmla="*/ 255588 h 255588"/>
                <a:gd name="connsiteX24" fmla="*/ 484355 w 511175"/>
                <a:gd name="connsiteY24" fmla="*/ 255288 h 255588"/>
                <a:gd name="connsiteX25" fmla="*/ 255888 w 511175"/>
                <a:gd name="connsiteY25" fmla="*/ 27088 h 255588"/>
                <a:gd name="connsiteX26" fmla="*/ 27420 w 511175"/>
                <a:gd name="connsiteY26" fmla="*/ 255288 h 255588"/>
                <a:gd name="connsiteX27" fmla="*/ 0 w 511175"/>
                <a:gd name="connsiteY27" fmla="*/ 255588 h 255588"/>
                <a:gd name="connsiteX28" fmla="*/ 0 w 511175"/>
                <a:gd name="connsiteY28" fmla="*/ 255288 h 255588"/>
                <a:gd name="connsiteX29" fmla="*/ 255587 w 511175"/>
                <a:gd name="connsiteY29" fmla="*/ 0 h 25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11175" h="255588">
                  <a:moveTo>
                    <a:pt x="255537" y="107950"/>
                  </a:moveTo>
                  <a:cubicBezTo>
                    <a:pt x="337031" y="107950"/>
                    <a:pt x="403225" y="173733"/>
                    <a:pt x="403225" y="255289"/>
                  </a:cubicBezTo>
                  <a:cubicBezTo>
                    <a:pt x="403225" y="255289"/>
                    <a:pt x="403225" y="255289"/>
                    <a:pt x="403225" y="255588"/>
                  </a:cubicBezTo>
                  <a:cubicBezTo>
                    <a:pt x="403225" y="255588"/>
                    <a:pt x="403225" y="255588"/>
                    <a:pt x="376427" y="255588"/>
                  </a:cubicBezTo>
                  <a:cubicBezTo>
                    <a:pt x="376427" y="255588"/>
                    <a:pt x="376427" y="255588"/>
                    <a:pt x="376427" y="255289"/>
                  </a:cubicBezTo>
                  <a:cubicBezTo>
                    <a:pt x="376427" y="188707"/>
                    <a:pt x="322332" y="134703"/>
                    <a:pt x="255537" y="134703"/>
                  </a:cubicBezTo>
                  <a:cubicBezTo>
                    <a:pt x="188843" y="134703"/>
                    <a:pt x="134748" y="188707"/>
                    <a:pt x="134748" y="255289"/>
                  </a:cubicBezTo>
                  <a:cubicBezTo>
                    <a:pt x="134748" y="255289"/>
                    <a:pt x="134748" y="255289"/>
                    <a:pt x="107950" y="255588"/>
                  </a:cubicBezTo>
                  <a:cubicBezTo>
                    <a:pt x="107950" y="255289"/>
                    <a:pt x="107950" y="255289"/>
                    <a:pt x="107950" y="255289"/>
                  </a:cubicBezTo>
                  <a:cubicBezTo>
                    <a:pt x="107950" y="174033"/>
                    <a:pt x="173844" y="107950"/>
                    <a:pt x="255537" y="107950"/>
                  </a:cubicBezTo>
                  <a:close/>
                  <a:moveTo>
                    <a:pt x="255537" y="53975"/>
                  </a:moveTo>
                  <a:cubicBezTo>
                    <a:pt x="366972" y="53975"/>
                    <a:pt x="457200" y="144092"/>
                    <a:pt x="457200" y="255288"/>
                  </a:cubicBezTo>
                  <a:cubicBezTo>
                    <a:pt x="457200" y="255288"/>
                    <a:pt x="457200" y="255288"/>
                    <a:pt x="457200" y="255588"/>
                  </a:cubicBezTo>
                  <a:cubicBezTo>
                    <a:pt x="457200" y="255588"/>
                    <a:pt x="457200" y="255588"/>
                    <a:pt x="430392" y="255588"/>
                  </a:cubicBezTo>
                  <a:cubicBezTo>
                    <a:pt x="430392" y="255288"/>
                    <a:pt x="430392" y="255288"/>
                    <a:pt x="430392" y="255288"/>
                  </a:cubicBezTo>
                  <a:cubicBezTo>
                    <a:pt x="430392" y="158778"/>
                    <a:pt x="351967" y="80750"/>
                    <a:pt x="255537" y="80750"/>
                  </a:cubicBezTo>
                  <a:cubicBezTo>
                    <a:pt x="158908" y="80750"/>
                    <a:pt x="80783" y="158978"/>
                    <a:pt x="80783" y="255288"/>
                  </a:cubicBezTo>
                  <a:cubicBezTo>
                    <a:pt x="80783" y="255288"/>
                    <a:pt x="80783" y="255288"/>
                    <a:pt x="53975" y="255588"/>
                  </a:cubicBezTo>
                  <a:cubicBezTo>
                    <a:pt x="53975" y="255588"/>
                    <a:pt x="53975" y="255588"/>
                    <a:pt x="53975" y="255288"/>
                  </a:cubicBezTo>
                  <a:cubicBezTo>
                    <a:pt x="53975" y="144092"/>
                    <a:pt x="144203" y="53975"/>
                    <a:pt x="255537" y="53975"/>
                  </a:cubicBezTo>
                  <a:close/>
                  <a:moveTo>
                    <a:pt x="255587" y="0"/>
                  </a:moveTo>
                  <a:cubicBezTo>
                    <a:pt x="396691" y="0"/>
                    <a:pt x="511175" y="114450"/>
                    <a:pt x="511175" y="255288"/>
                  </a:cubicBezTo>
                  <a:cubicBezTo>
                    <a:pt x="511175" y="255288"/>
                    <a:pt x="511175" y="255288"/>
                    <a:pt x="511175" y="255588"/>
                  </a:cubicBezTo>
                  <a:cubicBezTo>
                    <a:pt x="511175" y="255588"/>
                    <a:pt x="511175" y="255588"/>
                    <a:pt x="484355" y="255588"/>
                  </a:cubicBezTo>
                  <a:cubicBezTo>
                    <a:pt x="484355" y="255588"/>
                    <a:pt x="484355" y="255588"/>
                    <a:pt x="484355" y="255288"/>
                  </a:cubicBezTo>
                  <a:cubicBezTo>
                    <a:pt x="484355" y="129343"/>
                    <a:pt x="381980" y="27088"/>
                    <a:pt x="255888" y="27088"/>
                  </a:cubicBezTo>
                  <a:cubicBezTo>
                    <a:pt x="129795" y="27088"/>
                    <a:pt x="27420" y="129144"/>
                    <a:pt x="27420" y="255288"/>
                  </a:cubicBezTo>
                  <a:cubicBezTo>
                    <a:pt x="27420" y="255288"/>
                    <a:pt x="27420" y="255288"/>
                    <a:pt x="0" y="255588"/>
                  </a:cubicBezTo>
                  <a:cubicBezTo>
                    <a:pt x="0" y="255288"/>
                    <a:pt x="0" y="255288"/>
                    <a:pt x="0" y="255288"/>
                  </a:cubicBezTo>
                  <a:cubicBezTo>
                    <a:pt x="0" y="114450"/>
                    <a:pt x="114584" y="0"/>
                    <a:pt x="255587" y="0"/>
                  </a:cubicBezTo>
                  <a:close/>
                </a:path>
              </a:pathLst>
            </a:custGeom>
            <a:solidFill>
              <a:srgbClr val="5F7B7C"/>
            </a:solidFill>
            <a:ln>
              <a:noFill/>
            </a:ln>
          </p:spPr>
          <p:txBody>
            <a:bodyPr vert="horz" wrap="square" lIns="91440" tIns="45720" rIns="91440" bIns="45720" numCol="1" anchor="t" anchorCtr="0" compatLnSpc="1">
              <a:prstTxWarp prst="textNoShape">
                <a:avLst/>
              </a:prstTxWarp>
              <a:noAutofit/>
            </a:bodyPr>
            <a:lstStyle/>
            <a:p>
              <a:endParaRPr lang="en-GB"/>
            </a:p>
          </p:txBody>
        </p:sp>
        <p:sp>
          <p:nvSpPr>
            <p:cNvPr id="111" name="Freeform 13">
              <a:extLst>
                <a:ext uri="{FF2B5EF4-FFF2-40B4-BE49-F238E27FC236}">
                  <a16:creationId xmlns:a16="http://schemas.microsoft.com/office/drawing/2014/main" id="{A1260101-21B5-431A-B279-EE8359BFACC7}"/>
                </a:ext>
              </a:extLst>
            </p:cNvPr>
            <p:cNvSpPr>
              <a:spLocks/>
            </p:cNvSpPr>
            <p:nvPr/>
          </p:nvSpPr>
          <p:spPr bwMode="auto">
            <a:xfrm>
              <a:off x="11609364" y="446045"/>
              <a:ext cx="135431" cy="68643"/>
            </a:xfrm>
            <a:custGeom>
              <a:avLst/>
              <a:gdLst>
                <a:gd name="T0" fmla="*/ 265 w 1159"/>
                <a:gd name="T1" fmla="*/ 580 h 583"/>
                <a:gd name="T2" fmla="*/ 579 w 1159"/>
                <a:gd name="T3" fmla="*/ 266 h 583"/>
                <a:gd name="T4" fmla="*/ 894 w 1159"/>
                <a:gd name="T5" fmla="*/ 580 h 583"/>
                <a:gd name="T6" fmla="*/ 894 w 1159"/>
                <a:gd name="T7" fmla="*/ 583 h 583"/>
                <a:gd name="T8" fmla="*/ 1159 w 1159"/>
                <a:gd name="T9" fmla="*/ 583 h 583"/>
                <a:gd name="T10" fmla="*/ 1159 w 1159"/>
                <a:gd name="T11" fmla="*/ 580 h 583"/>
                <a:gd name="T12" fmla="*/ 579 w 1159"/>
                <a:gd name="T13" fmla="*/ 0 h 583"/>
                <a:gd name="T14" fmla="*/ 0 w 1159"/>
                <a:gd name="T15" fmla="*/ 580 h 583"/>
                <a:gd name="T16" fmla="*/ 0 w 1159"/>
                <a:gd name="T17" fmla="*/ 583 h 583"/>
                <a:gd name="T18" fmla="*/ 265 w 1159"/>
                <a:gd name="T19" fmla="*/ 580 h 583"/>
                <a:gd name="T20" fmla="*/ 265 w 1159"/>
                <a:gd name="T21" fmla="*/ 58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9" h="583">
                  <a:moveTo>
                    <a:pt x="265" y="580"/>
                  </a:moveTo>
                  <a:cubicBezTo>
                    <a:pt x="265" y="408"/>
                    <a:pt x="407" y="266"/>
                    <a:pt x="579" y="266"/>
                  </a:cubicBezTo>
                  <a:cubicBezTo>
                    <a:pt x="752" y="266"/>
                    <a:pt x="894" y="405"/>
                    <a:pt x="894" y="580"/>
                  </a:cubicBezTo>
                  <a:cubicBezTo>
                    <a:pt x="894" y="580"/>
                    <a:pt x="894" y="580"/>
                    <a:pt x="894" y="583"/>
                  </a:cubicBezTo>
                  <a:cubicBezTo>
                    <a:pt x="1159" y="583"/>
                    <a:pt x="1159" y="583"/>
                    <a:pt x="1159" y="583"/>
                  </a:cubicBezTo>
                  <a:cubicBezTo>
                    <a:pt x="1159" y="580"/>
                    <a:pt x="1159" y="580"/>
                    <a:pt x="1159" y="580"/>
                  </a:cubicBezTo>
                  <a:cubicBezTo>
                    <a:pt x="1159" y="258"/>
                    <a:pt x="899" y="0"/>
                    <a:pt x="579" y="0"/>
                  </a:cubicBezTo>
                  <a:cubicBezTo>
                    <a:pt x="257" y="0"/>
                    <a:pt x="0" y="261"/>
                    <a:pt x="0" y="580"/>
                  </a:cubicBezTo>
                  <a:cubicBezTo>
                    <a:pt x="0" y="583"/>
                    <a:pt x="0" y="583"/>
                    <a:pt x="0" y="583"/>
                  </a:cubicBezTo>
                  <a:cubicBezTo>
                    <a:pt x="265" y="580"/>
                    <a:pt x="265" y="580"/>
                    <a:pt x="265" y="580"/>
                  </a:cubicBezTo>
                  <a:cubicBezTo>
                    <a:pt x="265" y="580"/>
                    <a:pt x="265" y="580"/>
                    <a:pt x="265" y="580"/>
                  </a:cubicBezTo>
                </a:path>
              </a:pathLst>
            </a:custGeom>
            <a:solidFill>
              <a:srgbClr val="A5D8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Title 2">
            <a:extLst>
              <a:ext uri="{FF2B5EF4-FFF2-40B4-BE49-F238E27FC236}">
                <a16:creationId xmlns:a16="http://schemas.microsoft.com/office/drawing/2014/main" id="{85B9E0BE-7052-4CA1-86AD-E47497DE3D9A}"/>
              </a:ext>
            </a:extLst>
          </p:cNvPr>
          <p:cNvSpPr>
            <a:spLocks noGrp="1"/>
          </p:cNvSpPr>
          <p:nvPr>
            <p:ph type="title" hasCustomPrompt="1"/>
          </p:nvPr>
        </p:nvSpPr>
        <p:spPr/>
        <p:txBody>
          <a:bodyPr/>
          <a:lstStyle>
            <a:lvl1pPr>
              <a:defRPr/>
            </a:lvl1pPr>
          </a:lstStyle>
          <a:p>
            <a:r>
              <a:rPr lang="en-US" dirty="0"/>
              <a:t>Content</a:t>
            </a:r>
            <a:endParaRPr lang="en-GB" dirty="0"/>
          </a:p>
        </p:txBody>
      </p:sp>
      <p:sp>
        <p:nvSpPr>
          <p:cNvPr id="14" name="Freeform 7770">
            <a:extLst>
              <a:ext uri="{FF2B5EF4-FFF2-40B4-BE49-F238E27FC236}">
                <a16:creationId xmlns:a16="http://schemas.microsoft.com/office/drawing/2014/main" id="{E943C021-D928-4E83-B237-D1C170CA3A69}"/>
              </a:ext>
            </a:extLst>
          </p:cNvPr>
          <p:cNvSpPr>
            <a:spLocks/>
          </p:cNvSpPr>
          <p:nvPr userDrawn="1"/>
        </p:nvSpPr>
        <p:spPr bwMode="auto">
          <a:xfrm>
            <a:off x="1260475" y="1687138"/>
            <a:ext cx="156244" cy="161925"/>
          </a:xfrm>
          <a:custGeom>
            <a:avLst/>
            <a:gdLst>
              <a:gd name="T0" fmla="*/ 135 w 300"/>
              <a:gd name="T1" fmla="*/ 302 h 310"/>
              <a:gd name="T2" fmla="*/ 164 w 300"/>
              <a:gd name="T3" fmla="*/ 302 h 310"/>
              <a:gd name="T4" fmla="*/ 293 w 300"/>
              <a:gd name="T5" fmla="*/ 173 h 310"/>
              <a:gd name="T6" fmla="*/ 300 w 300"/>
              <a:gd name="T7" fmla="*/ 158 h 310"/>
              <a:gd name="T8" fmla="*/ 293 w 300"/>
              <a:gd name="T9" fmla="*/ 143 h 310"/>
              <a:gd name="T10" fmla="*/ 264 w 300"/>
              <a:gd name="T11" fmla="*/ 143 h 310"/>
              <a:gd name="T12" fmla="*/ 170 w 300"/>
              <a:gd name="T13" fmla="*/ 237 h 310"/>
              <a:gd name="T14" fmla="*/ 170 w 300"/>
              <a:gd name="T15" fmla="*/ 21 h 310"/>
              <a:gd name="T16" fmla="*/ 150 w 300"/>
              <a:gd name="T17" fmla="*/ 0 h 310"/>
              <a:gd name="T18" fmla="*/ 129 w 300"/>
              <a:gd name="T19" fmla="*/ 21 h 310"/>
              <a:gd name="T20" fmla="*/ 129 w 300"/>
              <a:gd name="T21" fmla="*/ 237 h 310"/>
              <a:gd name="T22" fmla="*/ 35 w 300"/>
              <a:gd name="T23" fmla="*/ 143 h 310"/>
              <a:gd name="T24" fmla="*/ 20 w 300"/>
              <a:gd name="T25" fmla="*/ 137 h 310"/>
              <a:gd name="T26" fmla="*/ 6 w 300"/>
              <a:gd name="T27" fmla="*/ 143 h 310"/>
              <a:gd name="T28" fmla="*/ 0 w 300"/>
              <a:gd name="T29" fmla="*/ 158 h 310"/>
              <a:gd name="T30" fmla="*/ 6 w 300"/>
              <a:gd name="T31" fmla="*/ 173 h 310"/>
              <a:gd name="T32" fmla="*/ 135 w 300"/>
              <a:gd name="T33" fmla="*/ 30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0" h="310">
                <a:moveTo>
                  <a:pt x="135" y="302"/>
                </a:moveTo>
                <a:cubicBezTo>
                  <a:pt x="143" y="310"/>
                  <a:pt x="156" y="310"/>
                  <a:pt x="164" y="302"/>
                </a:cubicBezTo>
                <a:cubicBezTo>
                  <a:pt x="293" y="173"/>
                  <a:pt x="293" y="173"/>
                  <a:pt x="293" y="173"/>
                </a:cubicBezTo>
                <a:cubicBezTo>
                  <a:pt x="297" y="169"/>
                  <a:pt x="300" y="164"/>
                  <a:pt x="300" y="158"/>
                </a:cubicBezTo>
                <a:cubicBezTo>
                  <a:pt x="300" y="153"/>
                  <a:pt x="297" y="147"/>
                  <a:pt x="293" y="143"/>
                </a:cubicBezTo>
                <a:cubicBezTo>
                  <a:pt x="286" y="135"/>
                  <a:pt x="272" y="135"/>
                  <a:pt x="264" y="143"/>
                </a:cubicBezTo>
                <a:cubicBezTo>
                  <a:pt x="170" y="237"/>
                  <a:pt x="170" y="237"/>
                  <a:pt x="170" y="237"/>
                </a:cubicBezTo>
                <a:cubicBezTo>
                  <a:pt x="170" y="21"/>
                  <a:pt x="170" y="21"/>
                  <a:pt x="170" y="21"/>
                </a:cubicBezTo>
                <a:cubicBezTo>
                  <a:pt x="170" y="9"/>
                  <a:pt x="161" y="0"/>
                  <a:pt x="150" y="0"/>
                </a:cubicBezTo>
                <a:cubicBezTo>
                  <a:pt x="138" y="0"/>
                  <a:pt x="129" y="9"/>
                  <a:pt x="129" y="21"/>
                </a:cubicBezTo>
                <a:cubicBezTo>
                  <a:pt x="129" y="237"/>
                  <a:pt x="129" y="237"/>
                  <a:pt x="129" y="237"/>
                </a:cubicBezTo>
                <a:cubicBezTo>
                  <a:pt x="35" y="143"/>
                  <a:pt x="35" y="143"/>
                  <a:pt x="35" y="143"/>
                </a:cubicBezTo>
                <a:cubicBezTo>
                  <a:pt x="31" y="139"/>
                  <a:pt x="26" y="137"/>
                  <a:pt x="20" y="137"/>
                </a:cubicBezTo>
                <a:cubicBezTo>
                  <a:pt x="15" y="137"/>
                  <a:pt x="10" y="139"/>
                  <a:pt x="6" y="143"/>
                </a:cubicBezTo>
                <a:cubicBezTo>
                  <a:pt x="2" y="147"/>
                  <a:pt x="0" y="153"/>
                  <a:pt x="0" y="158"/>
                </a:cubicBezTo>
                <a:cubicBezTo>
                  <a:pt x="0" y="164"/>
                  <a:pt x="2" y="169"/>
                  <a:pt x="6" y="173"/>
                </a:cubicBezTo>
                <a:lnTo>
                  <a:pt x="135" y="30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5" name="Freeform: Shape 24">
            <a:extLst>
              <a:ext uri="{FF2B5EF4-FFF2-40B4-BE49-F238E27FC236}">
                <a16:creationId xmlns:a16="http://schemas.microsoft.com/office/drawing/2014/main" id="{F68A589F-3411-4862-B742-9B19AB7C9D44}"/>
              </a:ext>
            </a:extLst>
          </p:cNvPr>
          <p:cNvSpPr/>
          <p:nvPr userDrawn="1"/>
        </p:nvSpPr>
        <p:spPr>
          <a:xfrm>
            <a:off x="3379082" y="0"/>
            <a:ext cx="2820038" cy="1119276"/>
          </a:xfrm>
          <a:custGeom>
            <a:avLst/>
            <a:gdLst>
              <a:gd name="connsiteX0" fmla="*/ 0 w 2820038"/>
              <a:gd name="connsiteY0" fmla="*/ 0 h 1119276"/>
              <a:gd name="connsiteX1" fmla="*/ 687468 w 2820038"/>
              <a:gd name="connsiteY1" fmla="*/ 0 h 1119276"/>
              <a:gd name="connsiteX2" fmla="*/ 748865 w 2820038"/>
              <a:gd name="connsiteY2" fmla="*/ 113116 h 1119276"/>
              <a:gd name="connsiteX3" fmla="*/ 1410019 w 2820038"/>
              <a:gd name="connsiteY3" fmla="*/ 464649 h 1119276"/>
              <a:gd name="connsiteX4" fmla="*/ 2071174 w 2820038"/>
              <a:gd name="connsiteY4" fmla="*/ 113116 h 1119276"/>
              <a:gd name="connsiteX5" fmla="*/ 2132571 w 2820038"/>
              <a:gd name="connsiteY5" fmla="*/ 0 h 1119276"/>
              <a:gd name="connsiteX6" fmla="*/ 2820038 w 2820038"/>
              <a:gd name="connsiteY6" fmla="*/ 0 h 1119276"/>
              <a:gd name="connsiteX7" fmla="*/ 2747870 w 2820038"/>
              <a:gd name="connsiteY7" fmla="*/ 232489 h 1119276"/>
              <a:gd name="connsiteX8" fmla="*/ 1410019 w 2820038"/>
              <a:gd name="connsiteY8" fmla="*/ 1119276 h 1119276"/>
              <a:gd name="connsiteX9" fmla="*/ 72169 w 2820038"/>
              <a:gd name="connsiteY9" fmla="*/ 232489 h 111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0038" h="1119276">
                <a:moveTo>
                  <a:pt x="0" y="0"/>
                </a:moveTo>
                <a:lnTo>
                  <a:pt x="687468" y="0"/>
                </a:lnTo>
                <a:lnTo>
                  <a:pt x="748865" y="113116"/>
                </a:lnTo>
                <a:cubicBezTo>
                  <a:pt x="892150" y="325206"/>
                  <a:pt x="1134801" y="464649"/>
                  <a:pt x="1410019" y="464649"/>
                </a:cubicBezTo>
                <a:cubicBezTo>
                  <a:pt x="1685238" y="464649"/>
                  <a:pt x="1927889" y="325206"/>
                  <a:pt x="2071174" y="113116"/>
                </a:cubicBezTo>
                <a:lnTo>
                  <a:pt x="2132571" y="0"/>
                </a:lnTo>
                <a:lnTo>
                  <a:pt x="2820038" y="0"/>
                </a:lnTo>
                <a:lnTo>
                  <a:pt x="2747870" y="232489"/>
                </a:lnTo>
                <a:cubicBezTo>
                  <a:pt x="2527451" y="753617"/>
                  <a:pt x="2011438" y="1119276"/>
                  <a:pt x="1410019" y="1119276"/>
                </a:cubicBezTo>
                <a:cubicBezTo>
                  <a:pt x="808601" y="1119276"/>
                  <a:pt x="292587" y="753617"/>
                  <a:pt x="72169" y="232489"/>
                </a:cubicBezTo>
                <a:close/>
              </a:path>
            </a:pathLst>
          </a:custGeom>
          <a:solidFill>
            <a:srgbClr val="9BCF7E">
              <a:alpha val="25000"/>
            </a:srgbClr>
          </a:solidFill>
          <a:ln w="5513"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200" dirty="0" err="1">
              <a:solidFill>
                <a:schemeClr val="tx1"/>
              </a:solidFill>
            </a:endParaRPr>
          </a:p>
        </p:txBody>
      </p:sp>
      <p:pic>
        <p:nvPicPr>
          <p:cNvPr id="32" name="Graphic 31">
            <a:extLst>
              <a:ext uri="{FF2B5EF4-FFF2-40B4-BE49-F238E27FC236}">
                <a16:creationId xmlns:a16="http://schemas.microsoft.com/office/drawing/2014/main" id="{788F7C0D-3355-417D-BC5B-FDEA1716716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830" b="82250"/>
          <a:stretch/>
        </p:blipFill>
        <p:spPr>
          <a:xfrm rot="10800000">
            <a:off x="4655810" y="-1"/>
            <a:ext cx="5442177" cy="994088"/>
          </a:xfrm>
          <a:custGeom>
            <a:avLst/>
            <a:gdLst>
              <a:gd name="connsiteX0" fmla="*/ 5442177 w 5442177"/>
              <a:gd name="connsiteY0" fmla="*/ 994088 h 994088"/>
              <a:gd name="connsiteX1" fmla="*/ 0 w 5442177"/>
              <a:gd name="connsiteY1" fmla="*/ 994088 h 994088"/>
              <a:gd name="connsiteX2" fmla="*/ 0 w 5442177"/>
              <a:gd name="connsiteY2" fmla="*/ 0 h 994088"/>
              <a:gd name="connsiteX3" fmla="*/ 5442177 w 5442177"/>
              <a:gd name="connsiteY3" fmla="*/ 0 h 994088"/>
            </a:gdLst>
            <a:ahLst/>
            <a:cxnLst>
              <a:cxn ang="0">
                <a:pos x="connsiteX0" y="connsiteY0"/>
              </a:cxn>
              <a:cxn ang="0">
                <a:pos x="connsiteX1" y="connsiteY1"/>
              </a:cxn>
              <a:cxn ang="0">
                <a:pos x="connsiteX2" y="connsiteY2"/>
              </a:cxn>
              <a:cxn ang="0">
                <a:pos x="connsiteX3" y="connsiteY3"/>
              </a:cxn>
            </a:cxnLst>
            <a:rect l="l" t="t" r="r" b="b"/>
            <a:pathLst>
              <a:path w="5442177" h="994088">
                <a:moveTo>
                  <a:pt x="5442177" y="994088"/>
                </a:moveTo>
                <a:lnTo>
                  <a:pt x="0" y="994088"/>
                </a:lnTo>
                <a:lnTo>
                  <a:pt x="0" y="0"/>
                </a:lnTo>
                <a:lnTo>
                  <a:pt x="5442177" y="0"/>
                </a:lnTo>
                <a:close/>
              </a:path>
            </a:pathLst>
          </a:custGeom>
        </p:spPr>
      </p:pic>
    </p:spTree>
    <p:extLst>
      <p:ext uri="{BB962C8B-B14F-4D97-AF65-F5344CB8AC3E}">
        <p14:creationId xmlns:p14="http://schemas.microsoft.com/office/powerpoint/2010/main" val="410554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 Colored background">
    <p:bg>
      <p:bgPr>
        <a:solidFill>
          <a:schemeClr val="accent1"/>
        </a:solidFill>
        <a:effectLst/>
      </p:bgPr>
    </p:bg>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180DA3C2-B1C9-46DC-B965-80C2910F9D1A}"/>
              </a:ext>
            </a:extLst>
          </p:cNvPr>
          <p:cNvSpPr>
            <a:spLocks/>
          </p:cNvSpPr>
          <p:nvPr userDrawn="1"/>
        </p:nvSpPr>
        <p:spPr>
          <a:xfrm>
            <a:off x="6129338" y="-1"/>
            <a:ext cx="60626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en-GB" sz="1200" dirty="0" err="1"/>
          </a:p>
        </p:txBody>
      </p:sp>
      <p:pic>
        <p:nvPicPr>
          <p:cNvPr id="107" name="Graphic 106">
            <a:extLst>
              <a:ext uri="{FF2B5EF4-FFF2-40B4-BE49-F238E27FC236}">
                <a16:creationId xmlns:a16="http://schemas.microsoft.com/office/drawing/2014/main" id="{AB1662A9-A28D-447C-8F2A-63712D904F0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r="53208"/>
          <a:stretch/>
        </p:blipFill>
        <p:spPr>
          <a:xfrm flipH="1">
            <a:off x="0" y="1249156"/>
            <a:ext cx="2148185" cy="4591050"/>
          </a:xfrm>
          <a:prstGeom prst="rect">
            <a:avLst/>
          </a:prstGeom>
        </p:spPr>
      </p:pic>
      <p:pic>
        <p:nvPicPr>
          <p:cNvPr id="109" name="Graphic 108">
            <a:extLst>
              <a:ext uri="{FF2B5EF4-FFF2-40B4-BE49-F238E27FC236}">
                <a16:creationId xmlns:a16="http://schemas.microsoft.com/office/drawing/2014/main" id="{B44E3CBA-9A10-4395-BB06-9FEF275A33B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r="53208"/>
          <a:stretch/>
        </p:blipFill>
        <p:spPr>
          <a:xfrm rot="16200000" flipH="1">
            <a:off x="1221433" y="3488382"/>
            <a:ext cx="2148185" cy="4591050"/>
          </a:xfrm>
          <a:prstGeom prst="rect">
            <a:avLst/>
          </a:prstGeom>
        </p:spPr>
      </p:pic>
      <p:pic>
        <p:nvPicPr>
          <p:cNvPr id="110" name="Graphic 109">
            <a:extLst>
              <a:ext uri="{FF2B5EF4-FFF2-40B4-BE49-F238E27FC236}">
                <a16:creationId xmlns:a16="http://schemas.microsoft.com/office/drawing/2014/main" id="{F578A4C2-3D1D-41AE-927D-3C3C43F00AC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r="86024"/>
          <a:stretch/>
        </p:blipFill>
        <p:spPr>
          <a:xfrm rot="5400000" flipH="1">
            <a:off x="3679799" y="-1974764"/>
            <a:ext cx="641585" cy="4591050"/>
          </a:xfrm>
          <a:prstGeom prst="rect">
            <a:avLst/>
          </a:prstGeom>
        </p:spPr>
      </p:pic>
      <p:sp>
        <p:nvSpPr>
          <p:cNvPr id="112" name="Text Placeholder 57">
            <a:extLst>
              <a:ext uri="{FF2B5EF4-FFF2-40B4-BE49-F238E27FC236}">
                <a16:creationId xmlns:a16="http://schemas.microsoft.com/office/drawing/2014/main" id="{B7464AC1-DC99-4EBF-AE13-A94FB887EB13}"/>
              </a:ext>
            </a:extLst>
          </p:cNvPr>
          <p:cNvSpPr>
            <a:spLocks noGrp="1"/>
          </p:cNvSpPr>
          <p:nvPr>
            <p:ph type="body" sz="quarter" idx="11" hasCustomPrompt="1"/>
          </p:nvPr>
        </p:nvSpPr>
        <p:spPr>
          <a:xfrm>
            <a:off x="6599240" y="1156285"/>
            <a:ext cx="728842" cy="397351"/>
          </a:xfrm>
          <a:prstGeom prst="roundRect">
            <a:avLst>
              <a:gd name="adj" fmla="val 50000"/>
            </a:avLst>
          </a:prstGeom>
          <a:solidFill>
            <a:schemeClr val="bg1"/>
          </a:solidFill>
          <a:ln w="15875">
            <a:solidFill>
              <a:schemeClr val="accent1"/>
            </a:solidFill>
          </a:ln>
        </p:spPr>
        <p:txBody>
          <a:bodyPr wrap="none" lIns="180000" tIns="18000" rIns="144000" bIns="18000" anchor="ctr">
            <a:spAutoFit/>
          </a:bodyPr>
          <a:lstStyle>
            <a:lvl1pPr algn="l">
              <a:lnSpc>
                <a:spcPct val="100000"/>
              </a:lnSpc>
              <a:spcBef>
                <a:spcPts val="0"/>
              </a:spcBef>
              <a:defRPr sz="1600" b="1" cap="all" spc="200" baseline="0">
                <a:solidFill>
                  <a:schemeClr val="accent1"/>
                </a:solidFill>
              </a:defRPr>
            </a:lvl1pPr>
          </a:lstStyle>
          <a:p>
            <a:pPr lvl="0"/>
            <a:r>
              <a:rPr lang="en-US" dirty="0"/>
              <a:t>00</a:t>
            </a:r>
          </a:p>
        </p:txBody>
      </p:sp>
      <p:sp>
        <p:nvSpPr>
          <p:cNvPr id="114" name="Title 112">
            <a:extLst>
              <a:ext uri="{FF2B5EF4-FFF2-40B4-BE49-F238E27FC236}">
                <a16:creationId xmlns:a16="http://schemas.microsoft.com/office/drawing/2014/main" id="{A056DEAB-6CAD-4C6F-AA3C-5E4FC464FE95}"/>
              </a:ext>
            </a:extLst>
          </p:cNvPr>
          <p:cNvSpPr>
            <a:spLocks noGrp="1"/>
          </p:cNvSpPr>
          <p:nvPr>
            <p:ph type="title"/>
          </p:nvPr>
        </p:nvSpPr>
        <p:spPr>
          <a:xfrm>
            <a:off x="6599239" y="1739900"/>
            <a:ext cx="4872035" cy="1714161"/>
          </a:xfrm>
        </p:spPr>
        <p:txBody>
          <a:bodyPr>
            <a:normAutofit/>
          </a:bodyPr>
          <a:lstStyle>
            <a:lvl1pPr>
              <a:lnSpc>
                <a:spcPct val="80000"/>
              </a:lnSpc>
              <a:defRPr sz="5200">
                <a:solidFill>
                  <a:schemeClr val="accent1"/>
                </a:solidFill>
              </a:defRPr>
            </a:lvl1pPr>
          </a:lstStyle>
          <a:p>
            <a:r>
              <a:rPr lang="en-US" dirty="0"/>
              <a:t>Click to edit Master title style</a:t>
            </a:r>
            <a:endParaRPr lang="en-GB" dirty="0"/>
          </a:p>
        </p:txBody>
      </p:sp>
      <p:sp>
        <p:nvSpPr>
          <p:cNvPr id="116" name="Text Placeholder 57">
            <a:extLst>
              <a:ext uri="{FF2B5EF4-FFF2-40B4-BE49-F238E27FC236}">
                <a16:creationId xmlns:a16="http://schemas.microsoft.com/office/drawing/2014/main" id="{EF7B753F-E263-48A4-876C-0550E74CDE84}"/>
              </a:ext>
            </a:extLst>
          </p:cNvPr>
          <p:cNvSpPr>
            <a:spLocks noGrp="1"/>
          </p:cNvSpPr>
          <p:nvPr>
            <p:ph type="body" sz="quarter" idx="10"/>
          </p:nvPr>
        </p:nvSpPr>
        <p:spPr>
          <a:xfrm>
            <a:off x="6599239" y="4018045"/>
            <a:ext cx="4872036" cy="1445503"/>
          </a:xfrm>
        </p:spPr>
        <p:txBody>
          <a:bodyPr lIns="0" tIns="0" rIns="0" bIns="0">
            <a:normAutofit/>
          </a:bodyPr>
          <a:lstStyle>
            <a:lvl1pPr>
              <a:defRPr sz="2000" spc="50" baseline="0">
                <a:solidFill>
                  <a:schemeClr val="tx2"/>
                </a:solidFill>
              </a:defRPr>
            </a:lvl1pPr>
          </a:lstStyle>
          <a:p>
            <a:pPr lvl="0"/>
            <a:r>
              <a:rPr lang="en-US" dirty="0"/>
              <a:t>Click to edit Master text styles</a:t>
            </a:r>
          </a:p>
        </p:txBody>
      </p:sp>
      <p:pic>
        <p:nvPicPr>
          <p:cNvPr id="166" name="Graphic 165">
            <a:extLst>
              <a:ext uri="{FF2B5EF4-FFF2-40B4-BE49-F238E27FC236}">
                <a16:creationId xmlns:a16="http://schemas.microsoft.com/office/drawing/2014/main" id="{68C5A58B-B245-40E2-BC7D-07C931371728}"/>
              </a:ext>
            </a:extLst>
          </p:cNvPr>
          <p:cNvPicPr>
            <a:picLocks/>
          </p:cNvPicPr>
          <p:nvPr userDrawn="1"/>
        </p:nvPicPr>
        <p:blipFill>
          <a:blip r:embed="rId4">
            <a:extLst>
              <a:ext uri="{96DAC541-7B7A-43D3-8B79-37D633B846F1}">
                <asvg:svgBlip xmlns:asvg="http://schemas.microsoft.com/office/drawing/2016/SVG/main" r:embed="rId5"/>
              </a:ext>
            </a:extLst>
          </a:blip>
          <a:stretch>
            <a:fillRect/>
          </a:stretch>
        </p:blipFill>
        <p:spPr>
          <a:xfrm>
            <a:off x="6599240" y="5903628"/>
            <a:ext cx="2542704" cy="699644"/>
          </a:xfrm>
          <a:prstGeom prst="rect">
            <a:avLst/>
          </a:prstGeom>
        </p:spPr>
      </p:pic>
      <p:sp>
        <p:nvSpPr>
          <p:cNvPr id="168" name="Text Placeholder 167">
            <a:extLst>
              <a:ext uri="{FF2B5EF4-FFF2-40B4-BE49-F238E27FC236}">
                <a16:creationId xmlns:a16="http://schemas.microsoft.com/office/drawing/2014/main" id="{82DA3414-D80F-484E-9167-ED4A1CD2BECC}"/>
              </a:ext>
            </a:extLst>
          </p:cNvPr>
          <p:cNvSpPr>
            <a:spLocks noGrp="1"/>
          </p:cNvSpPr>
          <p:nvPr>
            <p:ph type="body" sz="quarter" idx="12" hasCustomPrompt="1"/>
          </p:nvPr>
        </p:nvSpPr>
        <p:spPr>
          <a:xfrm>
            <a:off x="6599238" y="3725253"/>
            <a:ext cx="972000" cy="10800"/>
          </a:xfrm>
          <a:solidFill>
            <a:schemeClr val="tx2"/>
          </a:solid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289433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 Colored background">
    <p:bg>
      <p:bgPr>
        <a:solidFill>
          <a:schemeClr val="accent1"/>
        </a:solidFill>
        <a:effectLst/>
      </p:bgPr>
    </p:bg>
    <p:spTree>
      <p:nvGrpSpPr>
        <p:cNvPr id="1" name=""/>
        <p:cNvGrpSpPr/>
        <p:nvPr/>
      </p:nvGrpSpPr>
      <p:grpSpPr>
        <a:xfrm>
          <a:off x="0" y="0"/>
          <a:ext cx="0" cy="0"/>
          <a:chOff x="0" y="0"/>
          <a:chExt cx="0" cy="0"/>
        </a:xfrm>
      </p:grpSpPr>
      <p:sp>
        <p:nvSpPr>
          <p:cNvPr id="109" name="Title 55">
            <a:extLst>
              <a:ext uri="{FF2B5EF4-FFF2-40B4-BE49-F238E27FC236}">
                <a16:creationId xmlns:a16="http://schemas.microsoft.com/office/drawing/2014/main" id="{F8367767-88A6-4138-80BB-9E1AC8517E76}"/>
              </a:ext>
            </a:extLst>
          </p:cNvPr>
          <p:cNvSpPr>
            <a:spLocks noGrp="1"/>
          </p:cNvSpPr>
          <p:nvPr>
            <p:ph type="title"/>
          </p:nvPr>
        </p:nvSpPr>
        <p:spPr>
          <a:xfrm>
            <a:off x="720955" y="244475"/>
            <a:ext cx="8383416" cy="2469696"/>
          </a:xfrm>
        </p:spPr>
        <p:txBody>
          <a:bodyPr>
            <a:normAutofit/>
          </a:bodyPr>
          <a:lstStyle>
            <a:lvl1pPr>
              <a:lnSpc>
                <a:spcPct val="80000"/>
              </a:lnSpc>
              <a:defRPr sz="5600">
                <a:solidFill>
                  <a:schemeClr val="bg1"/>
                </a:solidFill>
              </a:defRPr>
            </a:lvl1pPr>
          </a:lstStyle>
          <a:p>
            <a:r>
              <a:rPr lang="en-US" dirty="0"/>
              <a:t>Click to edit Master title style</a:t>
            </a:r>
            <a:endParaRPr lang="en-GB" dirty="0"/>
          </a:p>
        </p:txBody>
      </p:sp>
      <p:sp>
        <p:nvSpPr>
          <p:cNvPr id="110" name="Text Placeholder 57">
            <a:extLst>
              <a:ext uri="{FF2B5EF4-FFF2-40B4-BE49-F238E27FC236}">
                <a16:creationId xmlns:a16="http://schemas.microsoft.com/office/drawing/2014/main" id="{A998928F-42BF-4D93-BA15-8771C510DD99}"/>
              </a:ext>
            </a:extLst>
          </p:cNvPr>
          <p:cNvSpPr>
            <a:spLocks noGrp="1"/>
          </p:cNvSpPr>
          <p:nvPr>
            <p:ph type="body" sz="quarter" idx="10"/>
          </p:nvPr>
        </p:nvSpPr>
        <p:spPr>
          <a:xfrm>
            <a:off x="720957" y="2951063"/>
            <a:ext cx="8415511" cy="876403"/>
          </a:xfrm>
        </p:spPr>
        <p:txBody>
          <a:bodyPr lIns="0" tIns="0" rIns="0" bIns="0">
            <a:normAutofit/>
          </a:bodyPr>
          <a:lstStyle>
            <a:lvl1pPr>
              <a:defRPr sz="2400">
                <a:solidFill>
                  <a:schemeClr val="bg1"/>
                </a:solidFill>
              </a:defRPr>
            </a:lvl1pPr>
          </a:lstStyle>
          <a:p>
            <a:pPr lvl="0"/>
            <a:r>
              <a:rPr lang="en-US" dirty="0"/>
              <a:t>Click to edit Master text styles</a:t>
            </a:r>
          </a:p>
        </p:txBody>
      </p:sp>
      <p:sp>
        <p:nvSpPr>
          <p:cNvPr id="111" name="Text Placeholder 57">
            <a:extLst>
              <a:ext uri="{FF2B5EF4-FFF2-40B4-BE49-F238E27FC236}">
                <a16:creationId xmlns:a16="http://schemas.microsoft.com/office/drawing/2014/main" id="{D3584FCD-F8F6-4E6E-95D1-19651DD27AF2}"/>
              </a:ext>
            </a:extLst>
          </p:cNvPr>
          <p:cNvSpPr>
            <a:spLocks noGrp="1"/>
          </p:cNvSpPr>
          <p:nvPr>
            <p:ph type="body" sz="quarter" idx="11" hasCustomPrompt="1"/>
          </p:nvPr>
        </p:nvSpPr>
        <p:spPr>
          <a:xfrm>
            <a:off x="720955" y="4026940"/>
            <a:ext cx="1830732" cy="340270"/>
          </a:xfrm>
          <a:prstGeom prst="roundRect">
            <a:avLst>
              <a:gd name="adj" fmla="val 50000"/>
            </a:avLst>
          </a:prstGeom>
          <a:solidFill>
            <a:schemeClr val="bg1"/>
          </a:solidFill>
        </p:spPr>
        <p:txBody>
          <a:bodyPr wrap="none" lIns="108000" tIns="36000" rIns="72000" bIns="36000" anchor="ctr">
            <a:spAutoFit/>
          </a:bodyPr>
          <a:lstStyle>
            <a:lvl1pPr algn="l">
              <a:lnSpc>
                <a:spcPct val="100000"/>
              </a:lnSpc>
              <a:spcBef>
                <a:spcPts val="0"/>
              </a:spcBef>
              <a:defRPr sz="1100" cap="all" spc="200" baseline="0">
                <a:solidFill>
                  <a:schemeClr val="tx2"/>
                </a:solidFill>
              </a:defRPr>
            </a:lvl1pPr>
          </a:lstStyle>
          <a:p>
            <a:pPr lvl="0"/>
            <a:r>
              <a:rPr lang="en-US" dirty="0"/>
              <a:t>DATE // Speakers</a:t>
            </a:r>
          </a:p>
        </p:txBody>
      </p:sp>
      <p:pic>
        <p:nvPicPr>
          <p:cNvPr id="56" name="Graphic 55">
            <a:extLst>
              <a:ext uri="{FF2B5EF4-FFF2-40B4-BE49-F238E27FC236}">
                <a16:creationId xmlns:a16="http://schemas.microsoft.com/office/drawing/2014/main" id="{F678E724-0F17-4033-BA9C-3CA1AB5AC74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61630"/>
          <a:stretch/>
        </p:blipFill>
        <p:spPr>
          <a:xfrm>
            <a:off x="5447451" y="4709028"/>
            <a:ext cx="5600700" cy="2148972"/>
          </a:xfrm>
          <a:prstGeom prst="rect">
            <a:avLst/>
          </a:prstGeom>
        </p:spPr>
      </p:pic>
      <p:pic>
        <p:nvPicPr>
          <p:cNvPr id="57" name="Graphic 56">
            <a:extLst>
              <a:ext uri="{FF2B5EF4-FFF2-40B4-BE49-F238E27FC236}">
                <a16:creationId xmlns:a16="http://schemas.microsoft.com/office/drawing/2014/main" id="{AD33689A-2F00-49A4-B614-22DA20184BE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83395"/>
          <a:stretch/>
        </p:blipFill>
        <p:spPr>
          <a:xfrm>
            <a:off x="3125204" y="4"/>
            <a:ext cx="7936089" cy="1317791"/>
          </a:xfrm>
          <a:prstGeom prst="rect">
            <a:avLst/>
          </a:prstGeom>
        </p:spPr>
      </p:pic>
      <p:pic>
        <p:nvPicPr>
          <p:cNvPr id="58" name="Graphic 57">
            <a:extLst>
              <a:ext uri="{FF2B5EF4-FFF2-40B4-BE49-F238E27FC236}">
                <a16:creationId xmlns:a16="http://schemas.microsoft.com/office/drawing/2014/main" id="{E618DF57-B18A-40C5-A109-C019C70EF2FB}"/>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r="41828"/>
          <a:stretch/>
        </p:blipFill>
        <p:spPr>
          <a:xfrm>
            <a:off x="9521301" y="690328"/>
            <a:ext cx="2670699" cy="4591050"/>
          </a:xfrm>
          <a:prstGeom prst="rect">
            <a:avLst/>
          </a:prstGeom>
        </p:spPr>
      </p:pic>
      <p:pic>
        <p:nvPicPr>
          <p:cNvPr id="108" name="Graphic 107">
            <a:extLst>
              <a:ext uri="{FF2B5EF4-FFF2-40B4-BE49-F238E27FC236}">
                <a16:creationId xmlns:a16="http://schemas.microsoft.com/office/drawing/2014/main" id="{95DD159F-7E3C-49D3-AC4C-422CE92A3C09}"/>
              </a:ext>
            </a:extLst>
          </p:cNvPr>
          <p:cNvPicPr>
            <a:picLocks/>
          </p:cNvPicPr>
          <p:nvPr userDrawn="1"/>
        </p:nvPicPr>
        <p:blipFill>
          <a:blip r:embed="rId8">
            <a:extLst>
              <a:ext uri="{96DAC541-7B7A-43D3-8B79-37D633B846F1}">
                <asvg:svgBlip xmlns:asvg="http://schemas.microsoft.com/office/drawing/2016/SVG/main" r:embed="rId9"/>
              </a:ext>
            </a:extLst>
          </a:blip>
          <a:stretch>
            <a:fillRect/>
          </a:stretch>
        </p:blipFill>
        <p:spPr>
          <a:xfrm>
            <a:off x="720394" y="5903582"/>
            <a:ext cx="2542703" cy="699635"/>
          </a:xfrm>
          <a:prstGeom prst="rect">
            <a:avLst/>
          </a:prstGeom>
        </p:spPr>
      </p:pic>
    </p:spTree>
    <p:extLst>
      <p:ext uri="{BB962C8B-B14F-4D97-AF65-F5344CB8AC3E}">
        <p14:creationId xmlns:p14="http://schemas.microsoft.com/office/powerpoint/2010/main" val="154720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 Colored background 35">
    <p:bg>
      <p:bgPr>
        <a:solidFill>
          <a:schemeClr val="accent1"/>
        </a:solidFill>
        <a:effectLst/>
      </p:bgPr>
    </p:bg>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180DA3C2-B1C9-46DC-B965-80C2910F9D1A}"/>
              </a:ext>
            </a:extLst>
          </p:cNvPr>
          <p:cNvSpPr>
            <a:spLocks/>
          </p:cNvSpPr>
          <p:nvPr userDrawn="1"/>
        </p:nvSpPr>
        <p:spPr>
          <a:xfrm>
            <a:off x="6129338" y="-1"/>
            <a:ext cx="60626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en-GB" sz="1200" dirty="0" err="1"/>
          </a:p>
        </p:txBody>
      </p:sp>
      <p:pic>
        <p:nvPicPr>
          <p:cNvPr id="107" name="Graphic 106">
            <a:extLst>
              <a:ext uri="{FF2B5EF4-FFF2-40B4-BE49-F238E27FC236}">
                <a16:creationId xmlns:a16="http://schemas.microsoft.com/office/drawing/2014/main" id="{AB1662A9-A28D-447C-8F2A-63712D904F0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r="53208"/>
          <a:stretch/>
        </p:blipFill>
        <p:spPr>
          <a:xfrm flipH="1">
            <a:off x="0" y="1249156"/>
            <a:ext cx="2148185" cy="4591050"/>
          </a:xfrm>
          <a:prstGeom prst="rect">
            <a:avLst/>
          </a:prstGeom>
        </p:spPr>
      </p:pic>
      <p:pic>
        <p:nvPicPr>
          <p:cNvPr id="109" name="Graphic 108">
            <a:extLst>
              <a:ext uri="{FF2B5EF4-FFF2-40B4-BE49-F238E27FC236}">
                <a16:creationId xmlns:a16="http://schemas.microsoft.com/office/drawing/2014/main" id="{B44E3CBA-9A10-4395-BB06-9FEF275A33B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r="53208"/>
          <a:stretch/>
        </p:blipFill>
        <p:spPr>
          <a:xfrm rot="16200000" flipH="1">
            <a:off x="1221433" y="3488382"/>
            <a:ext cx="2148185" cy="4591050"/>
          </a:xfrm>
          <a:prstGeom prst="rect">
            <a:avLst/>
          </a:prstGeom>
        </p:spPr>
      </p:pic>
      <p:pic>
        <p:nvPicPr>
          <p:cNvPr id="110" name="Graphic 109">
            <a:extLst>
              <a:ext uri="{FF2B5EF4-FFF2-40B4-BE49-F238E27FC236}">
                <a16:creationId xmlns:a16="http://schemas.microsoft.com/office/drawing/2014/main" id="{F578A4C2-3D1D-41AE-927D-3C3C43F00AC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r="86024"/>
          <a:stretch/>
        </p:blipFill>
        <p:spPr>
          <a:xfrm rot="5400000" flipH="1">
            <a:off x="3679799" y="-1974764"/>
            <a:ext cx="641585" cy="4591050"/>
          </a:xfrm>
          <a:prstGeom prst="rect">
            <a:avLst/>
          </a:prstGeom>
        </p:spPr>
      </p:pic>
      <p:sp>
        <p:nvSpPr>
          <p:cNvPr id="112" name="Text Placeholder 57">
            <a:extLst>
              <a:ext uri="{FF2B5EF4-FFF2-40B4-BE49-F238E27FC236}">
                <a16:creationId xmlns:a16="http://schemas.microsoft.com/office/drawing/2014/main" id="{B7464AC1-DC99-4EBF-AE13-A94FB887EB13}"/>
              </a:ext>
            </a:extLst>
          </p:cNvPr>
          <p:cNvSpPr>
            <a:spLocks noGrp="1"/>
          </p:cNvSpPr>
          <p:nvPr>
            <p:ph type="body" sz="quarter" idx="11" hasCustomPrompt="1"/>
          </p:nvPr>
        </p:nvSpPr>
        <p:spPr>
          <a:xfrm>
            <a:off x="6599240" y="1156285"/>
            <a:ext cx="728842" cy="397351"/>
          </a:xfrm>
          <a:prstGeom prst="roundRect">
            <a:avLst>
              <a:gd name="adj" fmla="val 50000"/>
            </a:avLst>
          </a:prstGeom>
          <a:solidFill>
            <a:schemeClr val="bg1"/>
          </a:solidFill>
          <a:ln w="15875">
            <a:solidFill>
              <a:schemeClr val="accent1"/>
            </a:solidFill>
          </a:ln>
        </p:spPr>
        <p:txBody>
          <a:bodyPr wrap="none" lIns="180000" tIns="18000" rIns="144000" bIns="18000" anchor="ctr">
            <a:spAutoFit/>
          </a:bodyPr>
          <a:lstStyle>
            <a:lvl1pPr algn="l">
              <a:lnSpc>
                <a:spcPct val="100000"/>
              </a:lnSpc>
              <a:spcBef>
                <a:spcPts val="0"/>
              </a:spcBef>
              <a:defRPr sz="1600" b="1" cap="all" spc="200" baseline="0">
                <a:solidFill>
                  <a:schemeClr val="accent1"/>
                </a:solidFill>
              </a:defRPr>
            </a:lvl1pPr>
          </a:lstStyle>
          <a:p>
            <a:pPr lvl="0"/>
            <a:r>
              <a:rPr lang="en-US" dirty="0"/>
              <a:t>00</a:t>
            </a:r>
          </a:p>
        </p:txBody>
      </p:sp>
      <p:sp>
        <p:nvSpPr>
          <p:cNvPr id="114" name="Title 112">
            <a:extLst>
              <a:ext uri="{FF2B5EF4-FFF2-40B4-BE49-F238E27FC236}">
                <a16:creationId xmlns:a16="http://schemas.microsoft.com/office/drawing/2014/main" id="{A056DEAB-6CAD-4C6F-AA3C-5E4FC464FE95}"/>
              </a:ext>
            </a:extLst>
          </p:cNvPr>
          <p:cNvSpPr>
            <a:spLocks noGrp="1"/>
          </p:cNvSpPr>
          <p:nvPr>
            <p:ph type="title"/>
          </p:nvPr>
        </p:nvSpPr>
        <p:spPr>
          <a:xfrm>
            <a:off x="6599239" y="1739900"/>
            <a:ext cx="4872035" cy="1714161"/>
          </a:xfrm>
        </p:spPr>
        <p:txBody>
          <a:bodyPr>
            <a:normAutofit/>
          </a:bodyPr>
          <a:lstStyle>
            <a:lvl1pPr>
              <a:lnSpc>
                <a:spcPct val="80000"/>
              </a:lnSpc>
              <a:defRPr sz="5200">
                <a:solidFill>
                  <a:schemeClr val="accent1"/>
                </a:solidFill>
              </a:defRPr>
            </a:lvl1pPr>
          </a:lstStyle>
          <a:p>
            <a:r>
              <a:rPr lang="en-US" dirty="0"/>
              <a:t>Click to edit Master title style</a:t>
            </a:r>
            <a:endParaRPr lang="en-GB" dirty="0"/>
          </a:p>
        </p:txBody>
      </p:sp>
      <p:sp>
        <p:nvSpPr>
          <p:cNvPr id="116" name="Text Placeholder 57">
            <a:extLst>
              <a:ext uri="{FF2B5EF4-FFF2-40B4-BE49-F238E27FC236}">
                <a16:creationId xmlns:a16="http://schemas.microsoft.com/office/drawing/2014/main" id="{EF7B753F-E263-48A4-876C-0550E74CDE84}"/>
              </a:ext>
            </a:extLst>
          </p:cNvPr>
          <p:cNvSpPr>
            <a:spLocks noGrp="1"/>
          </p:cNvSpPr>
          <p:nvPr>
            <p:ph type="body" sz="quarter" idx="10"/>
          </p:nvPr>
        </p:nvSpPr>
        <p:spPr>
          <a:xfrm>
            <a:off x="6599239" y="4018045"/>
            <a:ext cx="4872036" cy="1445503"/>
          </a:xfrm>
        </p:spPr>
        <p:txBody>
          <a:bodyPr lIns="0" tIns="0" rIns="0" bIns="0">
            <a:normAutofit/>
          </a:bodyPr>
          <a:lstStyle>
            <a:lvl1pPr>
              <a:defRPr sz="2000" spc="50" baseline="0">
                <a:solidFill>
                  <a:schemeClr val="tx2"/>
                </a:solidFill>
              </a:defRPr>
            </a:lvl1pPr>
          </a:lstStyle>
          <a:p>
            <a:pPr lvl="0"/>
            <a:r>
              <a:rPr lang="en-US" dirty="0"/>
              <a:t>Click to edit Master text styles</a:t>
            </a:r>
          </a:p>
        </p:txBody>
      </p:sp>
      <p:sp>
        <p:nvSpPr>
          <p:cNvPr id="168" name="Text Placeholder 167">
            <a:extLst>
              <a:ext uri="{FF2B5EF4-FFF2-40B4-BE49-F238E27FC236}">
                <a16:creationId xmlns:a16="http://schemas.microsoft.com/office/drawing/2014/main" id="{82DA3414-D80F-484E-9167-ED4A1CD2BECC}"/>
              </a:ext>
            </a:extLst>
          </p:cNvPr>
          <p:cNvSpPr>
            <a:spLocks noGrp="1"/>
          </p:cNvSpPr>
          <p:nvPr>
            <p:ph type="body" sz="quarter" idx="12" hasCustomPrompt="1"/>
          </p:nvPr>
        </p:nvSpPr>
        <p:spPr>
          <a:xfrm>
            <a:off x="6599238" y="3725253"/>
            <a:ext cx="972000" cy="10800"/>
          </a:xfrm>
          <a:solidFill>
            <a:schemeClr val="tx2"/>
          </a:solidFill>
        </p:spPr>
        <p:txBody>
          <a:bodyPr/>
          <a:lstStyle>
            <a:lvl1pPr>
              <a:defRPr/>
            </a:lvl1pPr>
          </a:lstStyle>
          <a:p>
            <a:pPr lvl="0"/>
            <a:r>
              <a:rPr lang="en-US" dirty="0"/>
              <a:t> </a:t>
            </a:r>
            <a:endParaRPr lang="en-GB" dirty="0"/>
          </a:p>
        </p:txBody>
      </p:sp>
      <p:pic>
        <p:nvPicPr>
          <p:cNvPr id="12" name="Picture 11">
            <a:extLst>
              <a:ext uri="{FF2B5EF4-FFF2-40B4-BE49-F238E27FC236}">
                <a16:creationId xmlns:a16="http://schemas.microsoft.com/office/drawing/2014/main" id="{AE3CA0AB-D29B-4F02-968C-814D404A9BFE}"/>
              </a:ext>
            </a:extLst>
          </p:cNvPr>
          <p:cNvPicPr>
            <a:picLocks/>
          </p:cNvPicPr>
          <p:nvPr userDrawn="1"/>
        </p:nvPicPr>
        <p:blipFill>
          <a:blip r:embed="rId4"/>
          <a:stretch>
            <a:fillRect/>
          </a:stretch>
        </p:blipFill>
        <p:spPr>
          <a:xfrm>
            <a:off x="6595616" y="5747435"/>
            <a:ext cx="2546328" cy="982528"/>
          </a:xfrm>
          <a:prstGeom prst="rect">
            <a:avLst/>
          </a:prstGeom>
        </p:spPr>
      </p:pic>
    </p:spTree>
    <p:extLst>
      <p:ext uri="{BB962C8B-B14F-4D97-AF65-F5344CB8AC3E}">
        <p14:creationId xmlns:p14="http://schemas.microsoft.com/office/powerpoint/2010/main" val="45299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01">
    <p:spTree>
      <p:nvGrpSpPr>
        <p:cNvPr id="1" name=""/>
        <p:cNvGrpSpPr/>
        <p:nvPr/>
      </p:nvGrpSpPr>
      <p:grpSpPr>
        <a:xfrm>
          <a:off x="0" y="0"/>
          <a:ext cx="0" cy="0"/>
          <a:chOff x="0" y="0"/>
          <a:chExt cx="0" cy="0"/>
        </a:xfrm>
      </p:grpSpPr>
      <p:sp>
        <p:nvSpPr>
          <p:cNvPr id="11" name="Picture Placeholder 169">
            <a:extLst>
              <a:ext uri="{FF2B5EF4-FFF2-40B4-BE49-F238E27FC236}">
                <a16:creationId xmlns:a16="http://schemas.microsoft.com/office/drawing/2014/main" id="{893D9863-E9B9-4C69-B71B-41CB973A86C5}"/>
              </a:ext>
            </a:extLst>
          </p:cNvPr>
          <p:cNvSpPr>
            <a:spLocks noGrp="1"/>
          </p:cNvSpPr>
          <p:nvPr>
            <p:ph type="pic" sz="quarter" idx="13" hasCustomPrompt="1"/>
          </p:nvPr>
        </p:nvSpPr>
        <p:spPr>
          <a:xfrm>
            <a:off x="0" y="0"/>
            <a:ext cx="6129338" cy="6858000"/>
          </a:xfrm>
          <a:solidFill>
            <a:schemeClr val="accent1"/>
          </a:solidFill>
        </p:spPr>
        <p:txBody>
          <a:bodyPr lIns="360000" tIns="360000" rIns="360000" bIns="1620000" anchor="ctr"/>
          <a:lstStyle>
            <a:lvl1pPr algn="ctr">
              <a:defRPr sz="1200" cap="all" spc="150" baseline="0">
                <a:solidFill>
                  <a:schemeClr val="bg1"/>
                </a:solidFill>
                <a:latin typeface="+mj-lt"/>
              </a:defRPr>
            </a:lvl1pPr>
          </a:lstStyle>
          <a:p>
            <a:r>
              <a:rPr lang="en-GB" dirty="0"/>
              <a:t>Click the icon below to insert a new image then place it at the background &gt; Right click on the image &gt; Background</a:t>
            </a:r>
          </a:p>
        </p:txBody>
      </p:sp>
      <p:sp>
        <p:nvSpPr>
          <p:cNvPr id="102" name="Rectangle 101">
            <a:extLst>
              <a:ext uri="{FF2B5EF4-FFF2-40B4-BE49-F238E27FC236}">
                <a16:creationId xmlns:a16="http://schemas.microsoft.com/office/drawing/2014/main" id="{180DA3C2-B1C9-46DC-B965-80C2910F9D1A}"/>
              </a:ext>
            </a:extLst>
          </p:cNvPr>
          <p:cNvSpPr>
            <a:spLocks/>
          </p:cNvSpPr>
          <p:nvPr userDrawn="1"/>
        </p:nvSpPr>
        <p:spPr>
          <a:xfrm>
            <a:off x="6129338" y="-1"/>
            <a:ext cx="60626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en-GB" sz="1200" dirty="0" err="1"/>
          </a:p>
        </p:txBody>
      </p:sp>
      <p:sp>
        <p:nvSpPr>
          <p:cNvPr id="112" name="Text Placeholder 57">
            <a:extLst>
              <a:ext uri="{FF2B5EF4-FFF2-40B4-BE49-F238E27FC236}">
                <a16:creationId xmlns:a16="http://schemas.microsoft.com/office/drawing/2014/main" id="{B7464AC1-DC99-4EBF-AE13-A94FB887EB13}"/>
              </a:ext>
            </a:extLst>
          </p:cNvPr>
          <p:cNvSpPr>
            <a:spLocks noGrp="1"/>
          </p:cNvSpPr>
          <p:nvPr>
            <p:ph type="body" sz="quarter" idx="11" hasCustomPrompt="1"/>
          </p:nvPr>
        </p:nvSpPr>
        <p:spPr>
          <a:xfrm>
            <a:off x="6599240" y="1156285"/>
            <a:ext cx="728842" cy="397351"/>
          </a:xfrm>
          <a:prstGeom prst="roundRect">
            <a:avLst>
              <a:gd name="adj" fmla="val 50000"/>
            </a:avLst>
          </a:prstGeom>
          <a:solidFill>
            <a:schemeClr val="bg1"/>
          </a:solidFill>
          <a:ln w="15875">
            <a:solidFill>
              <a:schemeClr val="accent1"/>
            </a:solidFill>
          </a:ln>
        </p:spPr>
        <p:txBody>
          <a:bodyPr wrap="none" lIns="180000" tIns="18000" rIns="144000" bIns="18000" anchor="ctr">
            <a:spAutoFit/>
          </a:bodyPr>
          <a:lstStyle>
            <a:lvl1pPr algn="l">
              <a:lnSpc>
                <a:spcPct val="100000"/>
              </a:lnSpc>
              <a:spcBef>
                <a:spcPts val="0"/>
              </a:spcBef>
              <a:defRPr sz="1600" b="1" cap="all" spc="200" baseline="0">
                <a:solidFill>
                  <a:schemeClr val="accent1"/>
                </a:solidFill>
              </a:defRPr>
            </a:lvl1pPr>
          </a:lstStyle>
          <a:p>
            <a:pPr lvl="0"/>
            <a:r>
              <a:rPr lang="en-US" dirty="0"/>
              <a:t>01</a:t>
            </a:r>
          </a:p>
        </p:txBody>
      </p:sp>
      <p:sp>
        <p:nvSpPr>
          <p:cNvPr id="114" name="Title 112">
            <a:extLst>
              <a:ext uri="{FF2B5EF4-FFF2-40B4-BE49-F238E27FC236}">
                <a16:creationId xmlns:a16="http://schemas.microsoft.com/office/drawing/2014/main" id="{A056DEAB-6CAD-4C6F-AA3C-5E4FC464FE95}"/>
              </a:ext>
            </a:extLst>
          </p:cNvPr>
          <p:cNvSpPr>
            <a:spLocks noGrp="1"/>
          </p:cNvSpPr>
          <p:nvPr>
            <p:ph type="title"/>
          </p:nvPr>
        </p:nvSpPr>
        <p:spPr>
          <a:xfrm>
            <a:off x="6599239" y="1739900"/>
            <a:ext cx="4872035" cy="1714161"/>
          </a:xfrm>
        </p:spPr>
        <p:txBody>
          <a:bodyPr>
            <a:normAutofit/>
          </a:bodyPr>
          <a:lstStyle>
            <a:lvl1pPr>
              <a:lnSpc>
                <a:spcPct val="80000"/>
              </a:lnSpc>
              <a:defRPr sz="5200">
                <a:solidFill>
                  <a:schemeClr val="accent1"/>
                </a:solidFill>
              </a:defRPr>
            </a:lvl1pPr>
          </a:lstStyle>
          <a:p>
            <a:r>
              <a:rPr lang="en-US" dirty="0"/>
              <a:t>Click to edit Master title style</a:t>
            </a:r>
            <a:endParaRPr lang="en-GB" dirty="0"/>
          </a:p>
        </p:txBody>
      </p:sp>
      <p:sp>
        <p:nvSpPr>
          <p:cNvPr id="116" name="Text Placeholder 57">
            <a:extLst>
              <a:ext uri="{FF2B5EF4-FFF2-40B4-BE49-F238E27FC236}">
                <a16:creationId xmlns:a16="http://schemas.microsoft.com/office/drawing/2014/main" id="{EF7B753F-E263-48A4-876C-0550E74CDE84}"/>
              </a:ext>
            </a:extLst>
          </p:cNvPr>
          <p:cNvSpPr>
            <a:spLocks noGrp="1"/>
          </p:cNvSpPr>
          <p:nvPr>
            <p:ph type="body" sz="quarter" idx="10"/>
          </p:nvPr>
        </p:nvSpPr>
        <p:spPr>
          <a:xfrm>
            <a:off x="6599239" y="4018045"/>
            <a:ext cx="4872036" cy="1445503"/>
          </a:xfrm>
        </p:spPr>
        <p:txBody>
          <a:bodyPr lIns="0" tIns="0" rIns="0" bIns="0">
            <a:normAutofit/>
          </a:bodyPr>
          <a:lstStyle>
            <a:lvl1pPr>
              <a:defRPr sz="2000" spc="50" baseline="0">
                <a:solidFill>
                  <a:schemeClr val="tx2"/>
                </a:solidFill>
              </a:defRPr>
            </a:lvl1pPr>
          </a:lstStyle>
          <a:p>
            <a:pPr lvl="0"/>
            <a:r>
              <a:rPr lang="en-US" dirty="0"/>
              <a:t>Click to edit Master text styles</a:t>
            </a:r>
          </a:p>
        </p:txBody>
      </p:sp>
      <p:pic>
        <p:nvPicPr>
          <p:cNvPr id="166" name="Graphic 165">
            <a:extLst>
              <a:ext uri="{FF2B5EF4-FFF2-40B4-BE49-F238E27FC236}">
                <a16:creationId xmlns:a16="http://schemas.microsoft.com/office/drawing/2014/main" id="{68C5A58B-B245-40E2-BC7D-07C931371728}"/>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6599240" y="5903628"/>
            <a:ext cx="2542704" cy="699644"/>
          </a:xfrm>
          <a:prstGeom prst="rect">
            <a:avLst/>
          </a:prstGeom>
        </p:spPr>
      </p:pic>
      <p:sp>
        <p:nvSpPr>
          <p:cNvPr id="168" name="Text Placeholder 167">
            <a:extLst>
              <a:ext uri="{FF2B5EF4-FFF2-40B4-BE49-F238E27FC236}">
                <a16:creationId xmlns:a16="http://schemas.microsoft.com/office/drawing/2014/main" id="{82DA3414-D80F-484E-9167-ED4A1CD2BECC}"/>
              </a:ext>
            </a:extLst>
          </p:cNvPr>
          <p:cNvSpPr>
            <a:spLocks noGrp="1"/>
          </p:cNvSpPr>
          <p:nvPr>
            <p:ph type="body" sz="quarter" idx="12" hasCustomPrompt="1"/>
          </p:nvPr>
        </p:nvSpPr>
        <p:spPr>
          <a:xfrm>
            <a:off x="6599238" y="3725253"/>
            <a:ext cx="972000" cy="10800"/>
          </a:xfrm>
          <a:solidFill>
            <a:schemeClr val="tx2"/>
          </a:solidFill>
        </p:spPr>
        <p:txBody>
          <a:bodyPr/>
          <a:lstStyle>
            <a:lvl1pPr>
              <a:defRPr/>
            </a:lvl1pPr>
          </a:lstStyle>
          <a:p>
            <a:pPr lvl="0"/>
            <a:r>
              <a:rPr lang="en-US" dirty="0"/>
              <a:t> </a:t>
            </a:r>
            <a:endParaRPr lang="en-GB" dirty="0"/>
          </a:p>
        </p:txBody>
      </p:sp>
      <p:sp>
        <p:nvSpPr>
          <p:cNvPr id="30" name="Text Placeholder 29">
            <a:extLst>
              <a:ext uri="{FF2B5EF4-FFF2-40B4-BE49-F238E27FC236}">
                <a16:creationId xmlns:a16="http://schemas.microsoft.com/office/drawing/2014/main" id="{739C8A3C-229D-4761-B970-525C77FB6765}"/>
              </a:ext>
            </a:extLst>
          </p:cNvPr>
          <p:cNvSpPr>
            <a:spLocks noGrp="1"/>
          </p:cNvSpPr>
          <p:nvPr>
            <p:ph type="body" sz="quarter" idx="14" hasCustomPrompt="1"/>
          </p:nvPr>
        </p:nvSpPr>
        <p:spPr>
          <a:xfrm>
            <a:off x="0" y="635603"/>
            <a:ext cx="2133600" cy="4531938"/>
          </a:xfrm>
          <a:custGeom>
            <a:avLst/>
            <a:gdLst>
              <a:gd name="connsiteX0" fmla="*/ 0 w 2133600"/>
              <a:gd name="connsiteY0" fmla="*/ 0 h 4531938"/>
              <a:gd name="connsiteX1" fmla="*/ 156184 w 2133600"/>
              <a:gd name="connsiteY1" fmla="*/ 8127 h 4531938"/>
              <a:gd name="connsiteX2" fmla="*/ 2133600 w 2133600"/>
              <a:gd name="connsiteY2" fmla="*/ 2265969 h 4531938"/>
              <a:gd name="connsiteX3" fmla="*/ 156184 w 2133600"/>
              <a:gd name="connsiteY3" fmla="*/ 4523812 h 4531938"/>
              <a:gd name="connsiteX4" fmla="*/ 0 w 2133600"/>
              <a:gd name="connsiteY4" fmla="*/ 4531938 h 4531938"/>
              <a:gd name="connsiteX5" fmla="*/ 0 w 2133600"/>
              <a:gd name="connsiteY5" fmla="*/ 3781759 h 4531938"/>
              <a:gd name="connsiteX6" fmla="*/ 79487 w 2133600"/>
              <a:gd name="connsiteY6" fmla="*/ 3777560 h 4531938"/>
              <a:gd name="connsiteX7" fmla="*/ 1383474 w 2133600"/>
              <a:gd name="connsiteY7" fmla="*/ 2265969 h 4531938"/>
              <a:gd name="connsiteX8" fmla="*/ 79487 w 2133600"/>
              <a:gd name="connsiteY8" fmla="*/ 754378 h 4531938"/>
              <a:gd name="connsiteX9" fmla="*/ 0 w 2133600"/>
              <a:gd name="connsiteY9" fmla="*/ 750179 h 453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4531938">
                <a:moveTo>
                  <a:pt x="0" y="0"/>
                </a:moveTo>
                <a:lnTo>
                  <a:pt x="156184" y="8127"/>
                </a:lnTo>
                <a:cubicBezTo>
                  <a:pt x="1266869" y="124351"/>
                  <a:pt x="2133600" y="1090866"/>
                  <a:pt x="2133600" y="2265969"/>
                </a:cubicBezTo>
                <a:cubicBezTo>
                  <a:pt x="2133600" y="3441072"/>
                  <a:pt x="1266869" y="4407588"/>
                  <a:pt x="156184" y="4523812"/>
                </a:cubicBezTo>
                <a:lnTo>
                  <a:pt x="0" y="4531938"/>
                </a:lnTo>
                <a:lnTo>
                  <a:pt x="0" y="3781759"/>
                </a:lnTo>
                <a:lnTo>
                  <a:pt x="79487" y="3777560"/>
                </a:lnTo>
                <a:cubicBezTo>
                  <a:pt x="811917" y="3699750"/>
                  <a:pt x="1383474" y="3052683"/>
                  <a:pt x="1383474" y="2265969"/>
                </a:cubicBezTo>
                <a:cubicBezTo>
                  <a:pt x="1383474" y="1479256"/>
                  <a:pt x="811917" y="832188"/>
                  <a:pt x="79487" y="754378"/>
                </a:cubicBezTo>
                <a:lnTo>
                  <a:pt x="0" y="750179"/>
                </a:lnTo>
                <a:close/>
              </a:path>
            </a:pathLst>
          </a:custGeom>
          <a:solidFill>
            <a:schemeClr val="bg1">
              <a:alpha val="30000"/>
            </a:schemeClr>
          </a:solidFill>
        </p:spPr>
        <p:txBody>
          <a:bodyPr wrap="square">
            <a:noAutofit/>
          </a:bodyPr>
          <a:lstStyle>
            <a:lvl1pPr>
              <a:defRPr/>
            </a:lvl1pPr>
          </a:lstStyle>
          <a:p>
            <a:pPr lvl="0"/>
            <a:r>
              <a:rPr lang="en-GB" dirty="0"/>
              <a:t> </a:t>
            </a:r>
          </a:p>
        </p:txBody>
      </p:sp>
    </p:spTree>
    <p:extLst>
      <p:ext uri="{BB962C8B-B14F-4D97-AF65-F5344CB8AC3E}">
        <p14:creationId xmlns:p14="http://schemas.microsoft.com/office/powerpoint/2010/main" val="422208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02">
    <p:spTree>
      <p:nvGrpSpPr>
        <p:cNvPr id="1" name=""/>
        <p:cNvGrpSpPr/>
        <p:nvPr/>
      </p:nvGrpSpPr>
      <p:grpSpPr>
        <a:xfrm>
          <a:off x="0" y="0"/>
          <a:ext cx="0" cy="0"/>
          <a:chOff x="0" y="0"/>
          <a:chExt cx="0" cy="0"/>
        </a:xfrm>
      </p:grpSpPr>
      <p:sp>
        <p:nvSpPr>
          <p:cNvPr id="11" name="Picture Placeholder 169">
            <a:extLst>
              <a:ext uri="{FF2B5EF4-FFF2-40B4-BE49-F238E27FC236}">
                <a16:creationId xmlns:a16="http://schemas.microsoft.com/office/drawing/2014/main" id="{893D9863-E9B9-4C69-B71B-41CB973A86C5}"/>
              </a:ext>
            </a:extLst>
          </p:cNvPr>
          <p:cNvSpPr>
            <a:spLocks noGrp="1"/>
          </p:cNvSpPr>
          <p:nvPr>
            <p:ph type="pic" sz="quarter" idx="13" hasCustomPrompt="1"/>
          </p:nvPr>
        </p:nvSpPr>
        <p:spPr>
          <a:xfrm>
            <a:off x="0" y="0"/>
            <a:ext cx="6129338" cy="6858000"/>
          </a:xfrm>
          <a:solidFill>
            <a:schemeClr val="accent2"/>
          </a:solidFill>
        </p:spPr>
        <p:txBody>
          <a:bodyPr lIns="360000" tIns="360000" rIns="360000" bIns="1620000" anchor="ctr"/>
          <a:lstStyle>
            <a:lvl1pPr algn="ctr">
              <a:defRPr sz="1200" cap="all" spc="150" baseline="0">
                <a:solidFill>
                  <a:schemeClr val="bg1"/>
                </a:solidFill>
                <a:latin typeface="+mj-lt"/>
              </a:defRPr>
            </a:lvl1pPr>
          </a:lstStyle>
          <a:p>
            <a:r>
              <a:rPr lang="en-GB" dirty="0"/>
              <a:t>Click the icon below to insert a new image then place it at the background &gt; Right click on the image &gt; Background</a:t>
            </a:r>
          </a:p>
        </p:txBody>
      </p:sp>
      <p:sp>
        <p:nvSpPr>
          <p:cNvPr id="102" name="Rectangle 101">
            <a:extLst>
              <a:ext uri="{FF2B5EF4-FFF2-40B4-BE49-F238E27FC236}">
                <a16:creationId xmlns:a16="http://schemas.microsoft.com/office/drawing/2014/main" id="{180DA3C2-B1C9-46DC-B965-80C2910F9D1A}"/>
              </a:ext>
            </a:extLst>
          </p:cNvPr>
          <p:cNvSpPr>
            <a:spLocks/>
          </p:cNvSpPr>
          <p:nvPr userDrawn="1"/>
        </p:nvSpPr>
        <p:spPr>
          <a:xfrm>
            <a:off x="6129338" y="-1"/>
            <a:ext cx="60626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en-GB" sz="1200" dirty="0" err="1"/>
          </a:p>
        </p:txBody>
      </p:sp>
      <p:sp>
        <p:nvSpPr>
          <p:cNvPr id="112" name="Text Placeholder 57">
            <a:extLst>
              <a:ext uri="{FF2B5EF4-FFF2-40B4-BE49-F238E27FC236}">
                <a16:creationId xmlns:a16="http://schemas.microsoft.com/office/drawing/2014/main" id="{B7464AC1-DC99-4EBF-AE13-A94FB887EB13}"/>
              </a:ext>
            </a:extLst>
          </p:cNvPr>
          <p:cNvSpPr>
            <a:spLocks noGrp="1"/>
          </p:cNvSpPr>
          <p:nvPr>
            <p:ph type="body" sz="quarter" idx="11" hasCustomPrompt="1"/>
          </p:nvPr>
        </p:nvSpPr>
        <p:spPr>
          <a:xfrm>
            <a:off x="6599240" y="1156285"/>
            <a:ext cx="728842" cy="397351"/>
          </a:xfrm>
          <a:prstGeom prst="roundRect">
            <a:avLst>
              <a:gd name="adj" fmla="val 50000"/>
            </a:avLst>
          </a:prstGeom>
          <a:solidFill>
            <a:schemeClr val="bg1"/>
          </a:solidFill>
          <a:ln w="15875">
            <a:solidFill>
              <a:schemeClr val="accent2"/>
            </a:solidFill>
          </a:ln>
        </p:spPr>
        <p:txBody>
          <a:bodyPr wrap="none" lIns="180000" tIns="18000" rIns="144000" bIns="18000" anchor="ctr">
            <a:spAutoFit/>
          </a:bodyPr>
          <a:lstStyle>
            <a:lvl1pPr algn="l">
              <a:lnSpc>
                <a:spcPct val="100000"/>
              </a:lnSpc>
              <a:spcBef>
                <a:spcPts val="0"/>
              </a:spcBef>
              <a:defRPr sz="1600" b="1" cap="all" spc="200" baseline="0">
                <a:solidFill>
                  <a:schemeClr val="accent2"/>
                </a:solidFill>
              </a:defRPr>
            </a:lvl1pPr>
          </a:lstStyle>
          <a:p>
            <a:pPr lvl="0"/>
            <a:r>
              <a:rPr lang="en-US" dirty="0"/>
              <a:t>02</a:t>
            </a:r>
          </a:p>
        </p:txBody>
      </p:sp>
      <p:sp>
        <p:nvSpPr>
          <p:cNvPr id="114" name="Title 112">
            <a:extLst>
              <a:ext uri="{FF2B5EF4-FFF2-40B4-BE49-F238E27FC236}">
                <a16:creationId xmlns:a16="http://schemas.microsoft.com/office/drawing/2014/main" id="{A056DEAB-6CAD-4C6F-AA3C-5E4FC464FE95}"/>
              </a:ext>
            </a:extLst>
          </p:cNvPr>
          <p:cNvSpPr>
            <a:spLocks noGrp="1"/>
          </p:cNvSpPr>
          <p:nvPr>
            <p:ph type="title"/>
          </p:nvPr>
        </p:nvSpPr>
        <p:spPr>
          <a:xfrm>
            <a:off x="6599239" y="1739900"/>
            <a:ext cx="4872035" cy="1714161"/>
          </a:xfrm>
        </p:spPr>
        <p:txBody>
          <a:bodyPr>
            <a:normAutofit/>
          </a:bodyPr>
          <a:lstStyle>
            <a:lvl1pPr>
              <a:lnSpc>
                <a:spcPct val="80000"/>
              </a:lnSpc>
              <a:defRPr sz="5200">
                <a:solidFill>
                  <a:schemeClr val="accent2"/>
                </a:solidFill>
              </a:defRPr>
            </a:lvl1pPr>
          </a:lstStyle>
          <a:p>
            <a:r>
              <a:rPr lang="en-US" dirty="0"/>
              <a:t>Click to edit Master title style</a:t>
            </a:r>
            <a:endParaRPr lang="en-GB" dirty="0"/>
          </a:p>
        </p:txBody>
      </p:sp>
      <p:sp>
        <p:nvSpPr>
          <p:cNvPr id="116" name="Text Placeholder 57">
            <a:extLst>
              <a:ext uri="{FF2B5EF4-FFF2-40B4-BE49-F238E27FC236}">
                <a16:creationId xmlns:a16="http://schemas.microsoft.com/office/drawing/2014/main" id="{EF7B753F-E263-48A4-876C-0550E74CDE84}"/>
              </a:ext>
            </a:extLst>
          </p:cNvPr>
          <p:cNvSpPr>
            <a:spLocks noGrp="1"/>
          </p:cNvSpPr>
          <p:nvPr>
            <p:ph type="body" sz="quarter" idx="10"/>
          </p:nvPr>
        </p:nvSpPr>
        <p:spPr>
          <a:xfrm>
            <a:off x="6599239" y="4018045"/>
            <a:ext cx="4872036" cy="1445503"/>
          </a:xfrm>
        </p:spPr>
        <p:txBody>
          <a:bodyPr lIns="0" tIns="0" rIns="0" bIns="0">
            <a:normAutofit/>
          </a:bodyPr>
          <a:lstStyle>
            <a:lvl1pPr>
              <a:defRPr sz="2000" spc="50" baseline="0">
                <a:solidFill>
                  <a:schemeClr val="tx2"/>
                </a:solidFill>
              </a:defRPr>
            </a:lvl1pPr>
          </a:lstStyle>
          <a:p>
            <a:pPr lvl="0"/>
            <a:r>
              <a:rPr lang="en-US" dirty="0"/>
              <a:t>Click to edit Master text styles</a:t>
            </a:r>
          </a:p>
        </p:txBody>
      </p:sp>
      <p:pic>
        <p:nvPicPr>
          <p:cNvPr id="166" name="Graphic 165">
            <a:extLst>
              <a:ext uri="{FF2B5EF4-FFF2-40B4-BE49-F238E27FC236}">
                <a16:creationId xmlns:a16="http://schemas.microsoft.com/office/drawing/2014/main" id="{68C5A58B-B245-40E2-BC7D-07C931371728}"/>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6599240" y="5903628"/>
            <a:ext cx="2542704" cy="699644"/>
          </a:xfrm>
          <a:prstGeom prst="rect">
            <a:avLst/>
          </a:prstGeom>
        </p:spPr>
      </p:pic>
      <p:sp>
        <p:nvSpPr>
          <p:cNvPr id="168" name="Text Placeholder 167">
            <a:extLst>
              <a:ext uri="{FF2B5EF4-FFF2-40B4-BE49-F238E27FC236}">
                <a16:creationId xmlns:a16="http://schemas.microsoft.com/office/drawing/2014/main" id="{82DA3414-D80F-484E-9167-ED4A1CD2BECC}"/>
              </a:ext>
            </a:extLst>
          </p:cNvPr>
          <p:cNvSpPr>
            <a:spLocks noGrp="1"/>
          </p:cNvSpPr>
          <p:nvPr>
            <p:ph type="body" sz="quarter" idx="12" hasCustomPrompt="1"/>
          </p:nvPr>
        </p:nvSpPr>
        <p:spPr>
          <a:xfrm>
            <a:off x="6599238" y="3725253"/>
            <a:ext cx="972000" cy="10800"/>
          </a:xfrm>
          <a:solidFill>
            <a:schemeClr val="tx2"/>
          </a:solidFill>
        </p:spPr>
        <p:txBody>
          <a:bodyPr/>
          <a:lstStyle>
            <a:lvl1pPr>
              <a:defRPr/>
            </a:lvl1pPr>
          </a:lstStyle>
          <a:p>
            <a:pPr lvl="0"/>
            <a:r>
              <a:rPr lang="en-US" dirty="0"/>
              <a:t> </a:t>
            </a:r>
            <a:endParaRPr lang="en-GB" dirty="0"/>
          </a:p>
        </p:txBody>
      </p:sp>
      <p:sp>
        <p:nvSpPr>
          <p:cNvPr id="19" name="Text Placeholder 18">
            <a:extLst>
              <a:ext uri="{FF2B5EF4-FFF2-40B4-BE49-F238E27FC236}">
                <a16:creationId xmlns:a16="http://schemas.microsoft.com/office/drawing/2014/main" id="{85420A7D-3EDD-4D3D-8290-9D7136D7AA0E}"/>
              </a:ext>
            </a:extLst>
          </p:cNvPr>
          <p:cNvSpPr>
            <a:spLocks noGrp="1"/>
          </p:cNvSpPr>
          <p:nvPr>
            <p:ph type="body" sz="quarter" idx="15" hasCustomPrompt="1"/>
          </p:nvPr>
        </p:nvSpPr>
        <p:spPr>
          <a:xfrm>
            <a:off x="1" y="1"/>
            <a:ext cx="2466899" cy="1753165"/>
          </a:xfrm>
          <a:custGeom>
            <a:avLst/>
            <a:gdLst>
              <a:gd name="connsiteX0" fmla="*/ 1698414 w 2466899"/>
              <a:gd name="connsiteY0" fmla="*/ 0 h 1753165"/>
              <a:gd name="connsiteX1" fmla="*/ 2466899 w 2466899"/>
              <a:gd name="connsiteY1" fmla="*/ 0 h 1753165"/>
              <a:gd name="connsiteX2" fmla="*/ 2465080 w 2466899"/>
              <a:gd name="connsiteY2" fmla="*/ 11918 h 1753165"/>
              <a:gd name="connsiteX3" fmla="*/ 328641 w 2466899"/>
              <a:gd name="connsiteY3" fmla="*/ 1753165 h 1753165"/>
              <a:gd name="connsiteX4" fmla="*/ 133214 w 2466899"/>
              <a:gd name="connsiteY4" fmla="*/ 1744528 h 1753165"/>
              <a:gd name="connsiteX5" fmla="*/ 0 w 2466899"/>
              <a:gd name="connsiteY5" fmla="*/ 1726759 h 1753165"/>
              <a:gd name="connsiteX6" fmla="*/ 0 w 2466899"/>
              <a:gd name="connsiteY6" fmla="*/ 972270 h 1753165"/>
              <a:gd name="connsiteX7" fmla="*/ 109099 w 2466899"/>
              <a:gd name="connsiteY7" fmla="*/ 997414 h 1753165"/>
              <a:gd name="connsiteX8" fmla="*/ 328641 w 2466899"/>
              <a:gd name="connsiteY8" fmla="*/ 1014024 h 1753165"/>
              <a:gd name="connsiteX9" fmla="*/ 1656955 w 2466899"/>
              <a:gd name="connsiteY9" fmla="*/ 133559 h 175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899" h="1753165">
                <a:moveTo>
                  <a:pt x="1698414" y="0"/>
                </a:moveTo>
                <a:lnTo>
                  <a:pt x="2466899" y="0"/>
                </a:lnTo>
                <a:lnTo>
                  <a:pt x="2465080" y="11918"/>
                </a:lnTo>
                <a:cubicBezTo>
                  <a:pt x="2261734" y="1005645"/>
                  <a:pt x="1382484" y="1753165"/>
                  <a:pt x="328641" y="1753165"/>
                </a:cubicBezTo>
                <a:cubicBezTo>
                  <a:pt x="262776" y="1753165"/>
                  <a:pt x="197593" y="1750245"/>
                  <a:pt x="133214" y="1744528"/>
                </a:cubicBezTo>
                <a:lnTo>
                  <a:pt x="0" y="1726759"/>
                </a:lnTo>
                <a:lnTo>
                  <a:pt x="0" y="972270"/>
                </a:lnTo>
                <a:lnTo>
                  <a:pt x="109099" y="997414"/>
                </a:lnTo>
                <a:cubicBezTo>
                  <a:pt x="180683" y="1008351"/>
                  <a:pt x="254000" y="1014024"/>
                  <a:pt x="328641" y="1014024"/>
                </a:cubicBezTo>
                <a:cubicBezTo>
                  <a:pt x="925773" y="1014024"/>
                  <a:pt x="1438108" y="650971"/>
                  <a:pt x="1656955" y="133559"/>
                </a:cubicBezTo>
                <a:close/>
              </a:path>
            </a:pathLst>
          </a:custGeom>
          <a:solidFill>
            <a:schemeClr val="bg1">
              <a:alpha val="30000"/>
            </a:schemeClr>
          </a:solidFill>
        </p:spPr>
        <p:txBody>
          <a:bodyPr vert="horz" wrap="square"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a:t> </a:t>
            </a:r>
            <a:endParaRPr lang="en-GB" dirty="0"/>
          </a:p>
        </p:txBody>
      </p:sp>
    </p:spTree>
    <p:extLst>
      <p:ext uri="{BB962C8B-B14F-4D97-AF65-F5344CB8AC3E}">
        <p14:creationId xmlns:p14="http://schemas.microsoft.com/office/powerpoint/2010/main" val="293149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03">
    <p:spTree>
      <p:nvGrpSpPr>
        <p:cNvPr id="1" name=""/>
        <p:cNvGrpSpPr/>
        <p:nvPr/>
      </p:nvGrpSpPr>
      <p:grpSpPr>
        <a:xfrm>
          <a:off x="0" y="0"/>
          <a:ext cx="0" cy="0"/>
          <a:chOff x="0" y="0"/>
          <a:chExt cx="0" cy="0"/>
        </a:xfrm>
      </p:grpSpPr>
      <p:sp>
        <p:nvSpPr>
          <p:cNvPr id="11" name="Picture Placeholder 169">
            <a:extLst>
              <a:ext uri="{FF2B5EF4-FFF2-40B4-BE49-F238E27FC236}">
                <a16:creationId xmlns:a16="http://schemas.microsoft.com/office/drawing/2014/main" id="{893D9863-E9B9-4C69-B71B-41CB973A86C5}"/>
              </a:ext>
            </a:extLst>
          </p:cNvPr>
          <p:cNvSpPr>
            <a:spLocks noGrp="1"/>
          </p:cNvSpPr>
          <p:nvPr>
            <p:ph type="pic" sz="quarter" idx="13" hasCustomPrompt="1"/>
          </p:nvPr>
        </p:nvSpPr>
        <p:spPr>
          <a:xfrm>
            <a:off x="0" y="0"/>
            <a:ext cx="6129338" cy="6858000"/>
          </a:xfrm>
          <a:solidFill>
            <a:schemeClr val="accent3"/>
          </a:solidFill>
        </p:spPr>
        <p:txBody>
          <a:bodyPr lIns="360000" tIns="360000" rIns="360000" bIns="1620000" anchor="ctr"/>
          <a:lstStyle>
            <a:lvl1pPr algn="ctr">
              <a:defRPr sz="1200" cap="all" spc="150" baseline="0">
                <a:solidFill>
                  <a:schemeClr val="bg1"/>
                </a:solidFill>
                <a:latin typeface="+mj-lt"/>
              </a:defRPr>
            </a:lvl1pPr>
          </a:lstStyle>
          <a:p>
            <a:r>
              <a:rPr lang="en-GB" dirty="0"/>
              <a:t>Click the icon below to insert a new image then place it at the background &gt; Right click on the image &gt; Background</a:t>
            </a:r>
          </a:p>
        </p:txBody>
      </p:sp>
      <p:sp>
        <p:nvSpPr>
          <p:cNvPr id="102" name="Rectangle 101">
            <a:extLst>
              <a:ext uri="{FF2B5EF4-FFF2-40B4-BE49-F238E27FC236}">
                <a16:creationId xmlns:a16="http://schemas.microsoft.com/office/drawing/2014/main" id="{180DA3C2-B1C9-46DC-B965-80C2910F9D1A}"/>
              </a:ext>
            </a:extLst>
          </p:cNvPr>
          <p:cNvSpPr>
            <a:spLocks/>
          </p:cNvSpPr>
          <p:nvPr userDrawn="1"/>
        </p:nvSpPr>
        <p:spPr>
          <a:xfrm>
            <a:off x="6129338" y="-1"/>
            <a:ext cx="60626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en-GB" sz="1200" dirty="0" err="1"/>
          </a:p>
        </p:txBody>
      </p:sp>
      <p:sp>
        <p:nvSpPr>
          <p:cNvPr id="112" name="Text Placeholder 57">
            <a:extLst>
              <a:ext uri="{FF2B5EF4-FFF2-40B4-BE49-F238E27FC236}">
                <a16:creationId xmlns:a16="http://schemas.microsoft.com/office/drawing/2014/main" id="{B7464AC1-DC99-4EBF-AE13-A94FB887EB13}"/>
              </a:ext>
            </a:extLst>
          </p:cNvPr>
          <p:cNvSpPr>
            <a:spLocks noGrp="1"/>
          </p:cNvSpPr>
          <p:nvPr>
            <p:ph type="body" sz="quarter" idx="11" hasCustomPrompt="1"/>
          </p:nvPr>
        </p:nvSpPr>
        <p:spPr>
          <a:xfrm>
            <a:off x="6599240" y="1156285"/>
            <a:ext cx="728842" cy="397351"/>
          </a:xfrm>
          <a:prstGeom prst="roundRect">
            <a:avLst>
              <a:gd name="adj" fmla="val 50000"/>
            </a:avLst>
          </a:prstGeom>
          <a:solidFill>
            <a:schemeClr val="bg1"/>
          </a:solidFill>
          <a:ln w="15875">
            <a:solidFill>
              <a:schemeClr val="accent3"/>
            </a:solidFill>
          </a:ln>
        </p:spPr>
        <p:txBody>
          <a:bodyPr wrap="none" lIns="180000" tIns="18000" rIns="144000" bIns="18000" anchor="ctr">
            <a:spAutoFit/>
          </a:bodyPr>
          <a:lstStyle>
            <a:lvl1pPr algn="l">
              <a:lnSpc>
                <a:spcPct val="100000"/>
              </a:lnSpc>
              <a:spcBef>
                <a:spcPts val="0"/>
              </a:spcBef>
              <a:defRPr sz="1600" b="1" cap="all" spc="200" baseline="0">
                <a:solidFill>
                  <a:schemeClr val="accent3"/>
                </a:solidFill>
              </a:defRPr>
            </a:lvl1pPr>
          </a:lstStyle>
          <a:p>
            <a:pPr lvl="0"/>
            <a:r>
              <a:rPr lang="en-US" dirty="0"/>
              <a:t>03</a:t>
            </a:r>
          </a:p>
        </p:txBody>
      </p:sp>
      <p:sp>
        <p:nvSpPr>
          <p:cNvPr id="114" name="Title 112">
            <a:extLst>
              <a:ext uri="{FF2B5EF4-FFF2-40B4-BE49-F238E27FC236}">
                <a16:creationId xmlns:a16="http://schemas.microsoft.com/office/drawing/2014/main" id="{A056DEAB-6CAD-4C6F-AA3C-5E4FC464FE95}"/>
              </a:ext>
            </a:extLst>
          </p:cNvPr>
          <p:cNvSpPr>
            <a:spLocks noGrp="1"/>
          </p:cNvSpPr>
          <p:nvPr>
            <p:ph type="title"/>
          </p:nvPr>
        </p:nvSpPr>
        <p:spPr>
          <a:xfrm>
            <a:off x="6599239" y="1739900"/>
            <a:ext cx="4872035" cy="1714161"/>
          </a:xfrm>
        </p:spPr>
        <p:txBody>
          <a:bodyPr>
            <a:normAutofit/>
          </a:bodyPr>
          <a:lstStyle>
            <a:lvl1pPr>
              <a:lnSpc>
                <a:spcPct val="80000"/>
              </a:lnSpc>
              <a:defRPr sz="5200">
                <a:solidFill>
                  <a:schemeClr val="accent3"/>
                </a:solidFill>
              </a:defRPr>
            </a:lvl1pPr>
          </a:lstStyle>
          <a:p>
            <a:r>
              <a:rPr lang="en-US" dirty="0"/>
              <a:t>Click to edit Master title style</a:t>
            </a:r>
            <a:endParaRPr lang="en-GB" dirty="0"/>
          </a:p>
        </p:txBody>
      </p:sp>
      <p:sp>
        <p:nvSpPr>
          <p:cNvPr id="116" name="Text Placeholder 57">
            <a:extLst>
              <a:ext uri="{FF2B5EF4-FFF2-40B4-BE49-F238E27FC236}">
                <a16:creationId xmlns:a16="http://schemas.microsoft.com/office/drawing/2014/main" id="{EF7B753F-E263-48A4-876C-0550E74CDE84}"/>
              </a:ext>
            </a:extLst>
          </p:cNvPr>
          <p:cNvSpPr>
            <a:spLocks noGrp="1"/>
          </p:cNvSpPr>
          <p:nvPr>
            <p:ph type="body" sz="quarter" idx="10"/>
          </p:nvPr>
        </p:nvSpPr>
        <p:spPr>
          <a:xfrm>
            <a:off x="6599239" y="4018045"/>
            <a:ext cx="4872036" cy="1445503"/>
          </a:xfrm>
        </p:spPr>
        <p:txBody>
          <a:bodyPr lIns="0" tIns="0" rIns="0" bIns="0">
            <a:normAutofit/>
          </a:bodyPr>
          <a:lstStyle>
            <a:lvl1pPr>
              <a:defRPr sz="2000" spc="50" baseline="0">
                <a:solidFill>
                  <a:schemeClr val="tx2"/>
                </a:solidFill>
              </a:defRPr>
            </a:lvl1pPr>
          </a:lstStyle>
          <a:p>
            <a:pPr lvl="0"/>
            <a:r>
              <a:rPr lang="en-US" dirty="0"/>
              <a:t>Click to edit Master text styles</a:t>
            </a:r>
          </a:p>
        </p:txBody>
      </p:sp>
      <p:pic>
        <p:nvPicPr>
          <p:cNvPr id="166" name="Graphic 165">
            <a:extLst>
              <a:ext uri="{FF2B5EF4-FFF2-40B4-BE49-F238E27FC236}">
                <a16:creationId xmlns:a16="http://schemas.microsoft.com/office/drawing/2014/main" id="{68C5A58B-B245-40E2-BC7D-07C931371728}"/>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6599240" y="5903628"/>
            <a:ext cx="2542704" cy="699644"/>
          </a:xfrm>
          <a:prstGeom prst="rect">
            <a:avLst/>
          </a:prstGeom>
        </p:spPr>
      </p:pic>
      <p:sp>
        <p:nvSpPr>
          <p:cNvPr id="168" name="Text Placeholder 167">
            <a:extLst>
              <a:ext uri="{FF2B5EF4-FFF2-40B4-BE49-F238E27FC236}">
                <a16:creationId xmlns:a16="http://schemas.microsoft.com/office/drawing/2014/main" id="{82DA3414-D80F-484E-9167-ED4A1CD2BECC}"/>
              </a:ext>
            </a:extLst>
          </p:cNvPr>
          <p:cNvSpPr>
            <a:spLocks noGrp="1"/>
          </p:cNvSpPr>
          <p:nvPr>
            <p:ph type="body" sz="quarter" idx="12" hasCustomPrompt="1"/>
          </p:nvPr>
        </p:nvSpPr>
        <p:spPr>
          <a:xfrm>
            <a:off x="6599238" y="3725253"/>
            <a:ext cx="972000" cy="10800"/>
          </a:xfrm>
          <a:solidFill>
            <a:schemeClr val="tx2"/>
          </a:solidFill>
        </p:spPr>
        <p:txBody>
          <a:bodyPr/>
          <a:lstStyle>
            <a:lvl1pPr>
              <a:defRPr/>
            </a:lvl1pPr>
          </a:lstStyle>
          <a:p>
            <a:pPr lvl="0"/>
            <a:r>
              <a:rPr lang="en-US" dirty="0"/>
              <a:t> </a:t>
            </a:r>
            <a:endParaRPr lang="en-GB" dirty="0"/>
          </a:p>
        </p:txBody>
      </p:sp>
      <p:sp>
        <p:nvSpPr>
          <p:cNvPr id="14" name="Text Placeholder 13">
            <a:extLst>
              <a:ext uri="{FF2B5EF4-FFF2-40B4-BE49-F238E27FC236}">
                <a16:creationId xmlns:a16="http://schemas.microsoft.com/office/drawing/2014/main" id="{B596616D-4FC4-4782-BCC1-351A3F972FBD}"/>
              </a:ext>
            </a:extLst>
          </p:cNvPr>
          <p:cNvSpPr>
            <a:spLocks noGrp="1"/>
          </p:cNvSpPr>
          <p:nvPr>
            <p:ph type="body" sz="quarter" idx="14" hasCustomPrompt="1"/>
          </p:nvPr>
        </p:nvSpPr>
        <p:spPr>
          <a:xfrm>
            <a:off x="1587" y="-1585"/>
            <a:ext cx="4273926" cy="2027169"/>
          </a:xfrm>
          <a:custGeom>
            <a:avLst/>
            <a:gdLst>
              <a:gd name="connsiteX0" fmla="*/ 0 w 4273926"/>
              <a:gd name="connsiteY0" fmla="*/ 0 h 2027169"/>
              <a:gd name="connsiteX1" fmla="*/ 582595 w 4273926"/>
              <a:gd name="connsiteY1" fmla="*/ 0 h 2027169"/>
              <a:gd name="connsiteX2" fmla="*/ 589598 w 4273926"/>
              <a:gd name="connsiteY2" fmla="*/ 69465 h 2027169"/>
              <a:gd name="connsiteX3" fmla="*/ 2031143 w 4273926"/>
              <a:gd name="connsiteY3" fmla="*/ 1244358 h 2027169"/>
              <a:gd name="connsiteX4" fmla="*/ 3472687 w 4273926"/>
              <a:gd name="connsiteY4" fmla="*/ 69465 h 2027169"/>
              <a:gd name="connsiteX5" fmla="*/ 3479690 w 4273926"/>
              <a:gd name="connsiteY5" fmla="*/ 0 h 2027169"/>
              <a:gd name="connsiteX6" fmla="*/ 4273926 w 4273926"/>
              <a:gd name="connsiteY6" fmla="*/ 0 h 2027169"/>
              <a:gd name="connsiteX7" fmla="*/ 4273755 w 4273926"/>
              <a:gd name="connsiteY7" fmla="*/ 3403 h 2027169"/>
              <a:gd name="connsiteX8" fmla="*/ 2031143 w 4273926"/>
              <a:gd name="connsiteY8" fmla="*/ 2027169 h 2027169"/>
              <a:gd name="connsiteX9" fmla="*/ 23506 w 4273926"/>
              <a:gd name="connsiteY9" fmla="*/ 799170 h 2027169"/>
              <a:gd name="connsiteX10" fmla="*/ 0 w 4273926"/>
              <a:gd name="connsiteY10" fmla="*/ 747587 h 202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73926" h="2027169">
                <a:moveTo>
                  <a:pt x="0" y="0"/>
                </a:moveTo>
                <a:lnTo>
                  <a:pt x="582595" y="0"/>
                </a:lnTo>
                <a:lnTo>
                  <a:pt x="589598" y="69465"/>
                </a:lnTo>
                <a:cubicBezTo>
                  <a:pt x="726804" y="739975"/>
                  <a:pt x="1320071" y="1244358"/>
                  <a:pt x="2031143" y="1244358"/>
                </a:cubicBezTo>
                <a:cubicBezTo>
                  <a:pt x="2742214" y="1244358"/>
                  <a:pt x="3335481" y="739975"/>
                  <a:pt x="3472687" y="69465"/>
                </a:cubicBezTo>
                <a:lnTo>
                  <a:pt x="3479690" y="0"/>
                </a:lnTo>
                <a:lnTo>
                  <a:pt x="4273926" y="0"/>
                </a:lnTo>
                <a:lnTo>
                  <a:pt x="4273755" y="3403"/>
                </a:lnTo>
                <a:cubicBezTo>
                  <a:pt x="4158314" y="1140122"/>
                  <a:pt x="3198319" y="2027169"/>
                  <a:pt x="2031143" y="2027169"/>
                </a:cubicBezTo>
                <a:cubicBezTo>
                  <a:pt x="1155760" y="2027169"/>
                  <a:pt x="396917" y="1528205"/>
                  <a:pt x="23506" y="799170"/>
                </a:cubicBezTo>
                <a:lnTo>
                  <a:pt x="0" y="747587"/>
                </a:lnTo>
                <a:close/>
              </a:path>
            </a:pathLst>
          </a:custGeom>
          <a:solidFill>
            <a:schemeClr val="bg1">
              <a:alpha val="30000"/>
            </a:schemeClr>
          </a:solidFill>
        </p:spPr>
        <p:txBody>
          <a:bodyPr vert="horz" wrap="square"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a:t> </a:t>
            </a:r>
            <a:endParaRPr lang="en-GB" dirty="0"/>
          </a:p>
        </p:txBody>
      </p:sp>
    </p:spTree>
    <p:extLst>
      <p:ext uri="{BB962C8B-B14F-4D97-AF65-F5344CB8AC3E}">
        <p14:creationId xmlns:p14="http://schemas.microsoft.com/office/powerpoint/2010/main" val="331084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04">
    <p:spTree>
      <p:nvGrpSpPr>
        <p:cNvPr id="1" name=""/>
        <p:cNvGrpSpPr/>
        <p:nvPr/>
      </p:nvGrpSpPr>
      <p:grpSpPr>
        <a:xfrm>
          <a:off x="0" y="0"/>
          <a:ext cx="0" cy="0"/>
          <a:chOff x="0" y="0"/>
          <a:chExt cx="0" cy="0"/>
        </a:xfrm>
      </p:grpSpPr>
      <p:sp>
        <p:nvSpPr>
          <p:cNvPr id="11" name="Picture Placeholder 169">
            <a:extLst>
              <a:ext uri="{FF2B5EF4-FFF2-40B4-BE49-F238E27FC236}">
                <a16:creationId xmlns:a16="http://schemas.microsoft.com/office/drawing/2014/main" id="{893D9863-E9B9-4C69-B71B-41CB973A86C5}"/>
              </a:ext>
            </a:extLst>
          </p:cNvPr>
          <p:cNvSpPr>
            <a:spLocks noGrp="1"/>
          </p:cNvSpPr>
          <p:nvPr>
            <p:ph type="pic" sz="quarter" idx="13" hasCustomPrompt="1"/>
          </p:nvPr>
        </p:nvSpPr>
        <p:spPr>
          <a:xfrm>
            <a:off x="0" y="-1587"/>
            <a:ext cx="6129338" cy="6858000"/>
          </a:xfrm>
          <a:solidFill>
            <a:schemeClr val="accent4"/>
          </a:solidFill>
        </p:spPr>
        <p:txBody>
          <a:bodyPr lIns="360000" tIns="360000" rIns="360000" bIns="1620000" anchor="ctr"/>
          <a:lstStyle>
            <a:lvl1pPr algn="ctr">
              <a:defRPr sz="1200" cap="all" spc="150" baseline="0">
                <a:solidFill>
                  <a:schemeClr val="bg1"/>
                </a:solidFill>
                <a:latin typeface="+mj-lt"/>
              </a:defRPr>
            </a:lvl1pPr>
          </a:lstStyle>
          <a:p>
            <a:r>
              <a:rPr lang="en-GB" dirty="0"/>
              <a:t>Click the icon below to insert a new image then place it at the background &gt; Right click on the image &gt; Background</a:t>
            </a:r>
          </a:p>
        </p:txBody>
      </p:sp>
      <p:sp>
        <p:nvSpPr>
          <p:cNvPr id="102" name="Rectangle 101">
            <a:extLst>
              <a:ext uri="{FF2B5EF4-FFF2-40B4-BE49-F238E27FC236}">
                <a16:creationId xmlns:a16="http://schemas.microsoft.com/office/drawing/2014/main" id="{180DA3C2-B1C9-46DC-B965-80C2910F9D1A}"/>
              </a:ext>
            </a:extLst>
          </p:cNvPr>
          <p:cNvSpPr>
            <a:spLocks/>
          </p:cNvSpPr>
          <p:nvPr userDrawn="1"/>
        </p:nvSpPr>
        <p:spPr>
          <a:xfrm>
            <a:off x="6129338" y="-1"/>
            <a:ext cx="60626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en-GB" sz="1200" dirty="0" err="1"/>
          </a:p>
        </p:txBody>
      </p:sp>
      <p:sp>
        <p:nvSpPr>
          <p:cNvPr id="112" name="Text Placeholder 57">
            <a:extLst>
              <a:ext uri="{FF2B5EF4-FFF2-40B4-BE49-F238E27FC236}">
                <a16:creationId xmlns:a16="http://schemas.microsoft.com/office/drawing/2014/main" id="{B7464AC1-DC99-4EBF-AE13-A94FB887EB13}"/>
              </a:ext>
            </a:extLst>
          </p:cNvPr>
          <p:cNvSpPr>
            <a:spLocks noGrp="1"/>
          </p:cNvSpPr>
          <p:nvPr>
            <p:ph type="body" sz="quarter" idx="11" hasCustomPrompt="1"/>
          </p:nvPr>
        </p:nvSpPr>
        <p:spPr>
          <a:xfrm>
            <a:off x="6599240" y="1156285"/>
            <a:ext cx="728842" cy="397351"/>
          </a:xfrm>
          <a:prstGeom prst="roundRect">
            <a:avLst>
              <a:gd name="adj" fmla="val 50000"/>
            </a:avLst>
          </a:prstGeom>
          <a:solidFill>
            <a:schemeClr val="bg1"/>
          </a:solidFill>
          <a:ln w="15875">
            <a:solidFill>
              <a:schemeClr val="accent4"/>
            </a:solidFill>
          </a:ln>
        </p:spPr>
        <p:txBody>
          <a:bodyPr wrap="none" lIns="180000" tIns="18000" rIns="144000" bIns="18000" anchor="ctr">
            <a:spAutoFit/>
          </a:bodyPr>
          <a:lstStyle>
            <a:lvl1pPr algn="l">
              <a:lnSpc>
                <a:spcPct val="100000"/>
              </a:lnSpc>
              <a:spcBef>
                <a:spcPts val="0"/>
              </a:spcBef>
              <a:defRPr sz="1600" b="1" cap="all" spc="200" baseline="0">
                <a:solidFill>
                  <a:schemeClr val="accent4"/>
                </a:solidFill>
              </a:defRPr>
            </a:lvl1pPr>
          </a:lstStyle>
          <a:p>
            <a:pPr lvl="0"/>
            <a:r>
              <a:rPr lang="en-US" dirty="0"/>
              <a:t>04</a:t>
            </a:r>
          </a:p>
        </p:txBody>
      </p:sp>
      <p:sp>
        <p:nvSpPr>
          <p:cNvPr id="114" name="Title 112">
            <a:extLst>
              <a:ext uri="{FF2B5EF4-FFF2-40B4-BE49-F238E27FC236}">
                <a16:creationId xmlns:a16="http://schemas.microsoft.com/office/drawing/2014/main" id="{A056DEAB-6CAD-4C6F-AA3C-5E4FC464FE95}"/>
              </a:ext>
            </a:extLst>
          </p:cNvPr>
          <p:cNvSpPr>
            <a:spLocks noGrp="1"/>
          </p:cNvSpPr>
          <p:nvPr>
            <p:ph type="title"/>
          </p:nvPr>
        </p:nvSpPr>
        <p:spPr>
          <a:xfrm>
            <a:off x="6599239" y="1739900"/>
            <a:ext cx="4872035" cy="1714161"/>
          </a:xfrm>
        </p:spPr>
        <p:txBody>
          <a:bodyPr>
            <a:normAutofit/>
          </a:bodyPr>
          <a:lstStyle>
            <a:lvl1pPr>
              <a:lnSpc>
                <a:spcPct val="80000"/>
              </a:lnSpc>
              <a:defRPr sz="5200">
                <a:solidFill>
                  <a:schemeClr val="accent4"/>
                </a:solidFill>
              </a:defRPr>
            </a:lvl1pPr>
          </a:lstStyle>
          <a:p>
            <a:r>
              <a:rPr lang="en-US" dirty="0"/>
              <a:t>Click to edit Master title style</a:t>
            </a:r>
            <a:endParaRPr lang="en-GB" dirty="0"/>
          </a:p>
        </p:txBody>
      </p:sp>
      <p:sp>
        <p:nvSpPr>
          <p:cNvPr id="116" name="Text Placeholder 57">
            <a:extLst>
              <a:ext uri="{FF2B5EF4-FFF2-40B4-BE49-F238E27FC236}">
                <a16:creationId xmlns:a16="http://schemas.microsoft.com/office/drawing/2014/main" id="{EF7B753F-E263-48A4-876C-0550E74CDE84}"/>
              </a:ext>
            </a:extLst>
          </p:cNvPr>
          <p:cNvSpPr>
            <a:spLocks noGrp="1"/>
          </p:cNvSpPr>
          <p:nvPr>
            <p:ph type="body" sz="quarter" idx="10"/>
          </p:nvPr>
        </p:nvSpPr>
        <p:spPr>
          <a:xfrm>
            <a:off x="6599239" y="4018045"/>
            <a:ext cx="4872036" cy="1445503"/>
          </a:xfrm>
        </p:spPr>
        <p:txBody>
          <a:bodyPr lIns="0" tIns="0" rIns="0" bIns="0">
            <a:normAutofit/>
          </a:bodyPr>
          <a:lstStyle>
            <a:lvl1pPr>
              <a:defRPr sz="2000" spc="50" baseline="0">
                <a:solidFill>
                  <a:schemeClr val="tx2"/>
                </a:solidFill>
              </a:defRPr>
            </a:lvl1pPr>
          </a:lstStyle>
          <a:p>
            <a:pPr lvl="0"/>
            <a:r>
              <a:rPr lang="en-US" dirty="0"/>
              <a:t>Click to edit Master text styles</a:t>
            </a:r>
          </a:p>
        </p:txBody>
      </p:sp>
      <p:pic>
        <p:nvPicPr>
          <p:cNvPr id="166" name="Graphic 165">
            <a:extLst>
              <a:ext uri="{FF2B5EF4-FFF2-40B4-BE49-F238E27FC236}">
                <a16:creationId xmlns:a16="http://schemas.microsoft.com/office/drawing/2014/main" id="{68C5A58B-B245-40E2-BC7D-07C931371728}"/>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6599240" y="5903628"/>
            <a:ext cx="2542704" cy="699644"/>
          </a:xfrm>
          <a:prstGeom prst="rect">
            <a:avLst/>
          </a:prstGeom>
        </p:spPr>
      </p:pic>
      <p:sp>
        <p:nvSpPr>
          <p:cNvPr id="168" name="Text Placeholder 167">
            <a:extLst>
              <a:ext uri="{FF2B5EF4-FFF2-40B4-BE49-F238E27FC236}">
                <a16:creationId xmlns:a16="http://schemas.microsoft.com/office/drawing/2014/main" id="{82DA3414-D80F-484E-9167-ED4A1CD2BECC}"/>
              </a:ext>
            </a:extLst>
          </p:cNvPr>
          <p:cNvSpPr>
            <a:spLocks noGrp="1"/>
          </p:cNvSpPr>
          <p:nvPr>
            <p:ph type="body" sz="quarter" idx="12" hasCustomPrompt="1"/>
          </p:nvPr>
        </p:nvSpPr>
        <p:spPr>
          <a:xfrm>
            <a:off x="6599238" y="3725253"/>
            <a:ext cx="972000" cy="10800"/>
          </a:xfrm>
          <a:solidFill>
            <a:schemeClr val="tx2"/>
          </a:solidFill>
        </p:spPr>
        <p:txBody>
          <a:bodyPr/>
          <a:lstStyle>
            <a:lvl1pPr>
              <a:defRPr/>
            </a:lvl1pPr>
          </a:lstStyle>
          <a:p>
            <a:pPr lvl="0"/>
            <a:r>
              <a:rPr lang="en-US" dirty="0"/>
              <a:t> </a:t>
            </a:r>
            <a:endParaRPr lang="en-GB" dirty="0"/>
          </a:p>
        </p:txBody>
      </p:sp>
      <p:sp>
        <p:nvSpPr>
          <p:cNvPr id="15" name="Text Placeholder 14">
            <a:extLst>
              <a:ext uri="{FF2B5EF4-FFF2-40B4-BE49-F238E27FC236}">
                <a16:creationId xmlns:a16="http://schemas.microsoft.com/office/drawing/2014/main" id="{FBB0DC30-41C7-41E3-903D-5B129282A75E}"/>
              </a:ext>
            </a:extLst>
          </p:cNvPr>
          <p:cNvSpPr>
            <a:spLocks noGrp="1"/>
          </p:cNvSpPr>
          <p:nvPr>
            <p:ph type="body" sz="quarter" idx="16" hasCustomPrompt="1"/>
          </p:nvPr>
        </p:nvSpPr>
        <p:spPr>
          <a:xfrm>
            <a:off x="3995740" y="-1587"/>
            <a:ext cx="2133598" cy="2714445"/>
          </a:xfrm>
          <a:custGeom>
            <a:avLst/>
            <a:gdLst>
              <a:gd name="connsiteX0" fmla="*/ 12173 w 2133598"/>
              <a:gd name="connsiteY0" fmla="*/ 0 h 2714445"/>
              <a:gd name="connsiteX1" fmla="*/ 869556 w 2133598"/>
              <a:gd name="connsiteY1" fmla="*/ 0 h 2714445"/>
              <a:gd name="connsiteX2" fmla="*/ 845254 w 2133598"/>
              <a:gd name="connsiteY2" fmla="*/ 241074 h 2714445"/>
              <a:gd name="connsiteX3" fmla="*/ 2010539 w 2133598"/>
              <a:gd name="connsiteY3" fmla="*/ 1824973 h 2714445"/>
              <a:gd name="connsiteX4" fmla="*/ 2133598 w 2133598"/>
              <a:gd name="connsiteY4" fmla="*/ 1856615 h 2714445"/>
              <a:gd name="connsiteX5" fmla="*/ 2133598 w 2133598"/>
              <a:gd name="connsiteY5" fmla="*/ 2714445 h 2714445"/>
              <a:gd name="connsiteX6" fmla="*/ 1999129 w 2133598"/>
              <a:gd name="connsiteY6" fmla="*/ 2693923 h 2714445"/>
              <a:gd name="connsiteX7" fmla="*/ 0 w 2133598"/>
              <a:gd name="connsiteY7" fmla="*/ 241074 h 271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3598" h="2714445">
                <a:moveTo>
                  <a:pt x="12173" y="0"/>
                </a:moveTo>
                <a:lnTo>
                  <a:pt x="869556" y="0"/>
                </a:lnTo>
                <a:lnTo>
                  <a:pt x="845254" y="241074"/>
                </a:lnTo>
                <a:cubicBezTo>
                  <a:pt x="845254" y="985277"/>
                  <a:pt x="1335432" y="1614993"/>
                  <a:pt x="2010539" y="1824973"/>
                </a:cubicBezTo>
                <a:lnTo>
                  <a:pt x="2133598" y="1856615"/>
                </a:lnTo>
                <a:lnTo>
                  <a:pt x="2133598" y="2714445"/>
                </a:lnTo>
                <a:lnTo>
                  <a:pt x="1999129" y="2693923"/>
                </a:lnTo>
                <a:cubicBezTo>
                  <a:pt x="858229" y="2460461"/>
                  <a:pt x="0" y="1450993"/>
                  <a:pt x="0" y="241074"/>
                </a:cubicBezTo>
                <a:close/>
              </a:path>
            </a:pathLst>
          </a:custGeom>
          <a:solidFill>
            <a:schemeClr val="bg1">
              <a:alpha val="30000"/>
            </a:schemeClr>
          </a:solidFill>
        </p:spPr>
        <p:txBody>
          <a:bodyPr vert="horz" wrap="square"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GB" dirty="0"/>
              <a:t> </a:t>
            </a:r>
          </a:p>
        </p:txBody>
      </p:sp>
    </p:spTree>
    <p:extLst>
      <p:ext uri="{BB962C8B-B14F-4D97-AF65-F5344CB8AC3E}">
        <p14:creationId xmlns:p14="http://schemas.microsoft.com/office/powerpoint/2010/main" val="399575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noProof="0"/>
              <a:t>Click to edit Master title style</a:t>
            </a:r>
            <a:endParaRPr lang="en-GB" noProof="0" dirty="0"/>
          </a:p>
        </p:txBody>
      </p:sp>
      <p:sp>
        <p:nvSpPr>
          <p:cNvPr id="4" name="Text Placeholder 3">
            <a:extLst>
              <a:ext uri="{FF2B5EF4-FFF2-40B4-BE49-F238E27FC236}">
                <a16:creationId xmlns:a16="http://schemas.microsoft.com/office/drawing/2014/main" id="{08FE17DD-8006-4E28-8E08-D99126A3EFE6}"/>
              </a:ext>
            </a:extLst>
          </p:cNvPr>
          <p:cNvSpPr>
            <a:spLocks noGrp="1"/>
          </p:cNvSpPr>
          <p:nvPr>
            <p:ph type="body" sz="quarter" idx="10"/>
          </p:nvPr>
        </p:nvSpPr>
        <p:spPr>
          <a:xfrm>
            <a:off x="9642250" y="6460392"/>
            <a:ext cx="1522853" cy="138499"/>
          </a:xfrm>
        </p:spPr>
        <p:txBody>
          <a:bodyPr wrap="none" anchor="b">
            <a:spAutoFit/>
          </a:bodyPr>
          <a:lstStyle>
            <a:lvl1pPr algn="r">
              <a:lnSpc>
                <a:spcPct val="100000"/>
              </a:lnSpc>
              <a:spcBef>
                <a:spcPts val="0"/>
              </a:spcBef>
              <a:defRPr sz="900" i="1">
                <a:solidFill>
                  <a:schemeClr val="accent6"/>
                </a:solidFill>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395502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noProof="0"/>
              <a:t>Click to edit Master title style</a:t>
            </a:r>
            <a:endParaRPr lang="en-GB" noProof="0" dirty="0"/>
          </a:p>
        </p:txBody>
      </p:sp>
      <p:sp>
        <p:nvSpPr>
          <p:cNvPr id="6" name="Text Placeholder 5">
            <a:extLst>
              <a:ext uri="{FF2B5EF4-FFF2-40B4-BE49-F238E27FC236}">
                <a16:creationId xmlns:a16="http://schemas.microsoft.com/office/drawing/2014/main" id="{86DB103C-08CB-4500-9CCA-31630CD87AB5}"/>
              </a:ext>
            </a:extLst>
          </p:cNvPr>
          <p:cNvSpPr>
            <a:spLocks noGrp="1"/>
          </p:cNvSpPr>
          <p:nvPr>
            <p:ph type="body" sz="quarter" idx="10"/>
          </p:nvPr>
        </p:nvSpPr>
        <p:spPr>
          <a:xfrm>
            <a:off x="1260526" y="2153758"/>
            <a:ext cx="7920000" cy="40311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5">
            <a:extLst>
              <a:ext uri="{FF2B5EF4-FFF2-40B4-BE49-F238E27FC236}">
                <a16:creationId xmlns:a16="http://schemas.microsoft.com/office/drawing/2014/main" id="{66C586A2-2063-4533-84AB-C2DB216BC791}"/>
              </a:ext>
            </a:extLst>
          </p:cNvPr>
          <p:cNvSpPr>
            <a:spLocks noGrp="1"/>
          </p:cNvSpPr>
          <p:nvPr>
            <p:ph type="body" sz="quarter" idx="11" hasCustomPrompt="1"/>
          </p:nvPr>
        </p:nvSpPr>
        <p:spPr>
          <a:xfrm>
            <a:off x="1260475" y="1660553"/>
            <a:ext cx="10210799" cy="280782"/>
          </a:xfrm>
        </p:spPr>
        <p:txBody>
          <a:bodyPr wrap="square">
            <a:spAutoFit/>
          </a:bodyPr>
          <a:lstStyle>
            <a:lvl1pPr>
              <a:defRPr sz="1800" spc="30" baseline="0">
                <a:solidFill>
                  <a:schemeClr val="accent1"/>
                </a:solidFill>
              </a:defRPr>
            </a:lvl1pPr>
            <a:lvl2pPr>
              <a:defRPr sz="1800"/>
            </a:lvl2pPr>
            <a:lvl3pPr>
              <a:defRPr sz="1800"/>
            </a:lvl3pPr>
            <a:lvl4pPr>
              <a:defRPr sz="1800"/>
            </a:lvl4pPr>
            <a:lvl5pPr>
              <a:defRPr sz="1800"/>
            </a:lvl5pPr>
          </a:lstStyle>
          <a:p>
            <a:pPr lvl="0"/>
            <a:r>
              <a:rPr lang="en-US" dirty="0"/>
              <a:t>Subtitle</a:t>
            </a:r>
            <a:endParaRPr lang="en-GB" dirty="0"/>
          </a:p>
        </p:txBody>
      </p:sp>
      <p:sp>
        <p:nvSpPr>
          <p:cNvPr id="11" name="Text Placeholder 3">
            <a:extLst>
              <a:ext uri="{FF2B5EF4-FFF2-40B4-BE49-F238E27FC236}">
                <a16:creationId xmlns:a16="http://schemas.microsoft.com/office/drawing/2014/main" id="{32333615-1DD6-4EF2-AF34-635D7212F92A}"/>
              </a:ext>
            </a:extLst>
          </p:cNvPr>
          <p:cNvSpPr>
            <a:spLocks noGrp="1"/>
          </p:cNvSpPr>
          <p:nvPr>
            <p:ph type="body" sz="quarter" idx="12"/>
          </p:nvPr>
        </p:nvSpPr>
        <p:spPr>
          <a:xfrm>
            <a:off x="9642250" y="6460392"/>
            <a:ext cx="1522853" cy="138499"/>
          </a:xfrm>
        </p:spPr>
        <p:txBody>
          <a:bodyPr wrap="none" anchor="b">
            <a:spAutoFit/>
          </a:bodyPr>
          <a:lstStyle>
            <a:lvl1pPr algn="r">
              <a:lnSpc>
                <a:spcPct val="100000"/>
              </a:lnSpc>
              <a:spcBef>
                <a:spcPts val="0"/>
              </a:spcBef>
              <a:defRPr sz="900" i="1">
                <a:solidFill>
                  <a:schemeClr val="accent6"/>
                </a:solidFill>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341963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 column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noProof="0"/>
              <a:t>Click to edit Master title style</a:t>
            </a:r>
            <a:endParaRPr lang="en-GB" noProof="0" dirty="0"/>
          </a:p>
        </p:txBody>
      </p:sp>
      <p:sp>
        <p:nvSpPr>
          <p:cNvPr id="6" name="Text Placeholder 5">
            <a:extLst>
              <a:ext uri="{FF2B5EF4-FFF2-40B4-BE49-F238E27FC236}">
                <a16:creationId xmlns:a16="http://schemas.microsoft.com/office/drawing/2014/main" id="{86DB103C-08CB-4500-9CCA-31630CD87AB5}"/>
              </a:ext>
            </a:extLst>
          </p:cNvPr>
          <p:cNvSpPr>
            <a:spLocks noGrp="1"/>
          </p:cNvSpPr>
          <p:nvPr>
            <p:ph type="body" sz="quarter" idx="10"/>
          </p:nvPr>
        </p:nvSpPr>
        <p:spPr>
          <a:xfrm>
            <a:off x="1260526" y="2153758"/>
            <a:ext cx="10210748" cy="4031141"/>
          </a:xfrm>
        </p:spPr>
        <p:txBody>
          <a:bodyPr numCol="2" spcCol="468000"/>
          <a:lstStyle>
            <a:lvl3pPr marL="346075" indent="-193675">
              <a:buFont typeface="Segoe UI" panose="020B0502040204020203" pitchFamily="34" charset="0"/>
              <a:buChar char="−"/>
              <a:defRPr/>
            </a:lvl3pPr>
            <a:lvl5pPr>
              <a:lnSpc>
                <a:spcPct val="120000"/>
              </a:lnSpc>
              <a:spcBef>
                <a:spcPts val="3600"/>
              </a:spcBef>
              <a:defRPr sz="1600">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5">
            <a:extLst>
              <a:ext uri="{FF2B5EF4-FFF2-40B4-BE49-F238E27FC236}">
                <a16:creationId xmlns:a16="http://schemas.microsoft.com/office/drawing/2014/main" id="{66C586A2-2063-4533-84AB-C2DB216BC791}"/>
              </a:ext>
            </a:extLst>
          </p:cNvPr>
          <p:cNvSpPr>
            <a:spLocks noGrp="1"/>
          </p:cNvSpPr>
          <p:nvPr>
            <p:ph type="body" sz="quarter" idx="11" hasCustomPrompt="1"/>
          </p:nvPr>
        </p:nvSpPr>
        <p:spPr>
          <a:xfrm>
            <a:off x="1260475" y="1660553"/>
            <a:ext cx="10210799" cy="280782"/>
          </a:xfrm>
        </p:spPr>
        <p:txBody>
          <a:bodyPr wrap="square">
            <a:spAutoFit/>
          </a:bodyPr>
          <a:lstStyle>
            <a:lvl1pPr>
              <a:defRPr sz="1800" spc="30" baseline="0">
                <a:solidFill>
                  <a:schemeClr val="accent1"/>
                </a:solidFill>
              </a:defRPr>
            </a:lvl1pPr>
            <a:lvl2pPr>
              <a:defRPr sz="1800"/>
            </a:lvl2pPr>
            <a:lvl3pPr>
              <a:defRPr sz="1800"/>
            </a:lvl3pPr>
            <a:lvl4pPr>
              <a:defRPr sz="1800"/>
            </a:lvl4pPr>
            <a:lvl5pPr>
              <a:defRPr sz="1800"/>
            </a:lvl5pPr>
          </a:lstStyle>
          <a:p>
            <a:pPr lvl="0"/>
            <a:r>
              <a:rPr lang="en-US" dirty="0"/>
              <a:t>Subtitle</a:t>
            </a:r>
            <a:endParaRPr lang="en-GB" dirty="0"/>
          </a:p>
        </p:txBody>
      </p:sp>
      <p:sp>
        <p:nvSpPr>
          <p:cNvPr id="7" name="Text Placeholder 3">
            <a:extLst>
              <a:ext uri="{FF2B5EF4-FFF2-40B4-BE49-F238E27FC236}">
                <a16:creationId xmlns:a16="http://schemas.microsoft.com/office/drawing/2014/main" id="{79534462-A74D-4C47-84CA-365A25699D20}"/>
              </a:ext>
            </a:extLst>
          </p:cNvPr>
          <p:cNvSpPr>
            <a:spLocks noGrp="1"/>
          </p:cNvSpPr>
          <p:nvPr>
            <p:ph type="body" sz="quarter" idx="12"/>
          </p:nvPr>
        </p:nvSpPr>
        <p:spPr>
          <a:xfrm>
            <a:off x="9642250" y="6460392"/>
            <a:ext cx="1522853" cy="138499"/>
          </a:xfrm>
        </p:spPr>
        <p:txBody>
          <a:bodyPr wrap="none" anchor="b">
            <a:spAutoFit/>
          </a:bodyPr>
          <a:lstStyle>
            <a:lvl1pPr algn="r">
              <a:lnSpc>
                <a:spcPct val="100000"/>
              </a:lnSpc>
              <a:spcBef>
                <a:spcPts val="0"/>
              </a:spcBef>
              <a:defRPr sz="900" i="1">
                <a:solidFill>
                  <a:schemeClr val="accent6"/>
                </a:solidFill>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309241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18" name="Picture Placeholder 169">
            <a:extLst>
              <a:ext uri="{FF2B5EF4-FFF2-40B4-BE49-F238E27FC236}">
                <a16:creationId xmlns:a16="http://schemas.microsoft.com/office/drawing/2014/main" id="{AC48BB07-1893-4255-A79A-735F56747D1B}"/>
              </a:ext>
            </a:extLst>
          </p:cNvPr>
          <p:cNvSpPr>
            <a:spLocks noGrp="1"/>
          </p:cNvSpPr>
          <p:nvPr>
            <p:ph type="pic" sz="quarter" idx="14"/>
          </p:nvPr>
        </p:nvSpPr>
        <p:spPr>
          <a:xfrm>
            <a:off x="4723055" y="2139202"/>
            <a:ext cx="3297042" cy="2437506"/>
          </a:xfrm>
          <a:noFill/>
        </p:spPr>
        <p:txBody>
          <a:bodyPr lIns="360000" tIns="360000" rIns="360000" bIns="1620000" anchor="ctr"/>
          <a:lstStyle>
            <a:lvl1pPr algn="ctr">
              <a:defRPr sz="1200" cap="all" spc="150" baseline="0">
                <a:solidFill>
                  <a:schemeClr val="bg2"/>
                </a:solidFill>
                <a:latin typeface="+mj-lt"/>
              </a:defRPr>
            </a:lvl1pPr>
          </a:lstStyle>
          <a:p>
            <a:endParaRPr lang="en-GB" dirty="0"/>
          </a:p>
        </p:txBody>
      </p:sp>
      <p:sp>
        <p:nvSpPr>
          <p:cNvPr id="19" name="Picture Placeholder 169">
            <a:extLst>
              <a:ext uri="{FF2B5EF4-FFF2-40B4-BE49-F238E27FC236}">
                <a16:creationId xmlns:a16="http://schemas.microsoft.com/office/drawing/2014/main" id="{2583B4F4-3F5D-498C-8341-18D5F62F9950}"/>
              </a:ext>
            </a:extLst>
          </p:cNvPr>
          <p:cNvSpPr>
            <a:spLocks noGrp="1"/>
          </p:cNvSpPr>
          <p:nvPr>
            <p:ph type="pic" sz="quarter" idx="15"/>
          </p:nvPr>
        </p:nvSpPr>
        <p:spPr>
          <a:xfrm>
            <a:off x="8185584" y="2139202"/>
            <a:ext cx="3297042" cy="2437506"/>
          </a:xfrm>
          <a:noFill/>
        </p:spPr>
        <p:txBody>
          <a:bodyPr lIns="360000" tIns="360000" rIns="360000" bIns="1620000" anchor="ctr"/>
          <a:lstStyle>
            <a:lvl1pPr algn="ctr">
              <a:defRPr sz="1200" cap="all" spc="150" baseline="0">
                <a:solidFill>
                  <a:schemeClr val="bg2"/>
                </a:solidFill>
                <a:latin typeface="+mj-lt"/>
              </a:defRPr>
            </a:lvl1pPr>
          </a:lstStyle>
          <a:p>
            <a:endParaRPr lang="en-GB" dirty="0"/>
          </a:p>
        </p:txBody>
      </p:sp>
      <p:sp>
        <p:nvSpPr>
          <p:cNvPr id="3" name="Title 2"/>
          <p:cNvSpPr>
            <a:spLocks noGrp="1"/>
          </p:cNvSpPr>
          <p:nvPr>
            <p:ph type="title"/>
          </p:nvPr>
        </p:nvSpPr>
        <p:spPr/>
        <p:txBody>
          <a:bodyPr/>
          <a:lstStyle/>
          <a:p>
            <a:r>
              <a:rPr lang="en-US" noProof="0"/>
              <a:t>Click to edit Master title style</a:t>
            </a:r>
            <a:endParaRPr lang="en-GB" noProof="0" dirty="0"/>
          </a:p>
        </p:txBody>
      </p:sp>
      <p:sp>
        <p:nvSpPr>
          <p:cNvPr id="7" name="Text Placeholder 3">
            <a:extLst>
              <a:ext uri="{FF2B5EF4-FFF2-40B4-BE49-F238E27FC236}">
                <a16:creationId xmlns:a16="http://schemas.microsoft.com/office/drawing/2014/main" id="{79534462-A74D-4C47-84CA-365A25699D20}"/>
              </a:ext>
            </a:extLst>
          </p:cNvPr>
          <p:cNvSpPr>
            <a:spLocks noGrp="1"/>
          </p:cNvSpPr>
          <p:nvPr>
            <p:ph type="body" sz="quarter" idx="12"/>
          </p:nvPr>
        </p:nvSpPr>
        <p:spPr>
          <a:xfrm>
            <a:off x="9642250" y="6460392"/>
            <a:ext cx="1522853" cy="138499"/>
          </a:xfrm>
        </p:spPr>
        <p:txBody>
          <a:bodyPr wrap="none" anchor="b">
            <a:spAutoFit/>
          </a:bodyPr>
          <a:lstStyle>
            <a:lvl1pPr algn="r">
              <a:lnSpc>
                <a:spcPct val="100000"/>
              </a:lnSpc>
              <a:spcBef>
                <a:spcPts val="0"/>
              </a:spcBef>
              <a:defRPr sz="900" i="1">
                <a:solidFill>
                  <a:schemeClr val="accent6"/>
                </a:solidFill>
              </a:defRPr>
            </a:lvl1pPr>
            <a:lvl2pPr marL="0" indent="0">
              <a:buNone/>
              <a:defRPr/>
            </a:lvl2pPr>
          </a:lstStyle>
          <a:p>
            <a:pPr lvl="0"/>
            <a:r>
              <a:rPr lang="en-US"/>
              <a:t>Click to edit Master text styles</a:t>
            </a:r>
          </a:p>
        </p:txBody>
      </p:sp>
      <p:sp>
        <p:nvSpPr>
          <p:cNvPr id="15" name="Freeform 7770">
            <a:extLst>
              <a:ext uri="{FF2B5EF4-FFF2-40B4-BE49-F238E27FC236}">
                <a16:creationId xmlns:a16="http://schemas.microsoft.com/office/drawing/2014/main" id="{B69CBFF9-7048-4C96-9613-D02CEFDD1218}"/>
              </a:ext>
            </a:extLst>
          </p:cNvPr>
          <p:cNvSpPr>
            <a:spLocks/>
          </p:cNvSpPr>
          <p:nvPr userDrawn="1"/>
        </p:nvSpPr>
        <p:spPr bwMode="auto">
          <a:xfrm>
            <a:off x="1260475" y="1687138"/>
            <a:ext cx="156244" cy="161925"/>
          </a:xfrm>
          <a:custGeom>
            <a:avLst/>
            <a:gdLst>
              <a:gd name="T0" fmla="*/ 135 w 300"/>
              <a:gd name="T1" fmla="*/ 302 h 310"/>
              <a:gd name="T2" fmla="*/ 164 w 300"/>
              <a:gd name="T3" fmla="*/ 302 h 310"/>
              <a:gd name="T4" fmla="*/ 293 w 300"/>
              <a:gd name="T5" fmla="*/ 173 h 310"/>
              <a:gd name="T6" fmla="*/ 300 w 300"/>
              <a:gd name="T7" fmla="*/ 158 h 310"/>
              <a:gd name="T8" fmla="*/ 293 w 300"/>
              <a:gd name="T9" fmla="*/ 143 h 310"/>
              <a:gd name="T10" fmla="*/ 264 w 300"/>
              <a:gd name="T11" fmla="*/ 143 h 310"/>
              <a:gd name="T12" fmla="*/ 170 w 300"/>
              <a:gd name="T13" fmla="*/ 237 h 310"/>
              <a:gd name="T14" fmla="*/ 170 w 300"/>
              <a:gd name="T15" fmla="*/ 21 h 310"/>
              <a:gd name="T16" fmla="*/ 150 w 300"/>
              <a:gd name="T17" fmla="*/ 0 h 310"/>
              <a:gd name="T18" fmla="*/ 129 w 300"/>
              <a:gd name="T19" fmla="*/ 21 h 310"/>
              <a:gd name="T20" fmla="*/ 129 w 300"/>
              <a:gd name="T21" fmla="*/ 237 h 310"/>
              <a:gd name="T22" fmla="*/ 35 w 300"/>
              <a:gd name="T23" fmla="*/ 143 h 310"/>
              <a:gd name="T24" fmla="*/ 20 w 300"/>
              <a:gd name="T25" fmla="*/ 137 h 310"/>
              <a:gd name="T26" fmla="*/ 6 w 300"/>
              <a:gd name="T27" fmla="*/ 143 h 310"/>
              <a:gd name="T28" fmla="*/ 0 w 300"/>
              <a:gd name="T29" fmla="*/ 158 h 310"/>
              <a:gd name="T30" fmla="*/ 6 w 300"/>
              <a:gd name="T31" fmla="*/ 173 h 310"/>
              <a:gd name="T32" fmla="*/ 135 w 300"/>
              <a:gd name="T33" fmla="*/ 30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0" h="310">
                <a:moveTo>
                  <a:pt x="135" y="302"/>
                </a:moveTo>
                <a:cubicBezTo>
                  <a:pt x="143" y="310"/>
                  <a:pt x="156" y="310"/>
                  <a:pt x="164" y="302"/>
                </a:cubicBezTo>
                <a:cubicBezTo>
                  <a:pt x="293" y="173"/>
                  <a:pt x="293" y="173"/>
                  <a:pt x="293" y="173"/>
                </a:cubicBezTo>
                <a:cubicBezTo>
                  <a:pt x="297" y="169"/>
                  <a:pt x="300" y="164"/>
                  <a:pt x="300" y="158"/>
                </a:cubicBezTo>
                <a:cubicBezTo>
                  <a:pt x="300" y="153"/>
                  <a:pt x="297" y="147"/>
                  <a:pt x="293" y="143"/>
                </a:cubicBezTo>
                <a:cubicBezTo>
                  <a:pt x="286" y="135"/>
                  <a:pt x="272" y="135"/>
                  <a:pt x="264" y="143"/>
                </a:cubicBezTo>
                <a:cubicBezTo>
                  <a:pt x="170" y="237"/>
                  <a:pt x="170" y="237"/>
                  <a:pt x="170" y="237"/>
                </a:cubicBezTo>
                <a:cubicBezTo>
                  <a:pt x="170" y="21"/>
                  <a:pt x="170" y="21"/>
                  <a:pt x="170" y="21"/>
                </a:cubicBezTo>
                <a:cubicBezTo>
                  <a:pt x="170" y="9"/>
                  <a:pt x="161" y="0"/>
                  <a:pt x="150" y="0"/>
                </a:cubicBezTo>
                <a:cubicBezTo>
                  <a:pt x="138" y="0"/>
                  <a:pt x="129" y="9"/>
                  <a:pt x="129" y="21"/>
                </a:cubicBezTo>
                <a:cubicBezTo>
                  <a:pt x="129" y="237"/>
                  <a:pt x="129" y="237"/>
                  <a:pt x="129" y="237"/>
                </a:cubicBezTo>
                <a:cubicBezTo>
                  <a:pt x="35" y="143"/>
                  <a:pt x="35" y="143"/>
                  <a:pt x="35" y="143"/>
                </a:cubicBezTo>
                <a:cubicBezTo>
                  <a:pt x="31" y="139"/>
                  <a:pt x="26" y="137"/>
                  <a:pt x="20" y="137"/>
                </a:cubicBezTo>
                <a:cubicBezTo>
                  <a:pt x="15" y="137"/>
                  <a:pt x="10" y="139"/>
                  <a:pt x="6" y="143"/>
                </a:cubicBezTo>
                <a:cubicBezTo>
                  <a:pt x="2" y="147"/>
                  <a:pt x="0" y="153"/>
                  <a:pt x="0" y="158"/>
                </a:cubicBezTo>
                <a:cubicBezTo>
                  <a:pt x="0" y="164"/>
                  <a:pt x="2" y="169"/>
                  <a:pt x="6" y="173"/>
                </a:cubicBezTo>
                <a:lnTo>
                  <a:pt x="135" y="30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7" name="Picture Placeholder 169">
            <a:extLst>
              <a:ext uri="{FF2B5EF4-FFF2-40B4-BE49-F238E27FC236}">
                <a16:creationId xmlns:a16="http://schemas.microsoft.com/office/drawing/2014/main" id="{C120D925-6118-402D-9F25-A3EC53C21D60}"/>
              </a:ext>
            </a:extLst>
          </p:cNvPr>
          <p:cNvSpPr>
            <a:spLocks noGrp="1"/>
          </p:cNvSpPr>
          <p:nvPr>
            <p:ph type="pic" sz="quarter" idx="13"/>
          </p:nvPr>
        </p:nvSpPr>
        <p:spPr>
          <a:xfrm>
            <a:off x="1260527" y="2139202"/>
            <a:ext cx="3297042" cy="2437506"/>
          </a:xfrm>
          <a:noFill/>
        </p:spPr>
        <p:txBody>
          <a:bodyPr lIns="360000" tIns="360000" rIns="360000" bIns="1620000" anchor="ctr"/>
          <a:lstStyle>
            <a:lvl1pPr algn="ctr">
              <a:defRPr sz="1200" cap="all" spc="150" baseline="0">
                <a:solidFill>
                  <a:schemeClr val="bg2"/>
                </a:solidFill>
                <a:latin typeface="+mj-lt"/>
              </a:defRPr>
            </a:lvl1pPr>
          </a:lstStyle>
          <a:p>
            <a:endParaRPr lang="en-GB" dirty="0"/>
          </a:p>
        </p:txBody>
      </p:sp>
      <p:sp>
        <p:nvSpPr>
          <p:cNvPr id="23" name="Text Placeholder 5">
            <a:extLst>
              <a:ext uri="{FF2B5EF4-FFF2-40B4-BE49-F238E27FC236}">
                <a16:creationId xmlns:a16="http://schemas.microsoft.com/office/drawing/2014/main" id="{6928D978-5587-4244-B8B8-E66AB08FEC94}"/>
              </a:ext>
            </a:extLst>
          </p:cNvPr>
          <p:cNvSpPr>
            <a:spLocks noGrp="1"/>
          </p:cNvSpPr>
          <p:nvPr>
            <p:ph type="body" sz="quarter" idx="10"/>
          </p:nvPr>
        </p:nvSpPr>
        <p:spPr>
          <a:xfrm>
            <a:off x="1260527" y="4748451"/>
            <a:ext cx="3297042" cy="1436448"/>
          </a:xfrm>
        </p:spPr>
        <p:txBody>
          <a:bodyPr numCol="1" spcCol="468000"/>
          <a:lstStyle>
            <a:lvl1pPr>
              <a:lnSpc>
                <a:spcPct val="90000"/>
              </a:lnSpc>
              <a:defRPr cap="all" spc="70" baseline="0">
                <a:solidFill>
                  <a:schemeClr val="accent1"/>
                </a:solidFill>
                <a:latin typeface="+mj-lt"/>
              </a:defRPr>
            </a:lvl1pPr>
            <a:lvl2pPr marL="0" indent="0">
              <a:lnSpc>
                <a:spcPct val="100000"/>
              </a:lnSpc>
              <a:spcBef>
                <a:spcPts val="600"/>
              </a:spcBef>
              <a:buFont typeface="Arial" panose="020B0604020202020204" pitchFamily="34" charset="0"/>
              <a:buNone/>
              <a:defRPr sz="1100"/>
            </a:lvl2pPr>
            <a:lvl3pPr marL="166688" indent="-166688">
              <a:lnSpc>
                <a:spcPct val="100000"/>
              </a:lnSpc>
              <a:spcBef>
                <a:spcPts val="300"/>
              </a:spcBef>
              <a:buFontTx/>
              <a:buBlip>
                <a:blip r:embed="rId2"/>
              </a:buBlip>
              <a:defRPr sz="1100"/>
            </a:lvl3pPr>
            <a:lvl4pPr marL="368300" indent="-203200">
              <a:lnSpc>
                <a:spcPct val="100000"/>
              </a:lnSpc>
              <a:spcBef>
                <a:spcPts val="300"/>
              </a:spcBef>
              <a:buFont typeface="Segoe UI" panose="020B0502040204020203" pitchFamily="34" charset="0"/>
              <a:buChar char="−"/>
              <a:defRPr sz="1100">
                <a:solidFill>
                  <a:schemeClr val="tx1"/>
                </a:solidFill>
              </a:defRPr>
            </a:lvl4pPr>
            <a:lvl5pPr>
              <a:lnSpc>
                <a:spcPct val="120000"/>
              </a:lnSpc>
              <a:spcBef>
                <a:spcPts val="1200"/>
              </a:spcBef>
              <a:defRPr sz="13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5">
            <a:extLst>
              <a:ext uri="{FF2B5EF4-FFF2-40B4-BE49-F238E27FC236}">
                <a16:creationId xmlns:a16="http://schemas.microsoft.com/office/drawing/2014/main" id="{E11EC5CD-74F2-4CF6-83E4-44361B8E8329}"/>
              </a:ext>
            </a:extLst>
          </p:cNvPr>
          <p:cNvSpPr>
            <a:spLocks noGrp="1"/>
          </p:cNvSpPr>
          <p:nvPr>
            <p:ph type="body" sz="quarter" idx="16"/>
          </p:nvPr>
        </p:nvSpPr>
        <p:spPr>
          <a:xfrm>
            <a:off x="4723055" y="4748451"/>
            <a:ext cx="3297042" cy="1436448"/>
          </a:xfrm>
        </p:spPr>
        <p:txBody>
          <a:bodyPr numCol="1" spcCol="468000"/>
          <a:lstStyle>
            <a:lvl1pPr>
              <a:lnSpc>
                <a:spcPct val="90000"/>
              </a:lnSpc>
              <a:defRPr cap="all" spc="70" baseline="0">
                <a:solidFill>
                  <a:schemeClr val="accent2"/>
                </a:solidFill>
                <a:latin typeface="+mj-lt"/>
              </a:defRPr>
            </a:lvl1pPr>
            <a:lvl2pPr marL="0" indent="0">
              <a:lnSpc>
                <a:spcPct val="100000"/>
              </a:lnSpc>
              <a:spcBef>
                <a:spcPts val="600"/>
              </a:spcBef>
              <a:buFont typeface="Arial" panose="020B0604020202020204" pitchFamily="34" charset="0"/>
              <a:buNone/>
              <a:defRPr sz="1100"/>
            </a:lvl2pPr>
            <a:lvl3pPr marL="166688" indent="-166688">
              <a:lnSpc>
                <a:spcPct val="100000"/>
              </a:lnSpc>
              <a:spcBef>
                <a:spcPts val="300"/>
              </a:spcBef>
              <a:buFontTx/>
              <a:buBlip>
                <a:blip r:embed="rId2"/>
              </a:buBlip>
              <a:defRPr sz="1100"/>
            </a:lvl3pPr>
            <a:lvl4pPr marL="368300" indent="-203200">
              <a:lnSpc>
                <a:spcPct val="100000"/>
              </a:lnSpc>
              <a:spcBef>
                <a:spcPts val="300"/>
              </a:spcBef>
              <a:buFont typeface="Segoe UI" panose="020B0502040204020203" pitchFamily="34" charset="0"/>
              <a:buChar char="−"/>
              <a:defRPr sz="1100">
                <a:solidFill>
                  <a:schemeClr val="tx1"/>
                </a:solidFill>
              </a:defRPr>
            </a:lvl4pPr>
            <a:lvl5pPr>
              <a:lnSpc>
                <a:spcPct val="120000"/>
              </a:lnSpc>
              <a:spcBef>
                <a:spcPts val="1200"/>
              </a:spcBef>
              <a:defRPr sz="1300">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5" name="Text Placeholder 5">
            <a:extLst>
              <a:ext uri="{FF2B5EF4-FFF2-40B4-BE49-F238E27FC236}">
                <a16:creationId xmlns:a16="http://schemas.microsoft.com/office/drawing/2014/main" id="{C00B3BB2-5310-445E-8E94-F27E236645FB}"/>
              </a:ext>
            </a:extLst>
          </p:cNvPr>
          <p:cNvSpPr>
            <a:spLocks noGrp="1"/>
          </p:cNvSpPr>
          <p:nvPr>
            <p:ph type="body" sz="quarter" idx="17"/>
          </p:nvPr>
        </p:nvSpPr>
        <p:spPr>
          <a:xfrm>
            <a:off x="8185584" y="4748451"/>
            <a:ext cx="3297042" cy="1436448"/>
          </a:xfrm>
        </p:spPr>
        <p:txBody>
          <a:bodyPr numCol="1" spcCol="468000"/>
          <a:lstStyle>
            <a:lvl1pPr>
              <a:lnSpc>
                <a:spcPct val="90000"/>
              </a:lnSpc>
              <a:defRPr cap="all" spc="70" baseline="0">
                <a:solidFill>
                  <a:schemeClr val="accent3"/>
                </a:solidFill>
                <a:latin typeface="+mj-lt"/>
              </a:defRPr>
            </a:lvl1pPr>
            <a:lvl2pPr marL="0" indent="0">
              <a:lnSpc>
                <a:spcPct val="100000"/>
              </a:lnSpc>
              <a:spcBef>
                <a:spcPts val="600"/>
              </a:spcBef>
              <a:buFont typeface="Arial" panose="020B0604020202020204" pitchFamily="34" charset="0"/>
              <a:buNone/>
              <a:defRPr sz="1100"/>
            </a:lvl2pPr>
            <a:lvl3pPr marL="166688" indent="-166688">
              <a:lnSpc>
                <a:spcPct val="100000"/>
              </a:lnSpc>
              <a:spcBef>
                <a:spcPts val="300"/>
              </a:spcBef>
              <a:buFontTx/>
              <a:buBlip>
                <a:blip r:embed="rId2"/>
              </a:buBlip>
              <a:defRPr sz="1100"/>
            </a:lvl3pPr>
            <a:lvl4pPr marL="368300" indent="-203200">
              <a:lnSpc>
                <a:spcPct val="100000"/>
              </a:lnSpc>
              <a:spcBef>
                <a:spcPts val="300"/>
              </a:spcBef>
              <a:buFont typeface="Segoe UI" panose="020B0502040204020203" pitchFamily="34" charset="0"/>
              <a:buChar char="−"/>
              <a:defRPr sz="1100">
                <a:solidFill>
                  <a:schemeClr val="tx1"/>
                </a:solidFill>
              </a:defRPr>
            </a:lvl4pPr>
            <a:lvl5pPr>
              <a:lnSpc>
                <a:spcPct val="120000"/>
              </a:lnSpc>
              <a:spcBef>
                <a:spcPts val="1200"/>
              </a:spcBef>
              <a:defRPr sz="1300">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7119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Image right">
    <p:spTree>
      <p:nvGrpSpPr>
        <p:cNvPr id="1" name=""/>
        <p:cNvGrpSpPr/>
        <p:nvPr/>
      </p:nvGrpSpPr>
      <p:grpSpPr>
        <a:xfrm>
          <a:off x="0" y="0"/>
          <a:ext cx="0" cy="0"/>
          <a:chOff x="0" y="0"/>
          <a:chExt cx="0" cy="0"/>
        </a:xfrm>
      </p:grpSpPr>
      <p:sp>
        <p:nvSpPr>
          <p:cNvPr id="40" name="Picture Placeholder 169">
            <a:extLst>
              <a:ext uri="{FF2B5EF4-FFF2-40B4-BE49-F238E27FC236}">
                <a16:creationId xmlns:a16="http://schemas.microsoft.com/office/drawing/2014/main" id="{F1D3BA95-097C-4CE0-88D7-1A5E8B04A0BC}"/>
              </a:ext>
            </a:extLst>
          </p:cNvPr>
          <p:cNvSpPr>
            <a:spLocks noGrp="1"/>
          </p:cNvSpPr>
          <p:nvPr>
            <p:ph type="pic" sz="quarter" idx="13" hasCustomPrompt="1"/>
          </p:nvPr>
        </p:nvSpPr>
        <p:spPr>
          <a:xfrm>
            <a:off x="7721602" y="0"/>
            <a:ext cx="4470399" cy="6858000"/>
          </a:xfrm>
          <a:noFill/>
        </p:spPr>
        <p:txBody>
          <a:bodyPr lIns="360000" tIns="360000" rIns="360000" bIns="1620000" anchor="ctr"/>
          <a:lstStyle>
            <a:lvl1pPr algn="ctr">
              <a:defRPr sz="1200" cap="all" spc="150" baseline="0">
                <a:solidFill>
                  <a:schemeClr val="bg2"/>
                </a:solidFill>
                <a:latin typeface="+mj-lt"/>
              </a:defRPr>
            </a:lvl1pPr>
          </a:lstStyle>
          <a:p>
            <a:r>
              <a:rPr lang="en-GB" dirty="0"/>
              <a:t>Click the icon below to insert a new image then place it at the background &gt; Right click on the image &gt; Background</a:t>
            </a:r>
          </a:p>
        </p:txBody>
      </p:sp>
      <p:sp>
        <p:nvSpPr>
          <p:cNvPr id="3" name="Title 2"/>
          <p:cNvSpPr>
            <a:spLocks noGrp="1"/>
          </p:cNvSpPr>
          <p:nvPr>
            <p:ph type="title"/>
          </p:nvPr>
        </p:nvSpPr>
        <p:spPr>
          <a:xfrm>
            <a:off x="1260528" y="127001"/>
            <a:ext cx="5965772" cy="1270000"/>
          </a:xfrm>
        </p:spPr>
        <p:txBody>
          <a:bodyPr/>
          <a:lstStyle/>
          <a:p>
            <a:r>
              <a:rPr lang="en-US" noProof="0" dirty="0"/>
              <a:t>Click to edit Master title style</a:t>
            </a:r>
            <a:endParaRPr lang="en-GB" noProof="0" dirty="0"/>
          </a:p>
        </p:txBody>
      </p:sp>
      <p:sp>
        <p:nvSpPr>
          <p:cNvPr id="15" name="Freeform 7770">
            <a:extLst>
              <a:ext uri="{FF2B5EF4-FFF2-40B4-BE49-F238E27FC236}">
                <a16:creationId xmlns:a16="http://schemas.microsoft.com/office/drawing/2014/main" id="{B69CBFF9-7048-4C96-9613-D02CEFDD1218}"/>
              </a:ext>
            </a:extLst>
          </p:cNvPr>
          <p:cNvSpPr>
            <a:spLocks/>
          </p:cNvSpPr>
          <p:nvPr userDrawn="1"/>
        </p:nvSpPr>
        <p:spPr bwMode="auto">
          <a:xfrm>
            <a:off x="1260475" y="1687138"/>
            <a:ext cx="156244" cy="161925"/>
          </a:xfrm>
          <a:custGeom>
            <a:avLst/>
            <a:gdLst>
              <a:gd name="T0" fmla="*/ 135 w 300"/>
              <a:gd name="T1" fmla="*/ 302 h 310"/>
              <a:gd name="T2" fmla="*/ 164 w 300"/>
              <a:gd name="T3" fmla="*/ 302 h 310"/>
              <a:gd name="T4" fmla="*/ 293 w 300"/>
              <a:gd name="T5" fmla="*/ 173 h 310"/>
              <a:gd name="T6" fmla="*/ 300 w 300"/>
              <a:gd name="T7" fmla="*/ 158 h 310"/>
              <a:gd name="T8" fmla="*/ 293 w 300"/>
              <a:gd name="T9" fmla="*/ 143 h 310"/>
              <a:gd name="T10" fmla="*/ 264 w 300"/>
              <a:gd name="T11" fmla="*/ 143 h 310"/>
              <a:gd name="T12" fmla="*/ 170 w 300"/>
              <a:gd name="T13" fmla="*/ 237 h 310"/>
              <a:gd name="T14" fmla="*/ 170 w 300"/>
              <a:gd name="T15" fmla="*/ 21 h 310"/>
              <a:gd name="T16" fmla="*/ 150 w 300"/>
              <a:gd name="T17" fmla="*/ 0 h 310"/>
              <a:gd name="T18" fmla="*/ 129 w 300"/>
              <a:gd name="T19" fmla="*/ 21 h 310"/>
              <a:gd name="T20" fmla="*/ 129 w 300"/>
              <a:gd name="T21" fmla="*/ 237 h 310"/>
              <a:gd name="T22" fmla="*/ 35 w 300"/>
              <a:gd name="T23" fmla="*/ 143 h 310"/>
              <a:gd name="T24" fmla="*/ 20 w 300"/>
              <a:gd name="T25" fmla="*/ 137 h 310"/>
              <a:gd name="T26" fmla="*/ 6 w 300"/>
              <a:gd name="T27" fmla="*/ 143 h 310"/>
              <a:gd name="T28" fmla="*/ 0 w 300"/>
              <a:gd name="T29" fmla="*/ 158 h 310"/>
              <a:gd name="T30" fmla="*/ 6 w 300"/>
              <a:gd name="T31" fmla="*/ 173 h 310"/>
              <a:gd name="T32" fmla="*/ 135 w 300"/>
              <a:gd name="T33" fmla="*/ 30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0" h="310">
                <a:moveTo>
                  <a:pt x="135" y="302"/>
                </a:moveTo>
                <a:cubicBezTo>
                  <a:pt x="143" y="310"/>
                  <a:pt x="156" y="310"/>
                  <a:pt x="164" y="302"/>
                </a:cubicBezTo>
                <a:cubicBezTo>
                  <a:pt x="293" y="173"/>
                  <a:pt x="293" y="173"/>
                  <a:pt x="293" y="173"/>
                </a:cubicBezTo>
                <a:cubicBezTo>
                  <a:pt x="297" y="169"/>
                  <a:pt x="300" y="164"/>
                  <a:pt x="300" y="158"/>
                </a:cubicBezTo>
                <a:cubicBezTo>
                  <a:pt x="300" y="153"/>
                  <a:pt x="297" y="147"/>
                  <a:pt x="293" y="143"/>
                </a:cubicBezTo>
                <a:cubicBezTo>
                  <a:pt x="286" y="135"/>
                  <a:pt x="272" y="135"/>
                  <a:pt x="264" y="143"/>
                </a:cubicBezTo>
                <a:cubicBezTo>
                  <a:pt x="170" y="237"/>
                  <a:pt x="170" y="237"/>
                  <a:pt x="170" y="237"/>
                </a:cubicBezTo>
                <a:cubicBezTo>
                  <a:pt x="170" y="21"/>
                  <a:pt x="170" y="21"/>
                  <a:pt x="170" y="21"/>
                </a:cubicBezTo>
                <a:cubicBezTo>
                  <a:pt x="170" y="9"/>
                  <a:pt x="161" y="0"/>
                  <a:pt x="150" y="0"/>
                </a:cubicBezTo>
                <a:cubicBezTo>
                  <a:pt x="138" y="0"/>
                  <a:pt x="129" y="9"/>
                  <a:pt x="129" y="21"/>
                </a:cubicBezTo>
                <a:cubicBezTo>
                  <a:pt x="129" y="237"/>
                  <a:pt x="129" y="237"/>
                  <a:pt x="129" y="237"/>
                </a:cubicBezTo>
                <a:cubicBezTo>
                  <a:pt x="35" y="143"/>
                  <a:pt x="35" y="143"/>
                  <a:pt x="35" y="143"/>
                </a:cubicBezTo>
                <a:cubicBezTo>
                  <a:pt x="31" y="139"/>
                  <a:pt x="26" y="137"/>
                  <a:pt x="20" y="137"/>
                </a:cubicBezTo>
                <a:cubicBezTo>
                  <a:pt x="15" y="137"/>
                  <a:pt x="10" y="139"/>
                  <a:pt x="6" y="143"/>
                </a:cubicBezTo>
                <a:cubicBezTo>
                  <a:pt x="2" y="147"/>
                  <a:pt x="0" y="153"/>
                  <a:pt x="0" y="158"/>
                </a:cubicBezTo>
                <a:cubicBezTo>
                  <a:pt x="0" y="164"/>
                  <a:pt x="2" y="169"/>
                  <a:pt x="6" y="173"/>
                </a:cubicBezTo>
                <a:lnTo>
                  <a:pt x="135" y="30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8" name="ZoneTexte 8">
            <a:extLst>
              <a:ext uri="{FF2B5EF4-FFF2-40B4-BE49-F238E27FC236}">
                <a16:creationId xmlns:a16="http://schemas.microsoft.com/office/drawing/2014/main" id="{540B8C38-EEDA-44BA-A251-914FEA393823}"/>
              </a:ext>
            </a:extLst>
          </p:cNvPr>
          <p:cNvSpPr txBox="1"/>
          <p:nvPr userDrawn="1"/>
        </p:nvSpPr>
        <p:spPr>
          <a:xfrm>
            <a:off x="7019221" y="6325654"/>
            <a:ext cx="161904" cy="184666"/>
          </a:xfrm>
          <a:prstGeom prst="rect">
            <a:avLst/>
          </a:prstGeom>
          <a:noFill/>
        </p:spPr>
        <p:txBody>
          <a:bodyPr wrap="none" lIns="0" tIns="0" rIns="0" bIns="0" rtlCol="0" anchor="ctr">
            <a:spAutoFit/>
          </a:bodyPr>
          <a:lstStyle/>
          <a:p>
            <a:pPr algn="l"/>
            <a:fld id="{65A47EB2-116F-44A5-A726-66A0D39ABD2F}" type="slidenum">
              <a:rPr lang="en-GB" sz="1200" smtClean="0">
                <a:solidFill>
                  <a:schemeClr val="accent2"/>
                </a:solidFill>
                <a:latin typeface="Franklin Gothic Demi Cond" panose="020B0706030402020204" pitchFamily="34" charset="0"/>
              </a:rPr>
              <a:pPr algn="l"/>
              <a:t>‹#›</a:t>
            </a:fld>
            <a:endParaRPr lang="en-GB" sz="1200" dirty="0">
              <a:solidFill>
                <a:schemeClr val="accent2"/>
              </a:solidFill>
              <a:latin typeface="Franklin Gothic Demi Cond" panose="020B0706030402020204" pitchFamily="34" charset="0"/>
            </a:endParaRPr>
          </a:p>
        </p:txBody>
      </p:sp>
      <p:cxnSp>
        <p:nvCxnSpPr>
          <p:cNvPr id="39" name="Connecteur droit 9">
            <a:extLst>
              <a:ext uri="{FF2B5EF4-FFF2-40B4-BE49-F238E27FC236}">
                <a16:creationId xmlns:a16="http://schemas.microsoft.com/office/drawing/2014/main" id="{73849C63-5ED7-4BB6-8399-329522B95632}"/>
              </a:ext>
            </a:extLst>
          </p:cNvPr>
          <p:cNvCxnSpPr>
            <a:cxnSpLocks/>
          </p:cNvCxnSpPr>
          <p:nvPr userDrawn="1"/>
        </p:nvCxnSpPr>
        <p:spPr>
          <a:xfrm flipH="1">
            <a:off x="7019221" y="6572222"/>
            <a:ext cx="72072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Text Placeholder 47">
            <a:extLst>
              <a:ext uri="{FF2B5EF4-FFF2-40B4-BE49-F238E27FC236}">
                <a16:creationId xmlns:a16="http://schemas.microsoft.com/office/drawing/2014/main" id="{2191BC27-53C5-466B-967F-2783E8C84195}"/>
              </a:ext>
            </a:extLst>
          </p:cNvPr>
          <p:cNvSpPr>
            <a:spLocks noGrp="1"/>
          </p:cNvSpPr>
          <p:nvPr>
            <p:ph type="body" sz="quarter" idx="14" hasCustomPrompt="1"/>
          </p:nvPr>
        </p:nvSpPr>
        <p:spPr>
          <a:xfrm>
            <a:off x="11377465" y="216000"/>
            <a:ext cx="597377" cy="476788"/>
          </a:xfrm>
          <a:custGeom>
            <a:avLst/>
            <a:gdLst>
              <a:gd name="connsiteX0" fmla="*/ 383146 w 597377"/>
              <a:gd name="connsiteY0" fmla="*/ 419450 h 476788"/>
              <a:gd name="connsiteX1" fmla="*/ 368041 w 597377"/>
              <a:gd name="connsiteY1" fmla="*/ 439384 h 476788"/>
              <a:gd name="connsiteX2" fmla="*/ 375484 w 597377"/>
              <a:gd name="connsiteY2" fmla="*/ 452309 h 476788"/>
              <a:gd name="connsiteX3" fmla="*/ 383146 w 597377"/>
              <a:gd name="connsiteY3" fmla="*/ 437632 h 476788"/>
              <a:gd name="connsiteX4" fmla="*/ 565733 w 597377"/>
              <a:gd name="connsiteY4" fmla="*/ 359796 h 476788"/>
              <a:gd name="connsiteX5" fmla="*/ 595392 w 597377"/>
              <a:gd name="connsiteY5" fmla="*/ 359796 h 476788"/>
              <a:gd name="connsiteX6" fmla="*/ 595392 w 597377"/>
              <a:gd name="connsiteY6" fmla="*/ 474803 h 476788"/>
              <a:gd name="connsiteX7" fmla="*/ 565733 w 597377"/>
              <a:gd name="connsiteY7" fmla="*/ 474803 h 476788"/>
              <a:gd name="connsiteX8" fmla="*/ 376531 w 597377"/>
              <a:gd name="connsiteY8" fmla="*/ 356047 h 476788"/>
              <a:gd name="connsiteX9" fmla="*/ 402562 w 597377"/>
              <a:gd name="connsiteY9" fmla="*/ 363047 h 476788"/>
              <a:gd name="connsiteX10" fmla="*/ 413499 w 597377"/>
              <a:gd name="connsiteY10" fmla="*/ 390388 h 476788"/>
              <a:gd name="connsiteX11" fmla="*/ 413499 w 597377"/>
              <a:gd name="connsiteY11" fmla="*/ 454040 h 476788"/>
              <a:gd name="connsiteX12" fmla="*/ 417436 w 597377"/>
              <a:gd name="connsiteY12" fmla="*/ 474382 h 476788"/>
              <a:gd name="connsiteX13" fmla="*/ 387031 w 597377"/>
              <a:gd name="connsiteY13" fmla="*/ 474382 h 476788"/>
              <a:gd name="connsiteX14" fmla="*/ 384844 w 597377"/>
              <a:gd name="connsiteY14" fmla="*/ 460821 h 476788"/>
              <a:gd name="connsiteX15" fmla="*/ 362532 w 597377"/>
              <a:gd name="connsiteY15" fmla="*/ 476788 h 476788"/>
              <a:gd name="connsiteX16" fmla="*/ 335845 w 597377"/>
              <a:gd name="connsiteY16" fmla="*/ 442447 h 476788"/>
              <a:gd name="connsiteX17" fmla="*/ 345251 w 597377"/>
              <a:gd name="connsiteY17" fmla="*/ 410949 h 476788"/>
              <a:gd name="connsiteX18" fmla="*/ 369969 w 597377"/>
              <a:gd name="connsiteY18" fmla="*/ 400888 h 476788"/>
              <a:gd name="connsiteX19" fmla="*/ 383750 w 597377"/>
              <a:gd name="connsiteY19" fmla="*/ 387545 h 476788"/>
              <a:gd name="connsiteX20" fmla="*/ 375438 w 597377"/>
              <a:gd name="connsiteY20" fmla="*/ 376827 h 476788"/>
              <a:gd name="connsiteX21" fmla="*/ 366688 w 597377"/>
              <a:gd name="connsiteY21" fmla="*/ 389732 h 476788"/>
              <a:gd name="connsiteX22" fmla="*/ 366907 w 597377"/>
              <a:gd name="connsiteY22" fmla="*/ 395857 h 476788"/>
              <a:gd name="connsiteX23" fmla="*/ 338908 w 597377"/>
              <a:gd name="connsiteY23" fmla="*/ 395857 h 476788"/>
              <a:gd name="connsiteX24" fmla="*/ 339345 w 597377"/>
              <a:gd name="connsiteY24" fmla="*/ 386232 h 476788"/>
              <a:gd name="connsiteX25" fmla="*/ 347439 w 597377"/>
              <a:gd name="connsiteY25" fmla="*/ 363922 h 476788"/>
              <a:gd name="connsiteX26" fmla="*/ 376531 w 597377"/>
              <a:gd name="connsiteY26" fmla="*/ 356047 h 476788"/>
              <a:gd name="connsiteX27" fmla="*/ 565733 w 597377"/>
              <a:gd name="connsiteY27" fmla="*/ 315139 h 476788"/>
              <a:gd name="connsiteX28" fmla="*/ 597377 w 597377"/>
              <a:gd name="connsiteY28" fmla="*/ 315139 h 476788"/>
              <a:gd name="connsiteX29" fmla="*/ 597377 w 597377"/>
              <a:gd name="connsiteY29" fmla="*/ 344910 h 476788"/>
              <a:gd name="connsiteX30" fmla="*/ 565733 w 597377"/>
              <a:gd name="connsiteY30" fmla="*/ 344910 h 476788"/>
              <a:gd name="connsiteX31" fmla="*/ 531377 w 597377"/>
              <a:gd name="connsiteY31" fmla="*/ 315139 h 476788"/>
              <a:gd name="connsiteX32" fmla="*/ 552833 w 597377"/>
              <a:gd name="connsiteY32" fmla="*/ 315139 h 476788"/>
              <a:gd name="connsiteX33" fmla="*/ 552833 w 597377"/>
              <a:gd name="connsiteY33" fmla="*/ 340948 h 476788"/>
              <a:gd name="connsiteX34" fmla="*/ 543856 w 597377"/>
              <a:gd name="connsiteY34" fmla="*/ 340948 h 476788"/>
              <a:gd name="connsiteX35" fmla="*/ 533785 w 597377"/>
              <a:gd name="connsiteY35" fmla="*/ 349696 h 476788"/>
              <a:gd name="connsiteX36" fmla="*/ 533785 w 597377"/>
              <a:gd name="connsiteY36" fmla="*/ 359101 h 476788"/>
              <a:gd name="connsiteX37" fmla="*/ 552833 w 597377"/>
              <a:gd name="connsiteY37" fmla="*/ 359101 h 476788"/>
              <a:gd name="connsiteX38" fmla="*/ 552833 w 597377"/>
              <a:gd name="connsiteY38" fmla="*/ 385129 h 476788"/>
              <a:gd name="connsiteX39" fmla="*/ 533785 w 597377"/>
              <a:gd name="connsiteY39" fmla="*/ 385129 h 476788"/>
              <a:gd name="connsiteX40" fmla="*/ 533566 w 597377"/>
              <a:gd name="connsiteY40" fmla="*/ 474803 h 476788"/>
              <a:gd name="connsiteX41" fmla="*/ 502257 w 597377"/>
              <a:gd name="connsiteY41" fmla="*/ 474803 h 476788"/>
              <a:gd name="connsiteX42" fmla="*/ 502257 w 597377"/>
              <a:gd name="connsiteY42" fmla="*/ 385129 h 476788"/>
              <a:gd name="connsiteX43" fmla="*/ 491529 w 597377"/>
              <a:gd name="connsiteY43" fmla="*/ 385129 h 476788"/>
              <a:gd name="connsiteX44" fmla="*/ 491529 w 597377"/>
              <a:gd name="connsiteY44" fmla="*/ 359101 h 476788"/>
              <a:gd name="connsiteX45" fmla="*/ 502257 w 597377"/>
              <a:gd name="connsiteY45" fmla="*/ 359101 h 476788"/>
              <a:gd name="connsiteX46" fmla="*/ 502257 w 597377"/>
              <a:gd name="connsiteY46" fmla="*/ 343791 h 476788"/>
              <a:gd name="connsiteX47" fmla="*/ 531377 w 597377"/>
              <a:gd name="connsiteY47" fmla="*/ 315139 h 476788"/>
              <a:gd name="connsiteX48" fmla="*/ 439488 w 597377"/>
              <a:gd name="connsiteY48" fmla="*/ 315139 h 476788"/>
              <a:gd name="connsiteX49" fmla="*/ 471242 w 597377"/>
              <a:gd name="connsiteY49" fmla="*/ 315139 h 476788"/>
              <a:gd name="connsiteX50" fmla="*/ 471242 w 597377"/>
              <a:gd name="connsiteY50" fmla="*/ 474803 h 476788"/>
              <a:gd name="connsiteX51" fmla="*/ 439488 w 597377"/>
              <a:gd name="connsiteY51" fmla="*/ 474803 h 476788"/>
              <a:gd name="connsiteX52" fmla="*/ 299571 w 597377"/>
              <a:gd name="connsiteY52" fmla="*/ 229904 h 476788"/>
              <a:gd name="connsiteX53" fmla="*/ 367379 w 597377"/>
              <a:gd name="connsiteY53" fmla="*/ 298270 h 476788"/>
              <a:gd name="connsiteX54" fmla="*/ 367379 w 597377"/>
              <a:gd name="connsiteY54" fmla="*/ 298489 h 476788"/>
              <a:gd name="connsiteX55" fmla="*/ 336319 w 597377"/>
              <a:gd name="connsiteY55" fmla="*/ 298489 h 476788"/>
              <a:gd name="connsiteX56" fmla="*/ 336319 w 597377"/>
              <a:gd name="connsiteY56" fmla="*/ 298270 h 476788"/>
              <a:gd name="connsiteX57" fmla="*/ 299571 w 597377"/>
              <a:gd name="connsiteY57" fmla="*/ 261138 h 476788"/>
              <a:gd name="connsiteX58" fmla="*/ 262824 w 597377"/>
              <a:gd name="connsiteY58" fmla="*/ 298270 h 476788"/>
              <a:gd name="connsiteX59" fmla="*/ 231982 w 597377"/>
              <a:gd name="connsiteY59" fmla="*/ 298489 h 476788"/>
              <a:gd name="connsiteX60" fmla="*/ 231982 w 597377"/>
              <a:gd name="connsiteY60" fmla="*/ 298270 h 476788"/>
              <a:gd name="connsiteX61" fmla="*/ 299571 w 597377"/>
              <a:gd name="connsiteY61" fmla="*/ 229904 h 476788"/>
              <a:gd name="connsiteX62" fmla="*/ 298688 w 597377"/>
              <a:gd name="connsiteY62" fmla="*/ 125923 h 476788"/>
              <a:gd name="connsiteX63" fmla="*/ 471242 w 597377"/>
              <a:gd name="connsiteY63" fmla="*/ 298270 h 476788"/>
              <a:gd name="connsiteX64" fmla="*/ 471242 w 597377"/>
              <a:gd name="connsiteY64" fmla="*/ 298489 h 476788"/>
              <a:gd name="connsiteX65" fmla="*/ 439749 w 597377"/>
              <a:gd name="connsiteY65" fmla="*/ 298489 h 476788"/>
              <a:gd name="connsiteX66" fmla="*/ 439749 w 597377"/>
              <a:gd name="connsiteY66" fmla="*/ 298270 h 476788"/>
              <a:gd name="connsiteX67" fmla="*/ 298688 w 597377"/>
              <a:gd name="connsiteY67" fmla="*/ 157199 h 476788"/>
              <a:gd name="connsiteX68" fmla="*/ 157409 w 597377"/>
              <a:gd name="connsiteY68" fmla="*/ 298270 h 476788"/>
              <a:gd name="connsiteX69" fmla="*/ 126135 w 597377"/>
              <a:gd name="connsiteY69" fmla="*/ 298489 h 476788"/>
              <a:gd name="connsiteX70" fmla="*/ 126135 w 597377"/>
              <a:gd name="connsiteY70" fmla="*/ 298270 h 476788"/>
              <a:gd name="connsiteX71" fmla="*/ 298688 w 597377"/>
              <a:gd name="connsiteY71" fmla="*/ 125923 h 476788"/>
              <a:gd name="connsiteX72" fmla="*/ 298688 w 597377"/>
              <a:gd name="connsiteY72" fmla="*/ 62962 h 476788"/>
              <a:gd name="connsiteX73" fmla="*/ 534199 w 597377"/>
              <a:gd name="connsiteY73" fmla="*/ 298270 h 476788"/>
              <a:gd name="connsiteX74" fmla="*/ 534199 w 597377"/>
              <a:gd name="connsiteY74" fmla="*/ 298489 h 476788"/>
              <a:gd name="connsiteX75" fmla="*/ 502929 w 597377"/>
              <a:gd name="connsiteY75" fmla="*/ 298489 h 476788"/>
              <a:gd name="connsiteX76" fmla="*/ 502929 w 597377"/>
              <a:gd name="connsiteY76" fmla="*/ 298270 h 476788"/>
              <a:gd name="connsiteX77" fmla="*/ 298688 w 597377"/>
              <a:gd name="connsiteY77" fmla="*/ 94234 h 476788"/>
              <a:gd name="connsiteX78" fmla="*/ 94448 w 597377"/>
              <a:gd name="connsiteY78" fmla="*/ 298270 h 476788"/>
              <a:gd name="connsiteX79" fmla="*/ 63178 w 597377"/>
              <a:gd name="connsiteY79" fmla="*/ 298489 h 476788"/>
              <a:gd name="connsiteX80" fmla="*/ 63178 w 597377"/>
              <a:gd name="connsiteY80" fmla="*/ 298270 h 476788"/>
              <a:gd name="connsiteX81" fmla="*/ 298688 w 597377"/>
              <a:gd name="connsiteY81" fmla="*/ 62962 h 476788"/>
              <a:gd name="connsiteX82" fmla="*/ 298688 w 597377"/>
              <a:gd name="connsiteY82" fmla="*/ 0 h 476788"/>
              <a:gd name="connsiteX83" fmla="*/ 597156 w 597377"/>
              <a:gd name="connsiteY83" fmla="*/ 298270 h 476788"/>
              <a:gd name="connsiteX84" fmla="*/ 597156 w 597377"/>
              <a:gd name="connsiteY84" fmla="*/ 298489 h 476788"/>
              <a:gd name="connsiteX85" fmla="*/ 565888 w 597377"/>
              <a:gd name="connsiteY85" fmla="*/ 298489 h 476788"/>
              <a:gd name="connsiteX86" fmla="*/ 565888 w 597377"/>
              <a:gd name="connsiteY86" fmla="*/ 298270 h 476788"/>
              <a:gd name="connsiteX87" fmla="*/ 298906 w 597377"/>
              <a:gd name="connsiteY87" fmla="*/ 31489 h 476788"/>
              <a:gd name="connsiteX88" fmla="*/ 32143 w 597377"/>
              <a:gd name="connsiteY88" fmla="*/ 298270 h 476788"/>
              <a:gd name="connsiteX89" fmla="*/ 0 w 597377"/>
              <a:gd name="connsiteY89" fmla="*/ 298489 h 476788"/>
              <a:gd name="connsiteX90" fmla="*/ 0 w 597377"/>
              <a:gd name="connsiteY90" fmla="*/ 298270 h 476788"/>
              <a:gd name="connsiteX91" fmla="*/ 298688 w 597377"/>
              <a:gd name="connsiteY91" fmla="*/ 0 h 4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97377" h="476788">
                <a:moveTo>
                  <a:pt x="383146" y="419450"/>
                </a:moveTo>
                <a:cubicBezTo>
                  <a:pt x="370011" y="425146"/>
                  <a:pt x="368041" y="427774"/>
                  <a:pt x="368041" y="439384"/>
                </a:cubicBezTo>
                <a:cubicBezTo>
                  <a:pt x="368041" y="447928"/>
                  <a:pt x="370668" y="452309"/>
                  <a:pt x="375484" y="452309"/>
                </a:cubicBezTo>
                <a:cubicBezTo>
                  <a:pt x="381176" y="452309"/>
                  <a:pt x="383146" y="448366"/>
                  <a:pt x="383146" y="437632"/>
                </a:cubicBezTo>
                <a:close/>
                <a:moveTo>
                  <a:pt x="565733" y="359796"/>
                </a:moveTo>
                <a:lnTo>
                  <a:pt x="595392" y="359796"/>
                </a:lnTo>
                <a:lnTo>
                  <a:pt x="595392" y="474803"/>
                </a:lnTo>
                <a:lnTo>
                  <a:pt x="565733" y="474803"/>
                </a:lnTo>
                <a:close/>
                <a:moveTo>
                  <a:pt x="376531" y="356047"/>
                </a:moveTo>
                <a:cubicBezTo>
                  <a:pt x="386812" y="356047"/>
                  <a:pt x="396218" y="358891"/>
                  <a:pt x="402562" y="363047"/>
                </a:cubicBezTo>
                <a:cubicBezTo>
                  <a:pt x="410218" y="368296"/>
                  <a:pt x="413499" y="376608"/>
                  <a:pt x="413499" y="390388"/>
                </a:cubicBezTo>
                <a:cubicBezTo>
                  <a:pt x="413499" y="454040"/>
                  <a:pt x="413499" y="454040"/>
                  <a:pt x="413499" y="454040"/>
                </a:cubicBezTo>
                <a:cubicBezTo>
                  <a:pt x="413499" y="462570"/>
                  <a:pt x="414374" y="467164"/>
                  <a:pt x="417436" y="474382"/>
                </a:cubicBezTo>
                <a:cubicBezTo>
                  <a:pt x="387031" y="474382"/>
                  <a:pt x="387031" y="474382"/>
                  <a:pt x="387031" y="474382"/>
                </a:cubicBezTo>
                <a:cubicBezTo>
                  <a:pt x="385500" y="469789"/>
                  <a:pt x="385281" y="467383"/>
                  <a:pt x="384844" y="460821"/>
                </a:cubicBezTo>
                <a:cubicBezTo>
                  <a:pt x="379813" y="473070"/>
                  <a:pt x="374781" y="476788"/>
                  <a:pt x="362532" y="476788"/>
                </a:cubicBezTo>
                <a:cubicBezTo>
                  <a:pt x="341970" y="476788"/>
                  <a:pt x="335845" y="468257"/>
                  <a:pt x="335845" y="442447"/>
                </a:cubicBezTo>
                <a:cubicBezTo>
                  <a:pt x="335845" y="424511"/>
                  <a:pt x="338033" y="416636"/>
                  <a:pt x="345251" y="410949"/>
                </a:cubicBezTo>
                <a:cubicBezTo>
                  <a:pt x="349845" y="407231"/>
                  <a:pt x="351595" y="406793"/>
                  <a:pt x="369969" y="400888"/>
                </a:cubicBezTo>
                <a:cubicBezTo>
                  <a:pt x="379594" y="397825"/>
                  <a:pt x="383750" y="394326"/>
                  <a:pt x="383750" y="387545"/>
                </a:cubicBezTo>
                <a:cubicBezTo>
                  <a:pt x="383750" y="381202"/>
                  <a:pt x="380469" y="376827"/>
                  <a:pt x="375438" y="376827"/>
                </a:cubicBezTo>
                <a:cubicBezTo>
                  <a:pt x="369750" y="376827"/>
                  <a:pt x="366688" y="381202"/>
                  <a:pt x="366688" y="389732"/>
                </a:cubicBezTo>
                <a:cubicBezTo>
                  <a:pt x="366688" y="390826"/>
                  <a:pt x="366688" y="393451"/>
                  <a:pt x="366907" y="395857"/>
                </a:cubicBezTo>
                <a:cubicBezTo>
                  <a:pt x="338908" y="395857"/>
                  <a:pt x="338908" y="395857"/>
                  <a:pt x="338908" y="395857"/>
                </a:cubicBezTo>
                <a:cubicBezTo>
                  <a:pt x="339345" y="386232"/>
                  <a:pt x="339345" y="386232"/>
                  <a:pt x="339345" y="386232"/>
                </a:cubicBezTo>
                <a:cubicBezTo>
                  <a:pt x="339564" y="373546"/>
                  <a:pt x="341533" y="368296"/>
                  <a:pt x="347439" y="363922"/>
                </a:cubicBezTo>
                <a:cubicBezTo>
                  <a:pt x="353782" y="359110"/>
                  <a:pt x="365157" y="356047"/>
                  <a:pt x="376531" y="356047"/>
                </a:cubicBezTo>
                <a:close/>
                <a:moveTo>
                  <a:pt x="565733" y="315139"/>
                </a:moveTo>
                <a:lnTo>
                  <a:pt x="597377" y="315139"/>
                </a:lnTo>
                <a:lnTo>
                  <a:pt x="597377" y="344910"/>
                </a:lnTo>
                <a:lnTo>
                  <a:pt x="565733" y="344910"/>
                </a:lnTo>
                <a:close/>
                <a:moveTo>
                  <a:pt x="531377" y="315139"/>
                </a:moveTo>
                <a:cubicBezTo>
                  <a:pt x="552833" y="315139"/>
                  <a:pt x="552833" y="315139"/>
                  <a:pt x="552833" y="315139"/>
                </a:cubicBezTo>
                <a:cubicBezTo>
                  <a:pt x="552833" y="340948"/>
                  <a:pt x="552833" y="340948"/>
                  <a:pt x="552833" y="340948"/>
                </a:cubicBezTo>
                <a:cubicBezTo>
                  <a:pt x="543856" y="340948"/>
                  <a:pt x="543856" y="340948"/>
                  <a:pt x="543856" y="340948"/>
                </a:cubicBezTo>
                <a:cubicBezTo>
                  <a:pt x="536850" y="340948"/>
                  <a:pt x="533785" y="343791"/>
                  <a:pt x="533785" y="349696"/>
                </a:cubicBezTo>
                <a:cubicBezTo>
                  <a:pt x="533785" y="359101"/>
                  <a:pt x="533785" y="359101"/>
                  <a:pt x="533785" y="359101"/>
                </a:cubicBezTo>
                <a:cubicBezTo>
                  <a:pt x="552833" y="359101"/>
                  <a:pt x="552833" y="359101"/>
                  <a:pt x="552833" y="359101"/>
                </a:cubicBezTo>
                <a:cubicBezTo>
                  <a:pt x="552833" y="385129"/>
                  <a:pt x="552833" y="385129"/>
                  <a:pt x="552833" y="385129"/>
                </a:cubicBezTo>
                <a:cubicBezTo>
                  <a:pt x="533785" y="385129"/>
                  <a:pt x="533785" y="385129"/>
                  <a:pt x="533785" y="385129"/>
                </a:cubicBezTo>
                <a:cubicBezTo>
                  <a:pt x="533785" y="385129"/>
                  <a:pt x="533785" y="385129"/>
                  <a:pt x="533566" y="474803"/>
                </a:cubicBezTo>
                <a:cubicBezTo>
                  <a:pt x="502257" y="474803"/>
                  <a:pt x="502257" y="474803"/>
                  <a:pt x="502257" y="474803"/>
                </a:cubicBezTo>
                <a:cubicBezTo>
                  <a:pt x="502257" y="385129"/>
                  <a:pt x="502257" y="385129"/>
                  <a:pt x="502257" y="385129"/>
                </a:cubicBezTo>
                <a:cubicBezTo>
                  <a:pt x="491529" y="385129"/>
                  <a:pt x="491529" y="385129"/>
                  <a:pt x="491529" y="385129"/>
                </a:cubicBezTo>
                <a:cubicBezTo>
                  <a:pt x="491529" y="359101"/>
                  <a:pt x="491529" y="359101"/>
                  <a:pt x="491529" y="359101"/>
                </a:cubicBezTo>
                <a:cubicBezTo>
                  <a:pt x="502257" y="359101"/>
                  <a:pt x="502257" y="359101"/>
                  <a:pt x="502257" y="359101"/>
                </a:cubicBezTo>
                <a:cubicBezTo>
                  <a:pt x="502257" y="343791"/>
                  <a:pt x="502257" y="343791"/>
                  <a:pt x="502257" y="343791"/>
                </a:cubicBezTo>
                <a:cubicBezTo>
                  <a:pt x="502257" y="324325"/>
                  <a:pt x="511453" y="315139"/>
                  <a:pt x="531377" y="315139"/>
                </a:cubicBezTo>
                <a:close/>
                <a:moveTo>
                  <a:pt x="439488" y="315139"/>
                </a:moveTo>
                <a:lnTo>
                  <a:pt x="471242" y="315139"/>
                </a:lnTo>
                <a:lnTo>
                  <a:pt x="471242" y="474803"/>
                </a:lnTo>
                <a:lnTo>
                  <a:pt x="439488" y="474803"/>
                </a:lnTo>
                <a:close/>
                <a:moveTo>
                  <a:pt x="299571" y="229904"/>
                </a:moveTo>
                <a:cubicBezTo>
                  <a:pt x="336975" y="229904"/>
                  <a:pt x="367379" y="260265"/>
                  <a:pt x="367379" y="298270"/>
                </a:cubicBezTo>
                <a:cubicBezTo>
                  <a:pt x="367379" y="298270"/>
                  <a:pt x="367379" y="298270"/>
                  <a:pt x="367379" y="298489"/>
                </a:cubicBezTo>
                <a:cubicBezTo>
                  <a:pt x="367379" y="298489"/>
                  <a:pt x="367379" y="298489"/>
                  <a:pt x="336319" y="298489"/>
                </a:cubicBezTo>
                <a:cubicBezTo>
                  <a:pt x="336319" y="298270"/>
                  <a:pt x="336319" y="298270"/>
                  <a:pt x="336319" y="298270"/>
                </a:cubicBezTo>
                <a:cubicBezTo>
                  <a:pt x="336319" y="277520"/>
                  <a:pt x="319695" y="261138"/>
                  <a:pt x="299571" y="261138"/>
                </a:cubicBezTo>
                <a:cubicBezTo>
                  <a:pt x="279448" y="261138"/>
                  <a:pt x="262824" y="277957"/>
                  <a:pt x="262824" y="298270"/>
                </a:cubicBezTo>
                <a:cubicBezTo>
                  <a:pt x="262824" y="298270"/>
                  <a:pt x="262824" y="298270"/>
                  <a:pt x="231982" y="298489"/>
                </a:cubicBezTo>
                <a:cubicBezTo>
                  <a:pt x="231982" y="298489"/>
                  <a:pt x="231982" y="298489"/>
                  <a:pt x="231982" y="298270"/>
                </a:cubicBezTo>
                <a:cubicBezTo>
                  <a:pt x="231982" y="260701"/>
                  <a:pt x="261949" y="229904"/>
                  <a:pt x="299571" y="229904"/>
                </a:cubicBezTo>
                <a:close/>
                <a:moveTo>
                  <a:pt x="298688" y="125923"/>
                </a:moveTo>
                <a:cubicBezTo>
                  <a:pt x="393822" y="125923"/>
                  <a:pt x="471242" y="202911"/>
                  <a:pt x="471242" y="298270"/>
                </a:cubicBezTo>
                <a:cubicBezTo>
                  <a:pt x="471242" y="298270"/>
                  <a:pt x="471242" y="298270"/>
                  <a:pt x="471242" y="298489"/>
                </a:cubicBezTo>
                <a:cubicBezTo>
                  <a:pt x="471242" y="298489"/>
                  <a:pt x="471242" y="298489"/>
                  <a:pt x="439749" y="298489"/>
                </a:cubicBezTo>
                <a:cubicBezTo>
                  <a:pt x="439749" y="298489"/>
                  <a:pt x="439749" y="298489"/>
                  <a:pt x="439749" y="298270"/>
                </a:cubicBezTo>
                <a:cubicBezTo>
                  <a:pt x="439749" y="220408"/>
                  <a:pt x="376545" y="157199"/>
                  <a:pt x="298688" y="157199"/>
                </a:cubicBezTo>
                <a:cubicBezTo>
                  <a:pt x="220613" y="157199"/>
                  <a:pt x="157409" y="220408"/>
                  <a:pt x="157409" y="298270"/>
                </a:cubicBezTo>
                <a:cubicBezTo>
                  <a:pt x="157409" y="298270"/>
                  <a:pt x="157409" y="298270"/>
                  <a:pt x="126135" y="298489"/>
                </a:cubicBezTo>
                <a:cubicBezTo>
                  <a:pt x="126135" y="298270"/>
                  <a:pt x="126135" y="298270"/>
                  <a:pt x="126135" y="298270"/>
                </a:cubicBezTo>
                <a:cubicBezTo>
                  <a:pt x="126135" y="203129"/>
                  <a:pt x="203117" y="125923"/>
                  <a:pt x="298688" y="125923"/>
                </a:cubicBezTo>
                <a:close/>
                <a:moveTo>
                  <a:pt x="298688" y="62962"/>
                </a:moveTo>
                <a:cubicBezTo>
                  <a:pt x="428799" y="62962"/>
                  <a:pt x="534199" y="168151"/>
                  <a:pt x="534199" y="298270"/>
                </a:cubicBezTo>
                <a:cubicBezTo>
                  <a:pt x="534199" y="298270"/>
                  <a:pt x="534199" y="298270"/>
                  <a:pt x="534199" y="298489"/>
                </a:cubicBezTo>
                <a:cubicBezTo>
                  <a:pt x="534199" y="298489"/>
                  <a:pt x="534199" y="298489"/>
                  <a:pt x="502929" y="298489"/>
                </a:cubicBezTo>
                <a:cubicBezTo>
                  <a:pt x="502929" y="298270"/>
                  <a:pt x="502929" y="298270"/>
                  <a:pt x="502929" y="298270"/>
                </a:cubicBezTo>
                <a:cubicBezTo>
                  <a:pt x="502929" y="185427"/>
                  <a:pt x="411305" y="94234"/>
                  <a:pt x="298688" y="94234"/>
                </a:cubicBezTo>
                <a:cubicBezTo>
                  <a:pt x="185635" y="94234"/>
                  <a:pt x="94448" y="185646"/>
                  <a:pt x="94448" y="298270"/>
                </a:cubicBezTo>
                <a:cubicBezTo>
                  <a:pt x="94448" y="298270"/>
                  <a:pt x="94448" y="298270"/>
                  <a:pt x="63178" y="298489"/>
                </a:cubicBezTo>
                <a:cubicBezTo>
                  <a:pt x="63178" y="298489"/>
                  <a:pt x="63178" y="298489"/>
                  <a:pt x="63178" y="298270"/>
                </a:cubicBezTo>
                <a:cubicBezTo>
                  <a:pt x="63178" y="168151"/>
                  <a:pt x="168578" y="62962"/>
                  <a:pt x="298688" y="62962"/>
                </a:cubicBezTo>
                <a:close/>
                <a:moveTo>
                  <a:pt x="298688" y="0"/>
                </a:moveTo>
                <a:cubicBezTo>
                  <a:pt x="463556" y="0"/>
                  <a:pt x="597156" y="133609"/>
                  <a:pt x="597156" y="298270"/>
                </a:cubicBezTo>
                <a:cubicBezTo>
                  <a:pt x="597156" y="298270"/>
                  <a:pt x="597156" y="298270"/>
                  <a:pt x="597156" y="298489"/>
                </a:cubicBezTo>
                <a:cubicBezTo>
                  <a:pt x="597156" y="298489"/>
                  <a:pt x="597156" y="298489"/>
                  <a:pt x="565888" y="298489"/>
                </a:cubicBezTo>
                <a:cubicBezTo>
                  <a:pt x="565888" y="298489"/>
                  <a:pt x="565888" y="298489"/>
                  <a:pt x="565888" y="298270"/>
                </a:cubicBezTo>
                <a:cubicBezTo>
                  <a:pt x="565888" y="151103"/>
                  <a:pt x="446282" y="31489"/>
                  <a:pt x="298906" y="31489"/>
                </a:cubicBezTo>
                <a:cubicBezTo>
                  <a:pt x="151749" y="31489"/>
                  <a:pt x="32143" y="150884"/>
                  <a:pt x="32143" y="298270"/>
                </a:cubicBezTo>
                <a:cubicBezTo>
                  <a:pt x="32143" y="298270"/>
                  <a:pt x="32143" y="298270"/>
                  <a:pt x="0" y="298489"/>
                </a:cubicBezTo>
                <a:cubicBezTo>
                  <a:pt x="0" y="298270"/>
                  <a:pt x="0" y="298270"/>
                  <a:pt x="0" y="298270"/>
                </a:cubicBezTo>
                <a:cubicBezTo>
                  <a:pt x="0" y="133609"/>
                  <a:pt x="133819" y="0"/>
                  <a:pt x="298688" y="0"/>
                </a:cubicBezTo>
                <a:close/>
              </a:path>
            </a:pathLst>
          </a:custGeom>
          <a:solidFill>
            <a:schemeClr val="bg1"/>
          </a:solidFill>
        </p:spPr>
        <p:txBody>
          <a:bodyPr wrap="square">
            <a:noAutofit/>
          </a:bodyPr>
          <a:lstStyle>
            <a:lvl1pPr>
              <a:defRPr/>
            </a:lvl1pPr>
          </a:lstStyle>
          <a:p>
            <a:pPr lvl="0"/>
            <a:r>
              <a:rPr lang="en-US" dirty="0"/>
              <a:t> </a:t>
            </a:r>
            <a:endParaRPr lang="fr-FR" dirty="0"/>
          </a:p>
        </p:txBody>
      </p:sp>
      <p:sp>
        <p:nvSpPr>
          <p:cNvPr id="5" name="Footer Placeholder 4">
            <a:extLst>
              <a:ext uri="{FF2B5EF4-FFF2-40B4-BE49-F238E27FC236}">
                <a16:creationId xmlns:a16="http://schemas.microsoft.com/office/drawing/2014/main" id="{6AE1AE94-16B3-425D-9F2A-66F1F08807F4}"/>
              </a:ext>
            </a:extLst>
          </p:cNvPr>
          <p:cNvSpPr>
            <a:spLocks noGrp="1"/>
          </p:cNvSpPr>
          <p:nvPr>
            <p:ph type="ftr" sz="quarter" idx="15"/>
          </p:nvPr>
        </p:nvSpPr>
        <p:spPr/>
        <p:txBody>
          <a:bodyPr/>
          <a:lstStyle/>
          <a:p>
            <a:r>
              <a:rPr lang="fr-FR"/>
              <a:t>Presentation Heading</a:t>
            </a:r>
            <a:endParaRPr lang="fr-FR" dirty="0"/>
          </a:p>
        </p:txBody>
      </p:sp>
      <p:sp>
        <p:nvSpPr>
          <p:cNvPr id="49" name="Rectangle 48">
            <a:extLst>
              <a:ext uri="{FF2B5EF4-FFF2-40B4-BE49-F238E27FC236}">
                <a16:creationId xmlns:a16="http://schemas.microsoft.com/office/drawing/2014/main" id="{3D83D421-CCA5-4060-8CEA-4B57B16A5F24}"/>
              </a:ext>
            </a:extLst>
          </p:cNvPr>
          <p:cNvSpPr/>
          <p:nvPr userDrawn="1"/>
        </p:nvSpPr>
        <p:spPr>
          <a:xfrm>
            <a:off x="0" y="0"/>
            <a:ext cx="7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en-GB" sz="1200" dirty="0"/>
          </a:p>
        </p:txBody>
      </p:sp>
      <p:sp>
        <p:nvSpPr>
          <p:cNvPr id="50" name="Text Placeholder 5">
            <a:extLst>
              <a:ext uri="{FF2B5EF4-FFF2-40B4-BE49-F238E27FC236}">
                <a16:creationId xmlns:a16="http://schemas.microsoft.com/office/drawing/2014/main" id="{2FECC59A-3850-4BA9-95C3-62F38D93473A}"/>
              </a:ext>
            </a:extLst>
          </p:cNvPr>
          <p:cNvSpPr>
            <a:spLocks noGrp="1"/>
          </p:cNvSpPr>
          <p:nvPr>
            <p:ph type="body" sz="quarter" idx="10"/>
          </p:nvPr>
        </p:nvSpPr>
        <p:spPr>
          <a:xfrm>
            <a:off x="1260526" y="2153758"/>
            <a:ext cx="5965772" cy="40311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8731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 Colored background 35">
    <p:bg>
      <p:bgPr>
        <a:solidFill>
          <a:schemeClr val="accent1"/>
        </a:solidFill>
        <a:effectLst/>
      </p:bgPr>
    </p:bg>
    <p:spTree>
      <p:nvGrpSpPr>
        <p:cNvPr id="1" name=""/>
        <p:cNvGrpSpPr/>
        <p:nvPr/>
      </p:nvGrpSpPr>
      <p:grpSpPr>
        <a:xfrm>
          <a:off x="0" y="0"/>
          <a:ext cx="0" cy="0"/>
          <a:chOff x="0" y="0"/>
          <a:chExt cx="0" cy="0"/>
        </a:xfrm>
      </p:grpSpPr>
      <p:sp>
        <p:nvSpPr>
          <p:cNvPr id="109" name="Title 55">
            <a:extLst>
              <a:ext uri="{FF2B5EF4-FFF2-40B4-BE49-F238E27FC236}">
                <a16:creationId xmlns:a16="http://schemas.microsoft.com/office/drawing/2014/main" id="{F8367767-88A6-4138-80BB-9E1AC8517E76}"/>
              </a:ext>
            </a:extLst>
          </p:cNvPr>
          <p:cNvSpPr>
            <a:spLocks noGrp="1"/>
          </p:cNvSpPr>
          <p:nvPr>
            <p:ph type="title"/>
          </p:nvPr>
        </p:nvSpPr>
        <p:spPr>
          <a:xfrm>
            <a:off x="720955" y="244475"/>
            <a:ext cx="8383416" cy="2469696"/>
          </a:xfrm>
        </p:spPr>
        <p:txBody>
          <a:bodyPr>
            <a:normAutofit/>
          </a:bodyPr>
          <a:lstStyle>
            <a:lvl1pPr>
              <a:lnSpc>
                <a:spcPct val="80000"/>
              </a:lnSpc>
              <a:defRPr sz="5600">
                <a:solidFill>
                  <a:schemeClr val="bg1"/>
                </a:solidFill>
              </a:defRPr>
            </a:lvl1pPr>
          </a:lstStyle>
          <a:p>
            <a:r>
              <a:rPr lang="en-US" dirty="0"/>
              <a:t>Click to edit Master title style</a:t>
            </a:r>
            <a:endParaRPr lang="en-GB" dirty="0"/>
          </a:p>
        </p:txBody>
      </p:sp>
      <p:sp>
        <p:nvSpPr>
          <p:cNvPr id="110" name="Text Placeholder 57">
            <a:extLst>
              <a:ext uri="{FF2B5EF4-FFF2-40B4-BE49-F238E27FC236}">
                <a16:creationId xmlns:a16="http://schemas.microsoft.com/office/drawing/2014/main" id="{A998928F-42BF-4D93-BA15-8771C510DD99}"/>
              </a:ext>
            </a:extLst>
          </p:cNvPr>
          <p:cNvSpPr>
            <a:spLocks noGrp="1"/>
          </p:cNvSpPr>
          <p:nvPr>
            <p:ph type="body" sz="quarter" idx="10"/>
          </p:nvPr>
        </p:nvSpPr>
        <p:spPr>
          <a:xfrm>
            <a:off x="720957" y="2951063"/>
            <a:ext cx="8415511" cy="876403"/>
          </a:xfrm>
        </p:spPr>
        <p:txBody>
          <a:bodyPr lIns="0" tIns="0" rIns="0" bIns="0">
            <a:normAutofit/>
          </a:bodyPr>
          <a:lstStyle>
            <a:lvl1pPr>
              <a:defRPr sz="2400">
                <a:solidFill>
                  <a:schemeClr val="bg1"/>
                </a:solidFill>
              </a:defRPr>
            </a:lvl1pPr>
          </a:lstStyle>
          <a:p>
            <a:pPr lvl="0"/>
            <a:r>
              <a:rPr lang="en-US" dirty="0"/>
              <a:t>Click to edit Master text styles</a:t>
            </a:r>
          </a:p>
        </p:txBody>
      </p:sp>
      <p:sp>
        <p:nvSpPr>
          <p:cNvPr id="111" name="Text Placeholder 57">
            <a:extLst>
              <a:ext uri="{FF2B5EF4-FFF2-40B4-BE49-F238E27FC236}">
                <a16:creationId xmlns:a16="http://schemas.microsoft.com/office/drawing/2014/main" id="{D3584FCD-F8F6-4E6E-95D1-19651DD27AF2}"/>
              </a:ext>
            </a:extLst>
          </p:cNvPr>
          <p:cNvSpPr>
            <a:spLocks noGrp="1"/>
          </p:cNvSpPr>
          <p:nvPr>
            <p:ph type="body" sz="quarter" idx="11" hasCustomPrompt="1"/>
          </p:nvPr>
        </p:nvSpPr>
        <p:spPr>
          <a:xfrm>
            <a:off x="720955" y="4026940"/>
            <a:ext cx="1830732" cy="340270"/>
          </a:xfrm>
          <a:prstGeom prst="roundRect">
            <a:avLst>
              <a:gd name="adj" fmla="val 50000"/>
            </a:avLst>
          </a:prstGeom>
          <a:solidFill>
            <a:schemeClr val="bg1"/>
          </a:solidFill>
        </p:spPr>
        <p:txBody>
          <a:bodyPr wrap="none" lIns="108000" tIns="36000" rIns="72000" bIns="36000" anchor="ctr">
            <a:spAutoFit/>
          </a:bodyPr>
          <a:lstStyle>
            <a:lvl1pPr algn="l">
              <a:lnSpc>
                <a:spcPct val="100000"/>
              </a:lnSpc>
              <a:spcBef>
                <a:spcPts val="0"/>
              </a:spcBef>
              <a:defRPr sz="1100" cap="all" spc="200" baseline="0">
                <a:solidFill>
                  <a:schemeClr val="tx2"/>
                </a:solidFill>
              </a:defRPr>
            </a:lvl1pPr>
          </a:lstStyle>
          <a:p>
            <a:pPr lvl="0"/>
            <a:r>
              <a:rPr lang="en-US" dirty="0"/>
              <a:t>DATE // Speakers</a:t>
            </a:r>
          </a:p>
        </p:txBody>
      </p:sp>
      <p:pic>
        <p:nvPicPr>
          <p:cNvPr id="56" name="Graphic 55">
            <a:extLst>
              <a:ext uri="{FF2B5EF4-FFF2-40B4-BE49-F238E27FC236}">
                <a16:creationId xmlns:a16="http://schemas.microsoft.com/office/drawing/2014/main" id="{F678E724-0F17-4033-BA9C-3CA1AB5AC74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61630"/>
          <a:stretch/>
        </p:blipFill>
        <p:spPr>
          <a:xfrm>
            <a:off x="5447451" y="4709028"/>
            <a:ext cx="5600700" cy="2148972"/>
          </a:xfrm>
          <a:prstGeom prst="rect">
            <a:avLst/>
          </a:prstGeom>
        </p:spPr>
      </p:pic>
      <p:pic>
        <p:nvPicPr>
          <p:cNvPr id="57" name="Graphic 56">
            <a:extLst>
              <a:ext uri="{FF2B5EF4-FFF2-40B4-BE49-F238E27FC236}">
                <a16:creationId xmlns:a16="http://schemas.microsoft.com/office/drawing/2014/main" id="{AD33689A-2F00-49A4-B614-22DA20184BE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83395"/>
          <a:stretch/>
        </p:blipFill>
        <p:spPr>
          <a:xfrm>
            <a:off x="3125204" y="4"/>
            <a:ext cx="7936089" cy="1317791"/>
          </a:xfrm>
          <a:prstGeom prst="rect">
            <a:avLst/>
          </a:prstGeom>
        </p:spPr>
      </p:pic>
      <p:pic>
        <p:nvPicPr>
          <p:cNvPr id="58" name="Graphic 57">
            <a:extLst>
              <a:ext uri="{FF2B5EF4-FFF2-40B4-BE49-F238E27FC236}">
                <a16:creationId xmlns:a16="http://schemas.microsoft.com/office/drawing/2014/main" id="{E618DF57-B18A-40C5-A109-C019C70EF2FB}"/>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r="41828"/>
          <a:stretch/>
        </p:blipFill>
        <p:spPr>
          <a:xfrm>
            <a:off x="9521301" y="690328"/>
            <a:ext cx="2670699" cy="4591050"/>
          </a:xfrm>
          <a:prstGeom prst="rect">
            <a:avLst/>
          </a:prstGeom>
        </p:spPr>
      </p:pic>
      <p:grpSp>
        <p:nvGrpSpPr>
          <p:cNvPr id="73" name="Group 72">
            <a:extLst>
              <a:ext uri="{FF2B5EF4-FFF2-40B4-BE49-F238E27FC236}">
                <a16:creationId xmlns:a16="http://schemas.microsoft.com/office/drawing/2014/main" id="{E701EE69-375A-45B5-9C9B-9D2265C0EA3A}"/>
              </a:ext>
            </a:extLst>
          </p:cNvPr>
          <p:cNvGrpSpPr/>
          <p:nvPr userDrawn="1"/>
        </p:nvGrpSpPr>
        <p:grpSpPr>
          <a:xfrm>
            <a:off x="717663" y="5621472"/>
            <a:ext cx="2546328" cy="982528"/>
            <a:chOff x="214313" y="1157288"/>
            <a:chExt cx="11766551" cy="4540251"/>
          </a:xfrm>
        </p:grpSpPr>
        <p:sp>
          <p:nvSpPr>
            <p:cNvPr id="74" name="Freeform 5">
              <a:extLst>
                <a:ext uri="{FF2B5EF4-FFF2-40B4-BE49-F238E27FC236}">
                  <a16:creationId xmlns:a16="http://schemas.microsoft.com/office/drawing/2014/main" id="{AA3DA974-7C34-42BD-9036-E717F896AD7A}"/>
                </a:ext>
              </a:extLst>
            </p:cNvPr>
            <p:cNvSpPr>
              <a:spLocks/>
            </p:cNvSpPr>
            <p:nvPr/>
          </p:nvSpPr>
          <p:spPr bwMode="auto">
            <a:xfrm>
              <a:off x="2420938" y="4679951"/>
              <a:ext cx="177800" cy="225425"/>
            </a:xfrm>
            <a:custGeom>
              <a:avLst/>
              <a:gdLst>
                <a:gd name="T0" fmla="*/ 0 w 112"/>
                <a:gd name="T1" fmla="*/ 0 h 142"/>
                <a:gd name="T2" fmla="*/ 41 w 112"/>
                <a:gd name="T3" fmla="*/ 0 h 142"/>
                <a:gd name="T4" fmla="*/ 55 w 112"/>
                <a:gd name="T5" fmla="*/ 49 h 142"/>
                <a:gd name="T6" fmla="*/ 55 w 112"/>
                <a:gd name="T7" fmla="*/ 49 h 142"/>
                <a:gd name="T8" fmla="*/ 69 w 112"/>
                <a:gd name="T9" fmla="*/ 0 h 142"/>
                <a:gd name="T10" fmla="*/ 112 w 112"/>
                <a:gd name="T11" fmla="*/ 0 h 142"/>
                <a:gd name="T12" fmla="*/ 74 w 112"/>
                <a:gd name="T13" fmla="*/ 85 h 142"/>
                <a:gd name="T14" fmla="*/ 74 w 112"/>
                <a:gd name="T15" fmla="*/ 142 h 142"/>
                <a:gd name="T16" fmla="*/ 36 w 112"/>
                <a:gd name="T17" fmla="*/ 142 h 142"/>
                <a:gd name="T18" fmla="*/ 36 w 112"/>
                <a:gd name="T19" fmla="*/ 85 h 142"/>
                <a:gd name="T20" fmla="*/ 0 w 112"/>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42">
                  <a:moveTo>
                    <a:pt x="0" y="0"/>
                  </a:moveTo>
                  <a:lnTo>
                    <a:pt x="41" y="0"/>
                  </a:lnTo>
                  <a:lnTo>
                    <a:pt x="55" y="49"/>
                  </a:lnTo>
                  <a:lnTo>
                    <a:pt x="55" y="49"/>
                  </a:lnTo>
                  <a:lnTo>
                    <a:pt x="69" y="0"/>
                  </a:lnTo>
                  <a:lnTo>
                    <a:pt x="112" y="0"/>
                  </a:lnTo>
                  <a:lnTo>
                    <a:pt x="74" y="85"/>
                  </a:lnTo>
                  <a:lnTo>
                    <a:pt x="74" y="142"/>
                  </a:lnTo>
                  <a:lnTo>
                    <a:pt x="36" y="142"/>
                  </a:lnTo>
                  <a:lnTo>
                    <a:pt x="36" y="8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75" name="Freeform 6">
              <a:extLst>
                <a:ext uri="{FF2B5EF4-FFF2-40B4-BE49-F238E27FC236}">
                  <a16:creationId xmlns:a16="http://schemas.microsoft.com/office/drawing/2014/main" id="{1C480853-3488-4930-97D1-58167B5F2389}"/>
                </a:ext>
              </a:extLst>
            </p:cNvPr>
            <p:cNvSpPr>
              <a:spLocks/>
            </p:cNvSpPr>
            <p:nvPr/>
          </p:nvSpPr>
          <p:spPr bwMode="auto">
            <a:xfrm>
              <a:off x="2420938" y="4679951"/>
              <a:ext cx="177800" cy="225425"/>
            </a:xfrm>
            <a:custGeom>
              <a:avLst/>
              <a:gdLst>
                <a:gd name="T0" fmla="*/ 0 w 112"/>
                <a:gd name="T1" fmla="*/ 0 h 142"/>
                <a:gd name="T2" fmla="*/ 41 w 112"/>
                <a:gd name="T3" fmla="*/ 0 h 142"/>
                <a:gd name="T4" fmla="*/ 55 w 112"/>
                <a:gd name="T5" fmla="*/ 49 h 142"/>
                <a:gd name="T6" fmla="*/ 55 w 112"/>
                <a:gd name="T7" fmla="*/ 49 h 142"/>
                <a:gd name="T8" fmla="*/ 69 w 112"/>
                <a:gd name="T9" fmla="*/ 0 h 142"/>
                <a:gd name="T10" fmla="*/ 112 w 112"/>
                <a:gd name="T11" fmla="*/ 0 h 142"/>
                <a:gd name="T12" fmla="*/ 74 w 112"/>
                <a:gd name="T13" fmla="*/ 85 h 142"/>
                <a:gd name="T14" fmla="*/ 74 w 112"/>
                <a:gd name="T15" fmla="*/ 142 h 142"/>
                <a:gd name="T16" fmla="*/ 36 w 112"/>
                <a:gd name="T17" fmla="*/ 142 h 142"/>
                <a:gd name="T18" fmla="*/ 36 w 112"/>
                <a:gd name="T19" fmla="*/ 85 h 142"/>
                <a:gd name="T20" fmla="*/ 0 w 112"/>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42">
                  <a:moveTo>
                    <a:pt x="0" y="0"/>
                  </a:moveTo>
                  <a:lnTo>
                    <a:pt x="41" y="0"/>
                  </a:lnTo>
                  <a:lnTo>
                    <a:pt x="55" y="49"/>
                  </a:lnTo>
                  <a:lnTo>
                    <a:pt x="55" y="49"/>
                  </a:lnTo>
                  <a:lnTo>
                    <a:pt x="69" y="0"/>
                  </a:lnTo>
                  <a:lnTo>
                    <a:pt x="112" y="0"/>
                  </a:lnTo>
                  <a:lnTo>
                    <a:pt x="74" y="85"/>
                  </a:lnTo>
                  <a:lnTo>
                    <a:pt x="74" y="142"/>
                  </a:lnTo>
                  <a:lnTo>
                    <a:pt x="36" y="142"/>
                  </a:lnTo>
                  <a:lnTo>
                    <a:pt x="36" y="85"/>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76" name="Freeform 7">
              <a:extLst>
                <a:ext uri="{FF2B5EF4-FFF2-40B4-BE49-F238E27FC236}">
                  <a16:creationId xmlns:a16="http://schemas.microsoft.com/office/drawing/2014/main" id="{EE6B0FAC-9B7A-4D26-8D22-7419EECF9543}"/>
                </a:ext>
              </a:extLst>
            </p:cNvPr>
            <p:cNvSpPr>
              <a:spLocks/>
            </p:cNvSpPr>
            <p:nvPr/>
          </p:nvSpPr>
          <p:spPr bwMode="auto">
            <a:xfrm>
              <a:off x="2617788" y="4679951"/>
              <a:ext cx="134938" cy="225425"/>
            </a:xfrm>
            <a:custGeom>
              <a:avLst/>
              <a:gdLst>
                <a:gd name="T0" fmla="*/ 83 w 85"/>
                <a:gd name="T1" fmla="*/ 0 h 142"/>
                <a:gd name="T2" fmla="*/ 83 w 85"/>
                <a:gd name="T3" fmla="*/ 30 h 142"/>
                <a:gd name="T4" fmla="*/ 35 w 85"/>
                <a:gd name="T5" fmla="*/ 30 h 142"/>
                <a:gd name="T6" fmla="*/ 35 w 85"/>
                <a:gd name="T7" fmla="*/ 54 h 142"/>
                <a:gd name="T8" fmla="*/ 80 w 85"/>
                <a:gd name="T9" fmla="*/ 54 h 142"/>
                <a:gd name="T10" fmla="*/ 80 w 85"/>
                <a:gd name="T11" fmla="*/ 83 h 142"/>
                <a:gd name="T12" fmla="*/ 35 w 85"/>
                <a:gd name="T13" fmla="*/ 83 h 142"/>
                <a:gd name="T14" fmla="*/ 35 w 85"/>
                <a:gd name="T15" fmla="*/ 111 h 142"/>
                <a:gd name="T16" fmla="*/ 85 w 85"/>
                <a:gd name="T17" fmla="*/ 111 h 142"/>
                <a:gd name="T18" fmla="*/ 85 w 85"/>
                <a:gd name="T19" fmla="*/ 142 h 142"/>
                <a:gd name="T20" fmla="*/ 0 w 85"/>
                <a:gd name="T21" fmla="*/ 142 h 142"/>
                <a:gd name="T22" fmla="*/ 0 w 85"/>
                <a:gd name="T23" fmla="*/ 0 h 142"/>
                <a:gd name="T24" fmla="*/ 83 w 85"/>
                <a:gd name="T2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2">
                  <a:moveTo>
                    <a:pt x="83" y="0"/>
                  </a:moveTo>
                  <a:lnTo>
                    <a:pt x="83" y="30"/>
                  </a:lnTo>
                  <a:lnTo>
                    <a:pt x="35" y="30"/>
                  </a:lnTo>
                  <a:lnTo>
                    <a:pt x="35" y="54"/>
                  </a:lnTo>
                  <a:lnTo>
                    <a:pt x="80" y="54"/>
                  </a:lnTo>
                  <a:lnTo>
                    <a:pt x="80" y="83"/>
                  </a:lnTo>
                  <a:lnTo>
                    <a:pt x="35" y="83"/>
                  </a:lnTo>
                  <a:lnTo>
                    <a:pt x="35" y="111"/>
                  </a:lnTo>
                  <a:lnTo>
                    <a:pt x="85" y="111"/>
                  </a:lnTo>
                  <a:lnTo>
                    <a:pt x="85" y="142"/>
                  </a:lnTo>
                  <a:lnTo>
                    <a:pt x="0" y="142"/>
                  </a:lnTo>
                  <a:lnTo>
                    <a:pt x="0" y="0"/>
                  </a:lnTo>
                  <a:lnTo>
                    <a:pt x="8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77" name="Freeform 8">
              <a:extLst>
                <a:ext uri="{FF2B5EF4-FFF2-40B4-BE49-F238E27FC236}">
                  <a16:creationId xmlns:a16="http://schemas.microsoft.com/office/drawing/2014/main" id="{96F4AAB5-9FCF-42DC-AD1D-3464DCA7C7CB}"/>
                </a:ext>
              </a:extLst>
            </p:cNvPr>
            <p:cNvSpPr>
              <a:spLocks/>
            </p:cNvSpPr>
            <p:nvPr/>
          </p:nvSpPr>
          <p:spPr bwMode="auto">
            <a:xfrm>
              <a:off x="2617788" y="4679951"/>
              <a:ext cx="134938" cy="225425"/>
            </a:xfrm>
            <a:custGeom>
              <a:avLst/>
              <a:gdLst>
                <a:gd name="T0" fmla="*/ 83 w 85"/>
                <a:gd name="T1" fmla="*/ 0 h 142"/>
                <a:gd name="T2" fmla="*/ 83 w 85"/>
                <a:gd name="T3" fmla="*/ 30 h 142"/>
                <a:gd name="T4" fmla="*/ 35 w 85"/>
                <a:gd name="T5" fmla="*/ 30 h 142"/>
                <a:gd name="T6" fmla="*/ 35 w 85"/>
                <a:gd name="T7" fmla="*/ 54 h 142"/>
                <a:gd name="T8" fmla="*/ 80 w 85"/>
                <a:gd name="T9" fmla="*/ 54 h 142"/>
                <a:gd name="T10" fmla="*/ 80 w 85"/>
                <a:gd name="T11" fmla="*/ 83 h 142"/>
                <a:gd name="T12" fmla="*/ 35 w 85"/>
                <a:gd name="T13" fmla="*/ 83 h 142"/>
                <a:gd name="T14" fmla="*/ 35 w 85"/>
                <a:gd name="T15" fmla="*/ 111 h 142"/>
                <a:gd name="T16" fmla="*/ 85 w 85"/>
                <a:gd name="T17" fmla="*/ 111 h 142"/>
                <a:gd name="T18" fmla="*/ 85 w 85"/>
                <a:gd name="T19" fmla="*/ 142 h 142"/>
                <a:gd name="T20" fmla="*/ 0 w 85"/>
                <a:gd name="T21" fmla="*/ 142 h 142"/>
                <a:gd name="T22" fmla="*/ 0 w 85"/>
                <a:gd name="T23" fmla="*/ 0 h 142"/>
                <a:gd name="T24" fmla="*/ 83 w 85"/>
                <a:gd name="T2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2">
                  <a:moveTo>
                    <a:pt x="83" y="0"/>
                  </a:moveTo>
                  <a:lnTo>
                    <a:pt x="83" y="30"/>
                  </a:lnTo>
                  <a:lnTo>
                    <a:pt x="35" y="30"/>
                  </a:lnTo>
                  <a:lnTo>
                    <a:pt x="35" y="54"/>
                  </a:lnTo>
                  <a:lnTo>
                    <a:pt x="80" y="54"/>
                  </a:lnTo>
                  <a:lnTo>
                    <a:pt x="80" y="83"/>
                  </a:lnTo>
                  <a:lnTo>
                    <a:pt x="35" y="83"/>
                  </a:lnTo>
                  <a:lnTo>
                    <a:pt x="35" y="111"/>
                  </a:lnTo>
                  <a:lnTo>
                    <a:pt x="85" y="111"/>
                  </a:lnTo>
                  <a:lnTo>
                    <a:pt x="85" y="142"/>
                  </a:lnTo>
                  <a:lnTo>
                    <a:pt x="0" y="142"/>
                  </a:lnTo>
                  <a:lnTo>
                    <a:pt x="0" y="0"/>
                  </a:lnTo>
                  <a:lnTo>
                    <a:pt x="83"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78" name="Freeform 9">
              <a:extLst>
                <a:ext uri="{FF2B5EF4-FFF2-40B4-BE49-F238E27FC236}">
                  <a16:creationId xmlns:a16="http://schemas.microsoft.com/office/drawing/2014/main" id="{94C43FFA-BE54-41FF-947B-35E6B309228E}"/>
                </a:ext>
              </a:extLst>
            </p:cNvPr>
            <p:cNvSpPr>
              <a:spLocks noEditPoints="1"/>
            </p:cNvSpPr>
            <p:nvPr/>
          </p:nvSpPr>
          <p:spPr bwMode="auto">
            <a:xfrm>
              <a:off x="2768601" y="4679951"/>
              <a:ext cx="184150" cy="225425"/>
            </a:xfrm>
            <a:custGeom>
              <a:avLst/>
              <a:gdLst>
                <a:gd name="T0" fmla="*/ 83 w 116"/>
                <a:gd name="T1" fmla="*/ 0 h 142"/>
                <a:gd name="T2" fmla="*/ 116 w 116"/>
                <a:gd name="T3" fmla="*/ 142 h 142"/>
                <a:gd name="T4" fmla="*/ 78 w 116"/>
                <a:gd name="T5" fmla="*/ 142 h 142"/>
                <a:gd name="T6" fmla="*/ 73 w 116"/>
                <a:gd name="T7" fmla="*/ 118 h 142"/>
                <a:gd name="T8" fmla="*/ 45 w 116"/>
                <a:gd name="T9" fmla="*/ 118 h 142"/>
                <a:gd name="T10" fmla="*/ 40 w 116"/>
                <a:gd name="T11" fmla="*/ 142 h 142"/>
                <a:gd name="T12" fmla="*/ 0 w 116"/>
                <a:gd name="T13" fmla="*/ 142 h 142"/>
                <a:gd name="T14" fmla="*/ 35 w 116"/>
                <a:gd name="T15" fmla="*/ 0 h 142"/>
                <a:gd name="T16" fmla="*/ 83 w 116"/>
                <a:gd name="T17" fmla="*/ 0 h 142"/>
                <a:gd name="T18" fmla="*/ 59 w 116"/>
                <a:gd name="T19" fmla="*/ 28 h 142"/>
                <a:gd name="T20" fmla="*/ 47 w 116"/>
                <a:gd name="T21" fmla="*/ 90 h 142"/>
                <a:gd name="T22" fmla="*/ 68 w 116"/>
                <a:gd name="T23" fmla="*/ 90 h 142"/>
                <a:gd name="T24" fmla="*/ 59 w 116"/>
                <a:gd name="T25" fmla="*/ 28 h 142"/>
                <a:gd name="T26" fmla="*/ 59 w 116"/>
                <a:gd name="T27" fmla="*/ 2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42">
                  <a:moveTo>
                    <a:pt x="83" y="0"/>
                  </a:moveTo>
                  <a:lnTo>
                    <a:pt x="116" y="142"/>
                  </a:lnTo>
                  <a:lnTo>
                    <a:pt x="78" y="142"/>
                  </a:lnTo>
                  <a:lnTo>
                    <a:pt x="73" y="118"/>
                  </a:lnTo>
                  <a:lnTo>
                    <a:pt x="45" y="118"/>
                  </a:lnTo>
                  <a:lnTo>
                    <a:pt x="40" y="142"/>
                  </a:lnTo>
                  <a:lnTo>
                    <a:pt x="0" y="142"/>
                  </a:lnTo>
                  <a:lnTo>
                    <a:pt x="35" y="0"/>
                  </a:lnTo>
                  <a:lnTo>
                    <a:pt x="83" y="0"/>
                  </a:lnTo>
                  <a:close/>
                  <a:moveTo>
                    <a:pt x="59" y="28"/>
                  </a:moveTo>
                  <a:lnTo>
                    <a:pt x="47" y="90"/>
                  </a:lnTo>
                  <a:lnTo>
                    <a:pt x="68" y="90"/>
                  </a:lnTo>
                  <a:lnTo>
                    <a:pt x="59" y="28"/>
                  </a:lnTo>
                  <a:lnTo>
                    <a:pt x="5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79" name="Freeform 10">
              <a:extLst>
                <a:ext uri="{FF2B5EF4-FFF2-40B4-BE49-F238E27FC236}">
                  <a16:creationId xmlns:a16="http://schemas.microsoft.com/office/drawing/2014/main" id="{80C1CA92-6057-4B5D-A1A3-36D2D3469A5A}"/>
                </a:ext>
              </a:extLst>
            </p:cNvPr>
            <p:cNvSpPr>
              <a:spLocks noEditPoints="1"/>
            </p:cNvSpPr>
            <p:nvPr/>
          </p:nvSpPr>
          <p:spPr bwMode="auto">
            <a:xfrm>
              <a:off x="2768601" y="4679951"/>
              <a:ext cx="184150" cy="225425"/>
            </a:xfrm>
            <a:custGeom>
              <a:avLst/>
              <a:gdLst>
                <a:gd name="T0" fmla="*/ 83 w 116"/>
                <a:gd name="T1" fmla="*/ 0 h 142"/>
                <a:gd name="T2" fmla="*/ 116 w 116"/>
                <a:gd name="T3" fmla="*/ 142 h 142"/>
                <a:gd name="T4" fmla="*/ 78 w 116"/>
                <a:gd name="T5" fmla="*/ 142 h 142"/>
                <a:gd name="T6" fmla="*/ 73 w 116"/>
                <a:gd name="T7" fmla="*/ 118 h 142"/>
                <a:gd name="T8" fmla="*/ 45 w 116"/>
                <a:gd name="T9" fmla="*/ 118 h 142"/>
                <a:gd name="T10" fmla="*/ 40 w 116"/>
                <a:gd name="T11" fmla="*/ 142 h 142"/>
                <a:gd name="T12" fmla="*/ 0 w 116"/>
                <a:gd name="T13" fmla="*/ 142 h 142"/>
                <a:gd name="T14" fmla="*/ 35 w 116"/>
                <a:gd name="T15" fmla="*/ 0 h 142"/>
                <a:gd name="T16" fmla="*/ 83 w 116"/>
                <a:gd name="T17" fmla="*/ 0 h 142"/>
                <a:gd name="T18" fmla="*/ 59 w 116"/>
                <a:gd name="T19" fmla="*/ 28 h 142"/>
                <a:gd name="T20" fmla="*/ 47 w 116"/>
                <a:gd name="T21" fmla="*/ 90 h 142"/>
                <a:gd name="T22" fmla="*/ 68 w 116"/>
                <a:gd name="T23" fmla="*/ 90 h 142"/>
                <a:gd name="T24" fmla="*/ 59 w 116"/>
                <a:gd name="T25" fmla="*/ 28 h 142"/>
                <a:gd name="T26" fmla="*/ 59 w 116"/>
                <a:gd name="T27" fmla="*/ 2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42">
                  <a:moveTo>
                    <a:pt x="83" y="0"/>
                  </a:moveTo>
                  <a:lnTo>
                    <a:pt x="116" y="142"/>
                  </a:lnTo>
                  <a:lnTo>
                    <a:pt x="78" y="142"/>
                  </a:lnTo>
                  <a:lnTo>
                    <a:pt x="73" y="118"/>
                  </a:lnTo>
                  <a:lnTo>
                    <a:pt x="45" y="118"/>
                  </a:lnTo>
                  <a:lnTo>
                    <a:pt x="40" y="142"/>
                  </a:lnTo>
                  <a:lnTo>
                    <a:pt x="0" y="142"/>
                  </a:lnTo>
                  <a:lnTo>
                    <a:pt x="35" y="0"/>
                  </a:lnTo>
                  <a:lnTo>
                    <a:pt x="83" y="0"/>
                  </a:lnTo>
                  <a:moveTo>
                    <a:pt x="59" y="28"/>
                  </a:moveTo>
                  <a:lnTo>
                    <a:pt x="47" y="90"/>
                  </a:lnTo>
                  <a:lnTo>
                    <a:pt x="68" y="90"/>
                  </a:lnTo>
                  <a:lnTo>
                    <a:pt x="59" y="28"/>
                  </a:lnTo>
                  <a:lnTo>
                    <a:pt x="59" y="2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0" name="Freeform 11">
              <a:extLst>
                <a:ext uri="{FF2B5EF4-FFF2-40B4-BE49-F238E27FC236}">
                  <a16:creationId xmlns:a16="http://schemas.microsoft.com/office/drawing/2014/main" id="{FBE28D45-3C9A-4936-ADFF-ECF8E6D8F447}"/>
                </a:ext>
              </a:extLst>
            </p:cNvPr>
            <p:cNvSpPr>
              <a:spLocks noEditPoints="1"/>
            </p:cNvSpPr>
            <p:nvPr/>
          </p:nvSpPr>
          <p:spPr bwMode="auto">
            <a:xfrm>
              <a:off x="2974976" y="4679951"/>
              <a:ext cx="161925" cy="225425"/>
            </a:xfrm>
            <a:custGeom>
              <a:avLst/>
              <a:gdLst>
                <a:gd name="T0" fmla="*/ 24 w 43"/>
                <a:gd name="T1" fmla="*/ 0 h 60"/>
                <a:gd name="T2" fmla="*/ 32 w 43"/>
                <a:gd name="T3" fmla="*/ 1 h 60"/>
                <a:gd name="T4" fmla="*/ 37 w 43"/>
                <a:gd name="T5" fmla="*/ 4 h 60"/>
                <a:gd name="T6" fmla="*/ 40 w 43"/>
                <a:gd name="T7" fmla="*/ 9 h 60"/>
                <a:gd name="T8" fmla="*/ 41 w 43"/>
                <a:gd name="T9" fmla="*/ 16 h 60"/>
                <a:gd name="T10" fmla="*/ 38 w 43"/>
                <a:gd name="T11" fmla="*/ 26 h 60"/>
                <a:gd name="T12" fmla="*/ 31 w 43"/>
                <a:gd name="T13" fmla="*/ 30 h 60"/>
                <a:gd name="T14" fmla="*/ 31 w 43"/>
                <a:gd name="T15" fmla="*/ 30 h 60"/>
                <a:gd name="T16" fmla="*/ 38 w 43"/>
                <a:gd name="T17" fmla="*/ 34 h 60"/>
                <a:gd name="T18" fmla="*/ 40 w 43"/>
                <a:gd name="T19" fmla="*/ 44 h 60"/>
                <a:gd name="T20" fmla="*/ 40 w 43"/>
                <a:gd name="T21" fmla="*/ 49 h 60"/>
                <a:gd name="T22" fmla="*/ 40 w 43"/>
                <a:gd name="T23" fmla="*/ 52 h 60"/>
                <a:gd name="T24" fmla="*/ 41 w 43"/>
                <a:gd name="T25" fmla="*/ 54 h 60"/>
                <a:gd name="T26" fmla="*/ 41 w 43"/>
                <a:gd name="T27" fmla="*/ 56 h 60"/>
                <a:gd name="T28" fmla="*/ 41 w 43"/>
                <a:gd name="T29" fmla="*/ 58 h 60"/>
                <a:gd name="T30" fmla="*/ 42 w 43"/>
                <a:gd name="T31" fmla="*/ 59 h 60"/>
                <a:gd name="T32" fmla="*/ 43 w 43"/>
                <a:gd name="T33" fmla="*/ 59 h 60"/>
                <a:gd name="T34" fmla="*/ 43 w 43"/>
                <a:gd name="T35" fmla="*/ 60 h 60"/>
                <a:gd name="T36" fmla="*/ 26 w 43"/>
                <a:gd name="T37" fmla="*/ 60 h 60"/>
                <a:gd name="T38" fmla="*/ 25 w 43"/>
                <a:gd name="T39" fmla="*/ 57 h 60"/>
                <a:gd name="T40" fmla="*/ 25 w 43"/>
                <a:gd name="T41" fmla="*/ 54 h 60"/>
                <a:gd name="T42" fmla="*/ 25 w 43"/>
                <a:gd name="T43" fmla="*/ 51 h 60"/>
                <a:gd name="T44" fmla="*/ 25 w 43"/>
                <a:gd name="T45" fmla="*/ 49 h 60"/>
                <a:gd name="T46" fmla="*/ 25 w 43"/>
                <a:gd name="T47" fmla="*/ 45 h 60"/>
                <a:gd name="T48" fmla="*/ 24 w 43"/>
                <a:gd name="T49" fmla="*/ 40 h 60"/>
                <a:gd name="T50" fmla="*/ 24 w 43"/>
                <a:gd name="T51" fmla="*/ 38 h 60"/>
                <a:gd name="T52" fmla="*/ 22 w 43"/>
                <a:gd name="T53" fmla="*/ 36 h 60"/>
                <a:gd name="T54" fmla="*/ 20 w 43"/>
                <a:gd name="T55" fmla="*/ 36 h 60"/>
                <a:gd name="T56" fmla="*/ 15 w 43"/>
                <a:gd name="T57" fmla="*/ 36 h 60"/>
                <a:gd name="T58" fmla="*/ 15 w 43"/>
                <a:gd name="T59" fmla="*/ 60 h 60"/>
                <a:gd name="T60" fmla="*/ 0 w 43"/>
                <a:gd name="T61" fmla="*/ 60 h 60"/>
                <a:gd name="T62" fmla="*/ 0 w 43"/>
                <a:gd name="T63" fmla="*/ 0 h 60"/>
                <a:gd name="T64" fmla="*/ 24 w 43"/>
                <a:gd name="T65" fmla="*/ 0 h 60"/>
                <a:gd name="T66" fmla="*/ 19 w 43"/>
                <a:gd name="T67" fmla="*/ 25 h 60"/>
                <a:gd name="T68" fmla="*/ 24 w 43"/>
                <a:gd name="T69" fmla="*/ 23 h 60"/>
                <a:gd name="T70" fmla="*/ 25 w 43"/>
                <a:gd name="T71" fmla="*/ 18 h 60"/>
                <a:gd name="T72" fmla="*/ 24 w 43"/>
                <a:gd name="T73" fmla="*/ 13 h 60"/>
                <a:gd name="T74" fmla="*/ 18 w 43"/>
                <a:gd name="T75" fmla="*/ 11 h 60"/>
                <a:gd name="T76" fmla="*/ 15 w 43"/>
                <a:gd name="T77" fmla="*/ 11 h 60"/>
                <a:gd name="T78" fmla="*/ 15 w 43"/>
                <a:gd name="T79" fmla="*/ 25 h 60"/>
                <a:gd name="T80" fmla="*/ 19 w 43"/>
                <a:gd name="T81" fmla="*/ 2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60">
                  <a:moveTo>
                    <a:pt x="24" y="0"/>
                  </a:moveTo>
                  <a:cubicBezTo>
                    <a:pt x="27" y="0"/>
                    <a:pt x="30" y="0"/>
                    <a:pt x="32" y="1"/>
                  </a:cubicBezTo>
                  <a:cubicBezTo>
                    <a:pt x="34" y="2"/>
                    <a:pt x="36" y="3"/>
                    <a:pt x="37" y="4"/>
                  </a:cubicBezTo>
                  <a:cubicBezTo>
                    <a:pt x="38" y="6"/>
                    <a:pt x="39" y="7"/>
                    <a:pt x="40" y="9"/>
                  </a:cubicBezTo>
                  <a:cubicBezTo>
                    <a:pt x="41" y="11"/>
                    <a:pt x="41" y="14"/>
                    <a:pt x="41" y="16"/>
                  </a:cubicBezTo>
                  <a:cubicBezTo>
                    <a:pt x="41" y="20"/>
                    <a:pt x="40" y="23"/>
                    <a:pt x="38" y="26"/>
                  </a:cubicBezTo>
                  <a:cubicBezTo>
                    <a:pt x="37" y="28"/>
                    <a:pt x="34" y="30"/>
                    <a:pt x="31" y="30"/>
                  </a:cubicBezTo>
                  <a:cubicBezTo>
                    <a:pt x="31" y="30"/>
                    <a:pt x="31" y="30"/>
                    <a:pt x="31" y="30"/>
                  </a:cubicBezTo>
                  <a:cubicBezTo>
                    <a:pt x="34" y="31"/>
                    <a:pt x="37" y="32"/>
                    <a:pt x="38" y="34"/>
                  </a:cubicBezTo>
                  <a:cubicBezTo>
                    <a:pt x="40" y="37"/>
                    <a:pt x="40" y="40"/>
                    <a:pt x="40" y="44"/>
                  </a:cubicBezTo>
                  <a:cubicBezTo>
                    <a:pt x="40" y="49"/>
                    <a:pt x="40" y="49"/>
                    <a:pt x="40" y="49"/>
                  </a:cubicBezTo>
                  <a:cubicBezTo>
                    <a:pt x="40" y="50"/>
                    <a:pt x="40" y="51"/>
                    <a:pt x="40" y="52"/>
                  </a:cubicBezTo>
                  <a:cubicBezTo>
                    <a:pt x="40" y="52"/>
                    <a:pt x="40" y="53"/>
                    <a:pt x="41" y="54"/>
                  </a:cubicBezTo>
                  <a:cubicBezTo>
                    <a:pt x="41" y="55"/>
                    <a:pt x="41" y="55"/>
                    <a:pt x="41" y="56"/>
                  </a:cubicBezTo>
                  <a:cubicBezTo>
                    <a:pt x="41" y="57"/>
                    <a:pt x="41" y="57"/>
                    <a:pt x="41" y="58"/>
                  </a:cubicBezTo>
                  <a:cubicBezTo>
                    <a:pt x="41" y="58"/>
                    <a:pt x="42" y="58"/>
                    <a:pt x="42" y="59"/>
                  </a:cubicBezTo>
                  <a:cubicBezTo>
                    <a:pt x="42" y="59"/>
                    <a:pt x="42" y="59"/>
                    <a:pt x="43" y="59"/>
                  </a:cubicBezTo>
                  <a:cubicBezTo>
                    <a:pt x="43" y="60"/>
                    <a:pt x="43" y="60"/>
                    <a:pt x="43" y="60"/>
                  </a:cubicBezTo>
                  <a:cubicBezTo>
                    <a:pt x="26" y="60"/>
                    <a:pt x="26" y="60"/>
                    <a:pt x="26" y="60"/>
                  </a:cubicBezTo>
                  <a:cubicBezTo>
                    <a:pt x="26" y="59"/>
                    <a:pt x="26" y="59"/>
                    <a:pt x="25" y="57"/>
                  </a:cubicBezTo>
                  <a:cubicBezTo>
                    <a:pt x="25" y="56"/>
                    <a:pt x="25" y="55"/>
                    <a:pt x="25" y="54"/>
                  </a:cubicBezTo>
                  <a:cubicBezTo>
                    <a:pt x="25" y="53"/>
                    <a:pt x="25" y="52"/>
                    <a:pt x="25" y="51"/>
                  </a:cubicBezTo>
                  <a:cubicBezTo>
                    <a:pt x="25" y="50"/>
                    <a:pt x="25" y="49"/>
                    <a:pt x="25" y="49"/>
                  </a:cubicBezTo>
                  <a:cubicBezTo>
                    <a:pt x="25" y="45"/>
                    <a:pt x="25" y="45"/>
                    <a:pt x="25" y="45"/>
                  </a:cubicBezTo>
                  <a:cubicBezTo>
                    <a:pt x="25" y="43"/>
                    <a:pt x="25" y="42"/>
                    <a:pt x="24" y="40"/>
                  </a:cubicBezTo>
                  <a:cubicBezTo>
                    <a:pt x="24" y="39"/>
                    <a:pt x="24" y="38"/>
                    <a:pt x="24" y="38"/>
                  </a:cubicBezTo>
                  <a:cubicBezTo>
                    <a:pt x="23" y="37"/>
                    <a:pt x="23" y="37"/>
                    <a:pt x="22" y="36"/>
                  </a:cubicBezTo>
                  <a:cubicBezTo>
                    <a:pt x="21" y="36"/>
                    <a:pt x="20" y="36"/>
                    <a:pt x="20" y="36"/>
                  </a:cubicBezTo>
                  <a:cubicBezTo>
                    <a:pt x="15" y="36"/>
                    <a:pt x="15" y="36"/>
                    <a:pt x="15" y="36"/>
                  </a:cubicBezTo>
                  <a:cubicBezTo>
                    <a:pt x="15" y="60"/>
                    <a:pt x="15" y="60"/>
                    <a:pt x="15" y="60"/>
                  </a:cubicBezTo>
                  <a:cubicBezTo>
                    <a:pt x="0" y="60"/>
                    <a:pt x="0" y="60"/>
                    <a:pt x="0" y="60"/>
                  </a:cubicBezTo>
                  <a:cubicBezTo>
                    <a:pt x="0" y="0"/>
                    <a:pt x="0" y="0"/>
                    <a:pt x="0" y="0"/>
                  </a:cubicBezTo>
                  <a:cubicBezTo>
                    <a:pt x="24" y="0"/>
                    <a:pt x="24" y="0"/>
                    <a:pt x="24" y="0"/>
                  </a:cubicBezTo>
                  <a:moveTo>
                    <a:pt x="19" y="25"/>
                  </a:moveTo>
                  <a:cubicBezTo>
                    <a:pt x="21" y="25"/>
                    <a:pt x="22" y="25"/>
                    <a:pt x="24" y="23"/>
                  </a:cubicBezTo>
                  <a:cubicBezTo>
                    <a:pt x="25" y="22"/>
                    <a:pt x="25" y="20"/>
                    <a:pt x="25" y="18"/>
                  </a:cubicBezTo>
                  <a:cubicBezTo>
                    <a:pt x="25" y="16"/>
                    <a:pt x="25" y="14"/>
                    <a:pt x="24" y="13"/>
                  </a:cubicBezTo>
                  <a:cubicBezTo>
                    <a:pt x="23" y="12"/>
                    <a:pt x="21" y="11"/>
                    <a:pt x="18" y="11"/>
                  </a:cubicBezTo>
                  <a:cubicBezTo>
                    <a:pt x="15" y="11"/>
                    <a:pt x="15" y="11"/>
                    <a:pt x="15" y="11"/>
                  </a:cubicBezTo>
                  <a:cubicBezTo>
                    <a:pt x="15" y="25"/>
                    <a:pt x="15" y="25"/>
                    <a:pt x="15" y="25"/>
                  </a:cubicBezTo>
                  <a:lnTo>
                    <a:pt x="19"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1" name="Freeform 12">
              <a:extLst>
                <a:ext uri="{FF2B5EF4-FFF2-40B4-BE49-F238E27FC236}">
                  <a16:creationId xmlns:a16="http://schemas.microsoft.com/office/drawing/2014/main" id="{F5D5F69E-9C9A-46AA-9F92-CD7220122B31}"/>
                </a:ext>
              </a:extLst>
            </p:cNvPr>
            <p:cNvSpPr>
              <a:spLocks/>
            </p:cNvSpPr>
            <p:nvPr/>
          </p:nvSpPr>
          <p:spPr bwMode="auto">
            <a:xfrm>
              <a:off x="3159126" y="4672013"/>
              <a:ext cx="155575" cy="236538"/>
            </a:xfrm>
            <a:custGeom>
              <a:avLst/>
              <a:gdLst>
                <a:gd name="T0" fmla="*/ 25 w 41"/>
                <a:gd name="T1" fmla="*/ 17 h 63"/>
                <a:gd name="T2" fmla="*/ 24 w 41"/>
                <a:gd name="T3" fmla="*/ 13 h 63"/>
                <a:gd name="T4" fmla="*/ 20 w 41"/>
                <a:gd name="T5" fmla="*/ 11 h 63"/>
                <a:gd name="T6" fmla="*/ 17 w 41"/>
                <a:gd name="T7" fmla="*/ 12 h 63"/>
                <a:gd name="T8" fmla="*/ 16 w 41"/>
                <a:gd name="T9" fmla="*/ 16 h 63"/>
                <a:gd name="T10" fmla="*/ 17 w 41"/>
                <a:gd name="T11" fmla="*/ 21 h 63"/>
                <a:gd name="T12" fmla="*/ 22 w 41"/>
                <a:gd name="T13" fmla="*/ 24 h 63"/>
                <a:gd name="T14" fmla="*/ 28 w 41"/>
                <a:gd name="T15" fmla="*/ 26 h 63"/>
                <a:gd name="T16" fmla="*/ 35 w 41"/>
                <a:gd name="T17" fmla="*/ 30 h 63"/>
                <a:gd name="T18" fmla="*/ 39 w 41"/>
                <a:gd name="T19" fmla="*/ 35 h 63"/>
                <a:gd name="T20" fmla="*/ 41 w 41"/>
                <a:gd name="T21" fmla="*/ 44 h 63"/>
                <a:gd name="T22" fmla="*/ 36 w 41"/>
                <a:gd name="T23" fmla="*/ 58 h 63"/>
                <a:gd name="T24" fmla="*/ 20 w 41"/>
                <a:gd name="T25" fmla="*/ 63 h 63"/>
                <a:gd name="T26" fmla="*/ 11 w 41"/>
                <a:gd name="T27" fmla="*/ 62 h 63"/>
                <a:gd name="T28" fmla="*/ 5 w 41"/>
                <a:gd name="T29" fmla="*/ 59 h 63"/>
                <a:gd name="T30" fmla="*/ 1 w 41"/>
                <a:gd name="T31" fmla="*/ 54 h 63"/>
                <a:gd name="T32" fmla="*/ 0 w 41"/>
                <a:gd name="T33" fmla="*/ 46 h 63"/>
                <a:gd name="T34" fmla="*/ 0 w 41"/>
                <a:gd name="T35" fmla="*/ 44 h 63"/>
                <a:gd name="T36" fmla="*/ 15 w 41"/>
                <a:gd name="T37" fmla="*/ 44 h 63"/>
                <a:gd name="T38" fmla="*/ 15 w 41"/>
                <a:gd name="T39" fmla="*/ 45 h 63"/>
                <a:gd name="T40" fmla="*/ 16 w 41"/>
                <a:gd name="T41" fmla="*/ 51 h 63"/>
                <a:gd name="T42" fmla="*/ 20 w 41"/>
                <a:gd name="T43" fmla="*/ 52 h 63"/>
                <a:gd name="T44" fmla="*/ 24 w 41"/>
                <a:gd name="T45" fmla="*/ 51 h 63"/>
                <a:gd name="T46" fmla="*/ 25 w 41"/>
                <a:gd name="T47" fmla="*/ 46 h 63"/>
                <a:gd name="T48" fmla="*/ 23 w 41"/>
                <a:gd name="T49" fmla="*/ 42 h 63"/>
                <a:gd name="T50" fmla="*/ 19 w 41"/>
                <a:gd name="T51" fmla="*/ 39 h 63"/>
                <a:gd name="T52" fmla="*/ 13 w 41"/>
                <a:gd name="T53" fmla="*/ 36 h 63"/>
                <a:gd name="T54" fmla="*/ 7 w 41"/>
                <a:gd name="T55" fmla="*/ 33 h 63"/>
                <a:gd name="T56" fmla="*/ 2 w 41"/>
                <a:gd name="T57" fmla="*/ 28 h 63"/>
                <a:gd name="T58" fmla="*/ 0 w 41"/>
                <a:gd name="T59" fmla="*/ 19 h 63"/>
                <a:gd name="T60" fmla="*/ 5 w 41"/>
                <a:gd name="T61" fmla="*/ 5 h 63"/>
                <a:gd name="T62" fmla="*/ 20 w 41"/>
                <a:gd name="T63" fmla="*/ 0 h 63"/>
                <a:gd name="T64" fmla="*/ 35 w 41"/>
                <a:gd name="T65" fmla="*/ 5 h 63"/>
                <a:gd name="T66" fmla="*/ 40 w 41"/>
                <a:gd name="T67" fmla="*/ 19 h 63"/>
                <a:gd name="T68" fmla="*/ 25 w 41"/>
                <a:gd name="T69" fmla="*/ 19 h 63"/>
                <a:gd name="T70" fmla="*/ 25 w 41"/>
                <a:gd name="T71" fmla="*/ 1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 h="63">
                  <a:moveTo>
                    <a:pt x="25" y="17"/>
                  </a:moveTo>
                  <a:cubicBezTo>
                    <a:pt x="25" y="16"/>
                    <a:pt x="25" y="14"/>
                    <a:pt x="24" y="13"/>
                  </a:cubicBezTo>
                  <a:cubicBezTo>
                    <a:pt x="23" y="11"/>
                    <a:pt x="22" y="11"/>
                    <a:pt x="20" y="11"/>
                  </a:cubicBezTo>
                  <a:cubicBezTo>
                    <a:pt x="19" y="11"/>
                    <a:pt x="18" y="11"/>
                    <a:pt x="17" y="12"/>
                  </a:cubicBezTo>
                  <a:cubicBezTo>
                    <a:pt x="16" y="14"/>
                    <a:pt x="16" y="15"/>
                    <a:pt x="16" y="16"/>
                  </a:cubicBezTo>
                  <a:cubicBezTo>
                    <a:pt x="16" y="18"/>
                    <a:pt x="16" y="20"/>
                    <a:pt x="17" y="21"/>
                  </a:cubicBezTo>
                  <a:cubicBezTo>
                    <a:pt x="19" y="22"/>
                    <a:pt x="20" y="23"/>
                    <a:pt x="22" y="24"/>
                  </a:cubicBezTo>
                  <a:cubicBezTo>
                    <a:pt x="24" y="25"/>
                    <a:pt x="26" y="26"/>
                    <a:pt x="28" y="26"/>
                  </a:cubicBezTo>
                  <a:cubicBezTo>
                    <a:pt x="31" y="27"/>
                    <a:pt x="33" y="28"/>
                    <a:pt x="35" y="30"/>
                  </a:cubicBezTo>
                  <a:cubicBezTo>
                    <a:pt x="37" y="31"/>
                    <a:pt x="38" y="33"/>
                    <a:pt x="39" y="35"/>
                  </a:cubicBezTo>
                  <a:cubicBezTo>
                    <a:pt x="41" y="38"/>
                    <a:pt x="41" y="41"/>
                    <a:pt x="41" y="44"/>
                  </a:cubicBezTo>
                  <a:cubicBezTo>
                    <a:pt x="41" y="51"/>
                    <a:pt x="39" y="56"/>
                    <a:pt x="36" y="58"/>
                  </a:cubicBezTo>
                  <a:cubicBezTo>
                    <a:pt x="32" y="61"/>
                    <a:pt x="27" y="63"/>
                    <a:pt x="20" y="63"/>
                  </a:cubicBezTo>
                  <a:cubicBezTo>
                    <a:pt x="17" y="63"/>
                    <a:pt x="14" y="63"/>
                    <a:pt x="11" y="62"/>
                  </a:cubicBezTo>
                  <a:cubicBezTo>
                    <a:pt x="9" y="61"/>
                    <a:pt x="7" y="60"/>
                    <a:pt x="5" y="59"/>
                  </a:cubicBezTo>
                  <a:cubicBezTo>
                    <a:pt x="3" y="58"/>
                    <a:pt x="2" y="56"/>
                    <a:pt x="1" y="54"/>
                  </a:cubicBezTo>
                  <a:cubicBezTo>
                    <a:pt x="0" y="52"/>
                    <a:pt x="0" y="49"/>
                    <a:pt x="0" y="46"/>
                  </a:cubicBezTo>
                  <a:cubicBezTo>
                    <a:pt x="0" y="44"/>
                    <a:pt x="0" y="44"/>
                    <a:pt x="0" y="44"/>
                  </a:cubicBezTo>
                  <a:cubicBezTo>
                    <a:pt x="15" y="44"/>
                    <a:pt x="15" y="44"/>
                    <a:pt x="15" y="44"/>
                  </a:cubicBezTo>
                  <a:cubicBezTo>
                    <a:pt x="15" y="45"/>
                    <a:pt x="15" y="45"/>
                    <a:pt x="15" y="45"/>
                  </a:cubicBezTo>
                  <a:cubicBezTo>
                    <a:pt x="15" y="48"/>
                    <a:pt x="15" y="50"/>
                    <a:pt x="16" y="51"/>
                  </a:cubicBezTo>
                  <a:cubicBezTo>
                    <a:pt x="17" y="52"/>
                    <a:pt x="18" y="52"/>
                    <a:pt x="20" y="52"/>
                  </a:cubicBezTo>
                  <a:cubicBezTo>
                    <a:pt x="22" y="52"/>
                    <a:pt x="23" y="52"/>
                    <a:pt x="24" y="51"/>
                  </a:cubicBezTo>
                  <a:cubicBezTo>
                    <a:pt x="25" y="50"/>
                    <a:pt x="25" y="48"/>
                    <a:pt x="25" y="46"/>
                  </a:cubicBezTo>
                  <a:cubicBezTo>
                    <a:pt x="25" y="45"/>
                    <a:pt x="24" y="43"/>
                    <a:pt x="23" y="42"/>
                  </a:cubicBezTo>
                  <a:cubicBezTo>
                    <a:pt x="22" y="41"/>
                    <a:pt x="20" y="40"/>
                    <a:pt x="19" y="39"/>
                  </a:cubicBezTo>
                  <a:cubicBezTo>
                    <a:pt x="17" y="38"/>
                    <a:pt x="15" y="37"/>
                    <a:pt x="13" y="36"/>
                  </a:cubicBezTo>
                  <a:cubicBezTo>
                    <a:pt x="11" y="35"/>
                    <a:pt x="9" y="34"/>
                    <a:pt x="7" y="33"/>
                  </a:cubicBezTo>
                  <a:cubicBezTo>
                    <a:pt x="5" y="32"/>
                    <a:pt x="3" y="30"/>
                    <a:pt x="2" y="28"/>
                  </a:cubicBezTo>
                  <a:cubicBezTo>
                    <a:pt x="1" y="25"/>
                    <a:pt x="0" y="23"/>
                    <a:pt x="0" y="19"/>
                  </a:cubicBezTo>
                  <a:cubicBezTo>
                    <a:pt x="0" y="13"/>
                    <a:pt x="2" y="8"/>
                    <a:pt x="5" y="5"/>
                  </a:cubicBezTo>
                  <a:cubicBezTo>
                    <a:pt x="8" y="2"/>
                    <a:pt x="13" y="0"/>
                    <a:pt x="20" y="0"/>
                  </a:cubicBezTo>
                  <a:cubicBezTo>
                    <a:pt x="27" y="0"/>
                    <a:pt x="32" y="2"/>
                    <a:pt x="35" y="5"/>
                  </a:cubicBezTo>
                  <a:cubicBezTo>
                    <a:pt x="38" y="8"/>
                    <a:pt x="40" y="12"/>
                    <a:pt x="40" y="19"/>
                  </a:cubicBezTo>
                  <a:cubicBezTo>
                    <a:pt x="25" y="19"/>
                    <a:pt x="25" y="19"/>
                    <a:pt x="25" y="19"/>
                  </a:cubicBezTo>
                  <a:cubicBezTo>
                    <a:pt x="25" y="17"/>
                    <a:pt x="25" y="17"/>
                    <a:pt x="25"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2" name="Freeform 13">
              <a:extLst>
                <a:ext uri="{FF2B5EF4-FFF2-40B4-BE49-F238E27FC236}">
                  <a16:creationId xmlns:a16="http://schemas.microsoft.com/office/drawing/2014/main" id="{CBA1FE90-85C1-4DBD-B84E-E09B10A855CE}"/>
                </a:ext>
              </a:extLst>
            </p:cNvPr>
            <p:cNvSpPr>
              <a:spLocks/>
            </p:cNvSpPr>
            <p:nvPr/>
          </p:nvSpPr>
          <p:spPr bwMode="auto">
            <a:xfrm>
              <a:off x="214313" y="3502026"/>
              <a:ext cx="609600" cy="2195513"/>
            </a:xfrm>
            <a:custGeom>
              <a:avLst/>
              <a:gdLst>
                <a:gd name="T0" fmla="*/ 162 w 162"/>
                <a:gd name="T1" fmla="*/ 160 h 582"/>
                <a:gd name="T2" fmla="*/ 3 w 162"/>
                <a:gd name="T3" fmla="*/ 0 h 582"/>
                <a:gd name="T4" fmla="*/ 0 w 162"/>
                <a:gd name="T5" fmla="*/ 0 h 582"/>
                <a:gd name="T6" fmla="*/ 0 w 162"/>
                <a:gd name="T7" fmla="*/ 58 h 582"/>
                <a:gd name="T8" fmla="*/ 3 w 162"/>
                <a:gd name="T9" fmla="*/ 58 h 582"/>
                <a:gd name="T10" fmla="*/ 105 w 162"/>
                <a:gd name="T11" fmla="*/ 160 h 582"/>
                <a:gd name="T12" fmla="*/ 3 w 162"/>
                <a:gd name="T13" fmla="*/ 262 h 582"/>
                <a:gd name="T14" fmla="*/ 0 w 162"/>
                <a:gd name="T15" fmla="*/ 262 h 582"/>
                <a:gd name="T16" fmla="*/ 0 w 162"/>
                <a:gd name="T17" fmla="*/ 320 h 582"/>
                <a:gd name="T18" fmla="*/ 3 w 162"/>
                <a:gd name="T19" fmla="*/ 320 h 582"/>
                <a:gd name="T20" fmla="*/ 105 w 162"/>
                <a:gd name="T21" fmla="*/ 422 h 582"/>
                <a:gd name="T22" fmla="*/ 3 w 162"/>
                <a:gd name="T23" fmla="*/ 524 h 582"/>
                <a:gd name="T24" fmla="*/ 0 w 162"/>
                <a:gd name="T25" fmla="*/ 524 h 582"/>
                <a:gd name="T26" fmla="*/ 0 w 162"/>
                <a:gd name="T27" fmla="*/ 582 h 582"/>
                <a:gd name="T28" fmla="*/ 3 w 162"/>
                <a:gd name="T29" fmla="*/ 582 h 582"/>
                <a:gd name="T30" fmla="*/ 162 w 162"/>
                <a:gd name="T31" fmla="*/ 422 h 582"/>
                <a:gd name="T32" fmla="*/ 94 w 162"/>
                <a:gd name="T33" fmla="*/ 291 h 582"/>
                <a:gd name="T34" fmla="*/ 162 w 162"/>
                <a:gd name="T35" fmla="*/ 16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2" h="582">
                  <a:moveTo>
                    <a:pt x="162" y="160"/>
                  </a:moveTo>
                  <a:cubicBezTo>
                    <a:pt x="162" y="72"/>
                    <a:pt x="91" y="0"/>
                    <a:pt x="3" y="0"/>
                  </a:cubicBezTo>
                  <a:cubicBezTo>
                    <a:pt x="0" y="0"/>
                    <a:pt x="0" y="0"/>
                    <a:pt x="0" y="0"/>
                  </a:cubicBezTo>
                  <a:cubicBezTo>
                    <a:pt x="0" y="58"/>
                    <a:pt x="0" y="58"/>
                    <a:pt x="0" y="58"/>
                  </a:cubicBezTo>
                  <a:cubicBezTo>
                    <a:pt x="3" y="58"/>
                    <a:pt x="3" y="58"/>
                    <a:pt x="3" y="58"/>
                  </a:cubicBezTo>
                  <a:cubicBezTo>
                    <a:pt x="59" y="58"/>
                    <a:pt x="105" y="104"/>
                    <a:pt x="105" y="160"/>
                  </a:cubicBezTo>
                  <a:cubicBezTo>
                    <a:pt x="105" y="216"/>
                    <a:pt x="59" y="262"/>
                    <a:pt x="3" y="262"/>
                  </a:cubicBezTo>
                  <a:cubicBezTo>
                    <a:pt x="0" y="262"/>
                    <a:pt x="0" y="262"/>
                    <a:pt x="0" y="262"/>
                  </a:cubicBezTo>
                  <a:cubicBezTo>
                    <a:pt x="0" y="320"/>
                    <a:pt x="0" y="320"/>
                    <a:pt x="0" y="320"/>
                  </a:cubicBezTo>
                  <a:cubicBezTo>
                    <a:pt x="3" y="320"/>
                    <a:pt x="3" y="320"/>
                    <a:pt x="3" y="320"/>
                  </a:cubicBezTo>
                  <a:cubicBezTo>
                    <a:pt x="59" y="320"/>
                    <a:pt x="105" y="366"/>
                    <a:pt x="105" y="422"/>
                  </a:cubicBezTo>
                  <a:cubicBezTo>
                    <a:pt x="105" y="478"/>
                    <a:pt x="59" y="524"/>
                    <a:pt x="3" y="524"/>
                  </a:cubicBezTo>
                  <a:cubicBezTo>
                    <a:pt x="0" y="524"/>
                    <a:pt x="0" y="524"/>
                    <a:pt x="0" y="524"/>
                  </a:cubicBezTo>
                  <a:cubicBezTo>
                    <a:pt x="0" y="582"/>
                    <a:pt x="0" y="582"/>
                    <a:pt x="0" y="582"/>
                  </a:cubicBezTo>
                  <a:cubicBezTo>
                    <a:pt x="3" y="582"/>
                    <a:pt x="3" y="582"/>
                    <a:pt x="3" y="582"/>
                  </a:cubicBezTo>
                  <a:cubicBezTo>
                    <a:pt x="91" y="582"/>
                    <a:pt x="162" y="510"/>
                    <a:pt x="162" y="422"/>
                  </a:cubicBezTo>
                  <a:cubicBezTo>
                    <a:pt x="162" y="370"/>
                    <a:pt x="137" y="321"/>
                    <a:pt x="94" y="291"/>
                  </a:cubicBezTo>
                  <a:cubicBezTo>
                    <a:pt x="137" y="261"/>
                    <a:pt x="162" y="212"/>
                    <a:pt x="162" y="16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3" name="Freeform 14">
              <a:extLst>
                <a:ext uri="{FF2B5EF4-FFF2-40B4-BE49-F238E27FC236}">
                  <a16:creationId xmlns:a16="http://schemas.microsoft.com/office/drawing/2014/main" id="{E9421E96-CF80-42C1-B67A-46650A48090A}"/>
                </a:ext>
              </a:extLst>
            </p:cNvPr>
            <p:cNvSpPr>
              <a:spLocks/>
            </p:cNvSpPr>
            <p:nvPr/>
          </p:nvSpPr>
          <p:spPr bwMode="auto">
            <a:xfrm>
              <a:off x="1039813" y="3502026"/>
              <a:ext cx="1012825" cy="2195513"/>
            </a:xfrm>
            <a:custGeom>
              <a:avLst/>
              <a:gdLst>
                <a:gd name="T0" fmla="*/ 103 w 269"/>
                <a:gd name="T1" fmla="*/ 62 h 582"/>
                <a:gd name="T2" fmla="*/ 94 w 269"/>
                <a:gd name="T3" fmla="*/ 59 h 582"/>
                <a:gd name="T4" fmla="*/ 241 w 269"/>
                <a:gd name="T5" fmla="*/ 59 h 582"/>
                <a:gd name="T6" fmla="*/ 241 w 269"/>
                <a:gd name="T7" fmla="*/ 0 h 582"/>
                <a:gd name="T8" fmla="*/ 0 w 269"/>
                <a:gd name="T9" fmla="*/ 0 h 582"/>
                <a:gd name="T10" fmla="*/ 0 w 269"/>
                <a:gd name="T11" fmla="*/ 100 h 582"/>
                <a:gd name="T12" fmla="*/ 2 w 269"/>
                <a:gd name="T13" fmla="*/ 100 h 582"/>
                <a:gd name="T14" fmla="*/ 211 w 269"/>
                <a:gd name="T15" fmla="*/ 312 h 582"/>
                <a:gd name="T16" fmla="*/ 2 w 269"/>
                <a:gd name="T17" fmla="*/ 524 h 582"/>
                <a:gd name="T18" fmla="*/ 0 w 269"/>
                <a:gd name="T19" fmla="*/ 524 h 582"/>
                <a:gd name="T20" fmla="*/ 0 w 269"/>
                <a:gd name="T21" fmla="*/ 582 h 582"/>
                <a:gd name="T22" fmla="*/ 2 w 269"/>
                <a:gd name="T23" fmla="*/ 582 h 582"/>
                <a:gd name="T24" fmla="*/ 269 w 269"/>
                <a:gd name="T25" fmla="*/ 312 h 582"/>
                <a:gd name="T26" fmla="*/ 103 w 269"/>
                <a:gd name="T27" fmla="*/ 6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9" h="582">
                  <a:moveTo>
                    <a:pt x="103" y="62"/>
                  </a:moveTo>
                  <a:cubicBezTo>
                    <a:pt x="94" y="59"/>
                    <a:pt x="94" y="59"/>
                    <a:pt x="94" y="59"/>
                  </a:cubicBezTo>
                  <a:cubicBezTo>
                    <a:pt x="241" y="59"/>
                    <a:pt x="241" y="59"/>
                    <a:pt x="241" y="59"/>
                  </a:cubicBezTo>
                  <a:cubicBezTo>
                    <a:pt x="241" y="0"/>
                    <a:pt x="241" y="0"/>
                    <a:pt x="241" y="0"/>
                  </a:cubicBezTo>
                  <a:cubicBezTo>
                    <a:pt x="0" y="0"/>
                    <a:pt x="0" y="0"/>
                    <a:pt x="0" y="0"/>
                  </a:cubicBezTo>
                  <a:cubicBezTo>
                    <a:pt x="0" y="100"/>
                    <a:pt x="0" y="100"/>
                    <a:pt x="0" y="100"/>
                  </a:cubicBezTo>
                  <a:cubicBezTo>
                    <a:pt x="2" y="100"/>
                    <a:pt x="2" y="100"/>
                    <a:pt x="2" y="100"/>
                  </a:cubicBezTo>
                  <a:cubicBezTo>
                    <a:pt x="117" y="101"/>
                    <a:pt x="211" y="196"/>
                    <a:pt x="211" y="312"/>
                  </a:cubicBezTo>
                  <a:cubicBezTo>
                    <a:pt x="211" y="428"/>
                    <a:pt x="117" y="523"/>
                    <a:pt x="2" y="524"/>
                  </a:cubicBezTo>
                  <a:cubicBezTo>
                    <a:pt x="0" y="524"/>
                    <a:pt x="0" y="524"/>
                    <a:pt x="0" y="524"/>
                  </a:cubicBezTo>
                  <a:cubicBezTo>
                    <a:pt x="0" y="582"/>
                    <a:pt x="0" y="582"/>
                    <a:pt x="0" y="582"/>
                  </a:cubicBezTo>
                  <a:cubicBezTo>
                    <a:pt x="2" y="582"/>
                    <a:pt x="2" y="582"/>
                    <a:pt x="2" y="582"/>
                  </a:cubicBezTo>
                  <a:cubicBezTo>
                    <a:pt x="149" y="581"/>
                    <a:pt x="269" y="460"/>
                    <a:pt x="269" y="312"/>
                  </a:cubicBezTo>
                  <a:cubicBezTo>
                    <a:pt x="269" y="202"/>
                    <a:pt x="204" y="104"/>
                    <a:pt x="103" y="6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4" name="Freeform 15">
              <a:extLst>
                <a:ext uri="{FF2B5EF4-FFF2-40B4-BE49-F238E27FC236}">
                  <a16:creationId xmlns:a16="http://schemas.microsoft.com/office/drawing/2014/main" id="{21A819C6-A371-4924-B6AA-213D6C5544FF}"/>
                </a:ext>
              </a:extLst>
            </p:cNvPr>
            <p:cNvSpPr>
              <a:spLocks noEditPoints="1"/>
            </p:cNvSpPr>
            <p:nvPr/>
          </p:nvSpPr>
          <p:spPr bwMode="auto">
            <a:xfrm>
              <a:off x="2420938" y="3502026"/>
              <a:ext cx="539750" cy="792163"/>
            </a:xfrm>
            <a:custGeom>
              <a:avLst/>
              <a:gdLst>
                <a:gd name="T0" fmla="*/ 6 w 143"/>
                <a:gd name="T1" fmla="*/ 69 h 210"/>
                <a:gd name="T2" fmla="*/ 7 w 143"/>
                <a:gd name="T3" fmla="*/ 53 h 210"/>
                <a:gd name="T4" fmla="*/ 21 w 143"/>
                <a:gd name="T5" fmla="*/ 14 h 210"/>
                <a:gd name="T6" fmla="*/ 72 w 143"/>
                <a:gd name="T7" fmla="*/ 0 h 210"/>
                <a:gd name="T8" fmla="*/ 117 w 143"/>
                <a:gd name="T9" fmla="*/ 12 h 210"/>
                <a:gd name="T10" fmla="*/ 136 w 143"/>
                <a:gd name="T11" fmla="*/ 60 h 210"/>
                <a:gd name="T12" fmla="*/ 136 w 143"/>
                <a:gd name="T13" fmla="*/ 170 h 210"/>
                <a:gd name="T14" fmla="*/ 143 w 143"/>
                <a:gd name="T15" fmla="*/ 205 h 210"/>
                <a:gd name="T16" fmla="*/ 90 w 143"/>
                <a:gd name="T17" fmla="*/ 205 h 210"/>
                <a:gd name="T18" fmla="*/ 86 w 143"/>
                <a:gd name="T19" fmla="*/ 182 h 210"/>
                <a:gd name="T20" fmla="*/ 47 w 143"/>
                <a:gd name="T21" fmla="*/ 210 h 210"/>
                <a:gd name="T22" fmla="*/ 0 w 143"/>
                <a:gd name="T23" fmla="*/ 150 h 210"/>
                <a:gd name="T24" fmla="*/ 17 w 143"/>
                <a:gd name="T25" fmla="*/ 96 h 210"/>
                <a:gd name="T26" fmla="*/ 60 w 143"/>
                <a:gd name="T27" fmla="*/ 78 h 210"/>
                <a:gd name="T28" fmla="*/ 84 w 143"/>
                <a:gd name="T29" fmla="*/ 55 h 210"/>
                <a:gd name="T30" fmla="*/ 70 w 143"/>
                <a:gd name="T31" fmla="*/ 37 h 210"/>
                <a:gd name="T32" fmla="*/ 54 w 143"/>
                <a:gd name="T33" fmla="*/ 59 h 210"/>
                <a:gd name="T34" fmla="*/ 55 w 143"/>
                <a:gd name="T35" fmla="*/ 69 h 210"/>
                <a:gd name="T36" fmla="*/ 6 w 143"/>
                <a:gd name="T37" fmla="*/ 69 h 210"/>
                <a:gd name="T38" fmla="*/ 83 w 143"/>
                <a:gd name="T39" fmla="*/ 110 h 210"/>
                <a:gd name="T40" fmla="*/ 57 w 143"/>
                <a:gd name="T41" fmla="*/ 145 h 210"/>
                <a:gd name="T42" fmla="*/ 70 w 143"/>
                <a:gd name="T43" fmla="*/ 167 h 210"/>
                <a:gd name="T44" fmla="*/ 83 w 143"/>
                <a:gd name="T45" fmla="*/ 142 h 210"/>
                <a:gd name="T46" fmla="*/ 83 w 143"/>
                <a:gd name="T47" fmla="*/ 1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210">
                  <a:moveTo>
                    <a:pt x="6" y="69"/>
                  </a:moveTo>
                  <a:cubicBezTo>
                    <a:pt x="7" y="53"/>
                    <a:pt x="7" y="53"/>
                    <a:pt x="7" y="53"/>
                  </a:cubicBezTo>
                  <a:cubicBezTo>
                    <a:pt x="7" y="31"/>
                    <a:pt x="10" y="21"/>
                    <a:pt x="21" y="14"/>
                  </a:cubicBezTo>
                  <a:cubicBezTo>
                    <a:pt x="32" y="6"/>
                    <a:pt x="52" y="0"/>
                    <a:pt x="72" y="0"/>
                  </a:cubicBezTo>
                  <a:cubicBezTo>
                    <a:pt x="90" y="0"/>
                    <a:pt x="106" y="5"/>
                    <a:pt x="117" y="12"/>
                  </a:cubicBezTo>
                  <a:cubicBezTo>
                    <a:pt x="131" y="21"/>
                    <a:pt x="136" y="36"/>
                    <a:pt x="136" y="60"/>
                  </a:cubicBezTo>
                  <a:cubicBezTo>
                    <a:pt x="136" y="170"/>
                    <a:pt x="136" y="170"/>
                    <a:pt x="136" y="170"/>
                  </a:cubicBezTo>
                  <a:cubicBezTo>
                    <a:pt x="136" y="185"/>
                    <a:pt x="138" y="193"/>
                    <a:pt x="143" y="205"/>
                  </a:cubicBezTo>
                  <a:cubicBezTo>
                    <a:pt x="90" y="205"/>
                    <a:pt x="90" y="205"/>
                    <a:pt x="90" y="205"/>
                  </a:cubicBezTo>
                  <a:cubicBezTo>
                    <a:pt x="88" y="197"/>
                    <a:pt x="87" y="193"/>
                    <a:pt x="86" y="182"/>
                  </a:cubicBezTo>
                  <a:cubicBezTo>
                    <a:pt x="78" y="203"/>
                    <a:pt x="69" y="210"/>
                    <a:pt x="47" y="210"/>
                  </a:cubicBezTo>
                  <a:cubicBezTo>
                    <a:pt x="11" y="210"/>
                    <a:pt x="0" y="195"/>
                    <a:pt x="0" y="150"/>
                  </a:cubicBezTo>
                  <a:cubicBezTo>
                    <a:pt x="0" y="119"/>
                    <a:pt x="5" y="106"/>
                    <a:pt x="17" y="96"/>
                  </a:cubicBezTo>
                  <a:cubicBezTo>
                    <a:pt x="25" y="89"/>
                    <a:pt x="28" y="88"/>
                    <a:pt x="60" y="78"/>
                  </a:cubicBezTo>
                  <a:cubicBezTo>
                    <a:pt x="77" y="73"/>
                    <a:pt x="84" y="67"/>
                    <a:pt x="84" y="55"/>
                  </a:cubicBezTo>
                  <a:cubicBezTo>
                    <a:pt x="84" y="44"/>
                    <a:pt x="79" y="37"/>
                    <a:pt x="70" y="37"/>
                  </a:cubicBezTo>
                  <a:cubicBezTo>
                    <a:pt x="60" y="37"/>
                    <a:pt x="54" y="44"/>
                    <a:pt x="54" y="59"/>
                  </a:cubicBezTo>
                  <a:cubicBezTo>
                    <a:pt x="54" y="61"/>
                    <a:pt x="54" y="65"/>
                    <a:pt x="55" y="69"/>
                  </a:cubicBezTo>
                  <a:cubicBezTo>
                    <a:pt x="6" y="69"/>
                    <a:pt x="6" y="69"/>
                    <a:pt x="6" y="69"/>
                  </a:cubicBezTo>
                  <a:moveTo>
                    <a:pt x="83" y="110"/>
                  </a:moveTo>
                  <a:cubicBezTo>
                    <a:pt x="60" y="120"/>
                    <a:pt x="57" y="125"/>
                    <a:pt x="57" y="145"/>
                  </a:cubicBezTo>
                  <a:cubicBezTo>
                    <a:pt x="57" y="160"/>
                    <a:pt x="61" y="167"/>
                    <a:pt x="70" y="167"/>
                  </a:cubicBezTo>
                  <a:cubicBezTo>
                    <a:pt x="80" y="167"/>
                    <a:pt x="83" y="160"/>
                    <a:pt x="83" y="142"/>
                  </a:cubicBezTo>
                  <a:lnTo>
                    <a:pt x="83"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5" name="Rectangle 16">
              <a:extLst>
                <a:ext uri="{FF2B5EF4-FFF2-40B4-BE49-F238E27FC236}">
                  <a16:creationId xmlns:a16="http://schemas.microsoft.com/office/drawing/2014/main" id="{4FBF127A-CADD-47E8-B36C-BEFE0E1E0161}"/>
                </a:ext>
              </a:extLst>
            </p:cNvPr>
            <p:cNvSpPr>
              <a:spLocks noChangeArrowheads="1"/>
            </p:cNvSpPr>
            <p:nvPr/>
          </p:nvSpPr>
          <p:spPr bwMode="auto">
            <a:xfrm>
              <a:off x="3106738" y="3230563"/>
              <a:ext cx="207963" cy="1044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6" name="Freeform 17">
              <a:extLst>
                <a:ext uri="{FF2B5EF4-FFF2-40B4-BE49-F238E27FC236}">
                  <a16:creationId xmlns:a16="http://schemas.microsoft.com/office/drawing/2014/main" id="{1E80A699-13FE-424B-8271-167464ABA1A9}"/>
                </a:ext>
              </a:extLst>
            </p:cNvPr>
            <p:cNvSpPr>
              <a:spLocks/>
            </p:cNvSpPr>
            <p:nvPr/>
          </p:nvSpPr>
          <p:spPr bwMode="auto">
            <a:xfrm>
              <a:off x="3449638" y="3230563"/>
              <a:ext cx="395288" cy="1044575"/>
            </a:xfrm>
            <a:custGeom>
              <a:avLst/>
              <a:gdLst>
                <a:gd name="T0" fmla="*/ 72 w 105"/>
                <a:gd name="T1" fmla="*/ 277 h 277"/>
                <a:gd name="T2" fmla="*/ 18 w 105"/>
                <a:gd name="T3" fmla="*/ 277 h 277"/>
                <a:gd name="T4" fmla="*/ 18 w 105"/>
                <a:gd name="T5" fmla="*/ 122 h 277"/>
                <a:gd name="T6" fmla="*/ 0 w 105"/>
                <a:gd name="T7" fmla="*/ 122 h 277"/>
                <a:gd name="T8" fmla="*/ 0 w 105"/>
                <a:gd name="T9" fmla="*/ 77 h 277"/>
                <a:gd name="T10" fmla="*/ 18 w 105"/>
                <a:gd name="T11" fmla="*/ 77 h 277"/>
                <a:gd name="T12" fmla="*/ 18 w 105"/>
                <a:gd name="T13" fmla="*/ 50 h 277"/>
                <a:gd name="T14" fmla="*/ 68 w 105"/>
                <a:gd name="T15" fmla="*/ 0 h 277"/>
                <a:gd name="T16" fmla="*/ 105 w 105"/>
                <a:gd name="T17" fmla="*/ 0 h 277"/>
                <a:gd name="T18" fmla="*/ 105 w 105"/>
                <a:gd name="T19" fmla="*/ 45 h 277"/>
                <a:gd name="T20" fmla="*/ 90 w 105"/>
                <a:gd name="T21" fmla="*/ 45 h 277"/>
                <a:gd name="T22" fmla="*/ 73 w 105"/>
                <a:gd name="T23" fmla="*/ 60 h 277"/>
                <a:gd name="T24" fmla="*/ 73 w 105"/>
                <a:gd name="T25" fmla="*/ 77 h 277"/>
                <a:gd name="T26" fmla="*/ 105 w 105"/>
                <a:gd name="T27" fmla="*/ 77 h 277"/>
                <a:gd name="T28" fmla="*/ 105 w 105"/>
                <a:gd name="T29" fmla="*/ 122 h 277"/>
                <a:gd name="T30" fmla="*/ 73 w 105"/>
                <a:gd name="T31" fmla="*/ 122 h 277"/>
                <a:gd name="T32" fmla="*/ 72 w 105"/>
                <a:gd name="T33"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 h="277">
                  <a:moveTo>
                    <a:pt x="72" y="277"/>
                  </a:moveTo>
                  <a:cubicBezTo>
                    <a:pt x="18" y="277"/>
                    <a:pt x="18" y="277"/>
                    <a:pt x="18" y="277"/>
                  </a:cubicBezTo>
                  <a:cubicBezTo>
                    <a:pt x="18" y="122"/>
                    <a:pt x="18" y="122"/>
                    <a:pt x="18" y="122"/>
                  </a:cubicBezTo>
                  <a:cubicBezTo>
                    <a:pt x="0" y="122"/>
                    <a:pt x="0" y="122"/>
                    <a:pt x="0" y="122"/>
                  </a:cubicBezTo>
                  <a:cubicBezTo>
                    <a:pt x="0" y="77"/>
                    <a:pt x="0" y="77"/>
                    <a:pt x="0" y="77"/>
                  </a:cubicBezTo>
                  <a:cubicBezTo>
                    <a:pt x="18" y="77"/>
                    <a:pt x="18" y="77"/>
                    <a:pt x="18" y="77"/>
                  </a:cubicBezTo>
                  <a:cubicBezTo>
                    <a:pt x="18" y="50"/>
                    <a:pt x="18" y="50"/>
                    <a:pt x="18" y="50"/>
                  </a:cubicBezTo>
                  <a:cubicBezTo>
                    <a:pt x="18" y="16"/>
                    <a:pt x="34" y="0"/>
                    <a:pt x="68" y="0"/>
                  </a:cubicBezTo>
                  <a:cubicBezTo>
                    <a:pt x="105" y="0"/>
                    <a:pt x="105" y="0"/>
                    <a:pt x="105" y="0"/>
                  </a:cubicBezTo>
                  <a:cubicBezTo>
                    <a:pt x="105" y="45"/>
                    <a:pt x="105" y="45"/>
                    <a:pt x="105" y="45"/>
                  </a:cubicBezTo>
                  <a:cubicBezTo>
                    <a:pt x="90" y="45"/>
                    <a:pt x="90" y="45"/>
                    <a:pt x="90" y="45"/>
                  </a:cubicBezTo>
                  <a:cubicBezTo>
                    <a:pt x="78" y="45"/>
                    <a:pt x="73" y="50"/>
                    <a:pt x="73" y="60"/>
                  </a:cubicBezTo>
                  <a:cubicBezTo>
                    <a:pt x="73" y="77"/>
                    <a:pt x="73" y="77"/>
                    <a:pt x="73" y="77"/>
                  </a:cubicBezTo>
                  <a:cubicBezTo>
                    <a:pt x="105" y="77"/>
                    <a:pt x="105" y="77"/>
                    <a:pt x="105" y="77"/>
                  </a:cubicBezTo>
                  <a:cubicBezTo>
                    <a:pt x="105" y="122"/>
                    <a:pt x="105" y="122"/>
                    <a:pt x="105" y="122"/>
                  </a:cubicBezTo>
                  <a:cubicBezTo>
                    <a:pt x="73" y="122"/>
                    <a:pt x="73" y="122"/>
                    <a:pt x="73" y="122"/>
                  </a:cubicBezTo>
                  <a:cubicBezTo>
                    <a:pt x="72" y="277"/>
                    <a:pt x="72" y="277"/>
                    <a:pt x="72" y="27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7" name="Rectangle 18">
              <a:extLst>
                <a:ext uri="{FF2B5EF4-FFF2-40B4-BE49-F238E27FC236}">
                  <a16:creationId xmlns:a16="http://schemas.microsoft.com/office/drawing/2014/main" id="{019F2891-1A7D-4D51-9C65-7119BC73164E}"/>
                </a:ext>
              </a:extLst>
            </p:cNvPr>
            <p:cNvSpPr>
              <a:spLocks noChangeArrowheads="1"/>
            </p:cNvSpPr>
            <p:nvPr/>
          </p:nvSpPr>
          <p:spPr bwMode="auto">
            <a:xfrm>
              <a:off x="3935413" y="3521076"/>
              <a:ext cx="200025" cy="754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8" name="Rectangle 19">
              <a:extLst>
                <a:ext uri="{FF2B5EF4-FFF2-40B4-BE49-F238E27FC236}">
                  <a16:creationId xmlns:a16="http://schemas.microsoft.com/office/drawing/2014/main" id="{D41D9F91-64B1-4B73-A7C7-F574BF3F37C5}"/>
                </a:ext>
              </a:extLst>
            </p:cNvPr>
            <p:cNvSpPr>
              <a:spLocks noChangeArrowheads="1"/>
            </p:cNvSpPr>
            <p:nvPr/>
          </p:nvSpPr>
          <p:spPr bwMode="auto">
            <a:xfrm>
              <a:off x="3935413" y="3230563"/>
              <a:ext cx="203200" cy="200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89" name="Freeform 20">
              <a:extLst>
                <a:ext uri="{FF2B5EF4-FFF2-40B4-BE49-F238E27FC236}">
                  <a16:creationId xmlns:a16="http://schemas.microsoft.com/office/drawing/2014/main" id="{4F9E6EA5-7D3F-4B4E-BC21-DB07B2BB2E2F}"/>
                </a:ext>
              </a:extLst>
            </p:cNvPr>
            <p:cNvSpPr>
              <a:spLocks/>
            </p:cNvSpPr>
            <p:nvPr/>
          </p:nvSpPr>
          <p:spPr bwMode="auto">
            <a:xfrm>
              <a:off x="214313" y="1157288"/>
              <a:ext cx="3924300" cy="1963738"/>
            </a:xfrm>
            <a:custGeom>
              <a:avLst/>
              <a:gdLst>
                <a:gd name="T0" fmla="*/ 56 w 1042"/>
                <a:gd name="T1" fmla="*/ 521 h 521"/>
                <a:gd name="T2" fmla="*/ 522 w 1042"/>
                <a:gd name="T3" fmla="*/ 55 h 521"/>
                <a:gd name="T4" fmla="*/ 987 w 1042"/>
                <a:gd name="T5" fmla="*/ 521 h 521"/>
                <a:gd name="T6" fmla="*/ 987 w 1042"/>
                <a:gd name="T7" fmla="*/ 521 h 521"/>
                <a:gd name="T8" fmla="*/ 1042 w 1042"/>
                <a:gd name="T9" fmla="*/ 521 h 521"/>
                <a:gd name="T10" fmla="*/ 1042 w 1042"/>
                <a:gd name="T11" fmla="*/ 521 h 521"/>
                <a:gd name="T12" fmla="*/ 521 w 1042"/>
                <a:gd name="T13" fmla="*/ 0 h 521"/>
                <a:gd name="T14" fmla="*/ 0 w 1042"/>
                <a:gd name="T15" fmla="*/ 521 h 521"/>
                <a:gd name="T16" fmla="*/ 0 w 1042"/>
                <a:gd name="T17" fmla="*/ 521 h 521"/>
                <a:gd name="T18" fmla="*/ 56 w 1042"/>
                <a:gd name="T19" fmla="*/ 521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2" h="521">
                  <a:moveTo>
                    <a:pt x="56" y="521"/>
                  </a:moveTo>
                  <a:cubicBezTo>
                    <a:pt x="56" y="263"/>
                    <a:pt x="265" y="55"/>
                    <a:pt x="522" y="55"/>
                  </a:cubicBezTo>
                  <a:cubicBezTo>
                    <a:pt x="779" y="55"/>
                    <a:pt x="987" y="264"/>
                    <a:pt x="987" y="521"/>
                  </a:cubicBezTo>
                  <a:cubicBezTo>
                    <a:pt x="987" y="521"/>
                    <a:pt x="987" y="521"/>
                    <a:pt x="987" y="521"/>
                  </a:cubicBezTo>
                  <a:cubicBezTo>
                    <a:pt x="1042" y="521"/>
                    <a:pt x="1042" y="521"/>
                    <a:pt x="1042" y="521"/>
                  </a:cubicBezTo>
                  <a:cubicBezTo>
                    <a:pt x="1042" y="521"/>
                    <a:pt x="1042" y="521"/>
                    <a:pt x="1042" y="521"/>
                  </a:cubicBezTo>
                  <a:cubicBezTo>
                    <a:pt x="1042" y="233"/>
                    <a:pt x="809" y="0"/>
                    <a:pt x="521" y="0"/>
                  </a:cubicBezTo>
                  <a:cubicBezTo>
                    <a:pt x="234" y="0"/>
                    <a:pt x="0" y="233"/>
                    <a:pt x="0" y="521"/>
                  </a:cubicBezTo>
                  <a:cubicBezTo>
                    <a:pt x="0" y="521"/>
                    <a:pt x="0" y="521"/>
                    <a:pt x="0" y="521"/>
                  </a:cubicBezTo>
                  <a:cubicBezTo>
                    <a:pt x="56" y="521"/>
                    <a:pt x="56" y="521"/>
                    <a:pt x="56" y="5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0" name="Freeform 21">
              <a:extLst>
                <a:ext uri="{FF2B5EF4-FFF2-40B4-BE49-F238E27FC236}">
                  <a16:creationId xmlns:a16="http://schemas.microsoft.com/office/drawing/2014/main" id="{13974CE9-972A-4C57-80F7-CBB404D6BB6D}"/>
                </a:ext>
              </a:extLst>
            </p:cNvPr>
            <p:cNvSpPr>
              <a:spLocks/>
            </p:cNvSpPr>
            <p:nvPr/>
          </p:nvSpPr>
          <p:spPr bwMode="auto">
            <a:xfrm>
              <a:off x="631826" y="1571626"/>
              <a:ext cx="3097213" cy="1549400"/>
            </a:xfrm>
            <a:custGeom>
              <a:avLst/>
              <a:gdLst>
                <a:gd name="T0" fmla="*/ 55 w 822"/>
                <a:gd name="T1" fmla="*/ 411 h 411"/>
                <a:gd name="T2" fmla="*/ 411 w 822"/>
                <a:gd name="T3" fmla="*/ 55 h 411"/>
                <a:gd name="T4" fmla="*/ 767 w 822"/>
                <a:gd name="T5" fmla="*/ 411 h 411"/>
                <a:gd name="T6" fmla="*/ 767 w 822"/>
                <a:gd name="T7" fmla="*/ 411 h 411"/>
                <a:gd name="T8" fmla="*/ 822 w 822"/>
                <a:gd name="T9" fmla="*/ 411 h 411"/>
                <a:gd name="T10" fmla="*/ 822 w 822"/>
                <a:gd name="T11" fmla="*/ 411 h 411"/>
                <a:gd name="T12" fmla="*/ 411 w 822"/>
                <a:gd name="T13" fmla="*/ 0 h 411"/>
                <a:gd name="T14" fmla="*/ 0 w 822"/>
                <a:gd name="T15" fmla="*/ 411 h 411"/>
                <a:gd name="T16" fmla="*/ 0 w 822"/>
                <a:gd name="T17" fmla="*/ 411 h 411"/>
                <a:gd name="T18" fmla="*/ 55 w 822"/>
                <a:gd name="T19" fmla="*/ 41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2" h="411">
                  <a:moveTo>
                    <a:pt x="55" y="411"/>
                  </a:moveTo>
                  <a:cubicBezTo>
                    <a:pt x="55" y="214"/>
                    <a:pt x="214" y="55"/>
                    <a:pt x="411" y="55"/>
                  </a:cubicBezTo>
                  <a:cubicBezTo>
                    <a:pt x="608" y="55"/>
                    <a:pt x="767" y="214"/>
                    <a:pt x="767" y="411"/>
                  </a:cubicBezTo>
                  <a:cubicBezTo>
                    <a:pt x="767" y="411"/>
                    <a:pt x="767" y="411"/>
                    <a:pt x="767" y="411"/>
                  </a:cubicBezTo>
                  <a:cubicBezTo>
                    <a:pt x="822" y="411"/>
                    <a:pt x="822" y="411"/>
                    <a:pt x="822" y="411"/>
                  </a:cubicBezTo>
                  <a:cubicBezTo>
                    <a:pt x="822" y="411"/>
                    <a:pt x="822" y="411"/>
                    <a:pt x="822" y="411"/>
                  </a:cubicBezTo>
                  <a:cubicBezTo>
                    <a:pt x="822" y="184"/>
                    <a:pt x="638" y="0"/>
                    <a:pt x="411" y="0"/>
                  </a:cubicBezTo>
                  <a:cubicBezTo>
                    <a:pt x="184" y="0"/>
                    <a:pt x="0" y="184"/>
                    <a:pt x="0" y="411"/>
                  </a:cubicBezTo>
                  <a:cubicBezTo>
                    <a:pt x="0" y="411"/>
                    <a:pt x="0" y="411"/>
                    <a:pt x="0" y="411"/>
                  </a:cubicBezTo>
                  <a:cubicBezTo>
                    <a:pt x="55" y="411"/>
                    <a:pt x="55" y="411"/>
                    <a:pt x="55" y="4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1" name="Freeform 22">
              <a:extLst>
                <a:ext uri="{FF2B5EF4-FFF2-40B4-BE49-F238E27FC236}">
                  <a16:creationId xmlns:a16="http://schemas.microsoft.com/office/drawing/2014/main" id="{339387DB-A3F4-4CDC-92CB-03A594CDFDF7}"/>
                </a:ext>
              </a:extLst>
            </p:cNvPr>
            <p:cNvSpPr>
              <a:spLocks/>
            </p:cNvSpPr>
            <p:nvPr/>
          </p:nvSpPr>
          <p:spPr bwMode="auto">
            <a:xfrm>
              <a:off x="1046163" y="1985963"/>
              <a:ext cx="2268538" cy="1135063"/>
            </a:xfrm>
            <a:custGeom>
              <a:avLst/>
              <a:gdLst>
                <a:gd name="T0" fmla="*/ 55 w 602"/>
                <a:gd name="T1" fmla="*/ 301 h 301"/>
                <a:gd name="T2" fmla="*/ 301 w 602"/>
                <a:gd name="T3" fmla="*/ 55 h 301"/>
                <a:gd name="T4" fmla="*/ 548 w 602"/>
                <a:gd name="T5" fmla="*/ 301 h 301"/>
                <a:gd name="T6" fmla="*/ 548 w 602"/>
                <a:gd name="T7" fmla="*/ 301 h 301"/>
                <a:gd name="T8" fmla="*/ 602 w 602"/>
                <a:gd name="T9" fmla="*/ 301 h 301"/>
                <a:gd name="T10" fmla="*/ 602 w 602"/>
                <a:gd name="T11" fmla="*/ 301 h 301"/>
                <a:gd name="T12" fmla="*/ 301 w 602"/>
                <a:gd name="T13" fmla="*/ 0 h 301"/>
                <a:gd name="T14" fmla="*/ 0 w 602"/>
                <a:gd name="T15" fmla="*/ 301 h 301"/>
                <a:gd name="T16" fmla="*/ 0 w 602"/>
                <a:gd name="T17" fmla="*/ 301 h 301"/>
                <a:gd name="T18" fmla="*/ 55 w 602"/>
                <a:gd name="T19"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2" h="301">
                  <a:moveTo>
                    <a:pt x="55" y="301"/>
                  </a:moveTo>
                  <a:cubicBezTo>
                    <a:pt x="55" y="165"/>
                    <a:pt x="165" y="55"/>
                    <a:pt x="301" y="55"/>
                  </a:cubicBezTo>
                  <a:cubicBezTo>
                    <a:pt x="437" y="55"/>
                    <a:pt x="548" y="165"/>
                    <a:pt x="548" y="301"/>
                  </a:cubicBezTo>
                  <a:cubicBezTo>
                    <a:pt x="548" y="301"/>
                    <a:pt x="548" y="301"/>
                    <a:pt x="548" y="301"/>
                  </a:cubicBezTo>
                  <a:cubicBezTo>
                    <a:pt x="602" y="301"/>
                    <a:pt x="602" y="301"/>
                    <a:pt x="602" y="301"/>
                  </a:cubicBezTo>
                  <a:cubicBezTo>
                    <a:pt x="602" y="301"/>
                    <a:pt x="602" y="301"/>
                    <a:pt x="602" y="301"/>
                  </a:cubicBezTo>
                  <a:cubicBezTo>
                    <a:pt x="602" y="134"/>
                    <a:pt x="467" y="0"/>
                    <a:pt x="301" y="0"/>
                  </a:cubicBezTo>
                  <a:cubicBezTo>
                    <a:pt x="135" y="0"/>
                    <a:pt x="0" y="135"/>
                    <a:pt x="0" y="301"/>
                  </a:cubicBezTo>
                  <a:cubicBezTo>
                    <a:pt x="0" y="301"/>
                    <a:pt x="0" y="301"/>
                    <a:pt x="0" y="301"/>
                  </a:cubicBezTo>
                  <a:cubicBezTo>
                    <a:pt x="55" y="301"/>
                    <a:pt x="55" y="301"/>
                    <a:pt x="55" y="30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2" name="Freeform 23">
              <a:extLst>
                <a:ext uri="{FF2B5EF4-FFF2-40B4-BE49-F238E27FC236}">
                  <a16:creationId xmlns:a16="http://schemas.microsoft.com/office/drawing/2014/main" id="{304A3E84-2AA2-48D5-B457-10CF2631EC87}"/>
                </a:ext>
              </a:extLst>
            </p:cNvPr>
            <p:cNvSpPr>
              <a:spLocks/>
            </p:cNvSpPr>
            <p:nvPr/>
          </p:nvSpPr>
          <p:spPr bwMode="auto">
            <a:xfrm>
              <a:off x="1735138" y="2676526"/>
              <a:ext cx="889000" cy="444500"/>
            </a:xfrm>
            <a:custGeom>
              <a:avLst/>
              <a:gdLst>
                <a:gd name="T0" fmla="*/ 54 w 236"/>
                <a:gd name="T1" fmla="*/ 118 h 118"/>
                <a:gd name="T2" fmla="*/ 118 w 236"/>
                <a:gd name="T3" fmla="*/ 54 h 118"/>
                <a:gd name="T4" fmla="*/ 182 w 236"/>
                <a:gd name="T5" fmla="*/ 118 h 118"/>
                <a:gd name="T6" fmla="*/ 182 w 236"/>
                <a:gd name="T7" fmla="*/ 118 h 118"/>
                <a:gd name="T8" fmla="*/ 236 w 236"/>
                <a:gd name="T9" fmla="*/ 118 h 118"/>
                <a:gd name="T10" fmla="*/ 236 w 236"/>
                <a:gd name="T11" fmla="*/ 118 h 118"/>
                <a:gd name="T12" fmla="*/ 118 w 236"/>
                <a:gd name="T13" fmla="*/ 0 h 118"/>
                <a:gd name="T14" fmla="*/ 0 w 236"/>
                <a:gd name="T15" fmla="*/ 118 h 118"/>
                <a:gd name="T16" fmla="*/ 0 w 236"/>
                <a:gd name="T17" fmla="*/ 118 h 118"/>
                <a:gd name="T18" fmla="*/ 54 w 236"/>
                <a:gd name="T1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 h="118">
                  <a:moveTo>
                    <a:pt x="54" y="118"/>
                  </a:moveTo>
                  <a:cubicBezTo>
                    <a:pt x="54" y="83"/>
                    <a:pt x="83" y="54"/>
                    <a:pt x="118" y="54"/>
                  </a:cubicBezTo>
                  <a:cubicBezTo>
                    <a:pt x="153" y="54"/>
                    <a:pt x="182" y="82"/>
                    <a:pt x="182" y="118"/>
                  </a:cubicBezTo>
                  <a:cubicBezTo>
                    <a:pt x="182" y="118"/>
                    <a:pt x="182" y="118"/>
                    <a:pt x="182" y="118"/>
                  </a:cubicBezTo>
                  <a:cubicBezTo>
                    <a:pt x="236" y="118"/>
                    <a:pt x="236" y="118"/>
                    <a:pt x="236" y="118"/>
                  </a:cubicBezTo>
                  <a:cubicBezTo>
                    <a:pt x="236" y="118"/>
                    <a:pt x="236" y="118"/>
                    <a:pt x="236" y="118"/>
                  </a:cubicBezTo>
                  <a:cubicBezTo>
                    <a:pt x="236" y="52"/>
                    <a:pt x="183" y="0"/>
                    <a:pt x="118" y="0"/>
                  </a:cubicBezTo>
                  <a:cubicBezTo>
                    <a:pt x="52" y="0"/>
                    <a:pt x="0" y="53"/>
                    <a:pt x="0" y="118"/>
                  </a:cubicBezTo>
                  <a:cubicBezTo>
                    <a:pt x="0" y="118"/>
                    <a:pt x="0" y="118"/>
                    <a:pt x="0" y="118"/>
                  </a:cubicBezTo>
                  <a:cubicBezTo>
                    <a:pt x="54" y="118"/>
                    <a:pt x="54" y="118"/>
                    <a:pt x="54" y="1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3" name="Freeform 24">
              <a:extLst>
                <a:ext uri="{FF2B5EF4-FFF2-40B4-BE49-F238E27FC236}">
                  <a16:creationId xmlns:a16="http://schemas.microsoft.com/office/drawing/2014/main" id="{388C5F65-0217-434B-922C-9A6CA3AD7812}"/>
                </a:ext>
              </a:extLst>
            </p:cNvPr>
            <p:cNvSpPr>
              <a:spLocks noEditPoints="1"/>
            </p:cNvSpPr>
            <p:nvPr/>
          </p:nvSpPr>
          <p:spPr bwMode="auto">
            <a:xfrm>
              <a:off x="4651376" y="3257551"/>
              <a:ext cx="274638" cy="320675"/>
            </a:xfrm>
            <a:custGeom>
              <a:avLst/>
              <a:gdLst>
                <a:gd name="T0" fmla="*/ 4 w 73"/>
                <a:gd name="T1" fmla="*/ 24 h 85"/>
                <a:gd name="T2" fmla="*/ 14 w 73"/>
                <a:gd name="T3" fmla="*/ 5 h 85"/>
                <a:gd name="T4" fmla="*/ 36 w 73"/>
                <a:gd name="T5" fmla="*/ 0 h 85"/>
                <a:gd name="T6" fmla="*/ 61 w 73"/>
                <a:gd name="T7" fmla="*/ 7 h 85"/>
                <a:gd name="T8" fmla="*/ 69 w 73"/>
                <a:gd name="T9" fmla="*/ 26 h 85"/>
                <a:gd name="T10" fmla="*/ 69 w 73"/>
                <a:gd name="T11" fmla="*/ 66 h 85"/>
                <a:gd name="T12" fmla="*/ 73 w 73"/>
                <a:gd name="T13" fmla="*/ 81 h 85"/>
                <a:gd name="T14" fmla="*/ 60 w 73"/>
                <a:gd name="T15" fmla="*/ 81 h 85"/>
                <a:gd name="T16" fmla="*/ 58 w 73"/>
                <a:gd name="T17" fmla="*/ 68 h 85"/>
                <a:gd name="T18" fmla="*/ 27 w 73"/>
                <a:gd name="T19" fmla="*/ 85 h 85"/>
                <a:gd name="T20" fmla="*/ 0 w 73"/>
                <a:gd name="T21" fmla="*/ 60 h 85"/>
                <a:gd name="T22" fmla="*/ 11 w 73"/>
                <a:gd name="T23" fmla="*/ 40 h 85"/>
                <a:gd name="T24" fmla="*/ 36 w 73"/>
                <a:gd name="T25" fmla="*/ 35 h 85"/>
                <a:gd name="T26" fmla="*/ 57 w 73"/>
                <a:gd name="T27" fmla="*/ 23 h 85"/>
                <a:gd name="T28" fmla="*/ 35 w 73"/>
                <a:gd name="T29" fmla="*/ 9 h 85"/>
                <a:gd name="T30" fmla="*/ 14 w 73"/>
                <a:gd name="T31" fmla="*/ 24 h 85"/>
                <a:gd name="T32" fmla="*/ 4 w 73"/>
                <a:gd name="T33" fmla="*/ 24 h 85"/>
                <a:gd name="T34" fmla="*/ 58 w 73"/>
                <a:gd name="T35" fmla="*/ 34 h 85"/>
                <a:gd name="T36" fmla="*/ 30 w 73"/>
                <a:gd name="T37" fmla="*/ 44 h 85"/>
                <a:gd name="T38" fmla="*/ 11 w 73"/>
                <a:gd name="T39" fmla="*/ 59 h 85"/>
                <a:gd name="T40" fmla="*/ 30 w 73"/>
                <a:gd name="T41" fmla="*/ 76 h 85"/>
                <a:gd name="T42" fmla="*/ 52 w 73"/>
                <a:gd name="T43" fmla="*/ 64 h 85"/>
                <a:gd name="T44" fmla="*/ 57 w 73"/>
                <a:gd name="T45" fmla="*/ 44 h 85"/>
                <a:gd name="T46" fmla="*/ 57 w 73"/>
                <a:gd name="T47" fmla="*/ 34 h 85"/>
                <a:gd name="T48" fmla="*/ 58 w 73"/>
                <a:gd name="T49"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85">
                  <a:moveTo>
                    <a:pt x="4" y="24"/>
                  </a:moveTo>
                  <a:cubicBezTo>
                    <a:pt x="5" y="14"/>
                    <a:pt x="8" y="9"/>
                    <a:pt x="14" y="5"/>
                  </a:cubicBezTo>
                  <a:cubicBezTo>
                    <a:pt x="20" y="2"/>
                    <a:pt x="28" y="0"/>
                    <a:pt x="36" y="0"/>
                  </a:cubicBezTo>
                  <a:cubicBezTo>
                    <a:pt x="45" y="0"/>
                    <a:pt x="55" y="3"/>
                    <a:pt x="61" y="7"/>
                  </a:cubicBezTo>
                  <a:cubicBezTo>
                    <a:pt x="67" y="11"/>
                    <a:pt x="69" y="17"/>
                    <a:pt x="69" y="26"/>
                  </a:cubicBezTo>
                  <a:cubicBezTo>
                    <a:pt x="69" y="66"/>
                    <a:pt x="69" y="66"/>
                    <a:pt x="69" y="66"/>
                  </a:cubicBezTo>
                  <a:cubicBezTo>
                    <a:pt x="69" y="72"/>
                    <a:pt x="70" y="77"/>
                    <a:pt x="73" y="81"/>
                  </a:cubicBezTo>
                  <a:cubicBezTo>
                    <a:pt x="60" y="81"/>
                    <a:pt x="60" y="81"/>
                    <a:pt x="60" y="81"/>
                  </a:cubicBezTo>
                  <a:cubicBezTo>
                    <a:pt x="58" y="75"/>
                    <a:pt x="58" y="72"/>
                    <a:pt x="58" y="68"/>
                  </a:cubicBezTo>
                  <a:cubicBezTo>
                    <a:pt x="49" y="79"/>
                    <a:pt x="39" y="85"/>
                    <a:pt x="27" y="85"/>
                  </a:cubicBezTo>
                  <a:cubicBezTo>
                    <a:pt x="12" y="85"/>
                    <a:pt x="0" y="73"/>
                    <a:pt x="0" y="60"/>
                  </a:cubicBezTo>
                  <a:cubicBezTo>
                    <a:pt x="0" y="51"/>
                    <a:pt x="4" y="44"/>
                    <a:pt x="11" y="40"/>
                  </a:cubicBezTo>
                  <a:cubicBezTo>
                    <a:pt x="16" y="37"/>
                    <a:pt x="19" y="36"/>
                    <a:pt x="36" y="35"/>
                  </a:cubicBezTo>
                  <a:cubicBezTo>
                    <a:pt x="51" y="33"/>
                    <a:pt x="57" y="30"/>
                    <a:pt x="57" y="23"/>
                  </a:cubicBezTo>
                  <a:cubicBezTo>
                    <a:pt x="57" y="15"/>
                    <a:pt x="47" y="9"/>
                    <a:pt x="35" y="9"/>
                  </a:cubicBezTo>
                  <a:cubicBezTo>
                    <a:pt x="23" y="9"/>
                    <a:pt x="15" y="14"/>
                    <a:pt x="14" y="24"/>
                  </a:cubicBezTo>
                  <a:cubicBezTo>
                    <a:pt x="4" y="24"/>
                    <a:pt x="4" y="24"/>
                    <a:pt x="4" y="24"/>
                  </a:cubicBezTo>
                  <a:moveTo>
                    <a:pt x="58" y="34"/>
                  </a:moveTo>
                  <a:cubicBezTo>
                    <a:pt x="51" y="39"/>
                    <a:pt x="44" y="41"/>
                    <a:pt x="30" y="44"/>
                  </a:cubicBezTo>
                  <a:cubicBezTo>
                    <a:pt x="17" y="46"/>
                    <a:pt x="11" y="50"/>
                    <a:pt x="11" y="59"/>
                  </a:cubicBezTo>
                  <a:cubicBezTo>
                    <a:pt x="11" y="68"/>
                    <a:pt x="20" y="76"/>
                    <a:pt x="30" y="76"/>
                  </a:cubicBezTo>
                  <a:cubicBezTo>
                    <a:pt x="38" y="76"/>
                    <a:pt x="48" y="71"/>
                    <a:pt x="52" y="64"/>
                  </a:cubicBezTo>
                  <a:cubicBezTo>
                    <a:pt x="56" y="59"/>
                    <a:pt x="57" y="53"/>
                    <a:pt x="57" y="44"/>
                  </a:cubicBezTo>
                  <a:cubicBezTo>
                    <a:pt x="57" y="34"/>
                    <a:pt x="57" y="34"/>
                    <a:pt x="57" y="34"/>
                  </a:cubicBezTo>
                  <a:lnTo>
                    <a:pt x="58"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4" name="Freeform 25">
              <a:extLst>
                <a:ext uri="{FF2B5EF4-FFF2-40B4-BE49-F238E27FC236}">
                  <a16:creationId xmlns:a16="http://schemas.microsoft.com/office/drawing/2014/main" id="{C9900380-B35B-4258-9373-5EA5336958C6}"/>
                </a:ext>
              </a:extLst>
            </p:cNvPr>
            <p:cNvSpPr>
              <a:spLocks/>
            </p:cNvSpPr>
            <p:nvPr/>
          </p:nvSpPr>
          <p:spPr bwMode="auto">
            <a:xfrm>
              <a:off x="4997451" y="3254376"/>
              <a:ext cx="257175" cy="320675"/>
            </a:xfrm>
            <a:custGeom>
              <a:avLst/>
              <a:gdLst>
                <a:gd name="T0" fmla="*/ 56 w 68"/>
                <a:gd name="T1" fmla="*/ 27 h 85"/>
                <a:gd name="T2" fmla="*/ 34 w 68"/>
                <a:gd name="T3" fmla="*/ 10 h 85"/>
                <a:gd name="T4" fmla="*/ 13 w 68"/>
                <a:gd name="T5" fmla="*/ 24 h 85"/>
                <a:gd name="T6" fmla="*/ 21 w 68"/>
                <a:gd name="T7" fmla="*/ 34 h 85"/>
                <a:gd name="T8" fmla="*/ 37 w 68"/>
                <a:gd name="T9" fmla="*/ 37 h 85"/>
                <a:gd name="T10" fmla="*/ 59 w 68"/>
                <a:gd name="T11" fmla="*/ 43 h 85"/>
                <a:gd name="T12" fmla="*/ 68 w 68"/>
                <a:gd name="T13" fmla="*/ 61 h 85"/>
                <a:gd name="T14" fmla="*/ 34 w 68"/>
                <a:gd name="T15" fmla="*/ 85 h 85"/>
                <a:gd name="T16" fmla="*/ 0 w 68"/>
                <a:gd name="T17" fmla="*/ 59 h 85"/>
                <a:gd name="T18" fmla="*/ 11 w 68"/>
                <a:gd name="T19" fmla="*/ 59 h 85"/>
                <a:gd name="T20" fmla="*/ 32 w 68"/>
                <a:gd name="T21" fmla="*/ 77 h 85"/>
                <a:gd name="T22" fmla="*/ 55 w 68"/>
                <a:gd name="T23" fmla="*/ 61 h 85"/>
                <a:gd name="T24" fmla="*/ 36 w 68"/>
                <a:gd name="T25" fmla="*/ 48 h 85"/>
                <a:gd name="T26" fmla="*/ 8 w 68"/>
                <a:gd name="T27" fmla="*/ 40 h 85"/>
                <a:gd name="T28" fmla="*/ 0 w 68"/>
                <a:gd name="T29" fmla="*/ 24 h 85"/>
                <a:gd name="T30" fmla="*/ 32 w 68"/>
                <a:gd name="T31" fmla="*/ 0 h 85"/>
                <a:gd name="T32" fmla="*/ 65 w 68"/>
                <a:gd name="T33" fmla="*/ 27 h 85"/>
                <a:gd name="T34" fmla="*/ 56 w 68"/>
                <a:gd name="T35" fmla="*/ 27 h 85"/>
                <a:gd name="T36" fmla="*/ 56 w 68"/>
                <a:gd name="T37" fmla="*/ 2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85">
                  <a:moveTo>
                    <a:pt x="56" y="27"/>
                  </a:moveTo>
                  <a:cubicBezTo>
                    <a:pt x="56" y="16"/>
                    <a:pt x="47" y="10"/>
                    <a:pt x="34" y="10"/>
                  </a:cubicBezTo>
                  <a:cubicBezTo>
                    <a:pt x="22" y="10"/>
                    <a:pt x="13" y="15"/>
                    <a:pt x="13" y="24"/>
                  </a:cubicBezTo>
                  <a:cubicBezTo>
                    <a:pt x="13" y="28"/>
                    <a:pt x="16" y="32"/>
                    <a:pt x="21" y="34"/>
                  </a:cubicBezTo>
                  <a:cubicBezTo>
                    <a:pt x="23" y="35"/>
                    <a:pt x="24" y="35"/>
                    <a:pt x="37" y="37"/>
                  </a:cubicBezTo>
                  <a:cubicBezTo>
                    <a:pt x="50" y="39"/>
                    <a:pt x="54" y="40"/>
                    <a:pt x="59" y="43"/>
                  </a:cubicBezTo>
                  <a:cubicBezTo>
                    <a:pt x="64" y="47"/>
                    <a:pt x="68" y="53"/>
                    <a:pt x="68" y="61"/>
                  </a:cubicBezTo>
                  <a:cubicBezTo>
                    <a:pt x="68" y="76"/>
                    <a:pt x="55" y="85"/>
                    <a:pt x="34" y="85"/>
                  </a:cubicBezTo>
                  <a:cubicBezTo>
                    <a:pt x="13" y="85"/>
                    <a:pt x="2" y="77"/>
                    <a:pt x="0" y="59"/>
                  </a:cubicBezTo>
                  <a:cubicBezTo>
                    <a:pt x="11" y="59"/>
                    <a:pt x="11" y="59"/>
                    <a:pt x="11" y="59"/>
                  </a:cubicBezTo>
                  <a:cubicBezTo>
                    <a:pt x="12" y="70"/>
                    <a:pt x="20" y="77"/>
                    <a:pt x="32" y="77"/>
                  </a:cubicBezTo>
                  <a:cubicBezTo>
                    <a:pt x="45" y="77"/>
                    <a:pt x="55" y="69"/>
                    <a:pt x="55" y="61"/>
                  </a:cubicBezTo>
                  <a:cubicBezTo>
                    <a:pt x="55" y="53"/>
                    <a:pt x="50" y="50"/>
                    <a:pt x="36" y="48"/>
                  </a:cubicBezTo>
                  <a:cubicBezTo>
                    <a:pt x="16" y="45"/>
                    <a:pt x="13" y="44"/>
                    <a:pt x="8" y="40"/>
                  </a:cubicBezTo>
                  <a:cubicBezTo>
                    <a:pt x="3" y="36"/>
                    <a:pt x="0" y="30"/>
                    <a:pt x="0" y="24"/>
                  </a:cubicBezTo>
                  <a:cubicBezTo>
                    <a:pt x="0" y="10"/>
                    <a:pt x="13" y="0"/>
                    <a:pt x="32" y="0"/>
                  </a:cubicBezTo>
                  <a:cubicBezTo>
                    <a:pt x="53" y="0"/>
                    <a:pt x="64" y="9"/>
                    <a:pt x="65" y="27"/>
                  </a:cubicBezTo>
                  <a:cubicBezTo>
                    <a:pt x="56" y="27"/>
                    <a:pt x="56" y="27"/>
                    <a:pt x="56" y="27"/>
                  </a:cubicBezTo>
                  <a:cubicBezTo>
                    <a:pt x="56" y="27"/>
                    <a:pt x="56" y="27"/>
                    <a:pt x="56"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5" name="Freeform 26">
              <a:extLst>
                <a:ext uri="{FF2B5EF4-FFF2-40B4-BE49-F238E27FC236}">
                  <a16:creationId xmlns:a16="http://schemas.microsoft.com/office/drawing/2014/main" id="{0A894C83-6E5D-4789-86D9-619CCAA00A21}"/>
                </a:ext>
              </a:extLst>
            </p:cNvPr>
            <p:cNvSpPr>
              <a:spLocks/>
            </p:cNvSpPr>
            <p:nvPr/>
          </p:nvSpPr>
          <p:spPr bwMode="auto">
            <a:xfrm>
              <a:off x="5314951" y="3254376"/>
              <a:ext cx="255588" cy="320675"/>
            </a:xfrm>
            <a:custGeom>
              <a:avLst/>
              <a:gdLst>
                <a:gd name="T0" fmla="*/ 56 w 68"/>
                <a:gd name="T1" fmla="*/ 27 h 85"/>
                <a:gd name="T2" fmla="*/ 34 w 68"/>
                <a:gd name="T3" fmla="*/ 10 h 85"/>
                <a:gd name="T4" fmla="*/ 13 w 68"/>
                <a:gd name="T5" fmla="*/ 24 h 85"/>
                <a:gd name="T6" fmla="*/ 21 w 68"/>
                <a:gd name="T7" fmla="*/ 34 h 85"/>
                <a:gd name="T8" fmla="*/ 37 w 68"/>
                <a:gd name="T9" fmla="*/ 37 h 85"/>
                <a:gd name="T10" fmla="*/ 59 w 68"/>
                <a:gd name="T11" fmla="*/ 43 h 85"/>
                <a:gd name="T12" fmla="*/ 68 w 68"/>
                <a:gd name="T13" fmla="*/ 61 h 85"/>
                <a:gd name="T14" fmla="*/ 34 w 68"/>
                <a:gd name="T15" fmla="*/ 85 h 85"/>
                <a:gd name="T16" fmla="*/ 0 w 68"/>
                <a:gd name="T17" fmla="*/ 59 h 85"/>
                <a:gd name="T18" fmla="*/ 11 w 68"/>
                <a:gd name="T19" fmla="*/ 59 h 85"/>
                <a:gd name="T20" fmla="*/ 33 w 68"/>
                <a:gd name="T21" fmla="*/ 77 h 85"/>
                <a:gd name="T22" fmla="*/ 55 w 68"/>
                <a:gd name="T23" fmla="*/ 61 h 85"/>
                <a:gd name="T24" fmla="*/ 36 w 68"/>
                <a:gd name="T25" fmla="*/ 48 h 85"/>
                <a:gd name="T26" fmla="*/ 8 w 68"/>
                <a:gd name="T27" fmla="*/ 40 h 85"/>
                <a:gd name="T28" fmla="*/ 0 w 68"/>
                <a:gd name="T29" fmla="*/ 24 h 85"/>
                <a:gd name="T30" fmla="*/ 33 w 68"/>
                <a:gd name="T31" fmla="*/ 0 h 85"/>
                <a:gd name="T32" fmla="*/ 66 w 68"/>
                <a:gd name="T33" fmla="*/ 27 h 85"/>
                <a:gd name="T34" fmla="*/ 56 w 68"/>
                <a:gd name="T35" fmla="*/ 27 h 85"/>
                <a:gd name="T36" fmla="*/ 56 w 68"/>
                <a:gd name="T37" fmla="*/ 2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85">
                  <a:moveTo>
                    <a:pt x="56" y="27"/>
                  </a:moveTo>
                  <a:cubicBezTo>
                    <a:pt x="56" y="16"/>
                    <a:pt x="48" y="10"/>
                    <a:pt x="34" y="10"/>
                  </a:cubicBezTo>
                  <a:cubicBezTo>
                    <a:pt x="22" y="10"/>
                    <a:pt x="13" y="15"/>
                    <a:pt x="13" y="24"/>
                  </a:cubicBezTo>
                  <a:cubicBezTo>
                    <a:pt x="13" y="28"/>
                    <a:pt x="16" y="32"/>
                    <a:pt x="21" y="34"/>
                  </a:cubicBezTo>
                  <a:cubicBezTo>
                    <a:pt x="24" y="35"/>
                    <a:pt x="25" y="35"/>
                    <a:pt x="37" y="37"/>
                  </a:cubicBezTo>
                  <a:cubicBezTo>
                    <a:pt x="50" y="39"/>
                    <a:pt x="54" y="40"/>
                    <a:pt x="59" y="43"/>
                  </a:cubicBezTo>
                  <a:cubicBezTo>
                    <a:pt x="65" y="47"/>
                    <a:pt x="68" y="53"/>
                    <a:pt x="68" y="61"/>
                  </a:cubicBezTo>
                  <a:cubicBezTo>
                    <a:pt x="68" y="76"/>
                    <a:pt x="55" y="85"/>
                    <a:pt x="34" y="85"/>
                  </a:cubicBezTo>
                  <a:cubicBezTo>
                    <a:pt x="14" y="85"/>
                    <a:pt x="2" y="77"/>
                    <a:pt x="0" y="59"/>
                  </a:cubicBezTo>
                  <a:cubicBezTo>
                    <a:pt x="11" y="59"/>
                    <a:pt x="11" y="59"/>
                    <a:pt x="11" y="59"/>
                  </a:cubicBezTo>
                  <a:cubicBezTo>
                    <a:pt x="13" y="70"/>
                    <a:pt x="20" y="77"/>
                    <a:pt x="33" y="77"/>
                  </a:cubicBezTo>
                  <a:cubicBezTo>
                    <a:pt x="46" y="77"/>
                    <a:pt x="55" y="69"/>
                    <a:pt x="55" y="61"/>
                  </a:cubicBezTo>
                  <a:cubicBezTo>
                    <a:pt x="55" y="53"/>
                    <a:pt x="50" y="50"/>
                    <a:pt x="36" y="48"/>
                  </a:cubicBezTo>
                  <a:cubicBezTo>
                    <a:pt x="16" y="45"/>
                    <a:pt x="13" y="44"/>
                    <a:pt x="8" y="40"/>
                  </a:cubicBezTo>
                  <a:cubicBezTo>
                    <a:pt x="4" y="36"/>
                    <a:pt x="0" y="30"/>
                    <a:pt x="0" y="24"/>
                  </a:cubicBezTo>
                  <a:cubicBezTo>
                    <a:pt x="0" y="10"/>
                    <a:pt x="14" y="0"/>
                    <a:pt x="33" y="0"/>
                  </a:cubicBezTo>
                  <a:cubicBezTo>
                    <a:pt x="53" y="0"/>
                    <a:pt x="64" y="9"/>
                    <a:pt x="66" y="27"/>
                  </a:cubicBezTo>
                  <a:cubicBezTo>
                    <a:pt x="56" y="27"/>
                    <a:pt x="56" y="27"/>
                    <a:pt x="56" y="27"/>
                  </a:cubicBezTo>
                  <a:cubicBezTo>
                    <a:pt x="56" y="27"/>
                    <a:pt x="56" y="27"/>
                    <a:pt x="56"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6" name="Freeform 27">
              <a:extLst>
                <a:ext uri="{FF2B5EF4-FFF2-40B4-BE49-F238E27FC236}">
                  <a16:creationId xmlns:a16="http://schemas.microsoft.com/office/drawing/2014/main" id="{F8BC4161-FDFD-4062-AC87-349D18502405}"/>
                </a:ext>
              </a:extLst>
            </p:cNvPr>
            <p:cNvSpPr>
              <a:spLocks noEditPoints="1"/>
            </p:cNvSpPr>
            <p:nvPr/>
          </p:nvSpPr>
          <p:spPr bwMode="auto">
            <a:xfrm>
              <a:off x="5634038" y="3257551"/>
              <a:ext cx="304800" cy="320675"/>
            </a:xfrm>
            <a:custGeom>
              <a:avLst/>
              <a:gdLst>
                <a:gd name="T0" fmla="*/ 81 w 81"/>
                <a:gd name="T1" fmla="*/ 43 h 85"/>
                <a:gd name="T2" fmla="*/ 40 w 81"/>
                <a:gd name="T3" fmla="*/ 85 h 85"/>
                <a:gd name="T4" fmla="*/ 0 w 81"/>
                <a:gd name="T5" fmla="*/ 43 h 85"/>
                <a:gd name="T6" fmla="*/ 41 w 81"/>
                <a:gd name="T7" fmla="*/ 0 h 85"/>
                <a:gd name="T8" fmla="*/ 81 w 81"/>
                <a:gd name="T9" fmla="*/ 43 h 85"/>
                <a:gd name="T10" fmla="*/ 12 w 81"/>
                <a:gd name="T11" fmla="*/ 43 h 85"/>
                <a:gd name="T12" fmla="*/ 40 w 81"/>
                <a:gd name="T13" fmla="*/ 76 h 85"/>
                <a:gd name="T14" fmla="*/ 69 w 81"/>
                <a:gd name="T15" fmla="*/ 43 h 85"/>
                <a:gd name="T16" fmla="*/ 40 w 81"/>
                <a:gd name="T17" fmla="*/ 9 h 85"/>
                <a:gd name="T18" fmla="*/ 12 w 81"/>
                <a:gd name="T19"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5">
                  <a:moveTo>
                    <a:pt x="81" y="43"/>
                  </a:moveTo>
                  <a:cubicBezTo>
                    <a:pt x="81" y="68"/>
                    <a:pt x="65" y="85"/>
                    <a:pt x="40" y="85"/>
                  </a:cubicBezTo>
                  <a:cubicBezTo>
                    <a:pt x="17" y="85"/>
                    <a:pt x="0" y="67"/>
                    <a:pt x="0" y="43"/>
                  </a:cubicBezTo>
                  <a:cubicBezTo>
                    <a:pt x="0" y="17"/>
                    <a:pt x="17" y="0"/>
                    <a:pt x="41" y="0"/>
                  </a:cubicBezTo>
                  <a:cubicBezTo>
                    <a:pt x="65" y="0"/>
                    <a:pt x="81" y="17"/>
                    <a:pt x="81" y="43"/>
                  </a:cubicBezTo>
                  <a:moveTo>
                    <a:pt x="12" y="43"/>
                  </a:moveTo>
                  <a:cubicBezTo>
                    <a:pt x="12" y="62"/>
                    <a:pt x="24" y="76"/>
                    <a:pt x="40" y="76"/>
                  </a:cubicBezTo>
                  <a:cubicBezTo>
                    <a:pt x="56" y="76"/>
                    <a:pt x="69" y="62"/>
                    <a:pt x="69" y="43"/>
                  </a:cubicBezTo>
                  <a:cubicBezTo>
                    <a:pt x="69" y="23"/>
                    <a:pt x="57" y="9"/>
                    <a:pt x="40" y="9"/>
                  </a:cubicBezTo>
                  <a:cubicBezTo>
                    <a:pt x="24" y="9"/>
                    <a:pt x="12" y="24"/>
                    <a:pt x="12"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7" name="Freeform 28">
              <a:extLst>
                <a:ext uri="{FF2B5EF4-FFF2-40B4-BE49-F238E27FC236}">
                  <a16:creationId xmlns:a16="http://schemas.microsoft.com/office/drawing/2014/main" id="{C397CEE3-A7FD-41EA-8B16-2E69B6A74B61}"/>
                </a:ext>
              </a:extLst>
            </p:cNvPr>
            <p:cNvSpPr>
              <a:spLocks/>
            </p:cNvSpPr>
            <p:nvPr/>
          </p:nvSpPr>
          <p:spPr bwMode="auto">
            <a:xfrm>
              <a:off x="6007101" y="3257551"/>
              <a:ext cx="268288" cy="320675"/>
            </a:xfrm>
            <a:custGeom>
              <a:avLst/>
              <a:gdLst>
                <a:gd name="T0" fmla="*/ 58 w 71"/>
                <a:gd name="T1" fmla="*/ 28 h 85"/>
                <a:gd name="T2" fmla="*/ 38 w 71"/>
                <a:gd name="T3" fmla="*/ 9 h 85"/>
                <a:gd name="T4" fmla="*/ 11 w 71"/>
                <a:gd name="T5" fmla="*/ 43 h 85"/>
                <a:gd name="T6" fmla="*/ 38 w 71"/>
                <a:gd name="T7" fmla="*/ 75 h 85"/>
                <a:gd name="T8" fmla="*/ 53 w 71"/>
                <a:gd name="T9" fmla="*/ 69 h 85"/>
                <a:gd name="T10" fmla="*/ 59 w 71"/>
                <a:gd name="T11" fmla="*/ 56 h 85"/>
                <a:gd name="T12" fmla="*/ 71 w 71"/>
                <a:gd name="T13" fmla="*/ 56 h 85"/>
                <a:gd name="T14" fmla="*/ 63 w 71"/>
                <a:gd name="T15" fmla="*/ 75 h 85"/>
                <a:gd name="T16" fmla="*/ 37 w 71"/>
                <a:gd name="T17" fmla="*/ 85 h 85"/>
                <a:gd name="T18" fmla="*/ 0 w 71"/>
                <a:gd name="T19" fmla="*/ 41 h 85"/>
                <a:gd name="T20" fmla="*/ 37 w 71"/>
                <a:gd name="T21" fmla="*/ 0 h 85"/>
                <a:gd name="T22" fmla="*/ 64 w 71"/>
                <a:gd name="T23" fmla="*/ 12 h 85"/>
                <a:gd name="T24" fmla="*/ 70 w 71"/>
                <a:gd name="T25" fmla="*/ 28 h 85"/>
                <a:gd name="T26" fmla="*/ 58 w 71"/>
                <a:gd name="T27" fmla="*/ 2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85">
                  <a:moveTo>
                    <a:pt x="58" y="28"/>
                  </a:moveTo>
                  <a:cubicBezTo>
                    <a:pt x="56" y="16"/>
                    <a:pt x="48" y="9"/>
                    <a:pt x="38" y="9"/>
                  </a:cubicBezTo>
                  <a:cubicBezTo>
                    <a:pt x="22" y="9"/>
                    <a:pt x="11" y="23"/>
                    <a:pt x="11" y="43"/>
                  </a:cubicBezTo>
                  <a:cubicBezTo>
                    <a:pt x="11" y="62"/>
                    <a:pt x="22" y="75"/>
                    <a:pt x="38" y="75"/>
                  </a:cubicBezTo>
                  <a:cubicBezTo>
                    <a:pt x="44" y="75"/>
                    <a:pt x="49" y="73"/>
                    <a:pt x="53" y="69"/>
                  </a:cubicBezTo>
                  <a:cubicBezTo>
                    <a:pt x="56" y="66"/>
                    <a:pt x="58" y="63"/>
                    <a:pt x="59" y="56"/>
                  </a:cubicBezTo>
                  <a:cubicBezTo>
                    <a:pt x="71" y="56"/>
                    <a:pt x="71" y="56"/>
                    <a:pt x="71" y="56"/>
                  </a:cubicBezTo>
                  <a:cubicBezTo>
                    <a:pt x="70" y="65"/>
                    <a:pt x="67" y="70"/>
                    <a:pt x="63" y="75"/>
                  </a:cubicBezTo>
                  <a:cubicBezTo>
                    <a:pt x="57" y="81"/>
                    <a:pt x="47" y="85"/>
                    <a:pt x="37" y="85"/>
                  </a:cubicBezTo>
                  <a:cubicBezTo>
                    <a:pt x="15" y="85"/>
                    <a:pt x="0" y="67"/>
                    <a:pt x="0" y="41"/>
                  </a:cubicBezTo>
                  <a:cubicBezTo>
                    <a:pt x="0" y="16"/>
                    <a:pt x="14" y="0"/>
                    <a:pt x="37" y="0"/>
                  </a:cubicBezTo>
                  <a:cubicBezTo>
                    <a:pt x="48" y="0"/>
                    <a:pt x="58" y="4"/>
                    <a:pt x="64" y="12"/>
                  </a:cubicBezTo>
                  <a:cubicBezTo>
                    <a:pt x="68" y="16"/>
                    <a:pt x="70" y="21"/>
                    <a:pt x="70" y="28"/>
                  </a:cubicBezTo>
                  <a:cubicBezTo>
                    <a:pt x="58" y="28"/>
                    <a:pt x="58" y="28"/>
                    <a:pt x="58" y="2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8" name="Freeform 29">
              <a:extLst>
                <a:ext uri="{FF2B5EF4-FFF2-40B4-BE49-F238E27FC236}">
                  <a16:creationId xmlns:a16="http://schemas.microsoft.com/office/drawing/2014/main" id="{7E541431-574C-437B-8AA9-48B12F715E76}"/>
                </a:ext>
              </a:extLst>
            </p:cNvPr>
            <p:cNvSpPr>
              <a:spLocks noEditPoints="1"/>
            </p:cNvSpPr>
            <p:nvPr/>
          </p:nvSpPr>
          <p:spPr bwMode="auto">
            <a:xfrm>
              <a:off x="6361113" y="3155951"/>
              <a:ext cx="41275" cy="406400"/>
            </a:xfrm>
            <a:custGeom>
              <a:avLst/>
              <a:gdLst>
                <a:gd name="T0" fmla="*/ 26 w 26"/>
                <a:gd name="T1" fmla="*/ 31 h 256"/>
                <a:gd name="T2" fmla="*/ 0 w 26"/>
                <a:gd name="T3" fmla="*/ 31 h 256"/>
                <a:gd name="T4" fmla="*/ 0 w 26"/>
                <a:gd name="T5" fmla="*/ 0 h 256"/>
                <a:gd name="T6" fmla="*/ 26 w 26"/>
                <a:gd name="T7" fmla="*/ 0 h 256"/>
                <a:gd name="T8" fmla="*/ 26 w 26"/>
                <a:gd name="T9" fmla="*/ 31 h 256"/>
                <a:gd name="T10" fmla="*/ 26 w 26"/>
                <a:gd name="T11" fmla="*/ 256 h 256"/>
                <a:gd name="T12" fmla="*/ 0 w 26"/>
                <a:gd name="T13" fmla="*/ 256 h 256"/>
                <a:gd name="T14" fmla="*/ 0 w 26"/>
                <a:gd name="T15" fmla="*/ 73 h 256"/>
                <a:gd name="T16" fmla="*/ 26 w 26"/>
                <a:gd name="T17" fmla="*/ 73 h 256"/>
                <a:gd name="T18" fmla="*/ 26 w 26"/>
                <a:gd name="T19"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6">
                  <a:moveTo>
                    <a:pt x="26" y="31"/>
                  </a:moveTo>
                  <a:lnTo>
                    <a:pt x="0" y="31"/>
                  </a:lnTo>
                  <a:lnTo>
                    <a:pt x="0" y="0"/>
                  </a:lnTo>
                  <a:lnTo>
                    <a:pt x="26" y="0"/>
                  </a:lnTo>
                  <a:lnTo>
                    <a:pt x="26" y="31"/>
                  </a:lnTo>
                  <a:close/>
                  <a:moveTo>
                    <a:pt x="26" y="256"/>
                  </a:moveTo>
                  <a:lnTo>
                    <a:pt x="0" y="256"/>
                  </a:lnTo>
                  <a:lnTo>
                    <a:pt x="0" y="73"/>
                  </a:lnTo>
                  <a:lnTo>
                    <a:pt x="26" y="73"/>
                  </a:lnTo>
                  <a:lnTo>
                    <a:pt x="26" y="2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9" name="Freeform 30">
              <a:extLst>
                <a:ext uri="{FF2B5EF4-FFF2-40B4-BE49-F238E27FC236}">
                  <a16:creationId xmlns:a16="http://schemas.microsoft.com/office/drawing/2014/main" id="{5D656C51-B7DA-4860-86BE-D35AE9908AE0}"/>
                </a:ext>
              </a:extLst>
            </p:cNvPr>
            <p:cNvSpPr>
              <a:spLocks noEditPoints="1"/>
            </p:cNvSpPr>
            <p:nvPr/>
          </p:nvSpPr>
          <p:spPr bwMode="auto">
            <a:xfrm>
              <a:off x="6361113" y="3155951"/>
              <a:ext cx="41275" cy="406400"/>
            </a:xfrm>
            <a:custGeom>
              <a:avLst/>
              <a:gdLst>
                <a:gd name="T0" fmla="*/ 26 w 26"/>
                <a:gd name="T1" fmla="*/ 31 h 256"/>
                <a:gd name="T2" fmla="*/ 0 w 26"/>
                <a:gd name="T3" fmla="*/ 31 h 256"/>
                <a:gd name="T4" fmla="*/ 0 w 26"/>
                <a:gd name="T5" fmla="*/ 0 h 256"/>
                <a:gd name="T6" fmla="*/ 26 w 26"/>
                <a:gd name="T7" fmla="*/ 0 h 256"/>
                <a:gd name="T8" fmla="*/ 26 w 26"/>
                <a:gd name="T9" fmla="*/ 31 h 256"/>
                <a:gd name="T10" fmla="*/ 26 w 26"/>
                <a:gd name="T11" fmla="*/ 256 h 256"/>
                <a:gd name="T12" fmla="*/ 0 w 26"/>
                <a:gd name="T13" fmla="*/ 256 h 256"/>
                <a:gd name="T14" fmla="*/ 0 w 26"/>
                <a:gd name="T15" fmla="*/ 73 h 256"/>
                <a:gd name="T16" fmla="*/ 26 w 26"/>
                <a:gd name="T17" fmla="*/ 73 h 256"/>
                <a:gd name="T18" fmla="*/ 26 w 26"/>
                <a:gd name="T19"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6">
                  <a:moveTo>
                    <a:pt x="26" y="31"/>
                  </a:moveTo>
                  <a:lnTo>
                    <a:pt x="0" y="31"/>
                  </a:lnTo>
                  <a:lnTo>
                    <a:pt x="0" y="0"/>
                  </a:lnTo>
                  <a:lnTo>
                    <a:pt x="26" y="0"/>
                  </a:lnTo>
                  <a:lnTo>
                    <a:pt x="26" y="31"/>
                  </a:lnTo>
                  <a:moveTo>
                    <a:pt x="26" y="256"/>
                  </a:moveTo>
                  <a:lnTo>
                    <a:pt x="0" y="256"/>
                  </a:lnTo>
                  <a:lnTo>
                    <a:pt x="0" y="73"/>
                  </a:lnTo>
                  <a:lnTo>
                    <a:pt x="26" y="73"/>
                  </a:lnTo>
                  <a:lnTo>
                    <a:pt x="26" y="25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0" name="Freeform 31">
              <a:extLst>
                <a:ext uri="{FF2B5EF4-FFF2-40B4-BE49-F238E27FC236}">
                  <a16:creationId xmlns:a16="http://schemas.microsoft.com/office/drawing/2014/main" id="{97B74962-4457-4599-8EB3-AC496C49EBD7}"/>
                </a:ext>
              </a:extLst>
            </p:cNvPr>
            <p:cNvSpPr>
              <a:spLocks noEditPoints="1"/>
            </p:cNvSpPr>
            <p:nvPr/>
          </p:nvSpPr>
          <p:spPr bwMode="auto">
            <a:xfrm>
              <a:off x="6489701" y="3257551"/>
              <a:ext cx="274638" cy="320675"/>
            </a:xfrm>
            <a:custGeom>
              <a:avLst/>
              <a:gdLst>
                <a:gd name="T0" fmla="*/ 4 w 73"/>
                <a:gd name="T1" fmla="*/ 24 h 85"/>
                <a:gd name="T2" fmla="*/ 15 w 73"/>
                <a:gd name="T3" fmla="*/ 5 h 85"/>
                <a:gd name="T4" fmla="*/ 36 w 73"/>
                <a:gd name="T5" fmla="*/ 0 h 85"/>
                <a:gd name="T6" fmla="*/ 61 w 73"/>
                <a:gd name="T7" fmla="*/ 7 h 85"/>
                <a:gd name="T8" fmla="*/ 70 w 73"/>
                <a:gd name="T9" fmla="*/ 26 h 85"/>
                <a:gd name="T10" fmla="*/ 70 w 73"/>
                <a:gd name="T11" fmla="*/ 66 h 85"/>
                <a:gd name="T12" fmla="*/ 73 w 73"/>
                <a:gd name="T13" fmla="*/ 81 h 85"/>
                <a:gd name="T14" fmla="*/ 61 w 73"/>
                <a:gd name="T15" fmla="*/ 81 h 85"/>
                <a:gd name="T16" fmla="*/ 58 w 73"/>
                <a:gd name="T17" fmla="*/ 68 h 85"/>
                <a:gd name="T18" fmla="*/ 27 w 73"/>
                <a:gd name="T19" fmla="*/ 85 h 85"/>
                <a:gd name="T20" fmla="*/ 0 w 73"/>
                <a:gd name="T21" fmla="*/ 60 h 85"/>
                <a:gd name="T22" fmla="*/ 12 w 73"/>
                <a:gd name="T23" fmla="*/ 40 h 85"/>
                <a:gd name="T24" fmla="*/ 37 w 73"/>
                <a:gd name="T25" fmla="*/ 35 h 85"/>
                <a:gd name="T26" fmla="*/ 58 w 73"/>
                <a:gd name="T27" fmla="*/ 23 h 85"/>
                <a:gd name="T28" fmla="*/ 36 w 73"/>
                <a:gd name="T29" fmla="*/ 9 h 85"/>
                <a:gd name="T30" fmla="*/ 15 w 73"/>
                <a:gd name="T31" fmla="*/ 24 h 85"/>
                <a:gd name="T32" fmla="*/ 4 w 73"/>
                <a:gd name="T33" fmla="*/ 24 h 85"/>
                <a:gd name="T34" fmla="*/ 58 w 73"/>
                <a:gd name="T35" fmla="*/ 34 h 85"/>
                <a:gd name="T36" fmla="*/ 31 w 73"/>
                <a:gd name="T37" fmla="*/ 44 h 85"/>
                <a:gd name="T38" fmla="*/ 12 w 73"/>
                <a:gd name="T39" fmla="*/ 59 h 85"/>
                <a:gd name="T40" fmla="*/ 31 w 73"/>
                <a:gd name="T41" fmla="*/ 76 h 85"/>
                <a:gd name="T42" fmla="*/ 53 w 73"/>
                <a:gd name="T43" fmla="*/ 64 h 85"/>
                <a:gd name="T44" fmla="*/ 58 w 73"/>
                <a:gd name="T45" fmla="*/ 44 h 85"/>
                <a:gd name="T46" fmla="*/ 58 w 73"/>
                <a:gd name="T47"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85">
                  <a:moveTo>
                    <a:pt x="4" y="24"/>
                  </a:moveTo>
                  <a:cubicBezTo>
                    <a:pt x="5" y="14"/>
                    <a:pt x="8" y="9"/>
                    <a:pt x="15" y="5"/>
                  </a:cubicBezTo>
                  <a:cubicBezTo>
                    <a:pt x="21" y="2"/>
                    <a:pt x="28" y="0"/>
                    <a:pt x="36" y="0"/>
                  </a:cubicBezTo>
                  <a:cubicBezTo>
                    <a:pt x="45" y="0"/>
                    <a:pt x="55" y="3"/>
                    <a:pt x="61" y="7"/>
                  </a:cubicBezTo>
                  <a:cubicBezTo>
                    <a:pt x="67" y="11"/>
                    <a:pt x="70" y="17"/>
                    <a:pt x="70" y="26"/>
                  </a:cubicBezTo>
                  <a:cubicBezTo>
                    <a:pt x="70" y="66"/>
                    <a:pt x="70" y="66"/>
                    <a:pt x="70" y="66"/>
                  </a:cubicBezTo>
                  <a:cubicBezTo>
                    <a:pt x="70" y="72"/>
                    <a:pt x="71" y="77"/>
                    <a:pt x="73" y="81"/>
                  </a:cubicBezTo>
                  <a:cubicBezTo>
                    <a:pt x="61" y="81"/>
                    <a:pt x="61" y="81"/>
                    <a:pt x="61" y="81"/>
                  </a:cubicBezTo>
                  <a:cubicBezTo>
                    <a:pt x="59" y="75"/>
                    <a:pt x="58" y="72"/>
                    <a:pt x="58" y="68"/>
                  </a:cubicBezTo>
                  <a:cubicBezTo>
                    <a:pt x="50" y="79"/>
                    <a:pt x="39" y="85"/>
                    <a:pt x="27" y="85"/>
                  </a:cubicBezTo>
                  <a:cubicBezTo>
                    <a:pt x="13" y="85"/>
                    <a:pt x="0" y="73"/>
                    <a:pt x="0" y="60"/>
                  </a:cubicBezTo>
                  <a:cubicBezTo>
                    <a:pt x="0" y="51"/>
                    <a:pt x="5" y="44"/>
                    <a:pt x="12" y="40"/>
                  </a:cubicBezTo>
                  <a:cubicBezTo>
                    <a:pt x="17" y="37"/>
                    <a:pt x="19" y="36"/>
                    <a:pt x="37" y="35"/>
                  </a:cubicBezTo>
                  <a:cubicBezTo>
                    <a:pt x="52" y="33"/>
                    <a:pt x="58" y="30"/>
                    <a:pt x="58" y="23"/>
                  </a:cubicBezTo>
                  <a:cubicBezTo>
                    <a:pt x="58" y="15"/>
                    <a:pt x="49" y="9"/>
                    <a:pt x="36" y="9"/>
                  </a:cubicBezTo>
                  <a:cubicBezTo>
                    <a:pt x="23" y="9"/>
                    <a:pt x="16" y="14"/>
                    <a:pt x="15" y="24"/>
                  </a:cubicBezTo>
                  <a:cubicBezTo>
                    <a:pt x="4" y="24"/>
                    <a:pt x="4" y="24"/>
                    <a:pt x="4" y="24"/>
                  </a:cubicBezTo>
                  <a:moveTo>
                    <a:pt x="58" y="34"/>
                  </a:moveTo>
                  <a:cubicBezTo>
                    <a:pt x="52" y="39"/>
                    <a:pt x="44" y="41"/>
                    <a:pt x="31" y="44"/>
                  </a:cubicBezTo>
                  <a:cubicBezTo>
                    <a:pt x="17" y="46"/>
                    <a:pt x="12" y="50"/>
                    <a:pt x="12" y="59"/>
                  </a:cubicBezTo>
                  <a:cubicBezTo>
                    <a:pt x="12" y="68"/>
                    <a:pt x="20" y="76"/>
                    <a:pt x="31" y="76"/>
                  </a:cubicBezTo>
                  <a:cubicBezTo>
                    <a:pt x="38" y="76"/>
                    <a:pt x="49" y="71"/>
                    <a:pt x="53" y="64"/>
                  </a:cubicBezTo>
                  <a:cubicBezTo>
                    <a:pt x="56" y="59"/>
                    <a:pt x="58" y="53"/>
                    <a:pt x="58" y="44"/>
                  </a:cubicBezTo>
                  <a:cubicBezTo>
                    <a:pt x="58" y="34"/>
                    <a:pt x="58" y="34"/>
                    <a:pt x="58"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1" name="Freeform 32">
              <a:extLst>
                <a:ext uri="{FF2B5EF4-FFF2-40B4-BE49-F238E27FC236}">
                  <a16:creationId xmlns:a16="http://schemas.microsoft.com/office/drawing/2014/main" id="{992D5D37-283F-4B99-8890-3CEACB9EA25B}"/>
                </a:ext>
              </a:extLst>
            </p:cNvPr>
            <p:cNvSpPr>
              <a:spLocks/>
            </p:cNvSpPr>
            <p:nvPr/>
          </p:nvSpPr>
          <p:spPr bwMode="auto">
            <a:xfrm>
              <a:off x="6824663" y="3175001"/>
              <a:ext cx="161925" cy="403225"/>
            </a:xfrm>
            <a:custGeom>
              <a:avLst/>
              <a:gdLst>
                <a:gd name="T0" fmla="*/ 43 w 43"/>
                <a:gd name="T1" fmla="*/ 34 h 107"/>
                <a:gd name="T2" fmla="*/ 22 w 43"/>
                <a:gd name="T3" fmla="*/ 34 h 107"/>
                <a:gd name="T4" fmla="*/ 22 w 43"/>
                <a:gd name="T5" fmla="*/ 82 h 107"/>
                <a:gd name="T6" fmla="*/ 32 w 43"/>
                <a:gd name="T7" fmla="*/ 97 h 107"/>
                <a:gd name="T8" fmla="*/ 43 w 43"/>
                <a:gd name="T9" fmla="*/ 92 h 107"/>
                <a:gd name="T10" fmla="*/ 43 w 43"/>
                <a:gd name="T11" fmla="*/ 103 h 107"/>
                <a:gd name="T12" fmla="*/ 29 w 43"/>
                <a:gd name="T13" fmla="*/ 107 h 107"/>
                <a:gd name="T14" fmla="*/ 11 w 43"/>
                <a:gd name="T15" fmla="*/ 87 h 107"/>
                <a:gd name="T16" fmla="*/ 11 w 43"/>
                <a:gd name="T17" fmla="*/ 34 h 107"/>
                <a:gd name="T18" fmla="*/ 0 w 43"/>
                <a:gd name="T19" fmla="*/ 34 h 107"/>
                <a:gd name="T20" fmla="*/ 0 w 43"/>
                <a:gd name="T21" fmla="*/ 26 h 107"/>
                <a:gd name="T22" fmla="*/ 11 w 43"/>
                <a:gd name="T23" fmla="*/ 26 h 107"/>
                <a:gd name="T24" fmla="*/ 11 w 43"/>
                <a:gd name="T25" fmla="*/ 0 h 107"/>
                <a:gd name="T26" fmla="*/ 22 w 43"/>
                <a:gd name="T27" fmla="*/ 0 h 107"/>
                <a:gd name="T28" fmla="*/ 22 w 43"/>
                <a:gd name="T29" fmla="*/ 26 h 107"/>
                <a:gd name="T30" fmla="*/ 43 w 43"/>
                <a:gd name="T31" fmla="*/ 26 h 107"/>
                <a:gd name="T32" fmla="*/ 43 w 43"/>
                <a:gd name="T33" fmla="*/ 3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107">
                  <a:moveTo>
                    <a:pt x="43" y="34"/>
                  </a:moveTo>
                  <a:cubicBezTo>
                    <a:pt x="22" y="34"/>
                    <a:pt x="22" y="34"/>
                    <a:pt x="22" y="34"/>
                  </a:cubicBezTo>
                  <a:cubicBezTo>
                    <a:pt x="22" y="82"/>
                    <a:pt x="22" y="82"/>
                    <a:pt x="22" y="82"/>
                  </a:cubicBezTo>
                  <a:cubicBezTo>
                    <a:pt x="22" y="93"/>
                    <a:pt x="25" y="97"/>
                    <a:pt x="32" y="97"/>
                  </a:cubicBezTo>
                  <a:cubicBezTo>
                    <a:pt x="36" y="97"/>
                    <a:pt x="38" y="96"/>
                    <a:pt x="43" y="92"/>
                  </a:cubicBezTo>
                  <a:cubicBezTo>
                    <a:pt x="43" y="103"/>
                    <a:pt x="43" y="103"/>
                    <a:pt x="43" y="103"/>
                  </a:cubicBezTo>
                  <a:cubicBezTo>
                    <a:pt x="37" y="106"/>
                    <a:pt x="34" y="107"/>
                    <a:pt x="29" y="107"/>
                  </a:cubicBezTo>
                  <a:cubicBezTo>
                    <a:pt x="17" y="107"/>
                    <a:pt x="11" y="100"/>
                    <a:pt x="11" y="87"/>
                  </a:cubicBezTo>
                  <a:cubicBezTo>
                    <a:pt x="11" y="34"/>
                    <a:pt x="11" y="34"/>
                    <a:pt x="11" y="34"/>
                  </a:cubicBezTo>
                  <a:cubicBezTo>
                    <a:pt x="0" y="34"/>
                    <a:pt x="0" y="34"/>
                    <a:pt x="0" y="34"/>
                  </a:cubicBezTo>
                  <a:cubicBezTo>
                    <a:pt x="0" y="26"/>
                    <a:pt x="0" y="26"/>
                    <a:pt x="0" y="26"/>
                  </a:cubicBezTo>
                  <a:cubicBezTo>
                    <a:pt x="11" y="26"/>
                    <a:pt x="11" y="26"/>
                    <a:pt x="11" y="26"/>
                  </a:cubicBezTo>
                  <a:cubicBezTo>
                    <a:pt x="11" y="0"/>
                    <a:pt x="11" y="0"/>
                    <a:pt x="11" y="0"/>
                  </a:cubicBezTo>
                  <a:cubicBezTo>
                    <a:pt x="22" y="0"/>
                    <a:pt x="22" y="0"/>
                    <a:pt x="22" y="0"/>
                  </a:cubicBezTo>
                  <a:cubicBezTo>
                    <a:pt x="22" y="26"/>
                    <a:pt x="22" y="26"/>
                    <a:pt x="22" y="26"/>
                  </a:cubicBezTo>
                  <a:cubicBezTo>
                    <a:pt x="43" y="26"/>
                    <a:pt x="43" y="26"/>
                    <a:pt x="43" y="26"/>
                  </a:cubicBezTo>
                  <a:cubicBezTo>
                    <a:pt x="43" y="34"/>
                    <a:pt x="43" y="34"/>
                    <a:pt x="43" y="3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2" name="Freeform 33">
              <a:extLst>
                <a:ext uri="{FF2B5EF4-FFF2-40B4-BE49-F238E27FC236}">
                  <a16:creationId xmlns:a16="http://schemas.microsoft.com/office/drawing/2014/main" id="{C122B41C-6994-4336-B9DD-3E6FBD1D959A}"/>
                </a:ext>
              </a:extLst>
            </p:cNvPr>
            <p:cNvSpPr>
              <a:spLocks noEditPoints="1"/>
            </p:cNvSpPr>
            <p:nvPr/>
          </p:nvSpPr>
          <p:spPr bwMode="auto">
            <a:xfrm>
              <a:off x="7073901" y="3155951"/>
              <a:ext cx="41275" cy="406400"/>
            </a:xfrm>
            <a:custGeom>
              <a:avLst/>
              <a:gdLst>
                <a:gd name="T0" fmla="*/ 26 w 26"/>
                <a:gd name="T1" fmla="*/ 31 h 256"/>
                <a:gd name="T2" fmla="*/ 0 w 26"/>
                <a:gd name="T3" fmla="*/ 31 h 256"/>
                <a:gd name="T4" fmla="*/ 0 w 26"/>
                <a:gd name="T5" fmla="*/ 0 h 256"/>
                <a:gd name="T6" fmla="*/ 26 w 26"/>
                <a:gd name="T7" fmla="*/ 0 h 256"/>
                <a:gd name="T8" fmla="*/ 26 w 26"/>
                <a:gd name="T9" fmla="*/ 31 h 256"/>
                <a:gd name="T10" fmla="*/ 26 w 26"/>
                <a:gd name="T11" fmla="*/ 256 h 256"/>
                <a:gd name="T12" fmla="*/ 0 w 26"/>
                <a:gd name="T13" fmla="*/ 256 h 256"/>
                <a:gd name="T14" fmla="*/ 0 w 26"/>
                <a:gd name="T15" fmla="*/ 73 h 256"/>
                <a:gd name="T16" fmla="*/ 26 w 26"/>
                <a:gd name="T17" fmla="*/ 73 h 256"/>
                <a:gd name="T18" fmla="*/ 26 w 26"/>
                <a:gd name="T19"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6">
                  <a:moveTo>
                    <a:pt x="26" y="31"/>
                  </a:moveTo>
                  <a:lnTo>
                    <a:pt x="0" y="31"/>
                  </a:lnTo>
                  <a:lnTo>
                    <a:pt x="0" y="0"/>
                  </a:lnTo>
                  <a:lnTo>
                    <a:pt x="26" y="0"/>
                  </a:lnTo>
                  <a:lnTo>
                    <a:pt x="26" y="31"/>
                  </a:lnTo>
                  <a:close/>
                  <a:moveTo>
                    <a:pt x="26" y="256"/>
                  </a:moveTo>
                  <a:lnTo>
                    <a:pt x="0" y="256"/>
                  </a:lnTo>
                  <a:lnTo>
                    <a:pt x="0" y="73"/>
                  </a:lnTo>
                  <a:lnTo>
                    <a:pt x="26" y="73"/>
                  </a:lnTo>
                  <a:lnTo>
                    <a:pt x="26" y="2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3" name="Freeform 34">
              <a:extLst>
                <a:ext uri="{FF2B5EF4-FFF2-40B4-BE49-F238E27FC236}">
                  <a16:creationId xmlns:a16="http://schemas.microsoft.com/office/drawing/2014/main" id="{D6466AE2-A85C-4182-946B-72CBB7D3E27F}"/>
                </a:ext>
              </a:extLst>
            </p:cNvPr>
            <p:cNvSpPr>
              <a:spLocks noEditPoints="1"/>
            </p:cNvSpPr>
            <p:nvPr/>
          </p:nvSpPr>
          <p:spPr bwMode="auto">
            <a:xfrm>
              <a:off x="7073901" y="3155951"/>
              <a:ext cx="41275" cy="406400"/>
            </a:xfrm>
            <a:custGeom>
              <a:avLst/>
              <a:gdLst>
                <a:gd name="T0" fmla="*/ 26 w 26"/>
                <a:gd name="T1" fmla="*/ 31 h 256"/>
                <a:gd name="T2" fmla="*/ 0 w 26"/>
                <a:gd name="T3" fmla="*/ 31 h 256"/>
                <a:gd name="T4" fmla="*/ 0 w 26"/>
                <a:gd name="T5" fmla="*/ 0 h 256"/>
                <a:gd name="T6" fmla="*/ 26 w 26"/>
                <a:gd name="T7" fmla="*/ 0 h 256"/>
                <a:gd name="T8" fmla="*/ 26 w 26"/>
                <a:gd name="T9" fmla="*/ 31 h 256"/>
                <a:gd name="T10" fmla="*/ 26 w 26"/>
                <a:gd name="T11" fmla="*/ 256 h 256"/>
                <a:gd name="T12" fmla="*/ 0 w 26"/>
                <a:gd name="T13" fmla="*/ 256 h 256"/>
                <a:gd name="T14" fmla="*/ 0 w 26"/>
                <a:gd name="T15" fmla="*/ 73 h 256"/>
                <a:gd name="T16" fmla="*/ 26 w 26"/>
                <a:gd name="T17" fmla="*/ 73 h 256"/>
                <a:gd name="T18" fmla="*/ 26 w 26"/>
                <a:gd name="T19"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6">
                  <a:moveTo>
                    <a:pt x="26" y="31"/>
                  </a:moveTo>
                  <a:lnTo>
                    <a:pt x="0" y="31"/>
                  </a:lnTo>
                  <a:lnTo>
                    <a:pt x="0" y="0"/>
                  </a:lnTo>
                  <a:lnTo>
                    <a:pt x="26" y="0"/>
                  </a:lnTo>
                  <a:lnTo>
                    <a:pt x="26" y="31"/>
                  </a:lnTo>
                  <a:moveTo>
                    <a:pt x="26" y="256"/>
                  </a:moveTo>
                  <a:lnTo>
                    <a:pt x="0" y="256"/>
                  </a:lnTo>
                  <a:lnTo>
                    <a:pt x="0" y="73"/>
                  </a:lnTo>
                  <a:lnTo>
                    <a:pt x="26" y="73"/>
                  </a:lnTo>
                  <a:lnTo>
                    <a:pt x="26" y="25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4" name="Freeform 35">
              <a:extLst>
                <a:ext uri="{FF2B5EF4-FFF2-40B4-BE49-F238E27FC236}">
                  <a16:creationId xmlns:a16="http://schemas.microsoft.com/office/drawing/2014/main" id="{30212F3A-F976-44FC-B0A7-00BE8C5445AB}"/>
                </a:ext>
              </a:extLst>
            </p:cNvPr>
            <p:cNvSpPr>
              <a:spLocks noEditPoints="1"/>
            </p:cNvSpPr>
            <p:nvPr/>
          </p:nvSpPr>
          <p:spPr bwMode="auto">
            <a:xfrm>
              <a:off x="7205663" y="3257551"/>
              <a:ext cx="304800" cy="320675"/>
            </a:xfrm>
            <a:custGeom>
              <a:avLst/>
              <a:gdLst>
                <a:gd name="T0" fmla="*/ 81 w 81"/>
                <a:gd name="T1" fmla="*/ 43 h 85"/>
                <a:gd name="T2" fmla="*/ 41 w 81"/>
                <a:gd name="T3" fmla="*/ 85 h 85"/>
                <a:gd name="T4" fmla="*/ 0 w 81"/>
                <a:gd name="T5" fmla="*/ 43 h 85"/>
                <a:gd name="T6" fmla="*/ 41 w 81"/>
                <a:gd name="T7" fmla="*/ 0 h 85"/>
                <a:gd name="T8" fmla="*/ 81 w 81"/>
                <a:gd name="T9" fmla="*/ 43 h 85"/>
                <a:gd name="T10" fmla="*/ 12 w 81"/>
                <a:gd name="T11" fmla="*/ 43 h 85"/>
                <a:gd name="T12" fmla="*/ 41 w 81"/>
                <a:gd name="T13" fmla="*/ 76 h 85"/>
                <a:gd name="T14" fmla="*/ 69 w 81"/>
                <a:gd name="T15" fmla="*/ 43 h 85"/>
                <a:gd name="T16" fmla="*/ 40 w 81"/>
                <a:gd name="T17" fmla="*/ 9 h 85"/>
                <a:gd name="T18" fmla="*/ 12 w 81"/>
                <a:gd name="T19"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5">
                  <a:moveTo>
                    <a:pt x="81" y="43"/>
                  </a:moveTo>
                  <a:cubicBezTo>
                    <a:pt x="81" y="68"/>
                    <a:pt x="65" y="85"/>
                    <a:pt x="41" y="85"/>
                  </a:cubicBezTo>
                  <a:cubicBezTo>
                    <a:pt x="17" y="85"/>
                    <a:pt x="0" y="67"/>
                    <a:pt x="0" y="43"/>
                  </a:cubicBezTo>
                  <a:cubicBezTo>
                    <a:pt x="0" y="17"/>
                    <a:pt x="17" y="0"/>
                    <a:pt x="41" y="0"/>
                  </a:cubicBezTo>
                  <a:cubicBezTo>
                    <a:pt x="65" y="0"/>
                    <a:pt x="81" y="17"/>
                    <a:pt x="81" y="43"/>
                  </a:cubicBezTo>
                  <a:moveTo>
                    <a:pt x="12" y="43"/>
                  </a:moveTo>
                  <a:cubicBezTo>
                    <a:pt x="12" y="62"/>
                    <a:pt x="25" y="76"/>
                    <a:pt x="41" y="76"/>
                  </a:cubicBezTo>
                  <a:cubicBezTo>
                    <a:pt x="57" y="76"/>
                    <a:pt x="69" y="62"/>
                    <a:pt x="69" y="43"/>
                  </a:cubicBezTo>
                  <a:cubicBezTo>
                    <a:pt x="69" y="23"/>
                    <a:pt x="57" y="9"/>
                    <a:pt x="40" y="9"/>
                  </a:cubicBezTo>
                  <a:cubicBezTo>
                    <a:pt x="25" y="9"/>
                    <a:pt x="12" y="24"/>
                    <a:pt x="12"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5" name="Freeform 36">
              <a:extLst>
                <a:ext uri="{FF2B5EF4-FFF2-40B4-BE49-F238E27FC236}">
                  <a16:creationId xmlns:a16="http://schemas.microsoft.com/office/drawing/2014/main" id="{CBE55F76-204A-4051-B4C2-C85A3C0E3E18}"/>
                </a:ext>
              </a:extLst>
            </p:cNvPr>
            <p:cNvSpPr>
              <a:spLocks/>
            </p:cNvSpPr>
            <p:nvPr/>
          </p:nvSpPr>
          <p:spPr bwMode="auto">
            <a:xfrm>
              <a:off x="7596188" y="3257551"/>
              <a:ext cx="252413" cy="304800"/>
            </a:xfrm>
            <a:custGeom>
              <a:avLst/>
              <a:gdLst>
                <a:gd name="T0" fmla="*/ 12 w 67"/>
                <a:gd name="T1" fmla="*/ 4 h 81"/>
                <a:gd name="T2" fmla="*/ 12 w 67"/>
                <a:gd name="T3" fmla="*/ 17 h 81"/>
                <a:gd name="T4" fmla="*/ 41 w 67"/>
                <a:gd name="T5" fmla="*/ 0 h 81"/>
                <a:gd name="T6" fmla="*/ 67 w 67"/>
                <a:gd name="T7" fmla="*/ 30 h 81"/>
                <a:gd name="T8" fmla="*/ 67 w 67"/>
                <a:gd name="T9" fmla="*/ 81 h 81"/>
                <a:gd name="T10" fmla="*/ 56 w 67"/>
                <a:gd name="T11" fmla="*/ 81 h 81"/>
                <a:gd name="T12" fmla="*/ 56 w 67"/>
                <a:gd name="T13" fmla="*/ 34 h 81"/>
                <a:gd name="T14" fmla="*/ 52 w 67"/>
                <a:gd name="T15" fmla="*/ 16 h 81"/>
                <a:gd name="T16" fmla="*/ 37 w 67"/>
                <a:gd name="T17" fmla="*/ 9 h 81"/>
                <a:gd name="T18" fmla="*/ 12 w 67"/>
                <a:gd name="T19" fmla="*/ 41 h 81"/>
                <a:gd name="T20" fmla="*/ 12 w 67"/>
                <a:gd name="T21" fmla="*/ 81 h 81"/>
                <a:gd name="T22" fmla="*/ 0 w 67"/>
                <a:gd name="T23" fmla="*/ 81 h 81"/>
                <a:gd name="T24" fmla="*/ 0 w 67"/>
                <a:gd name="T25" fmla="*/ 4 h 81"/>
                <a:gd name="T26" fmla="*/ 12 w 67"/>
                <a:gd name="T2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1">
                  <a:moveTo>
                    <a:pt x="12" y="4"/>
                  </a:moveTo>
                  <a:cubicBezTo>
                    <a:pt x="12" y="17"/>
                    <a:pt x="12" y="17"/>
                    <a:pt x="12" y="17"/>
                  </a:cubicBezTo>
                  <a:cubicBezTo>
                    <a:pt x="18" y="6"/>
                    <a:pt x="28" y="0"/>
                    <a:pt x="41" y="0"/>
                  </a:cubicBezTo>
                  <a:cubicBezTo>
                    <a:pt x="58" y="0"/>
                    <a:pt x="67" y="11"/>
                    <a:pt x="67" y="30"/>
                  </a:cubicBezTo>
                  <a:cubicBezTo>
                    <a:pt x="67" y="81"/>
                    <a:pt x="67" y="81"/>
                    <a:pt x="67" y="81"/>
                  </a:cubicBezTo>
                  <a:cubicBezTo>
                    <a:pt x="56" y="81"/>
                    <a:pt x="56" y="81"/>
                    <a:pt x="56" y="81"/>
                  </a:cubicBezTo>
                  <a:cubicBezTo>
                    <a:pt x="56" y="34"/>
                    <a:pt x="56" y="34"/>
                    <a:pt x="56" y="34"/>
                  </a:cubicBezTo>
                  <a:cubicBezTo>
                    <a:pt x="56" y="25"/>
                    <a:pt x="55" y="20"/>
                    <a:pt x="52" y="16"/>
                  </a:cubicBezTo>
                  <a:cubicBezTo>
                    <a:pt x="49" y="11"/>
                    <a:pt x="44" y="9"/>
                    <a:pt x="37" y="9"/>
                  </a:cubicBezTo>
                  <a:cubicBezTo>
                    <a:pt x="23" y="9"/>
                    <a:pt x="12" y="22"/>
                    <a:pt x="12" y="41"/>
                  </a:cubicBezTo>
                  <a:cubicBezTo>
                    <a:pt x="12" y="81"/>
                    <a:pt x="12" y="81"/>
                    <a:pt x="12" y="81"/>
                  </a:cubicBezTo>
                  <a:cubicBezTo>
                    <a:pt x="0" y="81"/>
                    <a:pt x="0" y="81"/>
                    <a:pt x="0" y="81"/>
                  </a:cubicBezTo>
                  <a:cubicBezTo>
                    <a:pt x="0" y="4"/>
                    <a:pt x="0" y="4"/>
                    <a:pt x="0" y="4"/>
                  </a:cubicBezTo>
                  <a:cubicBezTo>
                    <a:pt x="12" y="4"/>
                    <a:pt x="12" y="4"/>
                    <a:pt x="12"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6" name="Freeform 37">
              <a:extLst>
                <a:ext uri="{FF2B5EF4-FFF2-40B4-BE49-F238E27FC236}">
                  <a16:creationId xmlns:a16="http://schemas.microsoft.com/office/drawing/2014/main" id="{3A2A9F64-129C-452F-ADE4-B6E55B7793E4}"/>
                </a:ext>
              </a:extLst>
            </p:cNvPr>
            <p:cNvSpPr>
              <a:spLocks noEditPoints="1"/>
            </p:cNvSpPr>
            <p:nvPr/>
          </p:nvSpPr>
          <p:spPr bwMode="auto">
            <a:xfrm>
              <a:off x="8056563" y="3257551"/>
              <a:ext cx="304800" cy="320675"/>
            </a:xfrm>
            <a:custGeom>
              <a:avLst/>
              <a:gdLst>
                <a:gd name="T0" fmla="*/ 81 w 81"/>
                <a:gd name="T1" fmla="*/ 43 h 85"/>
                <a:gd name="T2" fmla="*/ 40 w 81"/>
                <a:gd name="T3" fmla="*/ 85 h 85"/>
                <a:gd name="T4" fmla="*/ 0 w 81"/>
                <a:gd name="T5" fmla="*/ 43 h 85"/>
                <a:gd name="T6" fmla="*/ 41 w 81"/>
                <a:gd name="T7" fmla="*/ 0 h 85"/>
                <a:gd name="T8" fmla="*/ 81 w 81"/>
                <a:gd name="T9" fmla="*/ 43 h 85"/>
                <a:gd name="T10" fmla="*/ 12 w 81"/>
                <a:gd name="T11" fmla="*/ 43 h 85"/>
                <a:gd name="T12" fmla="*/ 40 w 81"/>
                <a:gd name="T13" fmla="*/ 76 h 85"/>
                <a:gd name="T14" fmla="*/ 69 w 81"/>
                <a:gd name="T15" fmla="*/ 43 h 85"/>
                <a:gd name="T16" fmla="*/ 40 w 81"/>
                <a:gd name="T17" fmla="*/ 9 h 85"/>
                <a:gd name="T18" fmla="*/ 12 w 81"/>
                <a:gd name="T19"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5">
                  <a:moveTo>
                    <a:pt x="81" y="43"/>
                  </a:moveTo>
                  <a:cubicBezTo>
                    <a:pt x="81" y="68"/>
                    <a:pt x="65" y="85"/>
                    <a:pt x="40" y="85"/>
                  </a:cubicBezTo>
                  <a:cubicBezTo>
                    <a:pt x="17" y="85"/>
                    <a:pt x="0" y="67"/>
                    <a:pt x="0" y="43"/>
                  </a:cubicBezTo>
                  <a:cubicBezTo>
                    <a:pt x="0" y="17"/>
                    <a:pt x="17" y="0"/>
                    <a:pt x="41" y="0"/>
                  </a:cubicBezTo>
                  <a:cubicBezTo>
                    <a:pt x="65" y="0"/>
                    <a:pt x="81" y="17"/>
                    <a:pt x="81" y="43"/>
                  </a:cubicBezTo>
                  <a:moveTo>
                    <a:pt x="12" y="43"/>
                  </a:moveTo>
                  <a:cubicBezTo>
                    <a:pt x="12" y="62"/>
                    <a:pt x="25" y="76"/>
                    <a:pt x="40" y="76"/>
                  </a:cubicBezTo>
                  <a:cubicBezTo>
                    <a:pt x="56" y="76"/>
                    <a:pt x="69" y="62"/>
                    <a:pt x="69" y="43"/>
                  </a:cubicBezTo>
                  <a:cubicBezTo>
                    <a:pt x="69" y="23"/>
                    <a:pt x="57" y="9"/>
                    <a:pt x="40" y="9"/>
                  </a:cubicBezTo>
                  <a:cubicBezTo>
                    <a:pt x="25" y="9"/>
                    <a:pt x="12" y="24"/>
                    <a:pt x="12"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7" name="Freeform 38">
              <a:extLst>
                <a:ext uri="{FF2B5EF4-FFF2-40B4-BE49-F238E27FC236}">
                  <a16:creationId xmlns:a16="http://schemas.microsoft.com/office/drawing/2014/main" id="{9731DE4A-5A4B-47C5-AC9A-41C1A531948D}"/>
                </a:ext>
              </a:extLst>
            </p:cNvPr>
            <p:cNvSpPr>
              <a:spLocks/>
            </p:cNvSpPr>
            <p:nvPr/>
          </p:nvSpPr>
          <p:spPr bwMode="auto">
            <a:xfrm>
              <a:off x="8413751" y="3098801"/>
              <a:ext cx="177800" cy="463550"/>
            </a:xfrm>
            <a:custGeom>
              <a:avLst/>
              <a:gdLst>
                <a:gd name="T0" fmla="*/ 47 w 47"/>
                <a:gd name="T1" fmla="*/ 54 h 123"/>
                <a:gd name="T2" fmla="*/ 23 w 47"/>
                <a:gd name="T3" fmla="*/ 54 h 123"/>
                <a:gd name="T4" fmla="*/ 23 w 47"/>
                <a:gd name="T5" fmla="*/ 123 h 123"/>
                <a:gd name="T6" fmla="*/ 12 w 47"/>
                <a:gd name="T7" fmla="*/ 123 h 123"/>
                <a:gd name="T8" fmla="*/ 12 w 47"/>
                <a:gd name="T9" fmla="*/ 54 h 123"/>
                <a:gd name="T10" fmla="*/ 0 w 47"/>
                <a:gd name="T11" fmla="*/ 54 h 123"/>
                <a:gd name="T12" fmla="*/ 0 w 47"/>
                <a:gd name="T13" fmla="*/ 46 h 123"/>
                <a:gd name="T14" fmla="*/ 12 w 47"/>
                <a:gd name="T15" fmla="*/ 46 h 123"/>
                <a:gd name="T16" fmla="*/ 12 w 47"/>
                <a:gd name="T17" fmla="*/ 21 h 123"/>
                <a:gd name="T18" fmla="*/ 33 w 47"/>
                <a:gd name="T19" fmla="*/ 0 h 123"/>
                <a:gd name="T20" fmla="*/ 47 w 47"/>
                <a:gd name="T21" fmla="*/ 3 h 123"/>
                <a:gd name="T22" fmla="*/ 47 w 47"/>
                <a:gd name="T23" fmla="*/ 14 h 123"/>
                <a:gd name="T24" fmla="*/ 36 w 47"/>
                <a:gd name="T25" fmla="*/ 11 h 123"/>
                <a:gd name="T26" fmla="*/ 23 w 47"/>
                <a:gd name="T27" fmla="*/ 24 h 123"/>
                <a:gd name="T28" fmla="*/ 23 w 47"/>
                <a:gd name="T29" fmla="*/ 46 h 123"/>
                <a:gd name="T30" fmla="*/ 47 w 47"/>
                <a:gd name="T31" fmla="*/ 46 h 123"/>
                <a:gd name="T32" fmla="*/ 47 w 47"/>
                <a:gd name="T33" fmla="*/ 5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23">
                  <a:moveTo>
                    <a:pt x="47" y="54"/>
                  </a:moveTo>
                  <a:cubicBezTo>
                    <a:pt x="23" y="54"/>
                    <a:pt x="23" y="54"/>
                    <a:pt x="23" y="54"/>
                  </a:cubicBezTo>
                  <a:cubicBezTo>
                    <a:pt x="23" y="123"/>
                    <a:pt x="23" y="123"/>
                    <a:pt x="23" y="123"/>
                  </a:cubicBezTo>
                  <a:cubicBezTo>
                    <a:pt x="12" y="123"/>
                    <a:pt x="12" y="123"/>
                    <a:pt x="12" y="123"/>
                  </a:cubicBezTo>
                  <a:cubicBezTo>
                    <a:pt x="12" y="54"/>
                    <a:pt x="12" y="54"/>
                    <a:pt x="12" y="54"/>
                  </a:cubicBezTo>
                  <a:cubicBezTo>
                    <a:pt x="0" y="54"/>
                    <a:pt x="0" y="54"/>
                    <a:pt x="0" y="54"/>
                  </a:cubicBezTo>
                  <a:cubicBezTo>
                    <a:pt x="0" y="46"/>
                    <a:pt x="0" y="46"/>
                    <a:pt x="0" y="46"/>
                  </a:cubicBezTo>
                  <a:cubicBezTo>
                    <a:pt x="12" y="46"/>
                    <a:pt x="12" y="46"/>
                    <a:pt x="12" y="46"/>
                  </a:cubicBezTo>
                  <a:cubicBezTo>
                    <a:pt x="12" y="21"/>
                    <a:pt x="12" y="21"/>
                    <a:pt x="12" y="21"/>
                  </a:cubicBezTo>
                  <a:cubicBezTo>
                    <a:pt x="12" y="7"/>
                    <a:pt x="19" y="0"/>
                    <a:pt x="33" y="0"/>
                  </a:cubicBezTo>
                  <a:cubicBezTo>
                    <a:pt x="39" y="0"/>
                    <a:pt x="42" y="1"/>
                    <a:pt x="47" y="3"/>
                  </a:cubicBezTo>
                  <a:cubicBezTo>
                    <a:pt x="47" y="14"/>
                    <a:pt x="47" y="14"/>
                    <a:pt x="47" y="14"/>
                  </a:cubicBezTo>
                  <a:cubicBezTo>
                    <a:pt x="42" y="12"/>
                    <a:pt x="40" y="11"/>
                    <a:pt x="36" y="11"/>
                  </a:cubicBezTo>
                  <a:cubicBezTo>
                    <a:pt x="28" y="11"/>
                    <a:pt x="23" y="16"/>
                    <a:pt x="23" y="24"/>
                  </a:cubicBezTo>
                  <a:cubicBezTo>
                    <a:pt x="23" y="46"/>
                    <a:pt x="23" y="46"/>
                    <a:pt x="23" y="46"/>
                  </a:cubicBezTo>
                  <a:cubicBezTo>
                    <a:pt x="47" y="46"/>
                    <a:pt x="47" y="46"/>
                    <a:pt x="47" y="46"/>
                  </a:cubicBezTo>
                  <a:cubicBezTo>
                    <a:pt x="47" y="54"/>
                    <a:pt x="47" y="54"/>
                    <a:pt x="47" y="5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12" name="Freeform 39">
              <a:extLst>
                <a:ext uri="{FF2B5EF4-FFF2-40B4-BE49-F238E27FC236}">
                  <a16:creationId xmlns:a16="http://schemas.microsoft.com/office/drawing/2014/main" id="{5D61FE23-92E0-4850-A2FC-E3E32F00A59C}"/>
                </a:ext>
              </a:extLst>
            </p:cNvPr>
            <p:cNvSpPr>
              <a:spLocks/>
            </p:cNvSpPr>
            <p:nvPr/>
          </p:nvSpPr>
          <p:spPr bwMode="auto">
            <a:xfrm>
              <a:off x="8802688" y="3175001"/>
              <a:ext cx="165100" cy="403225"/>
            </a:xfrm>
            <a:custGeom>
              <a:avLst/>
              <a:gdLst>
                <a:gd name="T0" fmla="*/ 44 w 44"/>
                <a:gd name="T1" fmla="*/ 34 h 107"/>
                <a:gd name="T2" fmla="*/ 23 w 44"/>
                <a:gd name="T3" fmla="*/ 34 h 107"/>
                <a:gd name="T4" fmla="*/ 23 w 44"/>
                <a:gd name="T5" fmla="*/ 82 h 107"/>
                <a:gd name="T6" fmla="*/ 32 w 44"/>
                <a:gd name="T7" fmla="*/ 97 h 107"/>
                <a:gd name="T8" fmla="*/ 44 w 44"/>
                <a:gd name="T9" fmla="*/ 92 h 107"/>
                <a:gd name="T10" fmla="*/ 44 w 44"/>
                <a:gd name="T11" fmla="*/ 103 h 107"/>
                <a:gd name="T12" fmla="*/ 30 w 44"/>
                <a:gd name="T13" fmla="*/ 107 h 107"/>
                <a:gd name="T14" fmla="*/ 12 w 44"/>
                <a:gd name="T15" fmla="*/ 87 h 107"/>
                <a:gd name="T16" fmla="*/ 12 w 44"/>
                <a:gd name="T17" fmla="*/ 34 h 107"/>
                <a:gd name="T18" fmla="*/ 0 w 44"/>
                <a:gd name="T19" fmla="*/ 34 h 107"/>
                <a:gd name="T20" fmla="*/ 0 w 44"/>
                <a:gd name="T21" fmla="*/ 26 h 107"/>
                <a:gd name="T22" fmla="*/ 12 w 44"/>
                <a:gd name="T23" fmla="*/ 26 h 107"/>
                <a:gd name="T24" fmla="*/ 12 w 44"/>
                <a:gd name="T25" fmla="*/ 0 h 107"/>
                <a:gd name="T26" fmla="*/ 23 w 44"/>
                <a:gd name="T27" fmla="*/ 0 h 107"/>
                <a:gd name="T28" fmla="*/ 23 w 44"/>
                <a:gd name="T29" fmla="*/ 26 h 107"/>
                <a:gd name="T30" fmla="*/ 44 w 44"/>
                <a:gd name="T31" fmla="*/ 26 h 107"/>
                <a:gd name="T32" fmla="*/ 44 w 44"/>
                <a:gd name="T33" fmla="*/ 3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107">
                  <a:moveTo>
                    <a:pt x="44" y="34"/>
                  </a:moveTo>
                  <a:cubicBezTo>
                    <a:pt x="23" y="34"/>
                    <a:pt x="23" y="34"/>
                    <a:pt x="23" y="34"/>
                  </a:cubicBezTo>
                  <a:cubicBezTo>
                    <a:pt x="23" y="82"/>
                    <a:pt x="23" y="82"/>
                    <a:pt x="23" y="82"/>
                  </a:cubicBezTo>
                  <a:cubicBezTo>
                    <a:pt x="23" y="93"/>
                    <a:pt x="26" y="97"/>
                    <a:pt x="32" y="97"/>
                  </a:cubicBezTo>
                  <a:cubicBezTo>
                    <a:pt x="36" y="97"/>
                    <a:pt x="39" y="96"/>
                    <a:pt x="44" y="92"/>
                  </a:cubicBezTo>
                  <a:cubicBezTo>
                    <a:pt x="44" y="103"/>
                    <a:pt x="44" y="103"/>
                    <a:pt x="44" y="103"/>
                  </a:cubicBezTo>
                  <a:cubicBezTo>
                    <a:pt x="37" y="106"/>
                    <a:pt x="35" y="107"/>
                    <a:pt x="30" y="107"/>
                  </a:cubicBezTo>
                  <a:cubicBezTo>
                    <a:pt x="18" y="107"/>
                    <a:pt x="12" y="100"/>
                    <a:pt x="12" y="87"/>
                  </a:cubicBezTo>
                  <a:cubicBezTo>
                    <a:pt x="12" y="34"/>
                    <a:pt x="12" y="34"/>
                    <a:pt x="12" y="34"/>
                  </a:cubicBezTo>
                  <a:cubicBezTo>
                    <a:pt x="0" y="34"/>
                    <a:pt x="0" y="34"/>
                    <a:pt x="0" y="34"/>
                  </a:cubicBezTo>
                  <a:cubicBezTo>
                    <a:pt x="0" y="26"/>
                    <a:pt x="0" y="26"/>
                    <a:pt x="0" y="26"/>
                  </a:cubicBezTo>
                  <a:cubicBezTo>
                    <a:pt x="12" y="26"/>
                    <a:pt x="12" y="26"/>
                    <a:pt x="12" y="26"/>
                  </a:cubicBezTo>
                  <a:cubicBezTo>
                    <a:pt x="12" y="0"/>
                    <a:pt x="12" y="0"/>
                    <a:pt x="12" y="0"/>
                  </a:cubicBezTo>
                  <a:cubicBezTo>
                    <a:pt x="23" y="0"/>
                    <a:pt x="23" y="0"/>
                    <a:pt x="23" y="0"/>
                  </a:cubicBezTo>
                  <a:cubicBezTo>
                    <a:pt x="23" y="26"/>
                    <a:pt x="23" y="26"/>
                    <a:pt x="23" y="26"/>
                  </a:cubicBezTo>
                  <a:cubicBezTo>
                    <a:pt x="44" y="26"/>
                    <a:pt x="44" y="26"/>
                    <a:pt x="44" y="26"/>
                  </a:cubicBezTo>
                  <a:cubicBezTo>
                    <a:pt x="44" y="34"/>
                    <a:pt x="44" y="34"/>
                    <a:pt x="44" y="3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13" name="Freeform 40">
              <a:extLst>
                <a:ext uri="{FF2B5EF4-FFF2-40B4-BE49-F238E27FC236}">
                  <a16:creationId xmlns:a16="http://schemas.microsoft.com/office/drawing/2014/main" id="{4024764E-B851-4CD4-AB35-87A62B81C75A}"/>
                </a:ext>
              </a:extLst>
            </p:cNvPr>
            <p:cNvSpPr>
              <a:spLocks/>
            </p:cNvSpPr>
            <p:nvPr/>
          </p:nvSpPr>
          <p:spPr bwMode="auto">
            <a:xfrm>
              <a:off x="9043988" y="3109913"/>
              <a:ext cx="252413" cy="452438"/>
            </a:xfrm>
            <a:custGeom>
              <a:avLst/>
              <a:gdLst>
                <a:gd name="T0" fmla="*/ 11 w 67"/>
                <a:gd name="T1" fmla="*/ 0 h 120"/>
                <a:gd name="T2" fmla="*/ 11 w 67"/>
                <a:gd name="T3" fmla="*/ 56 h 120"/>
                <a:gd name="T4" fmla="*/ 40 w 67"/>
                <a:gd name="T5" fmla="*/ 39 h 120"/>
                <a:gd name="T6" fmla="*/ 67 w 67"/>
                <a:gd name="T7" fmla="*/ 69 h 120"/>
                <a:gd name="T8" fmla="*/ 67 w 67"/>
                <a:gd name="T9" fmla="*/ 120 h 120"/>
                <a:gd name="T10" fmla="*/ 56 w 67"/>
                <a:gd name="T11" fmla="*/ 120 h 120"/>
                <a:gd name="T12" fmla="*/ 56 w 67"/>
                <a:gd name="T13" fmla="*/ 73 h 120"/>
                <a:gd name="T14" fmla="*/ 52 w 67"/>
                <a:gd name="T15" fmla="*/ 55 h 120"/>
                <a:gd name="T16" fmla="*/ 37 w 67"/>
                <a:gd name="T17" fmla="*/ 48 h 120"/>
                <a:gd name="T18" fmla="*/ 11 w 67"/>
                <a:gd name="T19" fmla="*/ 80 h 120"/>
                <a:gd name="T20" fmla="*/ 11 w 67"/>
                <a:gd name="T21" fmla="*/ 120 h 120"/>
                <a:gd name="T22" fmla="*/ 0 w 67"/>
                <a:gd name="T23" fmla="*/ 120 h 120"/>
                <a:gd name="T24" fmla="*/ 0 w 67"/>
                <a:gd name="T25" fmla="*/ 0 h 120"/>
                <a:gd name="T26" fmla="*/ 11 w 67"/>
                <a:gd name="T2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120">
                  <a:moveTo>
                    <a:pt x="11" y="0"/>
                  </a:moveTo>
                  <a:cubicBezTo>
                    <a:pt x="11" y="56"/>
                    <a:pt x="11" y="56"/>
                    <a:pt x="11" y="56"/>
                  </a:cubicBezTo>
                  <a:cubicBezTo>
                    <a:pt x="19" y="45"/>
                    <a:pt x="27" y="39"/>
                    <a:pt x="40" y="39"/>
                  </a:cubicBezTo>
                  <a:cubicBezTo>
                    <a:pt x="57" y="39"/>
                    <a:pt x="67" y="50"/>
                    <a:pt x="67" y="69"/>
                  </a:cubicBezTo>
                  <a:cubicBezTo>
                    <a:pt x="67" y="120"/>
                    <a:pt x="67" y="120"/>
                    <a:pt x="67" y="120"/>
                  </a:cubicBezTo>
                  <a:cubicBezTo>
                    <a:pt x="56" y="120"/>
                    <a:pt x="56" y="120"/>
                    <a:pt x="56" y="120"/>
                  </a:cubicBezTo>
                  <a:cubicBezTo>
                    <a:pt x="56" y="73"/>
                    <a:pt x="56" y="73"/>
                    <a:pt x="56" y="73"/>
                  </a:cubicBezTo>
                  <a:cubicBezTo>
                    <a:pt x="56" y="64"/>
                    <a:pt x="55" y="59"/>
                    <a:pt x="52" y="55"/>
                  </a:cubicBezTo>
                  <a:cubicBezTo>
                    <a:pt x="49" y="50"/>
                    <a:pt x="44" y="48"/>
                    <a:pt x="37" y="48"/>
                  </a:cubicBezTo>
                  <a:cubicBezTo>
                    <a:pt x="22" y="48"/>
                    <a:pt x="11" y="61"/>
                    <a:pt x="11" y="80"/>
                  </a:cubicBezTo>
                  <a:cubicBezTo>
                    <a:pt x="11" y="120"/>
                    <a:pt x="11" y="120"/>
                    <a:pt x="11" y="120"/>
                  </a:cubicBezTo>
                  <a:cubicBezTo>
                    <a:pt x="0" y="120"/>
                    <a:pt x="0" y="120"/>
                    <a:pt x="0" y="120"/>
                  </a:cubicBezTo>
                  <a:cubicBezTo>
                    <a:pt x="0" y="0"/>
                    <a:pt x="0" y="0"/>
                    <a:pt x="0" y="0"/>
                  </a:cubicBezTo>
                  <a:cubicBezTo>
                    <a:pt x="11" y="0"/>
                    <a:pt x="11" y="0"/>
                    <a:pt x="1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14" name="Freeform 41">
              <a:extLst>
                <a:ext uri="{FF2B5EF4-FFF2-40B4-BE49-F238E27FC236}">
                  <a16:creationId xmlns:a16="http://schemas.microsoft.com/office/drawing/2014/main" id="{3540229B-17C6-49C8-AAF0-C57DA4770CA6}"/>
                </a:ext>
              </a:extLst>
            </p:cNvPr>
            <p:cNvSpPr>
              <a:spLocks noEditPoints="1"/>
            </p:cNvSpPr>
            <p:nvPr/>
          </p:nvSpPr>
          <p:spPr bwMode="auto">
            <a:xfrm>
              <a:off x="9382126" y="3254376"/>
              <a:ext cx="290513" cy="323850"/>
            </a:xfrm>
            <a:custGeom>
              <a:avLst/>
              <a:gdLst>
                <a:gd name="T0" fmla="*/ 13 w 77"/>
                <a:gd name="T1" fmla="*/ 45 h 86"/>
                <a:gd name="T2" fmla="*/ 19 w 77"/>
                <a:gd name="T3" fmla="*/ 66 h 86"/>
                <a:gd name="T4" fmla="*/ 41 w 77"/>
                <a:gd name="T5" fmla="*/ 77 h 86"/>
                <a:gd name="T6" fmla="*/ 64 w 77"/>
                <a:gd name="T7" fmla="*/ 62 h 86"/>
                <a:gd name="T8" fmla="*/ 77 w 77"/>
                <a:gd name="T9" fmla="*/ 62 h 86"/>
                <a:gd name="T10" fmla="*/ 41 w 77"/>
                <a:gd name="T11" fmla="*/ 86 h 86"/>
                <a:gd name="T12" fmla="*/ 0 w 77"/>
                <a:gd name="T13" fmla="*/ 42 h 86"/>
                <a:gd name="T14" fmla="*/ 38 w 77"/>
                <a:gd name="T15" fmla="*/ 0 h 86"/>
                <a:gd name="T16" fmla="*/ 71 w 77"/>
                <a:gd name="T17" fmla="*/ 18 h 86"/>
                <a:gd name="T18" fmla="*/ 76 w 77"/>
                <a:gd name="T19" fmla="*/ 45 h 86"/>
                <a:gd name="T20" fmla="*/ 13 w 77"/>
                <a:gd name="T21" fmla="*/ 45 h 86"/>
                <a:gd name="T22" fmla="*/ 13 w 77"/>
                <a:gd name="T23" fmla="*/ 45 h 86"/>
                <a:gd name="T24" fmla="*/ 64 w 77"/>
                <a:gd name="T25" fmla="*/ 36 h 86"/>
                <a:gd name="T26" fmla="*/ 59 w 77"/>
                <a:gd name="T27" fmla="*/ 20 h 86"/>
                <a:gd name="T28" fmla="*/ 39 w 77"/>
                <a:gd name="T29" fmla="*/ 10 h 86"/>
                <a:gd name="T30" fmla="*/ 13 w 77"/>
                <a:gd name="T31" fmla="*/ 36 h 86"/>
                <a:gd name="T32" fmla="*/ 64 w 77"/>
                <a:gd name="T33" fmla="*/ 3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86">
                  <a:moveTo>
                    <a:pt x="13" y="45"/>
                  </a:moveTo>
                  <a:cubicBezTo>
                    <a:pt x="13" y="54"/>
                    <a:pt x="15" y="61"/>
                    <a:pt x="19" y="66"/>
                  </a:cubicBezTo>
                  <a:cubicBezTo>
                    <a:pt x="24" y="73"/>
                    <a:pt x="33" y="77"/>
                    <a:pt x="41" y="77"/>
                  </a:cubicBezTo>
                  <a:cubicBezTo>
                    <a:pt x="53" y="77"/>
                    <a:pt x="61" y="71"/>
                    <a:pt x="64" y="62"/>
                  </a:cubicBezTo>
                  <a:cubicBezTo>
                    <a:pt x="77" y="62"/>
                    <a:pt x="77" y="62"/>
                    <a:pt x="77" y="62"/>
                  </a:cubicBezTo>
                  <a:cubicBezTo>
                    <a:pt x="73" y="77"/>
                    <a:pt x="60" y="86"/>
                    <a:pt x="41" y="86"/>
                  </a:cubicBezTo>
                  <a:cubicBezTo>
                    <a:pt x="16" y="86"/>
                    <a:pt x="0" y="69"/>
                    <a:pt x="0" y="42"/>
                  </a:cubicBezTo>
                  <a:cubicBezTo>
                    <a:pt x="0" y="17"/>
                    <a:pt x="15" y="0"/>
                    <a:pt x="38" y="0"/>
                  </a:cubicBezTo>
                  <a:cubicBezTo>
                    <a:pt x="53" y="0"/>
                    <a:pt x="66" y="7"/>
                    <a:pt x="71" y="18"/>
                  </a:cubicBezTo>
                  <a:cubicBezTo>
                    <a:pt x="75" y="26"/>
                    <a:pt x="76" y="33"/>
                    <a:pt x="76" y="45"/>
                  </a:cubicBezTo>
                  <a:cubicBezTo>
                    <a:pt x="13" y="45"/>
                    <a:pt x="13" y="45"/>
                    <a:pt x="13" y="45"/>
                  </a:cubicBezTo>
                  <a:cubicBezTo>
                    <a:pt x="13" y="45"/>
                    <a:pt x="13" y="45"/>
                    <a:pt x="13" y="45"/>
                  </a:cubicBezTo>
                  <a:moveTo>
                    <a:pt x="64" y="36"/>
                  </a:moveTo>
                  <a:cubicBezTo>
                    <a:pt x="64" y="28"/>
                    <a:pt x="62" y="24"/>
                    <a:pt x="59" y="20"/>
                  </a:cubicBezTo>
                  <a:cubicBezTo>
                    <a:pt x="55" y="13"/>
                    <a:pt x="47" y="10"/>
                    <a:pt x="39" y="10"/>
                  </a:cubicBezTo>
                  <a:cubicBezTo>
                    <a:pt x="24" y="10"/>
                    <a:pt x="15" y="19"/>
                    <a:pt x="13" y="36"/>
                  </a:cubicBezTo>
                  <a:lnTo>
                    <a:pt x="64"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15" name="Rectangle 42">
              <a:extLst>
                <a:ext uri="{FF2B5EF4-FFF2-40B4-BE49-F238E27FC236}">
                  <a16:creationId xmlns:a16="http://schemas.microsoft.com/office/drawing/2014/main" id="{717149BC-3006-45B2-BCC8-82378ACB41B5}"/>
                </a:ext>
              </a:extLst>
            </p:cNvPr>
            <p:cNvSpPr>
              <a:spLocks noChangeArrowheads="1"/>
            </p:cNvSpPr>
            <p:nvPr/>
          </p:nvSpPr>
          <p:spPr bwMode="auto">
            <a:xfrm>
              <a:off x="4673601" y="3822701"/>
              <a:ext cx="46038" cy="4524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16" name="Freeform 43">
              <a:extLst>
                <a:ext uri="{FF2B5EF4-FFF2-40B4-BE49-F238E27FC236}">
                  <a16:creationId xmlns:a16="http://schemas.microsoft.com/office/drawing/2014/main" id="{1EBC7D55-4643-4F7A-9052-FDA10005EAE9}"/>
                </a:ext>
              </a:extLst>
            </p:cNvPr>
            <p:cNvSpPr>
              <a:spLocks/>
            </p:cNvSpPr>
            <p:nvPr/>
          </p:nvSpPr>
          <p:spPr bwMode="auto">
            <a:xfrm>
              <a:off x="4827588" y="3981451"/>
              <a:ext cx="252413" cy="309563"/>
            </a:xfrm>
            <a:custGeom>
              <a:avLst/>
              <a:gdLst>
                <a:gd name="T0" fmla="*/ 55 w 67"/>
                <a:gd name="T1" fmla="*/ 78 h 82"/>
                <a:gd name="T2" fmla="*/ 55 w 67"/>
                <a:gd name="T3" fmla="*/ 65 h 82"/>
                <a:gd name="T4" fmla="*/ 27 w 67"/>
                <a:gd name="T5" fmla="*/ 82 h 82"/>
                <a:gd name="T6" fmla="*/ 0 w 67"/>
                <a:gd name="T7" fmla="*/ 52 h 82"/>
                <a:gd name="T8" fmla="*/ 0 w 67"/>
                <a:gd name="T9" fmla="*/ 0 h 82"/>
                <a:gd name="T10" fmla="*/ 11 w 67"/>
                <a:gd name="T11" fmla="*/ 0 h 82"/>
                <a:gd name="T12" fmla="*/ 11 w 67"/>
                <a:gd name="T13" fmla="*/ 48 h 82"/>
                <a:gd name="T14" fmla="*/ 15 w 67"/>
                <a:gd name="T15" fmla="*/ 66 h 82"/>
                <a:gd name="T16" fmla="*/ 30 w 67"/>
                <a:gd name="T17" fmla="*/ 73 h 82"/>
                <a:gd name="T18" fmla="*/ 55 w 67"/>
                <a:gd name="T19" fmla="*/ 40 h 82"/>
                <a:gd name="T20" fmla="*/ 55 w 67"/>
                <a:gd name="T21" fmla="*/ 0 h 82"/>
                <a:gd name="T22" fmla="*/ 67 w 67"/>
                <a:gd name="T23" fmla="*/ 0 h 82"/>
                <a:gd name="T24" fmla="*/ 67 w 67"/>
                <a:gd name="T25" fmla="*/ 78 h 82"/>
                <a:gd name="T26" fmla="*/ 55 w 67"/>
                <a:gd name="T27" fmla="*/ 7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2">
                  <a:moveTo>
                    <a:pt x="55" y="78"/>
                  </a:moveTo>
                  <a:cubicBezTo>
                    <a:pt x="55" y="65"/>
                    <a:pt x="55" y="65"/>
                    <a:pt x="55" y="65"/>
                  </a:cubicBezTo>
                  <a:cubicBezTo>
                    <a:pt x="49" y="76"/>
                    <a:pt x="39" y="82"/>
                    <a:pt x="27" y="82"/>
                  </a:cubicBezTo>
                  <a:cubicBezTo>
                    <a:pt x="10" y="82"/>
                    <a:pt x="0" y="71"/>
                    <a:pt x="0" y="52"/>
                  </a:cubicBezTo>
                  <a:cubicBezTo>
                    <a:pt x="0" y="0"/>
                    <a:pt x="0" y="0"/>
                    <a:pt x="0" y="0"/>
                  </a:cubicBezTo>
                  <a:cubicBezTo>
                    <a:pt x="11" y="0"/>
                    <a:pt x="11" y="0"/>
                    <a:pt x="11" y="0"/>
                  </a:cubicBezTo>
                  <a:cubicBezTo>
                    <a:pt x="11" y="48"/>
                    <a:pt x="11" y="48"/>
                    <a:pt x="11" y="48"/>
                  </a:cubicBezTo>
                  <a:cubicBezTo>
                    <a:pt x="11" y="56"/>
                    <a:pt x="12" y="62"/>
                    <a:pt x="15" y="66"/>
                  </a:cubicBezTo>
                  <a:cubicBezTo>
                    <a:pt x="18" y="70"/>
                    <a:pt x="23" y="73"/>
                    <a:pt x="30" y="73"/>
                  </a:cubicBezTo>
                  <a:cubicBezTo>
                    <a:pt x="45" y="73"/>
                    <a:pt x="55" y="59"/>
                    <a:pt x="55" y="40"/>
                  </a:cubicBezTo>
                  <a:cubicBezTo>
                    <a:pt x="55" y="0"/>
                    <a:pt x="55" y="0"/>
                    <a:pt x="55" y="0"/>
                  </a:cubicBezTo>
                  <a:cubicBezTo>
                    <a:pt x="67" y="0"/>
                    <a:pt x="67" y="0"/>
                    <a:pt x="67" y="0"/>
                  </a:cubicBezTo>
                  <a:cubicBezTo>
                    <a:pt x="67" y="78"/>
                    <a:pt x="67" y="78"/>
                    <a:pt x="67" y="78"/>
                  </a:cubicBezTo>
                  <a:cubicBezTo>
                    <a:pt x="55" y="78"/>
                    <a:pt x="55" y="78"/>
                    <a:pt x="55" y="7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17" name="Freeform 44">
              <a:extLst>
                <a:ext uri="{FF2B5EF4-FFF2-40B4-BE49-F238E27FC236}">
                  <a16:creationId xmlns:a16="http://schemas.microsoft.com/office/drawing/2014/main" id="{0F80F586-79B4-48EB-AF9A-93D3E116425D}"/>
                </a:ext>
              </a:extLst>
            </p:cNvPr>
            <p:cNvSpPr>
              <a:spLocks/>
            </p:cNvSpPr>
            <p:nvPr/>
          </p:nvSpPr>
          <p:spPr bwMode="auto">
            <a:xfrm>
              <a:off x="5140326" y="3981451"/>
              <a:ext cx="298450" cy="293688"/>
            </a:xfrm>
            <a:custGeom>
              <a:avLst/>
              <a:gdLst>
                <a:gd name="T0" fmla="*/ 79 w 79"/>
                <a:gd name="T1" fmla="*/ 78 h 78"/>
                <a:gd name="T2" fmla="*/ 64 w 79"/>
                <a:gd name="T3" fmla="*/ 78 h 78"/>
                <a:gd name="T4" fmla="*/ 45 w 79"/>
                <a:gd name="T5" fmla="*/ 52 h 78"/>
                <a:gd name="T6" fmla="*/ 42 w 79"/>
                <a:gd name="T7" fmla="*/ 48 h 78"/>
                <a:gd name="T8" fmla="*/ 41 w 79"/>
                <a:gd name="T9" fmla="*/ 46 h 78"/>
                <a:gd name="T10" fmla="*/ 40 w 79"/>
                <a:gd name="T11" fmla="*/ 45 h 78"/>
                <a:gd name="T12" fmla="*/ 37 w 79"/>
                <a:gd name="T13" fmla="*/ 49 h 78"/>
                <a:gd name="T14" fmla="*/ 34 w 79"/>
                <a:gd name="T15" fmla="*/ 52 h 78"/>
                <a:gd name="T16" fmla="*/ 14 w 79"/>
                <a:gd name="T17" fmla="*/ 78 h 78"/>
                <a:gd name="T18" fmla="*/ 0 w 79"/>
                <a:gd name="T19" fmla="*/ 78 h 78"/>
                <a:gd name="T20" fmla="*/ 33 w 79"/>
                <a:gd name="T21" fmla="*/ 36 h 78"/>
                <a:gd name="T22" fmla="*/ 5 w 79"/>
                <a:gd name="T23" fmla="*/ 0 h 78"/>
                <a:gd name="T24" fmla="*/ 19 w 79"/>
                <a:gd name="T25" fmla="*/ 0 h 78"/>
                <a:gd name="T26" fmla="*/ 35 w 79"/>
                <a:gd name="T27" fmla="*/ 20 h 78"/>
                <a:gd name="T28" fmla="*/ 37 w 79"/>
                <a:gd name="T29" fmla="*/ 23 h 78"/>
                <a:gd name="T30" fmla="*/ 40 w 79"/>
                <a:gd name="T31" fmla="*/ 27 h 78"/>
                <a:gd name="T32" fmla="*/ 42 w 79"/>
                <a:gd name="T33" fmla="*/ 23 h 78"/>
                <a:gd name="T34" fmla="*/ 45 w 79"/>
                <a:gd name="T35" fmla="*/ 20 h 78"/>
                <a:gd name="T36" fmla="*/ 60 w 79"/>
                <a:gd name="T37" fmla="*/ 0 h 78"/>
                <a:gd name="T38" fmla="*/ 75 w 79"/>
                <a:gd name="T39" fmla="*/ 0 h 78"/>
                <a:gd name="T40" fmla="*/ 46 w 79"/>
                <a:gd name="T41" fmla="*/ 36 h 78"/>
                <a:gd name="T42" fmla="*/ 79 w 79"/>
                <a:gd name="T4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 h="78">
                  <a:moveTo>
                    <a:pt x="79" y="78"/>
                  </a:moveTo>
                  <a:cubicBezTo>
                    <a:pt x="64" y="78"/>
                    <a:pt x="64" y="78"/>
                    <a:pt x="64" y="78"/>
                  </a:cubicBezTo>
                  <a:cubicBezTo>
                    <a:pt x="45" y="52"/>
                    <a:pt x="45" y="52"/>
                    <a:pt x="45" y="52"/>
                  </a:cubicBezTo>
                  <a:cubicBezTo>
                    <a:pt x="42" y="48"/>
                    <a:pt x="42" y="48"/>
                    <a:pt x="42" y="48"/>
                  </a:cubicBezTo>
                  <a:cubicBezTo>
                    <a:pt x="42" y="47"/>
                    <a:pt x="41" y="47"/>
                    <a:pt x="41" y="46"/>
                  </a:cubicBezTo>
                  <a:cubicBezTo>
                    <a:pt x="40" y="45"/>
                    <a:pt x="40" y="45"/>
                    <a:pt x="40" y="45"/>
                  </a:cubicBezTo>
                  <a:cubicBezTo>
                    <a:pt x="39" y="46"/>
                    <a:pt x="38" y="48"/>
                    <a:pt x="37" y="49"/>
                  </a:cubicBezTo>
                  <a:cubicBezTo>
                    <a:pt x="34" y="52"/>
                    <a:pt x="34" y="52"/>
                    <a:pt x="34" y="52"/>
                  </a:cubicBezTo>
                  <a:cubicBezTo>
                    <a:pt x="14" y="78"/>
                    <a:pt x="14" y="78"/>
                    <a:pt x="14" y="78"/>
                  </a:cubicBezTo>
                  <a:cubicBezTo>
                    <a:pt x="0" y="78"/>
                    <a:pt x="0" y="78"/>
                    <a:pt x="0" y="78"/>
                  </a:cubicBezTo>
                  <a:cubicBezTo>
                    <a:pt x="33" y="36"/>
                    <a:pt x="33" y="36"/>
                    <a:pt x="33" y="36"/>
                  </a:cubicBezTo>
                  <a:cubicBezTo>
                    <a:pt x="5" y="0"/>
                    <a:pt x="5" y="0"/>
                    <a:pt x="5" y="0"/>
                  </a:cubicBezTo>
                  <a:cubicBezTo>
                    <a:pt x="19" y="0"/>
                    <a:pt x="19" y="0"/>
                    <a:pt x="19" y="0"/>
                  </a:cubicBezTo>
                  <a:cubicBezTo>
                    <a:pt x="35" y="20"/>
                    <a:pt x="35" y="20"/>
                    <a:pt x="35" y="20"/>
                  </a:cubicBezTo>
                  <a:cubicBezTo>
                    <a:pt x="37" y="23"/>
                    <a:pt x="37" y="23"/>
                    <a:pt x="37" y="23"/>
                  </a:cubicBezTo>
                  <a:cubicBezTo>
                    <a:pt x="40" y="27"/>
                    <a:pt x="40" y="27"/>
                    <a:pt x="40" y="27"/>
                  </a:cubicBezTo>
                  <a:cubicBezTo>
                    <a:pt x="42" y="23"/>
                    <a:pt x="42" y="23"/>
                    <a:pt x="42" y="23"/>
                  </a:cubicBezTo>
                  <a:cubicBezTo>
                    <a:pt x="45" y="20"/>
                    <a:pt x="45" y="20"/>
                    <a:pt x="45" y="20"/>
                  </a:cubicBezTo>
                  <a:cubicBezTo>
                    <a:pt x="60" y="0"/>
                    <a:pt x="60" y="0"/>
                    <a:pt x="60" y="0"/>
                  </a:cubicBezTo>
                  <a:cubicBezTo>
                    <a:pt x="75" y="0"/>
                    <a:pt x="75" y="0"/>
                    <a:pt x="75" y="0"/>
                  </a:cubicBezTo>
                  <a:cubicBezTo>
                    <a:pt x="46" y="36"/>
                    <a:pt x="46" y="36"/>
                    <a:pt x="46" y="36"/>
                  </a:cubicBezTo>
                  <a:cubicBezTo>
                    <a:pt x="79" y="78"/>
                    <a:pt x="79" y="78"/>
                    <a:pt x="79" y="7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18" name="Freeform 45">
              <a:extLst>
                <a:ext uri="{FF2B5EF4-FFF2-40B4-BE49-F238E27FC236}">
                  <a16:creationId xmlns:a16="http://schemas.microsoft.com/office/drawing/2014/main" id="{2A26496C-1AFC-4333-A885-633E27EA7933}"/>
                </a:ext>
              </a:extLst>
            </p:cNvPr>
            <p:cNvSpPr>
              <a:spLocks noEditPoints="1"/>
            </p:cNvSpPr>
            <p:nvPr/>
          </p:nvSpPr>
          <p:spPr bwMode="auto">
            <a:xfrm>
              <a:off x="5468938" y="3967163"/>
              <a:ext cx="285750" cy="323850"/>
            </a:xfrm>
            <a:custGeom>
              <a:avLst/>
              <a:gdLst>
                <a:gd name="T0" fmla="*/ 12 w 76"/>
                <a:gd name="T1" fmla="*/ 45 h 86"/>
                <a:gd name="T2" fmla="*/ 19 w 76"/>
                <a:gd name="T3" fmla="*/ 66 h 86"/>
                <a:gd name="T4" fmla="*/ 41 w 76"/>
                <a:gd name="T5" fmla="*/ 77 h 86"/>
                <a:gd name="T6" fmla="*/ 64 w 76"/>
                <a:gd name="T7" fmla="*/ 61 h 86"/>
                <a:gd name="T8" fmla="*/ 76 w 76"/>
                <a:gd name="T9" fmla="*/ 61 h 86"/>
                <a:gd name="T10" fmla="*/ 41 w 76"/>
                <a:gd name="T11" fmla="*/ 86 h 86"/>
                <a:gd name="T12" fmla="*/ 0 w 76"/>
                <a:gd name="T13" fmla="*/ 42 h 86"/>
                <a:gd name="T14" fmla="*/ 38 w 76"/>
                <a:gd name="T15" fmla="*/ 0 h 86"/>
                <a:gd name="T16" fmla="*/ 71 w 76"/>
                <a:gd name="T17" fmla="*/ 18 h 86"/>
                <a:gd name="T18" fmla="*/ 76 w 76"/>
                <a:gd name="T19" fmla="*/ 44 h 86"/>
                <a:gd name="T20" fmla="*/ 12 w 76"/>
                <a:gd name="T21" fmla="*/ 44 h 86"/>
                <a:gd name="T22" fmla="*/ 12 w 76"/>
                <a:gd name="T23" fmla="*/ 45 h 86"/>
                <a:gd name="T24" fmla="*/ 64 w 76"/>
                <a:gd name="T25" fmla="*/ 36 h 86"/>
                <a:gd name="T26" fmla="*/ 59 w 76"/>
                <a:gd name="T27" fmla="*/ 20 h 86"/>
                <a:gd name="T28" fmla="*/ 38 w 76"/>
                <a:gd name="T29" fmla="*/ 9 h 86"/>
                <a:gd name="T30" fmla="*/ 12 w 76"/>
                <a:gd name="T31" fmla="*/ 36 h 86"/>
                <a:gd name="T32" fmla="*/ 64 w 76"/>
                <a:gd name="T33" fmla="*/ 3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6">
                  <a:moveTo>
                    <a:pt x="12" y="45"/>
                  </a:moveTo>
                  <a:cubicBezTo>
                    <a:pt x="12" y="55"/>
                    <a:pt x="14" y="60"/>
                    <a:pt x="19" y="66"/>
                  </a:cubicBezTo>
                  <a:cubicBezTo>
                    <a:pt x="24" y="73"/>
                    <a:pt x="32" y="77"/>
                    <a:pt x="41" y="77"/>
                  </a:cubicBezTo>
                  <a:cubicBezTo>
                    <a:pt x="52" y="77"/>
                    <a:pt x="61" y="71"/>
                    <a:pt x="64" y="61"/>
                  </a:cubicBezTo>
                  <a:cubicBezTo>
                    <a:pt x="76" y="61"/>
                    <a:pt x="76" y="61"/>
                    <a:pt x="76" y="61"/>
                  </a:cubicBezTo>
                  <a:cubicBezTo>
                    <a:pt x="72" y="77"/>
                    <a:pt x="59" y="86"/>
                    <a:pt x="41" y="86"/>
                  </a:cubicBezTo>
                  <a:cubicBezTo>
                    <a:pt x="16" y="86"/>
                    <a:pt x="0" y="69"/>
                    <a:pt x="0" y="42"/>
                  </a:cubicBezTo>
                  <a:cubicBezTo>
                    <a:pt x="0" y="17"/>
                    <a:pt x="14" y="0"/>
                    <a:pt x="38" y="0"/>
                  </a:cubicBezTo>
                  <a:cubicBezTo>
                    <a:pt x="53" y="0"/>
                    <a:pt x="65" y="7"/>
                    <a:pt x="71" y="18"/>
                  </a:cubicBezTo>
                  <a:cubicBezTo>
                    <a:pt x="74" y="25"/>
                    <a:pt x="76" y="33"/>
                    <a:pt x="76" y="44"/>
                  </a:cubicBezTo>
                  <a:cubicBezTo>
                    <a:pt x="12" y="44"/>
                    <a:pt x="12" y="44"/>
                    <a:pt x="12" y="44"/>
                  </a:cubicBezTo>
                  <a:cubicBezTo>
                    <a:pt x="12" y="45"/>
                    <a:pt x="12" y="45"/>
                    <a:pt x="12" y="45"/>
                  </a:cubicBezTo>
                  <a:moveTo>
                    <a:pt x="64" y="36"/>
                  </a:moveTo>
                  <a:cubicBezTo>
                    <a:pt x="63" y="28"/>
                    <a:pt x="62" y="24"/>
                    <a:pt x="59" y="20"/>
                  </a:cubicBezTo>
                  <a:cubicBezTo>
                    <a:pt x="54" y="13"/>
                    <a:pt x="47" y="9"/>
                    <a:pt x="38" y="9"/>
                  </a:cubicBezTo>
                  <a:cubicBezTo>
                    <a:pt x="24" y="9"/>
                    <a:pt x="14" y="19"/>
                    <a:pt x="12" y="36"/>
                  </a:cubicBezTo>
                  <a:lnTo>
                    <a:pt x="64"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19" name="Freeform 46">
              <a:extLst>
                <a:ext uri="{FF2B5EF4-FFF2-40B4-BE49-F238E27FC236}">
                  <a16:creationId xmlns:a16="http://schemas.microsoft.com/office/drawing/2014/main" id="{CF48D26B-577F-4763-B2B6-24AFD09F10BA}"/>
                </a:ext>
              </a:extLst>
            </p:cNvPr>
            <p:cNvSpPr>
              <a:spLocks/>
            </p:cNvSpPr>
            <p:nvPr/>
          </p:nvSpPr>
          <p:spPr bwMode="auto">
            <a:xfrm>
              <a:off x="5845176" y="3970338"/>
              <a:ext cx="414338" cy="304800"/>
            </a:xfrm>
            <a:custGeom>
              <a:avLst/>
              <a:gdLst>
                <a:gd name="T0" fmla="*/ 11 w 110"/>
                <a:gd name="T1" fmla="*/ 3 h 81"/>
                <a:gd name="T2" fmla="*/ 11 w 110"/>
                <a:gd name="T3" fmla="*/ 14 h 81"/>
                <a:gd name="T4" fmla="*/ 36 w 110"/>
                <a:gd name="T5" fmla="*/ 0 h 81"/>
                <a:gd name="T6" fmla="*/ 60 w 110"/>
                <a:gd name="T7" fmla="*/ 16 h 81"/>
                <a:gd name="T8" fmla="*/ 85 w 110"/>
                <a:gd name="T9" fmla="*/ 0 h 81"/>
                <a:gd name="T10" fmla="*/ 110 w 110"/>
                <a:gd name="T11" fmla="*/ 29 h 81"/>
                <a:gd name="T12" fmla="*/ 110 w 110"/>
                <a:gd name="T13" fmla="*/ 81 h 81"/>
                <a:gd name="T14" fmla="*/ 100 w 110"/>
                <a:gd name="T15" fmla="*/ 81 h 81"/>
                <a:gd name="T16" fmla="*/ 100 w 110"/>
                <a:gd name="T17" fmla="*/ 32 h 81"/>
                <a:gd name="T18" fmla="*/ 97 w 110"/>
                <a:gd name="T19" fmla="*/ 16 h 81"/>
                <a:gd name="T20" fmla="*/ 84 w 110"/>
                <a:gd name="T21" fmla="*/ 9 h 81"/>
                <a:gd name="T22" fmla="*/ 61 w 110"/>
                <a:gd name="T23" fmla="*/ 35 h 81"/>
                <a:gd name="T24" fmla="*/ 61 w 110"/>
                <a:gd name="T25" fmla="*/ 81 h 81"/>
                <a:gd name="T26" fmla="*/ 50 w 110"/>
                <a:gd name="T27" fmla="*/ 81 h 81"/>
                <a:gd name="T28" fmla="*/ 50 w 110"/>
                <a:gd name="T29" fmla="*/ 29 h 81"/>
                <a:gd name="T30" fmla="*/ 34 w 110"/>
                <a:gd name="T31" fmla="*/ 9 h 81"/>
                <a:gd name="T32" fmla="*/ 12 w 110"/>
                <a:gd name="T33" fmla="*/ 35 h 81"/>
                <a:gd name="T34" fmla="*/ 12 w 110"/>
                <a:gd name="T35" fmla="*/ 81 h 81"/>
                <a:gd name="T36" fmla="*/ 0 w 110"/>
                <a:gd name="T37" fmla="*/ 81 h 81"/>
                <a:gd name="T38" fmla="*/ 0 w 110"/>
                <a:gd name="T39" fmla="*/ 3 h 81"/>
                <a:gd name="T40" fmla="*/ 11 w 110"/>
                <a:gd name="T41"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81">
                  <a:moveTo>
                    <a:pt x="11" y="3"/>
                  </a:moveTo>
                  <a:cubicBezTo>
                    <a:pt x="11" y="14"/>
                    <a:pt x="11" y="14"/>
                    <a:pt x="11" y="14"/>
                  </a:cubicBezTo>
                  <a:cubicBezTo>
                    <a:pt x="17" y="4"/>
                    <a:pt x="25" y="0"/>
                    <a:pt x="36" y="0"/>
                  </a:cubicBezTo>
                  <a:cubicBezTo>
                    <a:pt x="48" y="0"/>
                    <a:pt x="55" y="4"/>
                    <a:pt x="60" y="16"/>
                  </a:cubicBezTo>
                  <a:cubicBezTo>
                    <a:pt x="66" y="5"/>
                    <a:pt x="74" y="0"/>
                    <a:pt x="85" y="0"/>
                  </a:cubicBezTo>
                  <a:cubicBezTo>
                    <a:pt x="101" y="0"/>
                    <a:pt x="110" y="11"/>
                    <a:pt x="110" y="29"/>
                  </a:cubicBezTo>
                  <a:cubicBezTo>
                    <a:pt x="110" y="81"/>
                    <a:pt x="110" y="81"/>
                    <a:pt x="110" y="81"/>
                  </a:cubicBezTo>
                  <a:cubicBezTo>
                    <a:pt x="100" y="81"/>
                    <a:pt x="100" y="81"/>
                    <a:pt x="100" y="81"/>
                  </a:cubicBezTo>
                  <a:cubicBezTo>
                    <a:pt x="100" y="32"/>
                    <a:pt x="100" y="32"/>
                    <a:pt x="100" y="32"/>
                  </a:cubicBezTo>
                  <a:cubicBezTo>
                    <a:pt x="100" y="22"/>
                    <a:pt x="99" y="19"/>
                    <a:pt x="97" y="16"/>
                  </a:cubicBezTo>
                  <a:cubicBezTo>
                    <a:pt x="95" y="12"/>
                    <a:pt x="90" y="9"/>
                    <a:pt x="84" y="9"/>
                  </a:cubicBezTo>
                  <a:cubicBezTo>
                    <a:pt x="71" y="9"/>
                    <a:pt x="61" y="20"/>
                    <a:pt x="61" y="35"/>
                  </a:cubicBezTo>
                  <a:cubicBezTo>
                    <a:pt x="61" y="81"/>
                    <a:pt x="61" y="81"/>
                    <a:pt x="61" y="81"/>
                  </a:cubicBezTo>
                  <a:cubicBezTo>
                    <a:pt x="50" y="81"/>
                    <a:pt x="50" y="81"/>
                    <a:pt x="50" y="81"/>
                  </a:cubicBezTo>
                  <a:cubicBezTo>
                    <a:pt x="50" y="29"/>
                    <a:pt x="50" y="29"/>
                    <a:pt x="50" y="29"/>
                  </a:cubicBezTo>
                  <a:cubicBezTo>
                    <a:pt x="50" y="15"/>
                    <a:pt x="45" y="9"/>
                    <a:pt x="34" y="9"/>
                  </a:cubicBezTo>
                  <a:cubicBezTo>
                    <a:pt x="21" y="9"/>
                    <a:pt x="12" y="20"/>
                    <a:pt x="12" y="35"/>
                  </a:cubicBezTo>
                  <a:cubicBezTo>
                    <a:pt x="12" y="81"/>
                    <a:pt x="12" y="81"/>
                    <a:pt x="12" y="81"/>
                  </a:cubicBezTo>
                  <a:cubicBezTo>
                    <a:pt x="0" y="81"/>
                    <a:pt x="0" y="81"/>
                    <a:pt x="0" y="81"/>
                  </a:cubicBezTo>
                  <a:cubicBezTo>
                    <a:pt x="0" y="3"/>
                    <a:pt x="0" y="3"/>
                    <a:pt x="0" y="3"/>
                  </a:cubicBezTo>
                  <a:cubicBezTo>
                    <a:pt x="11" y="3"/>
                    <a:pt x="11" y="3"/>
                    <a:pt x="1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20" name="Freeform 47">
              <a:extLst>
                <a:ext uri="{FF2B5EF4-FFF2-40B4-BE49-F238E27FC236}">
                  <a16:creationId xmlns:a16="http://schemas.microsoft.com/office/drawing/2014/main" id="{4D25244D-6530-4343-AEE9-8EC23D666137}"/>
                </a:ext>
              </a:extLst>
            </p:cNvPr>
            <p:cNvSpPr>
              <a:spLocks noEditPoints="1"/>
            </p:cNvSpPr>
            <p:nvPr/>
          </p:nvSpPr>
          <p:spPr bwMode="auto">
            <a:xfrm>
              <a:off x="6372226" y="3822701"/>
              <a:ext cx="282575" cy="463550"/>
            </a:xfrm>
            <a:custGeom>
              <a:avLst/>
              <a:gdLst>
                <a:gd name="T0" fmla="*/ 0 w 75"/>
                <a:gd name="T1" fmla="*/ 120 h 123"/>
                <a:gd name="T2" fmla="*/ 0 w 75"/>
                <a:gd name="T3" fmla="*/ 0 h 123"/>
                <a:gd name="T4" fmla="*/ 11 w 75"/>
                <a:gd name="T5" fmla="*/ 0 h 123"/>
                <a:gd name="T6" fmla="*/ 11 w 75"/>
                <a:gd name="T7" fmla="*/ 55 h 123"/>
                <a:gd name="T8" fmla="*/ 40 w 75"/>
                <a:gd name="T9" fmla="*/ 38 h 123"/>
                <a:gd name="T10" fmla="*/ 75 w 75"/>
                <a:gd name="T11" fmla="*/ 81 h 123"/>
                <a:gd name="T12" fmla="*/ 40 w 75"/>
                <a:gd name="T13" fmla="*/ 123 h 123"/>
                <a:gd name="T14" fmla="*/ 11 w 75"/>
                <a:gd name="T15" fmla="*/ 106 h 123"/>
                <a:gd name="T16" fmla="*/ 11 w 75"/>
                <a:gd name="T17" fmla="*/ 119 h 123"/>
                <a:gd name="T18" fmla="*/ 0 w 75"/>
                <a:gd name="T19" fmla="*/ 119 h 123"/>
                <a:gd name="T20" fmla="*/ 0 w 75"/>
                <a:gd name="T21" fmla="*/ 120 h 123"/>
                <a:gd name="T22" fmla="*/ 18 w 75"/>
                <a:gd name="T23" fmla="*/ 58 h 123"/>
                <a:gd name="T24" fmla="*/ 11 w 75"/>
                <a:gd name="T25" fmla="*/ 81 h 123"/>
                <a:gd name="T26" fmla="*/ 37 w 75"/>
                <a:gd name="T27" fmla="*/ 114 h 123"/>
                <a:gd name="T28" fmla="*/ 63 w 75"/>
                <a:gd name="T29" fmla="*/ 81 h 123"/>
                <a:gd name="T30" fmla="*/ 37 w 75"/>
                <a:gd name="T31" fmla="*/ 47 h 123"/>
                <a:gd name="T32" fmla="*/ 18 w 75"/>
                <a:gd name="T33" fmla="*/ 5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123">
                  <a:moveTo>
                    <a:pt x="0" y="120"/>
                  </a:moveTo>
                  <a:cubicBezTo>
                    <a:pt x="0" y="0"/>
                    <a:pt x="0" y="0"/>
                    <a:pt x="0" y="0"/>
                  </a:cubicBezTo>
                  <a:cubicBezTo>
                    <a:pt x="11" y="0"/>
                    <a:pt x="11" y="0"/>
                    <a:pt x="11" y="0"/>
                  </a:cubicBezTo>
                  <a:cubicBezTo>
                    <a:pt x="11" y="55"/>
                    <a:pt x="11" y="55"/>
                    <a:pt x="11" y="55"/>
                  </a:cubicBezTo>
                  <a:cubicBezTo>
                    <a:pt x="18" y="44"/>
                    <a:pt x="27" y="38"/>
                    <a:pt x="40" y="38"/>
                  </a:cubicBezTo>
                  <a:cubicBezTo>
                    <a:pt x="60" y="38"/>
                    <a:pt x="75" y="56"/>
                    <a:pt x="75" y="81"/>
                  </a:cubicBezTo>
                  <a:cubicBezTo>
                    <a:pt x="75" y="106"/>
                    <a:pt x="61" y="123"/>
                    <a:pt x="40" y="123"/>
                  </a:cubicBezTo>
                  <a:cubicBezTo>
                    <a:pt x="28" y="123"/>
                    <a:pt x="18" y="118"/>
                    <a:pt x="11" y="106"/>
                  </a:cubicBezTo>
                  <a:cubicBezTo>
                    <a:pt x="11" y="119"/>
                    <a:pt x="11" y="119"/>
                    <a:pt x="11" y="119"/>
                  </a:cubicBezTo>
                  <a:cubicBezTo>
                    <a:pt x="0" y="119"/>
                    <a:pt x="0" y="119"/>
                    <a:pt x="0" y="119"/>
                  </a:cubicBezTo>
                  <a:cubicBezTo>
                    <a:pt x="0" y="120"/>
                    <a:pt x="0" y="120"/>
                    <a:pt x="0" y="120"/>
                  </a:cubicBezTo>
                  <a:moveTo>
                    <a:pt x="18" y="58"/>
                  </a:moveTo>
                  <a:cubicBezTo>
                    <a:pt x="14" y="63"/>
                    <a:pt x="11" y="72"/>
                    <a:pt x="11" y="81"/>
                  </a:cubicBezTo>
                  <a:cubicBezTo>
                    <a:pt x="11" y="101"/>
                    <a:pt x="22" y="114"/>
                    <a:pt x="37" y="114"/>
                  </a:cubicBezTo>
                  <a:cubicBezTo>
                    <a:pt x="53" y="114"/>
                    <a:pt x="63" y="101"/>
                    <a:pt x="63" y="81"/>
                  </a:cubicBezTo>
                  <a:cubicBezTo>
                    <a:pt x="63" y="61"/>
                    <a:pt x="53" y="47"/>
                    <a:pt x="37" y="47"/>
                  </a:cubicBezTo>
                  <a:cubicBezTo>
                    <a:pt x="30" y="47"/>
                    <a:pt x="22" y="52"/>
                    <a:pt x="18" y="5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21" name="Freeform 48">
              <a:extLst>
                <a:ext uri="{FF2B5EF4-FFF2-40B4-BE49-F238E27FC236}">
                  <a16:creationId xmlns:a16="http://schemas.microsoft.com/office/drawing/2014/main" id="{897EA9FB-B642-425E-B423-C008D6240A64}"/>
                </a:ext>
              </a:extLst>
            </p:cNvPr>
            <p:cNvSpPr>
              <a:spLocks noEditPoints="1"/>
            </p:cNvSpPr>
            <p:nvPr/>
          </p:nvSpPr>
          <p:spPr bwMode="auto">
            <a:xfrm>
              <a:off x="6723063" y="3970338"/>
              <a:ext cx="304800" cy="320675"/>
            </a:xfrm>
            <a:custGeom>
              <a:avLst/>
              <a:gdLst>
                <a:gd name="T0" fmla="*/ 81 w 81"/>
                <a:gd name="T1" fmla="*/ 42 h 85"/>
                <a:gd name="T2" fmla="*/ 41 w 81"/>
                <a:gd name="T3" fmla="*/ 85 h 85"/>
                <a:gd name="T4" fmla="*/ 0 w 81"/>
                <a:gd name="T5" fmla="*/ 42 h 85"/>
                <a:gd name="T6" fmla="*/ 41 w 81"/>
                <a:gd name="T7" fmla="*/ 0 h 85"/>
                <a:gd name="T8" fmla="*/ 81 w 81"/>
                <a:gd name="T9" fmla="*/ 42 h 85"/>
                <a:gd name="T10" fmla="*/ 12 w 81"/>
                <a:gd name="T11" fmla="*/ 42 h 85"/>
                <a:gd name="T12" fmla="*/ 41 w 81"/>
                <a:gd name="T13" fmla="*/ 76 h 85"/>
                <a:gd name="T14" fmla="*/ 69 w 81"/>
                <a:gd name="T15" fmla="*/ 42 h 85"/>
                <a:gd name="T16" fmla="*/ 40 w 81"/>
                <a:gd name="T17" fmla="*/ 9 h 85"/>
                <a:gd name="T18" fmla="*/ 12 w 81"/>
                <a:gd name="T19" fmla="*/ 4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5">
                  <a:moveTo>
                    <a:pt x="81" y="42"/>
                  </a:moveTo>
                  <a:cubicBezTo>
                    <a:pt x="81" y="68"/>
                    <a:pt x="65" y="85"/>
                    <a:pt x="41" y="85"/>
                  </a:cubicBezTo>
                  <a:cubicBezTo>
                    <a:pt x="17" y="85"/>
                    <a:pt x="0" y="67"/>
                    <a:pt x="0" y="42"/>
                  </a:cubicBezTo>
                  <a:cubicBezTo>
                    <a:pt x="0" y="17"/>
                    <a:pt x="17" y="0"/>
                    <a:pt x="41" y="0"/>
                  </a:cubicBezTo>
                  <a:cubicBezTo>
                    <a:pt x="65" y="0"/>
                    <a:pt x="81" y="17"/>
                    <a:pt x="81" y="42"/>
                  </a:cubicBezTo>
                  <a:moveTo>
                    <a:pt x="12" y="42"/>
                  </a:moveTo>
                  <a:cubicBezTo>
                    <a:pt x="12" y="61"/>
                    <a:pt x="25" y="76"/>
                    <a:pt x="41" y="76"/>
                  </a:cubicBezTo>
                  <a:cubicBezTo>
                    <a:pt x="56" y="76"/>
                    <a:pt x="69" y="61"/>
                    <a:pt x="69" y="42"/>
                  </a:cubicBezTo>
                  <a:cubicBezTo>
                    <a:pt x="69" y="23"/>
                    <a:pt x="57" y="9"/>
                    <a:pt x="40" y="9"/>
                  </a:cubicBezTo>
                  <a:cubicBezTo>
                    <a:pt x="25" y="8"/>
                    <a:pt x="12" y="23"/>
                    <a:pt x="12"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22" name="Freeform 49">
              <a:extLst>
                <a:ext uri="{FF2B5EF4-FFF2-40B4-BE49-F238E27FC236}">
                  <a16:creationId xmlns:a16="http://schemas.microsoft.com/office/drawing/2014/main" id="{9121A6DF-5F91-407F-BE23-B84FA7025263}"/>
                </a:ext>
              </a:extLst>
            </p:cNvPr>
            <p:cNvSpPr>
              <a:spLocks/>
            </p:cNvSpPr>
            <p:nvPr/>
          </p:nvSpPr>
          <p:spPr bwMode="auto">
            <a:xfrm>
              <a:off x="7115176" y="3981451"/>
              <a:ext cx="252413" cy="309563"/>
            </a:xfrm>
            <a:custGeom>
              <a:avLst/>
              <a:gdLst>
                <a:gd name="T0" fmla="*/ 55 w 67"/>
                <a:gd name="T1" fmla="*/ 78 h 82"/>
                <a:gd name="T2" fmla="*/ 55 w 67"/>
                <a:gd name="T3" fmla="*/ 65 h 82"/>
                <a:gd name="T4" fmla="*/ 27 w 67"/>
                <a:gd name="T5" fmla="*/ 82 h 82"/>
                <a:gd name="T6" fmla="*/ 0 w 67"/>
                <a:gd name="T7" fmla="*/ 52 h 82"/>
                <a:gd name="T8" fmla="*/ 0 w 67"/>
                <a:gd name="T9" fmla="*/ 0 h 82"/>
                <a:gd name="T10" fmla="*/ 11 w 67"/>
                <a:gd name="T11" fmla="*/ 0 h 82"/>
                <a:gd name="T12" fmla="*/ 11 w 67"/>
                <a:gd name="T13" fmla="*/ 48 h 82"/>
                <a:gd name="T14" fmla="*/ 15 w 67"/>
                <a:gd name="T15" fmla="*/ 66 h 82"/>
                <a:gd name="T16" fmla="*/ 30 w 67"/>
                <a:gd name="T17" fmla="*/ 73 h 82"/>
                <a:gd name="T18" fmla="*/ 55 w 67"/>
                <a:gd name="T19" fmla="*/ 40 h 82"/>
                <a:gd name="T20" fmla="*/ 55 w 67"/>
                <a:gd name="T21" fmla="*/ 0 h 82"/>
                <a:gd name="T22" fmla="*/ 67 w 67"/>
                <a:gd name="T23" fmla="*/ 0 h 82"/>
                <a:gd name="T24" fmla="*/ 67 w 67"/>
                <a:gd name="T25" fmla="*/ 78 h 82"/>
                <a:gd name="T26" fmla="*/ 55 w 67"/>
                <a:gd name="T27" fmla="*/ 7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2">
                  <a:moveTo>
                    <a:pt x="55" y="78"/>
                  </a:moveTo>
                  <a:cubicBezTo>
                    <a:pt x="55" y="65"/>
                    <a:pt x="55" y="65"/>
                    <a:pt x="55" y="65"/>
                  </a:cubicBezTo>
                  <a:cubicBezTo>
                    <a:pt x="49" y="76"/>
                    <a:pt x="39" y="82"/>
                    <a:pt x="27" y="82"/>
                  </a:cubicBezTo>
                  <a:cubicBezTo>
                    <a:pt x="10" y="82"/>
                    <a:pt x="0" y="71"/>
                    <a:pt x="0" y="52"/>
                  </a:cubicBezTo>
                  <a:cubicBezTo>
                    <a:pt x="0" y="0"/>
                    <a:pt x="0" y="0"/>
                    <a:pt x="0" y="0"/>
                  </a:cubicBezTo>
                  <a:cubicBezTo>
                    <a:pt x="11" y="0"/>
                    <a:pt x="11" y="0"/>
                    <a:pt x="11" y="0"/>
                  </a:cubicBezTo>
                  <a:cubicBezTo>
                    <a:pt x="11" y="48"/>
                    <a:pt x="11" y="48"/>
                    <a:pt x="11" y="48"/>
                  </a:cubicBezTo>
                  <a:cubicBezTo>
                    <a:pt x="11" y="56"/>
                    <a:pt x="12" y="62"/>
                    <a:pt x="15" y="66"/>
                  </a:cubicBezTo>
                  <a:cubicBezTo>
                    <a:pt x="18" y="70"/>
                    <a:pt x="23" y="73"/>
                    <a:pt x="30" y="73"/>
                  </a:cubicBezTo>
                  <a:cubicBezTo>
                    <a:pt x="45" y="73"/>
                    <a:pt x="55" y="59"/>
                    <a:pt x="55" y="40"/>
                  </a:cubicBezTo>
                  <a:cubicBezTo>
                    <a:pt x="55" y="0"/>
                    <a:pt x="55" y="0"/>
                    <a:pt x="55" y="0"/>
                  </a:cubicBezTo>
                  <a:cubicBezTo>
                    <a:pt x="67" y="0"/>
                    <a:pt x="67" y="0"/>
                    <a:pt x="67" y="0"/>
                  </a:cubicBezTo>
                  <a:cubicBezTo>
                    <a:pt x="67" y="78"/>
                    <a:pt x="67" y="78"/>
                    <a:pt x="67" y="78"/>
                  </a:cubicBezTo>
                  <a:cubicBezTo>
                    <a:pt x="55" y="78"/>
                    <a:pt x="55" y="78"/>
                    <a:pt x="55" y="7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23" name="Freeform 50">
              <a:extLst>
                <a:ext uri="{FF2B5EF4-FFF2-40B4-BE49-F238E27FC236}">
                  <a16:creationId xmlns:a16="http://schemas.microsoft.com/office/drawing/2014/main" id="{B6C0B122-3C85-4627-8A68-E47242EEB9A3}"/>
                </a:ext>
              </a:extLst>
            </p:cNvPr>
            <p:cNvSpPr>
              <a:spLocks/>
            </p:cNvSpPr>
            <p:nvPr/>
          </p:nvSpPr>
          <p:spPr bwMode="auto">
            <a:xfrm>
              <a:off x="7480301" y="3970338"/>
              <a:ext cx="169863" cy="304800"/>
            </a:xfrm>
            <a:custGeom>
              <a:avLst/>
              <a:gdLst>
                <a:gd name="T0" fmla="*/ 11 w 45"/>
                <a:gd name="T1" fmla="*/ 3 h 81"/>
                <a:gd name="T2" fmla="*/ 11 w 45"/>
                <a:gd name="T3" fmla="*/ 18 h 81"/>
                <a:gd name="T4" fmla="*/ 42 w 45"/>
                <a:gd name="T5" fmla="*/ 0 h 81"/>
                <a:gd name="T6" fmla="*/ 45 w 45"/>
                <a:gd name="T7" fmla="*/ 0 h 81"/>
                <a:gd name="T8" fmla="*/ 45 w 45"/>
                <a:gd name="T9" fmla="*/ 10 h 81"/>
                <a:gd name="T10" fmla="*/ 42 w 45"/>
                <a:gd name="T11" fmla="*/ 10 h 81"/>
                <a:gd name="T12" fmla="*/ 11 w 45"/>
                <a:gd name="T13" fmla="*/ 40 h 81"/>
                <a:gd name="T14" fmla="*/ 11 w 45"/>
                <a:gd name="T15" fmla="*/ 81 h 81"/>
                <a:gd name="T16" fmla="*/ 0 w 45"/>
                <a:gd name="T17" fmla="*/ 81 h 81"/>
                <a:gd name="T18" fmla="*/ 0 w 45"/>
                <a:gd name="T19" fmla="*/ 3 h 81"/>
                <a:gd name="T20" fmla="*/ 11 w 45"/>
                <a:gd name="T21"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81">
                  <a:moveTo>
                    <a:pt x="11" y="3"/>
                  </a:moveTo>
                  <a:cubicBezTo>
                    <a:pt x="11" y="18"/>
                    <a:pt x="11" y="18"/>
                    <a:pt x="11" y="18"/>
                  </a:cubicBezTo>
                  <a:cubicBezTo>
                    <a:pt x="18" y="6"/>
                    <a:pt x="28" y="0"/>
                    <a:pt x="42" y="0"/>
                  </a:cubicBezTo>
                  <a:cubicBezTo>
                    <a:pt x="43" y="0"/>
                    <a:pt x="44" y="0"/>
                    <a:pt x="45" y="0"/>
                  </a:cubicBezTo>
                  <a:cubicBezTo>
                    <a:pt x="45" y="10"/>
                    <a:pt x="45" y="10"/>
                    <a:pt x="45" y="10"/>
                  </a:cubicBezTo>
                  <a:cubicBezTo>
                    <a:pt x="44" y="10"/>
                    <a:pt x="43" y="10"/>
                    <a:pt x="42" y="10"/>
                  </a:cubicBezTo>
                  <a:cubicBezTo>
                    <a:pt x="23" y="10"/>
                    <a:pt x="11" y="21"/>
                    <a:pt x="11" y="40"/>
                  </a:cubicBezTo>
                  <a:cubicBezTo>
                    <a:pt x="11" y="81"/>
                    <a:pt x="11" y="81"/>
                    <a:pt x="11" y="81"/>
                  </a:cubicBezTo>
                  <a:cubicBezTo>
                    <a:pt x="0" y="81"/>
                    <a:pt x="0" y="81"/>
                    <a:pt x="0" y="81"/>
                  </a:cubicBezTo>
                  <a:cubicBezTo>
                    <a:pt x="0" y="3"/>
                    <a:pt x="0" y="3"/>
                    <a:pt x="0" y="3"/>
                  </a:cubicBezTo>
                  <a:cubicBezTo>
                    <a:pt x="11" y="3"/>
                    <a:pt x="11" y="3"/>
                    <a:pt x="1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24" name="Freeform 51">
              <a:extLst>
                <a:ext uri="{FF2B5EF4-FFF2-40B4-BE49-F238E27FC236}">
                  <a16:creationId xmlns:a16="http://schemas.microsoft.com/office/drawing/2014/main" id="{C6D48D44-7F66-4D56-969B-0088199B6495}"/>
                </a:ext>
              </a:extLst>
            </p:cNvPr>
            <p:cNvSpPr>
              <a:spLocks noEditPoints="1"/>
            </p:cNvSpPr>
            <p:nvPr/>
          </p:nvSpPr>
          <p:spPr bwMode="auto">
            <a:xfrm>
              <a:off x="7691438" y="3970338"/>
              <a:ext cx="282575" cy="444500"/>
            </a:xfrm>
            <a:custGeom>
              <a:avLst/>
              <a:gdLst>
                <a:gd name="T0" fmla="*/ 75 w 75"/>
                <a:gd name="T1" fmla="*/ 3 h 118"/>
                <a:gd name="T2" fmla="*/ 75 w 75"/>
                <a:gd name="T3" fmla="*/ 82 h 118"/>
                <a:gd name="T4" fmla="*/ 65 w 75"/>
                <a:gd name="T5" fmla="*/ 108 h 118"/>
                <a:gd name="T6" fmla="*/ 37 w 75"/>
                <a:gd name="T7" fmla="*/ 118 h 118"/>
                <a:gd name="T8" fmla="*/ 5 w 75"/>
                <a:gd name="T9" fmla="*/ 94 h 118"/>
                <a:gd name="T10" fmla="*/ 17 w 75"/>
                <a:gd name="T11" fmla="*/ 94 h 118"/>
                <a:gd name="T12" fmla="*/ 21 w 75"/>
                <a:gd name="T13" fmla="*/ 104 h 118"/>
                <a:gd name="T14" fmla="*/ 37 w 75"/>
                <a:gd name="T15" fmla="*/ 109 h 118"/>
                <a:gd name="T16" fmla="*/ 60 w 75"/>
                <a:gd name="T17" fmla="*/ 97 h 118"/>
                <a:gd name="T18" fmla="*/ 64 w 75"/>
                <a:gd name="T19" fmla="*/ 77 h 118"/>
                <a:gd name="T20" fmla="*/ 64 w 75"/>
                <a:gd name="T21" fmla="*/ 68 h 118"/>
                <a:gd name="T22" fmla="*/ 35 w 75"/>
                <a:gd name="T23" fmla="*/ 85 h 118"/>
                <a:gd name="T24" fmla="*/ 0 w 75"/>
                <a:gd name="T25" fmla="*/ 42 h 118"/>
                <a:gd name="T26" fmla="*/ 9 w 75"/>
                <a:gd name="T27" fmla="*/ 13 h 118"/>
                <a:gd name="T28" fmla="*/ 35 w 75"/>
                <a:gd name="T29" fmla="*/ 0 h 118"/>
                <a:gd name="T30" fmla="*/ 64 w 75"/>
                <a:gd name="T31" fmla="*/ 17 h 118"/>
                <a:gd name="T32" fmla="*/ 64 w 75"/>
                <a:gd name="T33" fmla="*/ 3 h 118"/>
                <a:gd name="T34" fmla="*/ 75 w 75"/>
                <a:gd name="T35" fmla="*/ 3 h 118"/>
                <a:gd name="T36" fmla="*/ 12 w 75"/>
                <a:gd name="T37" fmla="*/ 42 h 118"/>
                <a:gd name="T38" fmla="*/ 38 w 75"/>
                <a:gd name="T39" fmla="*/ 75 h 118"/>
                <a:gd name="T40" fmla="*/ 64 w 75"/>
                <a:gd name="T41" fmla="*/ 42 h 118"/>
                <a:gd name="T42" fmla="*/ 38 w 75"/>
                <a:gd name="T43" fmla="*/ 8 h 118"/>
                <a:gd name="T44" fmla="*/ 12 w 75"/>
                <a:gd name="T45"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118">
                  <a:moveTo>
                    <a:pt x="75" y="3"/>
                  </a:moveTo>
                  <a:cubicBezTo>
                    <a:pt x="75" y="82"/>
                    <a:pt x="75" y="82"/>
                    <a:pt x="75" y="82"/>
                  </a:cubicBezTo>
                  <a:cubicBezTo>
                    <a:pt x="75" y="93"/>
                    <a:pt x="72" y="102"/>
                    <a:pt x="65" y="108"/>
                  </a:cubicBezTo>
                  <a:cubicBezTo>
                    <a:pt x="58" y="114"/>
                    <a:pt x="48" y="118"/>
                    <a:pt x="37" y="118"/>
                  </a:cubicBezTo>
                  <a:cubicBezTo>
                    <a:pt x="18" y="118"/>
                    <a:pt x="6" y="109"/>
                    <a:pt x="5" y="94"/>
                  </a:cubicBezTo>
                  <a:cubicBezTo>
                    <a:pt x="17" y="94"/>
                    <a:pt x="17" y="94"/>
                    <a:pt x="17" y="94"/>
                  </a:cubicBezTo>
                  <a:cubicBezTo>
                    <a:pt x="17" y="99"/>
                    <a:pt x="19" y="102"/>
                    <a:pt x="21" y="104"/>
                  </a:cubicBezTo>
                  <a:cubicBezTo>
                    <a:pt x="24" y="107"/>
                    <a:pt x="30" y="109"/>
                    <a:pt x="37" y="109"/>
                  </a:cubicBezTo>
                  <a:cubicBezTo>
                    <a:pt x="47" y="109"/>
                    <a:pt x="56" y="105"/>
                    <a:pt x="60" y="97"/>
                  </a:cubicBezTo>
                  <a:cubicBezTo>
                    <a:pt x="62" y="93"/>
                    <a:pt x="64" y="86"/>
                    <a:pt x="64" y="77"/>
                  </a:cubicBezTo>
                  <a:cubicBezTo>
                    <a:pt x="64" y="68"/>
                    <a:pt x="64" y="68"/>
                    <a:pt x="64" y="68"/>
                  </a:cubicBezTo>
                  <a:cubicBezTo>
                    <a:pt x="57" y="79"/>
                    <a:pt x="47" y="85"/>
                    <a:pt x="35" y="85"/>
                  </a:cubicBezTo>
                  <a:cubicBezTo>
                    <a:pt x="15" y="85"/>
                    <a:pt x="0" y="67"/>
                    <a:pt x="0" y="42"/>
                  </a:cubicBezTo>
                  <a:cubicBezTo>
                    <a:pt x="0" y="31"/>
                    <a:pt x="3" y="21"/>
                    <a:pt x="9" y="13"/>
                  </a:cubicBezTo>
                  <a:cubicBezTo>
                    <a:pt x="16" y="4"/>
                    <a:pt x="24" y="0"/>
                    <a:pt x="35" y="0"/>
                  </a:cubicBezTo>
                  <a:cubicBezTo>
                    <a:pt x="48" y="0"/>
                    <a:pt x="58" y="5"/>
                    <a:pt x="64" y="17"/>
                  </a:cubicBezTo>
                  <a:cubicBezTo>
                    <a:pt x="64" y="3"/>
                    <a:pt x="64" y="3"/>
                    <a:pt x="64" y="3"/>
                  </a:cubicBezTo>
                  <a:cubicBezTo>
                    <a:pt x="75" y="3"/>
                    <a:pt x="75" y="3"/>
                    <a:pt x="75" y="3"/>
                  </a:cubicBezTo>
                  <a:moveTo>
                    <a:pt x="12" y="42"/>
                  </a:moveTo>
                  <a:cubicBezTo>
                    <a:pt x="12" y="62"/>
                    <a:pt x="22" y="75"/>
                    <a:pt x="38" y="75"/>
                  </a:cubicBezTo>
                  <a:cubicBezTo>
                    <a:pt x="54" y="75"/>
                    <a:pt x="64" y="61"/>
                    <a:pt x="64" y="42"/>
                  </a:cubicBezTo>
                  <a:cubicBezTo>
                    <a:pt x="64" y="22"/>
                    <a:pt x="54" y="8"/>
                    <a:pt x="38" y="8"/>
                  </a:cubicBezTo>
                  <a:cubicBezTo>
                    <a:pt x="22" y="8"/>
                    <a:pt x="12" y="22"/>
                    <a:pt x="12"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25" name="Freeform 52">
              <a:extLst>
                <a:ext uri="{FF2B5EF4-FFF2-40B4-BE49-F238E27FC236}">
                  <a16:creationId xmlns:a16="http://schemas.microsoft.com/office/drawing/2014/main" id="{E41D8A81-7E5D-41E9-B687-821897FC0E72}"/>
                </a:ext>
              </a:extLst>
            </p:cNvPr>
            <p:cNvSpPr>
              <a:spLocks/>
            </p:cNvSpPr>
            <p:nvPr/>
          </p:nvSpPr>
          <p:spPr bwMode="auto">
            <a:xfrm>
              <a:off x="8191501" y="3816351"/>
              <a:ext cx="173038" cy="458788"/>
            </a:xfrm>
            <a:custGeom>
              <a:avLst/>
              <a:gdLst>
                <a:gd name="T0" fmla="*/ 46 w 46"/>
                <a:gd name="T1" fmla="*/ 53 h 122"/>
                <a:gd name="T2" fmla="*/ 22 w 46"/>
                <a:gd name="T3" fmla="*/ 53 h 122"/>
                <a:gd name="T4" fmla="*/ 22 w 46"/>
                <a:gd name="T5" fmla="*/ 122 h 122"/>
                <a:gd name="T6" fmla="*/ 11 w 46"/>
                <a:gd name="T7" fmla="*/ 122 h 122"/>
                <a:gd name="T8" fmla="*/ 11 w 46"/>
                <a:gd name="T9" fmla="*/ 53 h 122"/>
                <a:gd name="T10" fmla="*/ 0 w 46"/>
                <a:gd name="T11" fmla="*/ 53 h 122"/>
                <a:gd name="T12" fmla="*/ 0 w 46"/>
                <a:gd name="T13" fmla="*/ 44 h 122"/>
                <a:gd name="T14" fmla="*/ 11 w 46"/>
                <a:gd name="T15" fmla="*/ 44 h 122"/>
                <a:gd name="T16" fmla="*/ 11 w 46"/>
                <a:gd name="T17" fmla="*/ 20 h 122"/>
                <a:gd name="T18" fmla="*/ 33 w 46"/>
                <a:gd name="T19" fmla="*/ 0 h 122"/>
                <a:gd name="T20" fmla="*/ 46 w 46"/>
                <a:gd name="T21" fmla="*/ 2 h 122"/>
                <a:gd name="T22" fmla="*/ 46 w 46"/>
                <a:gd name="T23" fmla="*/ 13 h 122"/>
                <a:gd name="T24" fmla="*/ 35 w 46"/>
                <a:gd name="T25" fmla="*/ 10 h 122"/>
                <a:gd name="T26" fmla="*/ 22 w 46"/>
                <a:gd name="T27" fmla="*/ 24 h 122"/>
                <a:gd name="T28" fmla="*/ 22 w 46"/>
                <a:gd name="T29" fmla="*/ 45 h 122"/>
                <a:gd name="T30" fmla="*/ 46 w 46"/>
                <a:gd name="T31" fmla="*/ 45 h 122"/>
                <a:gd name="T32" fmla="*/ 46 w 46"/>
                <a:gd name="T33" fmla="*/ 5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22">
                  <a:moveTo>
                    <a:pt x="46" y="53"/>
                  </a:moveTo>
                  <a:cubicBezTo>
                    <a:pt x="22" y="53"/>
                    <a:pt x="22" y="53"/>
                    <a:pt x="22" y="53"/>
                  </a:cubicBezTo>
                  <a:cubicBezTo>
                    <a:pt x="22" y="122"/>
                    <a:pt x="22" y="122"/>
                    <a:pt x="22" y="122"/>
                  </a:cubicBezTo>
                  <a:cubicBezTo>
                    <a:pt x="11" y="122"/>
                    <a:pt x="11" y="122"/>
                    <a:pt x="11" y="122"/>
                  </a:cubicBezTo>
                  <a:cubicBezTo>
                    <a:pt x="11" y="53"/>
                    <a:pt x="11" y="53"/>
                    <a:pt x="11" y="53"/>
                  </a:cubicBezTo>
                  <a:cubicBezTo>
                    <a:pt x="0" y="53"/>
                    <a:pt x="0" y="53"/>
                    <a:pt x="0" y="53"/>
                  </a:cubicBezTo>
                  <a:cubicBezTo>
                    <a:pt x="0" y="44"/>
                    <a:pt x="0" y="44"/>
                    <a:pt x="0" y="44"/>
                  </a:cubicBezTo>
                  <a:cubicBezTo>
                    <a:pt x="11" y="44"/>
                    <a:pt x="11" y="44"/>
                    <a:pt x="11" y="44"/>
                  </a:cubicBezTo>
                  <a:cubicBezTo>
                    <a:pt x="11" y="20"/>
                    <a:pt x="11" y="20"/>
                    <a:pt x="11" y="20"/>
                  </a:cubicBezTo>
                  <a:cubicBezTo>
                    <a:pt x="11" y="7"/>
                    <a:pt x="18" y="0"/>
                    <a:pt x="33" y="0"/>
                  </a:cubicBezTo>
                  <a:cubicBezTo>
                    <a:pt x="38" y="0"/>
                    <a:pt x="41" y="0"/>
                    <a:pt x="46" y="2"/>
                  </a:cubicBezTo>
                  <a:cubicBezTo>
                    <a:pt x="46" y="13"/>
                    <a:pt x="46" y="13"/>
                    <a:pt x="46" y="13"/>
                  </a:cubicBezTo>
                  <a:cubicBezTo>
                    <a:pt x="41" y="11"/>
                    <a:pt x="39" y="10"/>
                    <a:pt x="35" y="10"/>
                  </a:cubicBezTo>
                  <a:cubicBezTo>
                    <a:pt x="27" y="10"/>
                    <a:pt x="22" y="15"/>
                    <a:pt x="22" y="24"/>
                  </a:cubicBezTo>
                  <a:cubicBezTo>
                    <a:pt x="22" y="45"/>
                    <a:pt x="22" y="45"/>
                    <a:pt x="22" y="45"/>
                  </a:cubicBezTo>
                  <a:cubicBezTo>
                    <a:pt x="46" y="45"/>
                    <a:pt x="46" y="45"/>
                    <a:pt x="46" y="45"/>
                  </a:cubicBezTo>
                  <a:cubicBezTo>
                    <a:pt x="46" y="53"/>
                    <a:pt x="46" y="53"/>
                    <a:pt x="46"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26" name="Freeform 53">
              <a:extLst>
                <a:ext uri="{FF2B5EF4-FFF2-40B4-BE49-F238E27FC236}">
                  <a16:creationId xmlns:a16="http://schemas.microsoft.com/office/drawing/2014/main" id="{06B09BA9-D967-4A32-9558-CEB3D50D1DF6}"/>
                </a:ext>
              </a:extLst>
            </p:cNvPr>
            <p:cNvSpPr>
              <a:spLocks/>
            </p:cNvSpPr>
            <p:nvPr/>
          </p:nvSpPr>
          <p:spPr bwMode="auto">
            <a:xfrm>
              <a:off x="8437563" y="3981451"/>
              <a:ext cx="247650" cy="309563"/>
            </a:xfrm>
            <a:custGeom>
              <a:avLst/>
              <a:gdLst>
                <a:gd name="T0" fmla="*/ 55 w 66"/>
                <a:gd name="T1" fmla="*/ 78 h 82"/>
                <a:gd name="T2" fmla="*/ 55 w 66"/>
                <a:gd name="T3" fmla="*/ 65 h 82"/>
                <a:gd name="T4" fmla="*/ 26 w 66"/>
                <a:gd name="T5" fmla="*/ 82 h 82"/>
                <a:gd name="T6" fmla="*/ 0 w 66"/>
                <a:gd name="T7" fmla="*/ 52 h 82"/>
                <a:gd name="T8" fmla="*/ 0 w 66"/>
                <a:gd name="T9" fmla="*/ 0 h 82"/>
                <a:gd name="T10" fmla="*/ 11 w 66"/>
                <a:gd name="T11" fmla="*/ 0 h 82"/>
                <a:gd name="T12" fmla="*/ 11 w 66"/>
                <a:gd name="T13" fmla="*/ 48 h 82"/>
                <a:gd name="T14" fmla="*/ 15 w 66"/>
                <a:gd name="T15" fmla="*/ 66 h 82"/>
                <a:gd name="T16" fmla="*/ 29 w 66"/>
                <a:gd name="T17" fmla="*/ 73 h 82"/>
                <a:gd name="T18" fmla="*/ 55 w 66"/>
                <a:gd name="T19" fmla="*/ 40 h 82"/>
                <a:gd name="T20" fmla="*/ 55 w 66"/>
                <a:gd name="T21" fmla="*/ 0 h 82"/>
                <a:gd name="T22" fmla="*/ 66 w 66"/>
                <a:gd name="T23" fmla="*/ 0 h 82"/>
                <a:gd name="T24" fmla="*/ 66 w 66"/>
                <a:gd name="T25" fmla="*/ 78 h 82"/>
                <a:gd name="T26" fmla="*/ 55 w 66"/>
                <a:gd name="T27" fmla="*/ 7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82">
                  <a:moveTo>
                    <a:pt x="55" y="78"/>
                  </a:moveTo>
                  <a:cubicBezTo>
                    <a:pt x="55" y="65"/>
                    <a:pt x="55" y="65"/>
                    <a:pt x="55" y="65"/>
                  </a:cubicBezTo>
                  <a:cubicBezTo>
                    <a:pt x="48" y="76"/>
                    <a:pt x="39" y="82"/>
                    <a:pt x="26" y="82"/>
                  </a:cubicBezTo>
                  <a:cubicBezTo>
                    <a:pt x="9" y="82"/>
                    <a:pt x="0" y="71"/>
                    <a:pt x="0" y="52"/>
                  </a:cubicBezTo>
                  <a:cubicBezTo>
                    <a:pt x="0" y="0"/>
                    <a:pt x="0" y="0"/>
                    <a:pt x="0" y="0"/>
                  </a:cubicBezTo>
                  <a:cubicBezTo>
                    <a:pt x="11" y="0"/>
                    <a:pt x="11" y="0"/>
                    <a:pt x="11" y="0"/>
                  </a:cubicBezTo>
                  <a:cubicBezTo>
                    <a:pt x="11" y="48"/>
                    <a:pt x="11" y="48"/>
                    <a:pt x="11" y="48"/>
                  </a:cubicBezTo>
                  <a:cubicBezTo>
                    <a:pt x="11" y="56"/>
                    <a:pt x="12" y="62"/>
                    <a:pt x="15" y="66"/>
                  </a:cubicBezTo>
                  <a:cubicBezTo>
                    <a:pt x="18" y="70"/>
                    <a:pt x="23" y="73"/>
                    <a:pt x="29" y="73"/>
                  </a:cubicBezTo>
                  <a:cubicBezTo>
                    <a:pt x="44" y="73"/>
                    <a:pt x="55" y="59"/>
                    <a:pt x="55" y="40"/>
                  </a:cubicBezTo>
                  <a:cubicBezTo>
                    <a:pt x="55" y="0"/>
                    <a:pt x="55" y="0"/>
                    <a:pt x="55" y="0"/>
                  </a:cubicBezTo>
                  <a:cubicBezTo>
                    <a:pt x="66" y="0"/>
                    <a:pt x="66" y="0"/>
                    <a:pt x="66" y="0"/>
                  </a:cubicBezTo>
                  <a:cubicBezTo>
                    <a:pt x="66" y="78"/>
                    <a:pt x="66" y="78"/>
                    <a:pt x="66" y="78"/>
                  </a:cubicBezTo>
                  <a:cubicBezTo>
                    <a:pt x="55" y="78"/>
                    <a:pt x="55" y="78"/>
                    <a:pt x="55" y="7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27" name="Freeform 54">
              <a:extLst>
                <a:ext uri="{FF2B5EF4-FFF2-40B4-BE49-F238E27FC236}">
                  <a16:creationId xmlns:a16="http://schemas.microsoft.com/office/drawing/2014/main" id="{65FFA875-8F42-4914-9953-EFF11E595EAC}"/>
                </a:ext>
              </a:extLst>
            </p:cNvPr>
            <p:cNvSpPr>
              <a:spLocks/>
            </p:cNvSpPr>
            <p:nvPr/>
          </p:nvSpPr>
          <p:spPr bwMode="auto">
            <a:xfrm>
              <a:off x="8797926" y="3970338"/>
              <a:ext cx="252413" cy="304800"/>
            </a:xfrm>
            <a:custGeom>
              <a:avLst/>
              <a:gdLst>
                <a:gd name="T0" fmla="*/ 11 w 67"/>
                <a:gd name="T1" fmla="*/ 3 h 81"/>
                <a:gd name="T2" fmla="*/ 11 w 67"/>
                <a:gd name="T3" fmla="*/ 17 h 81"/>
                <a:gd name="T4" fmla="*/ 40 w 67"/>
                <a:gd name="T5" fmla="*/ 0 h 81"/>
                <a:gd name="T6" fmla="*/ 67 w 67"/>
                <a:gd name="T7" fmla="*/ 30 h 81"/>
                <a:gd name="T8" fmla="*/ 67 w 67"/>
                <a:gd name="T9" fmla="*/ 81 h 81"/>
                <a:gd name="T10" fmla="*/ 55 w 67"/>
                <a:gd name="T11" fmla="*/ 81 h 81"/>
                <a:gd name="T12" fmla="*/ 55 w 67"/>
                <a:gd name="T13" fmla="*/ 34 h 81"/>
                <a:gd name="T14" fmla="*/ 52 w 67"/>
                <a:gd name="T15" fmla="*/ 16 h 81"/>
                <a:gd name="T16" fmla="*/ 37 w 67"/>
                <a:gd name="T17" fmla="*/ 8 h 81"/>
                <a:gd name="T18" fmla="*/ 11 w 67"/>
                <a:gd name="T19" fmla="*/ 40 h 81"/>
                <a:gd name="T20" fmla="*/ 11 w 67"/>
                <a:gd name="T21" fmla="*/ 80 h 81"/>
                <a:gd name="T22" fmla="*/ 0 w 67"/>
                <a:gd name="T23" fmla="*/ 80 h 81"/>
                <a:gd name="T24" fmla="*/ 0 w 67"/>
                <a:gd name="T25" fmla="*/ 3 h 81"/>
                <a:gd name="T26" fmla="*/ 11 w 67"/>
                <a:gd name="T27" fmla="*/ 3 h 81"/>
                <a:gd name="T28" fmla="*/ 11 w 67"/>
                <a:gd name="T29"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81">
                  <a:moveTo>
                    <a:pt x="11" y="3"/>
                  </a:moveTo>
                  <a:cubicBezTo>
                    <a:pt x="11" y="17"/>
                    <a:pt x="11" y="17"/>
                    <a:pt x="11" y="17"/>
                  </a:cubicBezTo>
                  <a:cubicBezTo>
                    <a:pt x="18" y="5"/>
                    <a:pt x="27" y="0"/>
                    <a:pt x="40" y="0"/>
                  </a:cubicBezTo>
                  <a:cubicBezTo>
                    <a:pt x="57" y="0"/>
                    <a:pt x="67" y="11"/>
                    <a:pt x="67" y="30"/>
                  </a:cubicBezTo>
                  <a:cubicBezTo>
                    <a:pt x="67" y="81"/>
                    <a:pt x="67" y="81"/>
                    <a:pt x="67" y="81"/>
                  </a:cubicBezTo>
                  <a:cubicBezTo>
                    <a:pt x="55" y="81"/>
                    <a:pt x="55" y="81"/>
                    <a:pt x="55" y="81"/>
                  </a:cubicBezTo>
                  <a:cubicBezTo>
                    <a:pt x="55" y="34"/>
                    <a:pt x="55" y="34"/>
                    <a:pt x="55" y="34"/>
                  </a:cubicBezTo>
                  <a:cubicBezTo>
                    <a:pt x="55" y="25"/>
                    <a:pt x="54" y="20"/>
                    <a:pt x="52" y="16"/>
                  </a:cubicBezTo>
                  <a:cubicBezTo>
                    <a:pt x="49" y="11"/>
                    <a:pt x="44" y="8"/>
                    <a:pt x="37" y="8"/>
                  </a:cubicBezTo>
                  <a:cubicBezTo>
                    <a:pt x="22" y="8"/>
                    <a:pt x="11" y="22"/>
                    <a:pt x="11" y="40"/>
                  </a:cubicBezTo>
                  <a:cubicBezTo>
                    <a:pt x="11" y="80"/>
                    <a:pt x="11" y="80"/>
                    <a:pt x="11" y="80"/>
                  </a:cubicBezTo>
                  <a:cubicBezTo>
                    <a:pt x="0" y="80"/>
                    <a:pt x="0" y="80"/>
                    <a:pt x="0" y="80"/>
                  </a:cubicBezTo>
                  <a:cubicBezTo>
                    <a:pt x="0" y="3"/>
                    <a:pt x="0" y="3"/>
                    <a:pt x="0" y="3"/>
                  </a:cubicBezTo>
                  <a:cubicBezTo>
                    <a:pt x="11" y="3"/>
                    <a:pt x="11" y="3"/>
                    <a:pt x="11" y="3"/>
                  </a:cubicBezTo>
                  <a:cubicBezTo>
                    <a:pt x="11" y="3"/>
                    <a:pt x="11" y="3"/>
                    <a:pt x="1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28" name="Freeform 55">
              <a:extLst>
                <a:ext uri="{FF2B5EF4-FFF2-40B4-BE49-F238E27FC236}">
                  <a16:creationId xmlns:a16="http://schemas.microsoft.com/office/drawing/2014/main" id="{2C24FC51-9AD3-4F21-93F5-BA2DAF411955}"/>
                </a:ext>
              </a:extLst>
            </p:cNvPr>
            <p:cNvSpPr>
              <a:spLocks noEditPoints="1"/>
            </p:cNvSpPr>
            <p:nvPr/>
          </p:nvSpPr>
          <p:spPr bwMode="auto">
            <a:xfrm>
              <a:off x="9137651" y="3827463"/>
              <a:ext cx="282575" cy="463550"/>
            </a:xfrm>
            <a:custGeom>
              <a:avLst/>
              <a:gdLst>
                <a:gd name="T0" fmla="*/ 64 w 75"/>
                <a:gd name="T1" fmla="*/ 106 h 123"/>
                <a:gd name="T2" fmla="*/ 35 w 75"/>
                <a:gd name="T3" fmla="*/ 123 h 123"/>
                <a:gd name="T4" fmla="*/ 0 w 75"/>
                <a:gd name="T5" fmla="*/ 81 h 123"/>
                <a:gd name="T6" fmla="*/ 35 w 75"/>
                <a:gd name="T7" fmla="*/ 38 h 123"/>
                <a:gd name="T8" fmla="*/ 64 w 75"/>
                <a:gd name="T9" fmla="*/ 55 h 123"/>
                <a:gd name="T10" fmla="*/ 64 w 75"/>
                <a:gd name="T11" fmla="*/ 0 h 123"/>
                <a:gd name="T12" fmla="*/ 75 w 75"/>
                <a:gd name="T13" fmla="*/ 0 h 123"/>
                <a:gd name="T14" fmla="*/ 75 w 75"/>
                <a:gd name="T15" fmla="*/ 120 h 123"/>
                <a:gd name="T16" fmla="*/ 64 w 75"/>
                <a:gd name="T17" fmla="*/ 120 h 123"/>
                <a:gd name="T18" fmla="*/ 64 w 75"/>
                <a:gd name="T19" fmla="*/ 106 h 123"/>
                <a:gd name="T20" fmla="*/ 12 w 75"/>
                <a:gd name="T21" fmla="*/ 80 h 123"/>
                <a:gd name="T22" fmla="*/ 38 w 75"/>
                <a:gd name="T23" fmla="*/ 113 h 123"/>
                <a:gd name="T24" fmla="*/ 64 w 75"/>
                <a:gd name="T25" fmla="*/ 80 h 123"/>
                <a:gd name="T26" fmla="*/ 37 w 75"/>
                <a:gd name="T27" fmla="*/ 46 h 123"/>
                <a:gd name="T28" fmla="*/ 12 w 75"/>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23">
                  <a:moveTo>
                    <a:pt x="64" y="106"/>
                  </a:moveTo>
                  <a:cubicBezTo>
                    <a:pt x="57" y="117"/>
                    <a:pt x="48" y="123"/>
                    <a:pt x="35" y="123"/>
                  </a:cubicBezTo>
                  <a:cubicBezTo>
                    <a:pt x="14" y="123"/>
                    <a:pt x="0" y="106"/>
                    <a:pt x="0" y="81"/>
                  </a:cubicBezTo>
                  <a:cubicBezTo>
                    <a:pt x="0" y="56"/>
                    <a:pt x="15" y="38"/>
                    <a:pt x="35" y="38"/>
                  </a:cubicBezTo>
                  <a:cubicBezTo>
                    <a:pt x="48" y="38"/>
                    <a:pt x="57" y="44"/>
                    <a:pt x="64" y="55"/>
                  </a:cubicBezTo>
                  <a:cubicBezTo>
                    <a:pt x="64" y="0"/>
                    <a:pt x="64" y="0"/>
                    <a:pt x="64" y="0"/>
                  </a:cubicBezTo>
                  <a:cubicBezTo>
                    <a:pt x="75" y="0"/>
                    <a:pt x="75" y="0"/>
                    <a:pt x="75" y="0"/>
                  </a:cubicBezTo>
                  <a:cubicBezTo>
                    <a:pt x="75" y="120"/>
                    <a:pt x="75" y="120"/>
                    <a:pt x="75" y="120"/>
                  </a:cubicBezTo>
                  <a:cubicBezTo>
                    <a:pt x="64" y="120"/>
                    <a:pt x="64" y="120"/>
                    <a:pt x="64" y="120"/>
                  </a:cubicBezTo>
                  <a:cubicBezTo>
                    <a:pt x="64" y="106"/>
                    <a:pt x="64" y="106"/>
                    <a:pt x="64" y="106"/>
                  </a:cubicBezTo>
                  <a:moveTo>
                    <a:pt x="12" y="80"/>
                  </a:moveTo>
                  <a:cubicBezTo>
                    <a:pt x="12" y="100"/>
                    <a:pt x="22" y="113"/>
                    <a:pt x="38" y="113"/>
                  </a:cubicBezTo>
                  <a:cubicBezTo>
                    <a:pt x="53" y="113"/>
                    <a:pt x="64" y="100"/>
                    <a:pt x="64" y="80"/>
                  </a:cubicBezTo>
                  <a:cubicBezTo>
                    <a:pt x="64" y="60"/>
                    <a:pt x="53" y="46"/>
                    <a:pt x="37" y="46"/>
                  </a:cubicBezTo>
                  <a:cubicBezTo>
                    <a:pt x="22" y="46"/>
                    <a:pt x="12" y="60"/>
                    <a:pt x="12" y="8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29" name="Freeform 56">
              <a:extLst>
                <a:ext uri="{FF2B5EF4-FFF2-40B4-BE49-F238E27FC236}">
                  <a16:creationId xmlns:a16="http://schemas.microsoft.com/office/drawing/2014/main" id="{293DD857-06F8-4238-891E-F9A6D5E11DFA}"/>
                </a:ext>
              </a:extLst>
            </p:cNvPr>
            <p:cNvSpPr>
              <a:spLocks noEditPoints="1"/>
            </p:cNvSpPr>
            <p:nvPr/>
          </p:nvSpPr>
          <p:spPr bwMode="auto">
            <a:xfrm>
              <a:off x="9672638" y="3868738"/>
              <a:ext cx="44450" cy="406400"/>
            </a:xfrm>
            <a:custGeom>
              <a:avLst/>
              <a:gdLst>
                <a:gd name="T0" fmla="*/ 28 w 28"/>
                <a:gd name="T1" fmla="*/ 28 h 256"/>
                <a:gd name="T2" fmla="*/ 0 w 28"/>
                <a:gd name="T3" fmla="*/ 28 h 256"/>
                <a:gd name="T4" fmla="*/ 0 w 28"/>
                <a:gd name="T5" fmla="*/ 0 h 256"/>
                <a:gd name="T6" fmla="*/ 28 w 28"/>
                <a:gd name="T7" fmla="*/ 0 h 256"/>
                <a:gd name="T8" fmla="*/ 28 w 28"/>
                <a:gd name="T9" fmla="*/ 28 h 256"/>
                <a:gd name="T10" fmla="*/ 28 w 28"/>
                <a:gd name="T11" fmla="*/ 256 h 256"/>
                <a:gd name="T12" fmla="*/ 0 w 28"/>
                <a:gd name="T13" fmla="*/ 256 h 256"/>
                <a:gd name="T14" fmla="*/ 0 w 28"/>
                <a:gd name="T15" fmla="*/ 71 h 256"/>
                <a:gd name="T16" fmla="*/ 28 w 28"/>
                <a:gd name="T17" fmla="*/ 71 h 256"/>
                <a:gd name="T18" fmla="*/ 28 w 28"/>
                <a:gd name="T19"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56">
                  <a:moveTo>
                    <a:pt x="28" y="28"/>
                  </a:moveTo>
                  <a:lnTo>
                    <a:pt x="0" y="28"/>
                  </a:lnTo>
                  <a:lnTo>
                    <a:pt x="0" y="0"/>
                  </a:lnTo>
                  <a:lnTo>
                    <a:pt x="28" y="0"/>
                  </a:lnTo>
                  <a:lnTo>
                    <a:pt x="28" y="28"/>
                  </a:lnTo>
                  <a:close/>
                  <a:moveTo>
                    <a:pt x="28" y="256"/>
                  </a:moveTo>
                  <a:lnTo>
                    <a:pt x="0" y="256"/>
                  </a:lnTo>
                  <a:lnTo>
                    <a:pt x="0" y="71"/>
                  </a:lnTo>
                  <a:lnTo>
                    <a:pt x="28" y="71"/>
                  </a:lnTo>
                  <a:lnTo>
                    <a:pt x="28" y="2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30" name="Freeform 57">
              <a:extLst>
                <a:ext uri="{FF2B5EF4-FFF2-40B4-BE49-F238E27FC236}">
                  <a16:creationId xmlns:a16="http://schemas.microsoft.com/office/drawing/2014/main" id="{2383029F-B354-4D1A-9B6E-8F348F6FF7D2}"/>
                </a:ext>
              </a:extLst>
            </p:cNvPr>
            <p:cNvSpPr>
              <a:spLocks noEditPoints="1"/>
            </p:cNvSpPr>
            <p:nvPr/>
          </p:nvSpPr>
          <p:spPr bwMode="auto">
            <a:xfrm>
              <a:off x="9672638" y="3868738"/>
              <a:ext cx="44450" cy="406400"/>
            </a:xfrm>
            <a:custGeom>
              <a:avLst/>
              <a:gdLst>
                <a:gd name="T0" fmla="*/ 28 w 28"/>
                <a:gd name="T1" fmla="*/ 28 h 256"/>
                <a:gd name="T2" fmla="*/ 0 w 28"/>
                <a:gd name="T3" fmla="*/ 28 h 256"/>
                <a:gd name="T4" fmla="*/ 0 w 28"/>
                <a:gd name="T5" fmla="*/ 0 h 256"/>
                <a:gd name="T6" fmla="*/ 28 w 28"/>
                <a:gd name="T7" fmla="*/ 0 h 256"/>
                <a:gd name="T8" fmla="*/ 28 w 28"/>
                <a:gd name="T9" fmla="*/ 28 h 256"/>
                <a:gd name="T10" fmla="*/ 28 w 28"/>
                <a:gd name="T11" fmla="*/ 256 h 256"/>
                <a:gd name="T12" fmla="*/ 0 w 28"/>
                <a:gd name="T13" fmla="*/ 256 h 256"/>
                <a:gd name="T14" fmla="*/ 0 w 28"/>
                <a:gd name="T15" fmla="*/ 71 h 256"/>
                <a:gd name="T16" fmla="*/ 28 w 28"/>
                <a:gd name="T17" fmla="*/ 71 h 256"/>
                <a:gd name="T18" fmla="*/ 28 w 28"/>
                <a:gd name="T19"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56">
                  <a:moveTo>
                    <a:pt x="28" y="28"/>
                  </a:moveTo>
                  <a:lnTo>
                    <a:pt x="0" y="28"/>
                  </a:lnTo>
                  <a:lnTo>
                    <a:pt x="0" y="0"/>
                  </a:lnTo>
                  <a:lnTo>
                    <a:pt x="28" y="0"/>
                  </a:lnTo>
                  <a:lnTo>
                    <a:pt x="28" y="28"/>
                  </a:lnTo>
                  <a:moveTo>
                    <a:pt x="28" y="256"/>
                  </a:moveTo>
                  <a:lnTo>
                    <a:pt x="0" y="256"/>
                  </a:lnTo>
                  <a:lnTo>
                    <a:pt x="0" y="71"/>
                  </a:lnTo>
                  <a:lnTo>
                    <a:pt x="28" y="71"/>
                  </a:lnTo>
                  <a:lnTo>
                    <a:pt x="28" y="25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31" name="Freeform 58">
              <a:extLst>
                <a:ext uri="{FF2B5EF4-FFF2-40B4-BE49-F238E27FC236}">
                  <a16:creationId xmlns:a16="http://schemas.microsoft.com/office/drawing/2014/main" id="{339497FB-8E62-4D8A-BD8B-E63DA79A6222}"/>
                </a:ext>
              </a:extLst>
            </p:cNvPr>
            <p:cNvSpPr>
              <a:spLocks/>
            </p:cNvSpPr>
            <p:nvPr/>
          </p:nvSpPr>
          <p:spPr bwMode="auto">
            <a:xfrm>
              <a:off x="9826626" y="3970338"/>
              <a:ext cx="252413" cy="304800"/>
            </a:xfrm>
            <a:custGeom>
              <a:avLst/>
              <a:gdLst>
                <a:gd name="T0" fmla="*/ 12 w 67"/>
                <a:gd name="T1" fmla="*/ 3 h 81"/>
                <a:gd name="T2" fmla="*/ 12 w 67"/>
                <a:gd name="T3" fmla="*/ 17 h 81"/>
                <a:gd name="T4" fmla="*/ 41 w 67"/>
                <a:gd name="T5" fmla="*/ 0 h 81"/>
                <a:gd name="T6" fmla="*/ 67 w 67"/>
                <a:gd name="T7" fmla="*/ 30 h 81"/>
                <a:gd name="T8" fmla="*/ 67 w 67"/>
                <a:gd name="T9" fmla="*/ 81 h 81"/>
                <a:gd name="T10" fmla="*/ 56 w 67"/>
                <a:gd name="T11" fmla="*/ 81 h 81"/>
                <a:gd name="T12" fmla="*/ 56 w 67"/>
                <a:gd name="T13" fmla="*/ 34 h 81"/>
                <a:gd name="T14" fmla="*/ 52 w 67"/>
                <a:gd name="T15" fmla="*/ 16 h 81"/>
                <a:gd name="T16" fmla="*/ 38 w 67"/>
                <a:gd name="T17" fmla="*/ 8 h 81"/>
                <a:gd name="T18" fmla="*/ 12 w 67"/>
                <a:gd name="T19" fmla="*/ 40 h 81"/>
                <a:gd name="T20" fmla="*/ 12 w 67"/>
                <a:gd name="T21" fmla="*/ 80 h 81"/>
                <a:gd name="T22" fmla="*/ 0 w 67"/>
                <a:gd name="T23" fmla="*/ 80 h 81"/>
                <a:gd name="T24" fmla="*/ 0 w 67"/>
                <a:gd name="T25" fmla="*/ 3 h 81"/>
                <a:gd name="T26" fmla="*/ 12 w 67"/>
                <a:gd name="T27" fmla="*/ 3 h 81"/>
                <a:gd name="T28" fmla="*/ 12 w 67"/>
                <a:gd name="T29"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81">
                  <a:moveTo>
                    <a:pt x="12" y="3"/>
                  </a:moveTo>
                  <a:cubicBezTo>
                    <a:pt x="12" y="17"/>
                    <a:pt x="12" y="17"/>
                    <a:pt x="12" y="17"/>
                  </a:cubicBezTo>
                  <a:cubicBezTo>
                    <a:pt x="18" y="5"/>
                    <a:pt x="28" y="0"/>
                    <a:pt x="41" y="0"/>
                  </a:cubicBezTo>
                  <a:cubicBezTo>
                    <a:pt x="58" y="0"/>
                    <a:pt x="67" y="11"/>
                    <a:pt x="67" y="30"/>
                  </a:cubicBezTo>
                  <a:cubicBezTo>
                    <a:pt x="67" y="81"/>
                    <a:pt x="67" y="81"/>
                    <a:pt x="67" y="81"/>
                  </a:cubicBezTo>
                  <a:cubicBezTo>
                    <a:pt x="56" y="81"/>
                    <a:pt x="56" y="81"/>
                    <a:pt x="56" y="81"/>
                  </a:cubicBezTo>
                  <a:cubicBezTo>
                    <a:pt x="56" y="34"/>
                    <a:pt x="56" y="34"/>
                    <a:pt x="56" y="34"/>
                  </a:cubicBezTo>
                  <a:cubicBezTo>
                    <a:pt x="56" y="25"/>
                    <a:pt x="55" y="20"/>
                    <a:pt x="52" y="16"/>
                  </a:cubicBezTo>
                  <a:cubicBezTo>
                    <a:pt x="49" y="11"/>
                    <a:pt x="44" y="8"/>
                    <a:pt x="38" y="8"/>
                  </a:cubicBezTo>
                  <a:cubicBezTo>
                    <a:pt x="23" y="8"/>
                    <a:pt x="12" y="22"/>
                    <a:pt x="12" y="40"/>
                  </a:cubicBezTo>
                  <a:cubicBezTo>
                    <a:pt x="12" y="80"/>
                    <a:pt x="12" y="80"/>
                    <a:pt x="12" y="80"/>
                  </a:cubicBezTo>
                  <a:cubicBezTo>
                    <a:pt x="0" y="80"/>
                    <a:pt x="0" y="80"/>
                    <a:pt x="0" y="80"/>
                  </a:cubicBezTo>
                  <a:cubicBezTo>
                    <a:pt x="0" y="3"/>
                    <a:pt x="0" y="3"/>
                    <a:pt x="0" y="3"/>
                  </a:cubicBezTo>
                  <a:cubicBezTo>
                    <a:pt x="12" y="3"/>
                    <a:pt x="12" y="3"/>
                    <a:pt x="12" y="3"/>
                  </a:cubicBezTo>
                  <a:cubicBezTo>
                    <a:pt x="12" y="3"/>
                    <a:pt x="12" y="3"/>
                    <a:pt x="12"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32" name="Freeform 59">
              <a:extLst>
                <a:ext uri="{FF2B5EF4-FFF2-40B4-BE49-F238E27FC236}">
                  <a16:creationId xmlns:a16="http://schemas.microsoft.com/office/drawing/2014/main" id="{5E875BE6-311E-449C-A212-F58F3D097C78}"/>
                </a:ext>
              </a:extLst>
            </p:cNvPr>
            <p:cNvSpPr>
              <a:spLocks noEditPoints="1"/>
            </p:cNvSpPr>
            <p:nvPr/>
          </p:nvSpPr>
          <p:spPr bwMode="auto">
            <a:xfrm>
              <a:off x="10166351" y="3827463"/>
              <a:ext cx="285750" cy="463550"/>
            </a:xfrm>
            <a:custGeom>
              <a:avLst/>
              <a:gdLst>
                <a:gd name="T0" fmla="*/ 65 w 76"/>
                <a:gd name="T1" fmla="*/ 106 h 123"/>
                <a:gd name="T2" fmla="*/ 35 w 76"/>
                <a:gd name="T3" fmla="*/ 123 h 123"/>
                <a:gd name="T4" fmla="*/ 0 w 76"/>
                <a:gd name="T5" fmla="*/ 81 h 123"/>
                <a:gd name="T6" fmla="*/ 36 w 76"/>
                <a:gd name="T7" fmla="*/ 38 h 123"/>
                <a:gd name="T8" fmla="*/ 65 w 76"/>
                <a:gd name="T9" fmla="*/ 55 h 123"/>
                <a:gd name="T10" fmla="*/ 65 w 76"/>
                <a:gd name="T11" fmla="*/ 0 h 123"/>
                <a:gd name="T12" fmla="*/ 76 w 76"/>
                <a:gd name="T13" fmla="*/ 0 h 123"/>
                <a:gd name="T14" fmla="*/ 76 w 76"/>
                <a:gd name="T15" fmla="*/ 120 h 123"/>
                <a:gd name="T16" fmla="*/ 65 w 76"/>
                <a:gd name="T17" fmla="*/ 120 h 123"/>
                <a:gd name="T18" fmla="*/ 65 w 76"/>
                <a:gd name="T19" fmla="*/ 106 h 123"/>
                <a:gd name="T20" fmla="*/ 12 w 76"/>
                <a:gd name="T21" fmla="*/ 80 h 123"/>
                <a:gd name="T22" fmla="*/ 38 w 76"/>
                <a:gd name="T23" fmla="*/ 113 h 123"/>
                <a:gd name="T24" fmla="*/ 64 w 76"/>
                <a:gd name="T25" fmla="*/ 80 h 123"/>
                <a:gd name="T26" fmla="*/ 37 w 76"/>
                <a:gd name="T27" fmla="*/ 46 h 123"/>
                <a:gd name="T28" fmla="*/ 12 w 7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23">
                  <a:moveTo>
                    <a:pt x="65" y="106"/>
                  </a:moveTo>
                  <a:cubicBezTo>
                    <a:pt x="58" y="117"/>
                    <a:pt x="48" y="123"/>
                    <a:pt x="35" y="123"/>
                  </a:cubicBezTo>
                  <a:cubicBezTo>
                    <a:pt x="15" y="123"/>
                    <a:pt x="0" y="106"/>
                    <a:pt x="0" y="81"/>
                  </a:cubicBezTo>
                  <a:cubicBezTo>
                    <a:pt x="0" y="56"/>
                    <a:pt x="15" y="38"/>
                    <a:pt x="36" y="38"/>
                  </a:cubicBezTo>
                  <a:cubicBezTo>
                    <a:pt x="49" y="38"/>
                    <a:pt x="58" y="44"/>
                    <a:pt x="65" y="55"/>
                  </a:cubicBezTo>
                  <a:cubicBezTo>
                    <a:pt x="65" y="0"/>
                    <a:pt x="65" y="0"/>
                    <a:pt x="65" y="0"/>
                  </a:cubicBezTo>
                  <a:cubicBezTo>
                    <a:pt x="76" y="0"/>
                    <a:pt x="76" y="0"/>
                    <a:pt x="76" y="0"/>
                  </a:cubicBezTo>
                  <a:cubicBezTo>
                    <a:pt x="76" y="120"/>
                    <a:pt x="76" y="120"/>
                    <a:pt x="76" y="120"/>
                  </a:cubicBezTo>
                  <a:cubicBezTo>
                    <a:pt x="65" y="120"/>
                    <a:pt x="65" y="120"/>
                    <a:pt x="65" y="120"/>
                  </a:cubicBezTo>
                  <a:cubicBezTo>
                    <a:pt x="65" y="106"/>
                    <a:pt x="65" y="106"/>
                    <a:pt x="65" y="106"/>
                  </a:cubicBezTo>
                  <a:moveTo>
                    <a:pt x="12" y="80"/>
                  </a:moveTo>
                  <a:cubicBezTo>
                    <a:pt x="12" y="100"/>
                    <a:pt x="23" y="113"/>
                    <a:pt x="38" y="113"/>
                  </a:cubicBezTo>
                  <a:cubicBezTo>
                    <a:pt x="53" y="113"/>
                    <a:pt x="64" y="100"/>
                    <a:pt x="64" y="80"/>
                  </a:cubicBezTo>
                  <a:cubicBezTo>
                    <a:pt x="64" y="60"/>
                    <a:pt x="53" y="46"/>
                    <a:pt x="37" y="46"/>
                  </a:cubicBezTo>
                  <a:cubicBezTo>
                    <a:pt x="23" y="46"/>
                    <a:pt x="12" y="60"/>
                    <a:pt x="12" y="8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33" name="Freeform 60">
              <a:extLst>
                <a:ext uri="{FF2B5EF4-FFF2-40B4-BE49-F238E27FC236}">
                  <a16:creationId xmlns:a16="http://schemas.microsoft.com/office/drawing/2014/main" id="{B2DA93AA-11A6-47AE-A965-8D91A001C7CF}"/>
                </a:ext>
              </a:extLst>
            </p:cNvPr>
            <p:cNvSpPr>
              <a:spLocks/>
            </p:cNvSpPr>
            <p:nvPr/>
          </p:nvSpPr>
          <p:spPr bwMode="auto">
            <a:xfrm>
              <a:off x="10561638" y="3981451"/>
              <a:ext cx="252413" cy="309563"/>
            </a:xfrm>
            <a:custGeom>
              <a:avLst/>
              <a:gdLst>
                <a:gd name="T0" fmla="*/ 55 w 67"/>
                <a:gd name="T1" fmla="*/ 78 h 82"/>
                <a:gd name="T2" fmla="*/ 55 w 67"/>
                <a:gd name="T3" fmla="*/ 65 h 82"/>
                <a:gd name="T4" fmla="*/ 27 w 67"/>
                <a:gd name="T5" fmla="*/ 82 h 82"/>
                <a:gd name="T6" fmla="*/ 0 w 67"/>
                <a:gd name="T7" fmla="*/ 52 h 82"/>
                <a:gd name="T8" fmla="*/ 0 w 67"/>
                <a:gd name="T9" fmla="*/ 0 h 82"/>
                <a:gd name="T10" fmla="*/ 11 w 67"/>
                <a:gd name="T11" fmla="*/ 0 h 82"/>
                <a:gd name="T12" fmla="*/ 11 w 67"/>
                <a:gd name="T13" fmla="*/ 48 h 82"/>
                <a:gd name="T14" fmla="*/ 15 w 67"/>
                <a:gd name="T15" fmla="*/ 66 h 82"/>
                <a:gd name="T16" fmla="*/ 30 w 67"/>
                <a:gd name="T17" fmla="*/ 73 h 82"/>
                <a:gd name="T18" fmla="*/ 55 w 67"/>
                <a:gd name="T19" fmla="*/ 40 h 82"/>
                <a:gd name="T20" fmla="*/ 55 w 67"/>
                <a:gd name="T21" fmla="*/ 0 h 82"/>
                <a:gd name="T22" fmla="*/ 67 w 67"/>
                <a:gd name="T23" fmla="*/ 0 h 82"/>
                <a:gd name="T24" fmla="*/ 67 w 67"/>
                <a:gd name="T25" fmla="*/ 78 h 82"/>
                <a:gd name="T26" fmla="*/ 55 w 67"/>
                <a:gd name="T27" fmla="*/ 7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2">
                  <a:moveTo>
                    <a:pt x="55" y="78"/>
                  </a:moveTo>
                  <a:cubicBezTo>
                    <a:pt x="55" y="65"/>
                    <a:pt x="55" y="65"/>
                    <a:pt x="55" y="65"/>
                  </a:cubicBezTo>
                  <a:cubicBezTo>
                    <a:pt x="49" y="76"/>
                    <a:pt x="40" y="82"/>
                    <a:pt x="27" y="82"/>
                  </a:cubicBezTo>
                  <a:cubicBezTo>
                    <a:pt x="10" y="82"/>
                    <a:pt x="0" y="71"/>
                    <a:pt x="0" y="52"/>
                  </a:cubicBezTo>
                  <a:cubicBezTo>
                    <a:pt x="0" y="0"/>
                    <a:pt x="0" y="0"/>
                    <a:pt x="0" y="0"/>
                  </a:cubicBezTo>
                  <a:cubicBezTo>
                    <a:pt x="11" y="0"/>
                    <a:pt x="11" y="0"/>
                    <a:pt x="11" y="0"/>
                  </a:cubicBezTo>
                  <a:cubicBezTo>
                    <a:pt x="11" y="48"/>
                    <a:pt x="11" y="48"/>
                    <a:pt x="11" y="48"/>
                  </a:cubicBezTo>
                  <a:cubicBezTo>
                    <a:pt x="11" y="56"/>
                    <a:pt x="12" y="62"/>
                    <a:pt x="15" y="66"/>
                  </a:cubicBezTo>
                  <a:cubicBezTo>
                    <a:pt x="18" y="70"/>
                    <a:pt x="23" y="73"/>
                    <a:pt x="30" y="73"/>
                  </a:cubicBezTo>
                  <a:cubicBezTo>
                    <a:pt x="45" y="73"/>
                    <a:pt x="55" y="59"/>
                    <a:pt x="55" y="40"/>
                  </a:cubicBezTo>
                  <a:cubicBezTo>
                    <a:pt x="55" y="0"/>
                    <a:pt x="55" y="0"/>
                    <a:pt x="55" y="0"/>
                  </a:cubicBezTo>
                  <a:cubicBezTo>
                    <a:pt x="67" y="0"/>
                    <a:pt x="67" y="0"/>
                    <a:pt x="67" y="0"/>
                  </a:cubicBezTo>
                  <a:cubicBezTo>
                    <a:pt x="67" y="78"/>
                    <a:pt x="67" y="78"/>
                    <a:pt x="67" y="78"/>
                  </a:cubicBezTo>
                  <a:cubicBezTo>
                    <a:pt x="55" y="78"/>
                    <a:pt x="55" y="78"/>
                    <a:pt x="55" y="7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34" name="Freeform 61">
              <a:extLst>
                <a:ext uri="{FF2B5EF4-FFF2-40B4-BE49-F238E27FC236}">
                  <a16:creationId xmlns:a16="http://schemas.microsoft.com/office/drawing/2014/main" id="{D4948E89-1252-474F-8988-851549D79A46}"/>
                </a:ext>
              </a:extLst>
            </p:cNvPr>
            <p:cNvSpPr>
              <a:spLocks/>
            </p:cNvSpPr>
            <p:nvPr/>
          </p:nvSpPr>
          <p:spPr bwMode="auto">
            <a:xfrm>
              <a:off x="10899776" y="3967163"/>
              <a:ext cx="257175" cy="319088"/>
            </a:xfrm>
            <a:custGeom>
              <a:avLst/>
              <a:gdLst>
                <a:gd name="T0" fmla="*/ 56 w 68"/>
                <a:gd name="T1" fmla="*/ 27 h 85"/>
                <a:gd name="T2" fmla="*/ 34 w 68"/>
                <a:gd name="T3" fmla="*/ 9 h 85"/>
                <a:gd name="T4" fmla="*/ 13 w 68"/>
                <a:gd name="T5" fmla="*/ 23 h 85"/>
                <a:gd name="T6" fmla="*/ 21 w 68"/>
                <a:gd name="T7" fmla="*/ 34 h 85"/>
                <a:gd name="T8" fmla="*/ 37 w 68"/>
                <a:gd name="T9" fmla="*/ 37 h 85"/>
                <a:gd name="T10" fmla="*/ 59 w 68"/>
                <a:gd name="T11" fmla="*/ 43 h 85"/>
                <a:gd name="T12" fmla="*/ 68 w 68"/>
                <a:gd name="T13" fmla="*/ 60 h 85"/>
                <a:gd name="T14" fmla="*/ 34 w 68"/>
                <a:gd name="T15" fmla="*/ 85 h 85"/>
                <a:gd name="T16" fmla="*/ 0 w 68"/>
                <a:gd name="T17" fmla="*/ 58 h 85"/>
                <a:gd name="T18" fmla="*/ 11 w 68"/>
                <a:gd name="T19" fmla="*/ 58 h 85"/>
                <a:gd name="T20" fmla="*/ 33 w 68"/>
                <a:gd name="T21" fmla="*/ 76 h 85"/>
                <a:gd name="T22" fmla="*/ 55 w 68"/>
                <a:gd name="T23" fmla="*/ 60 h 85"/>
                <a:gd name="T24" fmla="*/ 36 w 68"/>
                <a:gd name="T25" fmla="*/ 48 h 85"/>
                <a:gd name="T26" fmla="*/ 8 w 68"/>
                <a:gd name="T27" fmla="*/ 40 h 85"/>
                <a:gd name="T28" fmla="*/ 0 w 68"/>
                <a:gd name="T29" fmla="*/ 24 h 85"/>
                <a:gd name="T30" fmla="*/ 33 w 68"/>
                <a:gd name="T31" fmla="*/ 0 h 85"/>
                <a:gd name="T32" fmla="*/ 66 w 68"/>
                <a:gd name="T33" fmla="*/ 26 h 85"/>
                <a:gd name="T34" fmla="*/ 56 w 68"/>
                <a:gd name="T35" fmla="*/ 26 h 85"/>
                <a:gd name="T36" fmla="*/ 56 w 68"/>
                <a:gd name="T37" fmla="*/ 2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85">
                  <a:moveTo>
                    <a:pt x="56" y="27"/>
                  </a:moveTo>
                  <a:cubicBezTo>
                    <a:pt x="56" y="16"/>
                    <a:pt x="48" y="9"/>
                    <a:pt x="34" y="9"/>
                  </a:cubicBezTo>
                  <a:cubicBezTo>
                    <a:pt x="22" y="9"/>
                    <a:pt x="13" y="15"/>
                    <a:pt x="13" y="23"/>
                  </a:cubicBezTo>
                  <a:cubicBezTo>
                    <a:pt x="13" y="28"/>
                    <a:pt x="16" y="32"/>
                    <a:pt x="21" y="34"/>
                  </a:cubicBezTo>
                  <a:cubicBezTo>
                    <a:pt x="24" y="35"/>
                    <a:pt x="25" y="35"/>
                    <a:pt x="37" y="37"/>
                  </a:cubicBezTo>
                  <a:cubicBezTo>
                    <a:pt x="50" y="39"/>
                    <a:pt x="54" y="40"/>
                    <a:pt x="59" y="43"/>
                  </a:cubicBezTo>
                  <a:cubicBezTo>
                    <a:pt x="65" y="47"/>
                    <a:pt x="68" y="53"/>
                    <a:pt x="68" y="60"/>
                  </a:cubicBezTo>
                  <a:cubicBezTo>
                    <a:pt x="68" y="75"/>
                    <a:pt x="55" y="85"/>
                    <a:pt x="34" y="85"/>
                  </a:cubicBezTo>
                  <a:cubicBezTo>
                    <a:pt x="14" y="85"/>
                    <a:pt x="3" y="76"/>
                    <a:pt x="0" y="58"/>
                  </a:cubicBezTo>
                  <a:cubicBezTo>
                    <a:pt x="11" y="58"/>
                    <a:pt x="11" y="58"/>
                    <a:pt x="11" y="58"/>
                  </a:cubicBezTo>
                  <a:cubicBezTo>
                    <a:pt x="13" y="70"/>
                    <a:pt x="20" y="76"/>
                    <a:pt x="33" y="76"/>
                  </a:cubicBezTo>
                  <a:cubicBezTo>
                    <a:pt x="46" y="76"/>
                    <a:pt x="55" y="69"/>
                    <a:pt x="55" y="60"/>
                  </a:cubicBezTo>
                  <a:cubicBezTo>
                    <a:pt x="55" y="53"/>
                    <a:pt x="50" y="50"/>
                    <a:pt x="36" y="48"/>
                  </a:cubicBezTo>
                  <a:cubicBezTo>
                    <a:pt x="16" y="44"/>
                    <a:pt x="13" y="44"/>
                    <a:pt x="8" y="40"/>
                  </a:cubicBezTo>
                  <a:cubicBezTo>
                    <a:pt x="4" y="36"/>
                    <a:pt x="0" y="30"/>
                    <a:pt x="0" y="24"/>
                  </a:cubicBezTo>
                  <a:cubicBezTo>
                    <a:pt x="0" y="10"/>
                    <a:pt x="14" y="0"/>
                    <a:pt x="33" y="0"/>
                  </a:cubicBezTo>
                  <a:cubicBezTo>
                    <a:pt x="53" y="0"/>
                    <a:pt x="64" y="9"/>
                    <a:pt x="66" y="26"/>
                  </a:cubicBezTo>
                  <a:cubicBezTo>
                    <a:pt x="56" y="26"/>
                    <a:pt x="56" y="26"/>
                    <a:pt x="56" y="26"/>
                  </a:cubicBezTo>
                  <a:cubicBezTo>
                    <a:pt x="56" y="27"/>
                    <a:pt x="56" y="27"/>
                    <a:pt x="56"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35" name="Freeform 62">
              <a:extLst>
                <a:ext uri="{FF2B5EF4-FFF2-40B4-BE49-F238E27FC236}">
                  <a16:creationId xmlns:a16="http://schemas.microsoft.com/office/drawing/2014/main" id="{68CE4B0C-D46E-4C29-BDE3-54851AC7015E}"/>
                </a:ext>
              </a:extLst>
            </p:cNvPr>
            <p:cNvSpPr>
              <a:spLocks/>
            </p:cNvSpPr>
            <p:nvPr/>
          </p:nvSpPr>
          <p:spPr bwMode="auto">
            <a:xfrm>
              <a:off x="11206163" y="3887788"/>
              <a:ext cx="161925" cy="403225"/>
            </a:xfrm>
            <a:custGeom>
              <a:avLst/>
              <a:gdLst>
                <a:gd name="T0" fmla="*/ 43 w 43"/>
                <a:gd name="T1" fmla="*/ 34 h 107"/>
                <a:gd name="T2" fmla="*/ 22 w 43"/>
                <a:gd name="T3" fmla="*/ 34 h 107"/>
                <a:gd name="T4" fmla="*/ 22 w 43"/>
                <a:gd name="T5" fmla="*/ 82 h 107"/>
                <a:gd name="T6" fmla="*/ 32 w 43"/>
                <a:gd name="T7" fmla="*/ 97 h 107"/>
                <a:gd name="T8" fmla="*/ 43 w 43"/>
                <a:gd name="T9" fmla="*/ 92 h 107"/>
                <a:gd name="T10" fmla="*/ 43 w 43"/>
                <a:gd name="T11" fmla="*/ 103 h 107"/>
                <a:gd name="T12" fmla="*/ 30 w 43"/>
                <a:gd name="T13" fmla="*/ 107 h 107"/>
                <a:gd name="T14" fmla="*/ 11 w 43"/>
                <a:gd name="T15" fmla="*/ 87 h 107"/>
                <a:gd name="T16" fmla="*/ 11 w 43"/>
                <a:gd name="T17" fmla="*/ 34 h 107"/>
                <a:gd name="T18" fmla="*/ 0 w 43"/>
                <a:gd name="T19" fmla="*/ 34 h 107"/>
                <a:gd name="T20" fmla="*/ 0 w 43"/>
                <a:gd name="T21" fmla="*/ 25 h 107"/>
                <a:gd name="T22" fmla="*/ 11 w 43"/>
                <a:gd name="T23" fmla="*/ 25 h 107"/>
                <a:gd name="T24" fmla="*/ 11 w 43"/>
                <a:gd name="T25" fmla="*/ 0 h 107"/>
                <a:gd name="T26" fmla="*/ 22 w 43"/>
                <a:gd name="T27" fmla="*/ 0 h 107"/>
                <a:gd name="T28" fmla="*/ 22 w 43"/>
                <a:gd name="T29" fmla="*/ 25 h 107"/>
                <a:gd name="T30" fmla="*/ 43 w 43"/>
                <a:gd name="T31" fmla="*/ 25 h 107"/>
                <a:gd name="T32" fmla="*/ 43 w 43"/>
                <a:gd name="T33" fmla="*/ 3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107">
                  <a:moveTo>
                    <a:pt x="43" y="34"/>
                  </a:moveTo>
                  <a:cubicBezTo>
                    <a:pt x="22" y="34"/>
                    <a:pt x="22" y="34"/>
                    <a:pt x="22" y="34"/>
                  </a:cubicBezTo>
                  <a:cubicBezTo>
                    <a:pt x="22" y="82"/>
                    <a:pt x="22" y="82"/>
                    <a:pt x="22" y="82"/>
                  </a:cubicBezTo>
                  <a:cubicBezTo>
                    <a:pt x="22" y="93"/>
                    <a:pt x="25" y="97"/>
                    <a:pt x="32" y="97"/>
                  </a:cubicBezTo>
                  <a:cubicBezTo>
                    <a:pt x="36" y="97"/>
                    <a:pt x="38" y="96"/>
                    <a:pt x="43" y="92"/>
                  </a:cubicBezTo>
                  <a:cubicBezTo>
                    <a:pt x="43" y="103"/>
                    <a:pt x="43" y="103"/>
                    <a:pt x="43" y="103"/>
                  </a:cubicBezTo>
                  <a:cubicBezTo>
                    <a:pt x="37" y="106"/>
                    <a:pt x="34" y="107"/>
                    <a:pt x="30" y="107"/>
                  </a:cubicBezTo>
                  <a:cubicBezTo>
                    <a:pt x="17" y="107"/>
                    <a:pt x="11" y="100"/>
                    <a:pt x="11" y="87"/>
                  </a:cubicBezTo>
                  <a:cubicBezTo>
                    <a:pt x="11" y="34"/>
                    <a:pt x="11" y="34"/>
                    <a:pt x="11" y="34"/>
                  </a:cubicBezTo>
                  <a:cubicBezTo>
                    <a:pt x="0" y="34"/>
                    <a:pt x="0" y="34"/>
                    <a:pt x="0" y="34"/>
                  </a:cubicBezTo>
                  <a:cubicBezTo>
                    <a:pt x="0" y="25"/>
                    <a:pt x="0" y="25"/>
                    <a:pt x="0" y="25"/>
                  </a:cubicBezTo>
                  <a:cubicBezTo>
                    <a:pt x="11" y="25"/>
                    <a:pt x="11" y="25"/>
                    <a:pt x="11" y="25"/>
                  </a:cubicBezTo>
                  <a:cubicBezTo>
                    <a:pt x="11" y="0"/>
                    <a:pt x="11" y="0"/>
                    <a:pt x="11" y="0"/>
                  </a:cubicBezTo>
                  <a:cubicBezTo>
                    <a:pt x="22" y="0"/>
                    <a:pt x="22" y="0"/>
                    <a:pt x="22" y="0"/>
                  </a:cubicBezTo>
                  <a:cubicBezTo>
                    <a:pt x="22" y="25"/>
                    <a:pt x="22" y="25"/>
                    <a:pt x="22" y="25"/>
                  </a:cubicBezTo>
                  <a:cubicBezTo>
                    <a:pt x="43" y="25"/>
                    <a:pt x="43" y="25"/>
                    <a:pt x="43" y="25"/>
                  </a:cubicBezTo>
                  <a:cubicBezTo>
                    <a:pt x="43" y="34"/>
                    <a:pt x="43" y="34"/>
                    <a:pt x="43" y="3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36" name="Freeform 63">
              <a:extLst>
                <a:ext uri="{FF2B5EF4-FFF2-40B4-BE49-F238E27FC236}">
                  <a16:creationId xmlns:a16="http://schemas.microsoft.com/office/drawing/2014/main" id="{DB46FEC2-4DD9-4C60-BA5B-61E19BCCE970}"/>
                </a:ext>
              </a:extLst>
            </p:cNvPr>
            <p:cNvSpPr>
              <a:spLocks/>
            </p:cNvSpPr>
            <p:nvPr/>
          </p:nvSpPr>
          <p:spPr bwMode="auto">
            <a:xfrm>
              <a:off x="11458576" y="3970338"/>
              <a:ext cx="168275" cy="304800"/>
            </a:xfrm>
            <a:custGeom>
              <a:avLst/>
              <a:gdLst>
                <a:gd name="T0" fmla="*/ 11 w 45"/>
                <a:gd name="T1" fmla="*/ 3 h 81"/>
                <a:gd name="T2" fmla="*/ 11 w 45"/>
                <a:gd name="T3" fmla="*/ 18 h 81"/>
                <a:gd name="T4" fmla="*/ 42 w 45"/>
                <a:gd name="T5" fmla="*/ 0 h 81"/>
                <a:gd name="T6" fmla="*/ 45 w 45"/>
                <a:gd name="T7" fmla="*/ 0 h 81"/>
                <a:gd name="T8" fmla="*/ 45 w 45"/>
                <a:gd name="T9" fmla="*/ 10 h 81"/>
                <a:gd name="T10" fmla="*/ 42 w 45"/>
                <a:gd name="T11" fmla="*/ 10 h 81"/>
                <a:gd name="T12" fmla="*/ 11 w 45"/>
                <a:gd name="T13" fmla="*/ 40 h 81"/>
                <a:gd name="T14" fmla="*/ 11 w 45"/>
                <a:gd name="T15" fmla="*/ 81 h 81"/>
                <a:gd name="T16" fmla="*/ 0 w 45"/>
                <a:gd name="T17" fmla="*/ 81 h 81"/>
                <a:gd name="T18" fmla="*/ 0 w 45"/>
                <a:gd name="T19" fmla="*/ 3 h 81"/>
                <a:gd name="T20" fmla="*/ 11 w 45"/>
                <a:gd name="T21"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81">
                  <a:moveTo>
                    <a:pt x="11" y="3"/>
                  </a:moveTo>
                  <a:cubicBezTo>
                    <a:pt x="11" y="18"/>
                    <a:pt x="11" y="18"/>
                    <a:pt x="11" y="18"/>
                  </a:cubicBezTo>
                  <a:cubicBezTo>
                    <a:pt x="18" y="6"/>
                    <a:pt x="28" y="0"/>
                    <a:pt x="42" y="0"/>
                  </a:cubicBezTo>
                  <a:cubicBezTo>
                    <a:pt x="43" y="0"/>
                    <a:pt x="44" y="0"/>
                    <a:pt x="45" y="0"/>
                  </a:cubicBezTo>
                  <a:cubicBezTo>
                    <a:pt x="45" y="10"/>
                    <a:pt x="45" y="10"/>
                    <a:pt x="45" y="10"/>
                  </a:cubicBezTo>
                  <a:cubicBezTo>
                    <a:pt x="44" y="10"/>
                    <a:pt x="43" y="10"/>
                    <a:pt x="42" y="10"/>
                  </a:cubicBezTo>
                  <a:cubicBezTo>
                    <a:pt x="23" y="10"/>
                    <a:pt x="11" y="21"/>
                    <a:pt x="11" y="40"/>
                  </a:cubicBezTo>
                  <a:cubicBezTo>
                    <a:pt x="11" y="81"/>
                    <a:pt x="11" y="81"/>
                    <a:pt x="11" y="81"/>
                  </a:cubicBezTo>
                  <a:cubicBezTo>
                    <a:pt x="0" y="81"/>
                    <a:pt x="0" y="81"/>
                    <a:pt x="0" y="81"/>
                  </a:cubicBezTo>
                  <a:cubicBezTo>
                    <a:pt x="0" y="3"/>
                    <a:pt x="0" y="3"/>
                    <a:pt x="0" y="3"/>
                  </a:cubicBezTo>
                  <a:cubicBezTo>
                    <a:pt x="11" y="3"/>
                    <a:pt x="11" y="3"/>
                    <a:pt x="1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37" name="Freeform 64">
              <a:extLst>
                <a:ext uri="{FF2B5EF4-FFF2-40B4-BE49-F238E27FC236}">
                  <a16:creationId xmlns:a16="http://schemas.microsoft.com/office/drawing/2014/main" id="{171CC266-7F32-4D81-9198-15A713F0EB8C}"/>
                </a:ext>
              </a:extLst>
            </p:cNvPr>
            <p:cNvSpPr>
              <a:spLocks/>
            </p:cNvSpPr>
            <p:nvPr/>
          </p:nvSpPr>
          <p:spPr bwMode="auto">
            <a:xfrm>
              <a:off x="11664951" y="3981451"/>
              <a:ext cx="315913" cy="441325"/>
            </a:xfrm>
            <a:custGeom>
              <a:avLst/>
              <a:gdLst>
                <a:gd name="T0" fmla="*/ 84 w 84"/>
                <a:gd name="T1" fmla="*/ 0 h 117"/>
                <a:gd name="T2" fmla="*/ 40 w 84"/>
                <a:gd name="T3" fmla="*/ 98 h 117"/>
                <a:gd name="T4" fmla="*/ 16 w 84"/>
                <a:gd name="T5" fmla="*/ 117 h 117"/>
                <a:gd name="T6" fmla="*/ 3 w 84"/>
                <a:gd name="T7" fmla="*/ 114 h 117"/>
                <a:gd name="T8" fmla="*/ 3 w 84"/>
                <a:gd name="T9" fmla="*/ 101 h 117"/>
                <a:gd name="T10" fmla="*/ 14 w 84"/>
                <a:gd name="T11" fmla="*/ 105 h 117"/>
                <a:gd name="T12" fmla="*/ 29 w 84"/>
                <a:gd name="T13" fmla="*/ 93 h 117"/>
                <a:gd name="T14" fmla="*/ 36 w 84"/>
                <a:gd name="T15" fmla="*/ 79 h 117"/>
                <a:gd name="T16" fmla="*/ 0 w 84"/>
                <a:gd name="T17" fmla="*/ 1 h 117"/>
                <a:gd name="T18" fmla="*/ 13 w 84"/>
                <a:gd name="T19" fmla="*/ 1 h 117"/>
                <a:gd name="T20" fmla="*/ 36 w 84"/>
                <a:gd name="T21" fmla="*/ 52 h 117"/>
                <a:gd name="T22" fmla="*/ 40 w 84"/>
                <a:gd name="T23" fmla="*/ 60 h 117"/>
                <a:gd name="T24" fmla="*/ 42 w 84"/>
                <a:gd name="T25" fmla="*/ 65 h 117"/>
                <a:gd name="T26" fmla="*/ 48 w 84"/>
                <a:gd name="T27" fmla="*/ 52 h 117"/>
                <a:gd name="T28" fmla="*/ 72 w 84"/>
                <a:gd name="T29" fmla="*/ 0 h 117"/>
                <a:gd name="T30" fmla="*/ 84 w 84"/>
                <a:gd name="T3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117">
                  <a:moveTo>
                    <a:pt x="84" y="0"/>
                  </a:moveTo>
                  <a:cubicBezTo>
                    <a:pt x="40" y="98"/>
                    <a:pt x="40" y="98"/>
                    <a:pt x="40" y="98"/>
                  </a:cubicBezTo>
                  <a:cubicBezTo>
                    <a:pt x="35" y="110"/>
                    <a:pt x="26" y="117"/>
                    <a:pt x="16" y="117"/>
                  </a:cubicBezTo>
                  <a:cubicBezTo>
                    <a:pt x="11" y="117"/>
                    <a:pt x="8" y="116"/>
                    <a:pt x="3" y="114"/>
                  </a:cubicBezTo>
                  <a:cubicBezTo>
                    <a:pt x="3" y="101"/>
                    <a:pt x="3" y="101"/>
                    <a:pt x="3" y="101"/>
                  </a:cubicBezTo>
                  <a:cubicBezTo>
                    <a:pt x="7" y="104"/>
                    <a:pt x="10" y="105"/>
                    <a:pt x="14" y="105"/>
                  </a:cubicBezTo>
                  <a:cubicBezTo>
                    <a:pt x="21" y="105"/>
                    <a:pt x="25" y="101"/>
                    <a:pt x="29" y="93"/>
                  </a:cubicBezTo>
                  <a:cubicBezTo>
                    <a:pt x="36" y="79"/>
                    <a:pt x="36" y="79"/>
                    <a:pt x="36" y="79"/>
                  </a:cubicBezTo>
                  <a:cubicBezTo>
                    <a:pt x="0" y="1"/>
                    <a:pt x="0" y="1"/>
                    <a:pt x="0" y="1"/>
                  </a:cubicBezTo>
                  <a:cubicBezTo>
                    <a:pt x="13" y="1"/>
                    <a:pt x="13" y="1"/>
                    <a:pt x="13" y="1"/>
                  </a:cubicBezTo>
                  <a:cubicBezTo>
                    <a:pt x="36" y="52"/>
                    <a:pt x="36" y="52"/>
                    <a:pt x="36" y="52"/>
                  </a:cubicBezTo>
                  <a:cubicBezTo>
                    <a:pt x="38" y="56"/>
                    <a:pt x="39" y="59"/>
                    <a:pt x="40" y="60"/>
                  </a:cubicBezTo>
                  <a:cubicBezTo>
                    <a:pt x="40" y="62"/>
                    <a:pt x="41" y="63"/>
                    <a:pt x="42" y="65"/>
                  </a:cubicBezTo>
                  <a:cubicBezTo>
                    <a:pt x="43" y="64"/>
                    <a:pt x="45" y="57"/>
                    <a:pt x="48" y="52"/>
                  </a:cubicBezTo>
                  <a:cubicBezTo>
                    <a:pt x="72" y="0"/>
                    <a:pt x="72" y="0"/>
                    <a:pt x="72" y="0"/>
                  </a:cubicBezTo>
                  <a:cubicBezTo>
                    <a:pt x="84" y="0"/>
                    <a:pt x="84" y="0"/>
                    <a:pt x="8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107237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40" name="Picture Placeholder 169">
            <a:extLst>
              <a:ext uri="{FF2B5EF4-FFF2-40B4-BE49-F238E27FC236}">
                <a16:creationId xmlns:a16="http://schemas.microsoft.com/office/drawing/2014/main" id="{F1D3BA95-097C-4CE0-88D7-1A5E8B04A0BC}"/>
              </a:ext>
            </a:extLst>
          </p:cNvPr>
          <p:cNvSpPr>
            <a:spLocks noGrp="1"/>
          </p:cNvSpPr>
          <p:nvPr>
            <p:ph type="pic" sz="quarter" idx="13"/>
          </p:nvPr>
        </p:nvSpPr>
        <p:spPr>
          <a:xfrm>
            <a:off x="720000" y="0"/>
            <a:ext cx="4470399" cy="6858000"/>
          </a:xfrm>
          <a:prstGeom prst="rect">
            <a:avLst/>
          </a:prstGeom>
          <a:noFill/>
        </p:spPr>
        <p:txBody>
          <a:bodyPr lIns="360000" tIns="360000" rIns="360000" bIns="1620000" anchor="ctr"/>
          <a:lstStyle>
            <a:lvl1pPr algn="ctr">
              <a:defRPr sz="1200" cap="all" spc="150" baseline="0">
                <a:solidFill>
                  <a:schemeClr val="bg2"/>
                </a:solidFill>
                <a:latin typeface="+mj-lt"/>
              </a:defRPr>
            </a:lvl1pPr>
          </a:lstStyle>
          <a:p>
            <a:endParaRPr lang="en-GB" dirty="0"/>
          </a:p>
        </p:txBody>
      </p:sp>
      <p:sp>
        <p:nvSpPr>
          <p:cNvPr id="3" name="Title 2"/>
          <p:cNvSpPr>
            <a:spLocks noGrp="1"/>
          </p:cNvSpPr>
          <p:nvPr>
            <p:ph type="title"/>
          </p:nvPr>
        </p:nvSpPr>
        <p:spPr>
          <a:xfrm>
            <a:off x="5684396" y="127001"/>
            <a:ext cx="5542405" cy="1270000"/>
          </a:xfrm>
        </p:spPr>
        <p:txBody>
          <a:bodyPr/>
          <a:lstStyle/>
          <a:p>
            <a:r>
              <a:rPr lang="en-US" noProof="0" dirty="0"/>
              <a:t>Click to edit Master title style</a:t>
            </a:r>
            <a:endParaRPr lang="en-GB" noProof="0" dirty="0"/>
          </a:p>
        </p:txBody>
      </p:sp>
      <p:sp>
        <p:nvSpPr>
          <p:cNvPr id="5" name="Footer Placeholder 4">
            <a:extLst>
              <a:ext uri="{FF2B5EF4-FFF2-40B4-BE49-F238E27FC236}">
                <a16:creationId xmlns:a16="http://schemas.microsoft.com/office/drawing/2014/main" id="{6AE1AE94-16B3-425D-9F2A-66F1F08807F4}"/>
              </a:ext>
            </a:extLst>
          </p:cNvPr>
          <p:cNvSpPr>
            <a:spLocks noGrp="1"/>
          </p:cNvSpPr>
          <p:nvPr>
            <p:ph type="ftr" sz="quarter" idx="15"/>
          </p:nvPr>
        </p:nvSpPr>
        <p:spPr/>
        <p:txBody>
          <a:bodyPr/>
          <a:lstStyle/>
          <a:p>
            <a:r>
              <a:rPr lang="fr-FR"/>
              <a:t>Presentation Heading</a:t>
            </a:r>
            <a:endParaRPr lang="fr-FR" dirty="0"/>
          </a:p>
        </p:txBody>
      </p:sp>
      <p:sp>
        <p:nvSpPr>
          <p:cNvPr id="50" name="Text Placeholder 5">
            <a:extLst>
              <a:ext uri="{FF2B5EF4-FFF2-40B4-BE49-F238E27FC236}">
                <a16:creationId xmlns:a16="http://schemas.microsoft.com/office/drawing/2014/main" id="{2FECC59A-3850-4BA9-95C3-62F38D93473A}"/>
              </a:ext>
            </a:extLst>
          </p:cNvPr>
          <p:cNvSpPr>
            <a:spLocks noGrp="1"/>
          </p:cNvSpPr>
          <p:nvPr>
            <p:ph type="body" sz="quarter" idx="10"/>
          </p:nvPr>
        </p:nvSpPr>
        <p:spPr>
          <a:xfrm>
            <a:off x="5685700" y="2153758"/>
            <a:ext cx="5786299" cy="40311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5">
            <a:extLst>
              <a:ext uri="{FF2B5EF4-FFF2-40B4-BE49-F238E27FC236}">
                <a16:creationId xmlns:a16="http://schemas.microsoft.com/office/drawing/2014/main" id="{7C5A9ACE-6F3B-4EEA-874C-6B329C36D107}"/>
              </a:ext>
            </a:extLst>
          </p:cNvPr>
          <p:cNvSpPr>
            <a:spLocks noGrp="1"/>
          </p:cNvSpPr>
          <p:nvPr>
            <p:ph type="body" sz="quarter" idx="11" hasCustomPrompt="1"/>
          </p:nvPr>
        </p:nvSpPr>
        <p:spPr>
          <a:xfrm>
            <a:off x="5684396" y="1660553"/>
            <a:ext cx="5786878" cy="280782"/>
          </a:xfrm>
        </p:spPr>
        <p:txBody>
          <a:bodyPr wrap="square">
            <a:spAutoFit/>
          </a:bodyPr>
          <a:lstStyle>
            <a:lvl1pPr>
              <a:defRPr sz="1800" spc="30" baseline="0">
                <a:solidFill>
                  <a:schemeClr val="accent1"/>
                </a:solidFill>
              </a:defRPr>
            </a:lvl1pPr>
            <a:lvl2pPr>
              <a:defRPr sz="1800"/>
            </a:lvl2pPr>
            <a:lvl3pPr>
              <a:defRPr sz="1800"/>
            </a:lvl3pPr>
            <a:lvl4pPr>
              <a:defRPr sz="1800"/>
            </a:lvl4pPr>
            <a:lvl5pPr>
              <a:defRPr sz="1800"/>
            </a:lvl5pPr>
          </a:lstStyle>
          <a:p>
            <a:pPr lvl="0"/>
            <a:r>
              <a:rPr lang="en-US" dirty="0"/>
              <a:t>Subtitle</a:t>
            </a:r>
            <a:endParaRPr lang="en-GB" dirty="0"/>
          </a:p>
        </p:txBody>
      </p:sp>
      <p:sp>
        <p:nvSpPr>
          <p:cNvPr id="13" name="Text Placeholder 12">
            <a:extLst>
              <a:ext uri="{FF2B5EF4-FFF2-40B4-BE49-F238E27FC236}">
                <a16:creationId xmlns:a16="http://schemas.microsoft.com/office/drawing/2014/main" id="{AE9E44B4-D4D1-4D16-8506-6EAA26AA55A3}"/>
              </a:ext>
            </a:extLst>
          </p:cNvPr>
          <p:cNvSpPr>
            <a:spLocks noGrp="1"/>
          </p:cNvSpPr>
          <p:nvPr>
            <p:ph type="body" sz="quarter" idx="16" hasCustomPrompt="1"/>
          </p:nvPr>
        </p:nvSpPr>
        <p:spPr>
          <a:xfrm rot="16200000">
            <a:off x="4833532" y="4747968"/>
            <a:ext cx="2466899" cy="1753165"/>
          </a:xfrm>
          <a:custGeom>
            <a:avLst/>
            <a:gdLst>
              <a:gd name="connsiteX0" fmla="*/ 1698414 w 2466899"/>
              <a:gd name="connsiteY0" fmla="*/ 0 h 1753165"/>
              <a:gd name="connsiteX1" fmla="*/ 2466899 w 2466899"/>
              <a:gd name="connsiteY1" fmla="*/ 0 h 1753165"/>
              <a:gd name="connsiteX2" fmla="*/ 2465080 w 2466899"/>
              <a:gd name="connsiteY2" fmla="*/ 11918 h 1753165"/>
              <a:gd name="connsiteX3" fmla="*/ 328641 w 2466899"/>
              <a:gd name="connsiteY3" fmla="*/ 1753165 h 1753165"/>
              <a:gd name="connsiteX4" fmla="*/ 133214 w 2466899"/>
              <a:gd name="connsiteY4" fmla="*/ 1744528 h 1753165"/>
              <a:gd name="connsiteX5" fmla="*/ 0 w 2466899"/>
              <a:gd name="connsiteY5" fmla="*/ 1726759 h 1753165"/>
              <a:gd name="connsiteX6" fmla="*/ 0 w 2466899"/>
              <a:gd name="connsiteY6" fmla="*/ 972270 h 1753165"/>
              <a:gd name="connsiteX7" fmla="*/ 109099 w 2466899"/>
              <a:gd name="connsiteY7" fmla="*/ 997414 h 1753165"/>
              <a:gd name="connsiteX8" fmla="*/ 328641 w 2466899"/>
              <a:gd name="connsiteY8" fmla="*/ 1014024 h 1753165"/>
              <a:gd name="connsiteX9" fmla="*/ 1656955 w 2466899"/>
              <a:gd name="connsiteY9" fmla="*/ 133559 h 175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899" h="1753165">
                <a:moveTo>
                  <a:pt x="1698414" y="0"/>
                </a:moveTo>
                <a:lnTo>
                  <a:pt x="2466899" y="0"/>
                </a:lnTo>
                <a:lnTo>
                  <a:pt x="2465080" y="11918"/>
                </a:lnTo>
                <a:cubicBezTo>
                  <a:pt x="2261734" y="1005645"/>
                  <a:pt x="1382484" y="1753165"/>
                  <a:pt x="328641" y="1753165"/>
                </a:cubicBezTo>
                <a:cubicBezTo>
                  <a:pt x="262776" y="1753165"/>
                  <a:pt x="197593" y="1750245"/>
                  <a:pt x="133214" y="1744528"/>
                </a:cubicBezTo>
                <a:lnTo>
                  <a:pt x="0" y="1726759"/>
                </a:lnTo>
                <a:lnTo>
                  <a:pt x="0" y="972270"/>
                </a:lnTo>
                <a:lnTo>
                  <a:pt x="109099" y="997414"/>
                </a:lnTo>
                <a:cubicBezTo>
                  <a:pt x="180683" y="1008351"/>
                  <a:pt x="254000" y="1014024"/>
                  <a:pt x="328641" y="1014024"/>
                </a:cubicBezTo>
                <a:cubicBezTo>
                  <a:pt x="925773" y="1014024"/>
                  <a:pt x="1438108" y="650971"/>
                  <a:pt x="1656955" y="133559"/>
                </a:cubicBezTo>
                <a:close/>
              </a:path>
            </a:pathLst>
          </a:custGeom>
          <a:solidFill>
            <a:schemeClr val="accent1">
              <a:alpha val="20000"/>
            </a:schemeClr>
          </a:solidFill>
        </p:spPr>
        <p:txBody>
          <a:bodyPr vert="horz" wrap="square"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a:t> </a:t>
            </a:r>
            <a:endParaRPr lang="en-GB" dirty="0"/>
          </a:p>
        </p:txBody>
      </p:sp>
    </p:spTree>
    <p:extLst>
      <p:ext uri="{BB962C8B-B14F-4D97-AF65-F5344CB8AC3E}">
        <p14:creationId xmlns:p14="http://schemas.microsoft.com/office/powerpoint/2010/main" val="174769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ocess flow">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57A4DE98-1D57-4D48-8EA1-B7513CBD904B}"/>
              </a:ext>
            </a:extLst>
          </p:cNvPr>
          <p:cNvSpPr>
            <a:spLocks noGrp="1"/>
          </p:cNvSpPr>
          <p:nvPr>
            <p:ph type="body" sz="quarter" idx="14"/>
          </p:nvPr>
        </p:nvSpPr>
        <p:spPr>
          <a:xfrm>
            <a:off x="2298957" y="2503530"/>
            <a:ext cx="1737135" cy="1737135"/>
          </a:xfrm>
          <a:prstGeom prst="ellipse">
            <a:avLst/>
          </a:prstGeom>
          <a:noFill/>
          <a:ln w="6350">
            <a:solidFill>
              <a:schemeClr val="accent1"/>
            </a:solidFill>
          </a:ln>
        </p:spPr>
        <p:txBody>
          <a:bodyPr lIns="36000" tIns="36000" rIns="36000" bIns="36000" anchor="ctr"/>
          <a:lstStyle>
            <a:lvl1pPr algn="ctr">
              <a:lnSpc>
                <a:spcPct val="100000"/>
              </a:lnSpc>
              <a:spcBef>
                <a:spcPts val="0"/>
              </a:spcBef>
              <a:defRPr sz="1600">
                <a:solidFill>
                  <a:schemeClr val="bg1"/>
                </a:solidFill>
                <a:latin typeface="+mj-lt"/>
              </a:defRPr>
            </a:lvl1pPr>
            <a:lvl2pPr marL="0" indent="0">
              <a:buNone/>
              <a:defRPr sz="1600">
                <a:solidFill>
                  <a:schemeClr val="bg1"/>
                </a:solidFill>
                <a:latin typeface="+mj-lt"/>
              </a:defRPr>
            </a:lvl2pPr>
          </a:lstStyle>
          <a:p>
            <a:pPr lvl="0"/>
            <a:endParaRPr lang="en-US" dirty="0"/>
          </a:p>
        </p:txBody>
      </p:sp>
      <p:sp>
        <p:nvSpPr>
          <p:cNvPr id="3" name="Title 2"/>
          <p:cNvSpPr>
            <a:spLocks noGrp="1"/>
          </p:cNvSpPr>
          <p:nvPr>
            <p:ph type="title"/>
          </p:nvPr>
        </p:nvSpPr>
        <p:spPr/>
        <p:txBody>
          <a:bodyPr/>
          <a:lstStyle/>
          <a:p>
            <a:r>
              <a:rPr lang="en-US" noProof="0" dirty="0"/>
              <a:t>Click to edit Master title style</a:t>
            </a:r>
            <a:endParaRPr lang="en-GB" noProof="0" dirty="0"/>
          </a:p>
        </p:txBody>
      </p:sp>
      <p:sp>
        <p:nvSpPr>
          <p:cNvPr id="10" name="Text Placeholder 5">
            <a:extLst>
              <a:ext uri="{FF2B5EF4-FFF2-40B4-BE49-F238E27FC236}">
                <a16:creationId xmlns:a16="http://schemas.microsoft.com/office/drawing/2014/main" id="{66C586A2-2063-4533-84AB-C2DB216BC791}"/>
              </a:ext>
            </a:extLst>
          </p:cNvPr>
          <p:cNvSpPr>
            <a:spLocks noGrp="1"/>
          </p:cNvSpPr>
          <p:nvPr>
            <p:ph type="body" sz="quarter" idx="11" hasCustomPrompt="1"/>
          </p:nvPr>
        </p:nvSpPr>
        <p:spPr>
          <a:xfrm>
            <a:off x="1260475" y="1660553"/>
            <a:ext cx="10210799" cy="280782"/>
          </a:xfrm>
        </p:spPr>
        <p:txBody>
          <a:bodyPr wrap="square">
            <a:spAutoFit/>
          </a:bodyPr>
          <a:lstStyle>
            <a:lvl1pPr>
              <a:defRPr sz="1800" spc="30" baseline="0">
                <a:solidFill>
                  <a:schemeClr val="accent1"/>
                </a:solidFill>
              </a:defRPr>
            </a:lvl1pPr>
            <a:lvl2pPr>
              <a:defRPr sz="1800"/>
            </a:lvl2pPr>
            <a:lvl3pPr>
              <a:defRPr sz="1800"/>
            </a:lvl3pPr>
            <a:lvl4pPr>
              <a:defRPr sz="1800"/>
            </a:lvl4pPr>
            <a:lvl5pPr>
              <a:defRPr sz="1800"/>
            </a:lvl5pPr>
          </a:lstStyle>
          <a:p>
            <a:pPr lvl="0"/>
            <a:r>
              <a:rPr lang="en-US" dirty="0"/>
              <a:t>Subtitle</a:t>
            </a:r>
            <a:endParaRPr lang="en-GB" dirty="0"/>
          </a:p>
        </p:txBody>
      </p:sp>
      <p:sp>
        <p:nvSpPr>
          <p:cNvPr id="11" name="Text Placeholder 3">
            <a:extLst>
              <a:ext uri="{FF2B5EF4-FFF2-40B4-BE49-F238E27FC236}">
                <a16:creationId xmlns:a16="http://schemas.microsoft.com/office/drawing/2014/main" id="{32333615-1DD6-4EF2-AF34-635D7212F92A}"/>
              </a:ext>
            </a:extLst>
          </p:cNvPr>
          <p:cNvSpPr>
            <a:spLocks noGrp="1"/>
          </p:cNvSpPr>
          <p:nvPr>
            <p:ph type="body" sz="quarter" idx="12"/>
          </p:nvPr>
        </p:nvSpPr>
        <p:spPr>
          <a:xfrm>
            <a:off x="9642250" y="6460392"/>
            <a:ext cx="1522853" cy="138499"/>
          </a:xfrm>
        </p:spPr>
        <p:txBody>
          <a:bodyPr wrap="none" anchor="b">
            <a:spAutoFit/>
          </a:bodyPr>
          <a:lstStyle>
            <a:lvl1pPr algn="r">
              <a:lnSpc>
                <a:spcPct val="100000"/>
              </a:lnSpc>
              <a:spcBef>
                <a:spcPts val="0"/>
              </a:spcBef>
              <a:defRPr sz="900" i="1">
                <a:solidFill>
                  <a:schemeClr val="accent6"/>
                </a:solidFill>
              </a:defRPr>
            </a:lvl1pPr>
            <a:lvl2pPr marL="0" indent="0">
              <a:buNone/>
              <a:defRPr/>
            </a:lvl2pPr>
          </a:lstStyle>
          <a:p>
            <a:pPr lvl="0"/>
            <a:r>
              <a:rPr lang="en-US"/>
              <a:t>Click to edit Master text styles</a:t>
            </a:r>
          </a:p>
        </p:txBody>
      </p:sp>
      <p:sp>
        <p:nvSpPr>
          <p:cNvPr id="4" name="Text Placeholder 3">
            <a:extLst>
              <a:ext uri="{FF2B5EF4-FFF2-40B4-BE49-F238E27FC236}">
                <a16:creationId xmlns:a16="http://schemas.microsoft.com/office/drawing/2014/main" id="{8B3995C9-F1C6-40A4-882F-8AC0BED19456}"/>
              </a:ext>
            </a:extLst>
          </p:cNvPr>
          <p:cNvSpPr>
            <a:spLocks noGrp="1"/>
          </p:cNvSpPr>
          <p:nvPr>
            <p:ph type="body" sz="quarter" idx="13"/>
          </p:nvPr>
        </p:nvSpPr>
        <p:spPr>
          <a:xfrm>
            <a:off x="2369710" y="2574283"/>
            <a:ext cx="1595628" cy="1595628"/>
          </a:xfrm>
          <a:prstGeom prst="ellipse">
            <a:avLst/>
          </a:prstGeom>
          <a:solidFill>
            <a:schemeClr val="accent1"/>
          </a:solidFill>
        </p:spPr>
        <p:txBody>
          <a:bodyPr lIns="36000" tIns="36000" rIns="36000" bIns="36000" anchor="ctr"/>
          <a:lstStyle>
            <a:lvl1pPr algn="ctr">
              <a:lnSpc>
                <a:spcPct val="100000"/>
              </a:lnSpc>
              <a:spcBef>
                <a:spcPts val="0"/>
              </a:spcBef>
              <a:defRPr sz="1600">
                <a:solidFill>
                  <a:schemeClr val="bg1"/>
                </a:solidFill>
                <a:latin typeface="+mj-lt"/>
              </a:defRPr>
            </a:lvl1pPr>
            <a:lvl2pPr marL="0" indent="0">
              <a:buNone/>
              <a:defRPr sz="1600">
                <a:solidFill>
                  <a:schemeClr val="bg1"/>
                </a:solidFill>
                <a:latin typeface="+mj-lt"/>
              </a:defRPr>
            </a:lvl2pPr>
          </a:lstStyle>
          <a:p>
            <a:pPr lvl="0"/>
            <a:r>
              <a:rPr lang="en-US" dirty="0"/>
              <a:t>Click to edit Master text styles</a:t>
            </a:r>
          </a:p>
        </p:txBody>
      </p:sp>
      <p:sp>
        <p:nvSpPr>
          <p:cNvPr id="14" name="Text Placeholder 13">
            <a:extLst>
              <a:ext uri="{FF2B5EF4-FFF2-40B4-BE49-F238E27FC236}">
                <a16:creationId xmlns:a16="http://schemas.microsoft.com/office/drawing/2014/main" id="{CEA0A703-EE12-4D0E-A1CA-9D6B0E586771}"/>
              </a:ext>
            </a:extLst>
          </p:cNvPr>
          <p:cNvSpPr>
            <a:spLocks noGrp="1"/>
          </p:cNvSpPr>
          <p:nvPr>
            <p:ph type="body" sz="quarter" idx="15"/>
          </p:nvPr>
        </p:nvSpPr>
        <p:spPr>
          <a:xfrm>
            <a:off x="2298956" y="4404359"/>
            <a:ext cx="1737136" cy="1493837"/>
          </a:xfrm>
        </p:spPr>
        <p:txBody>
          <a:bodyPr/>
          <a:lstStyle>
            <a:lvl1pPr>
              <a:lnSpc>
                <a:spcPct val="100000"/>
              </a:lnSpc>
              <a:spcBef>
                <a:spcPts val="300"/>
              </a:spcBef>
              <a:defRPr sz="1200"/>
            </a:lvl1pPr>
            <a:lvl2pPr>
              <a:lnSpc>
                <a:spcPct val="100000"/>
              </a:lnSpc>
              <a:spcBef>
                <a:spcPts val="300"/>
              </a:spcBef>
              <a:defRPr sz="1200"/>
            </a:lvl2pPr>
          </a:lstStyle>
          <a:p>
            <a:pPr lvl="0"/>
            <a:r>
              <a:rPr lang="en-US" dirty="0"/>
              <a:t>Click to edit Master text styles</a:t>
            </a:r>
          </a:p>
          <a:p>
            <a:pPr lvl="1"/>
            <a:r>
              <a:rPr lang="en-US" dirty="0"/>
              <a:t>Second level</a:t>
            </a:r>
          </a:p>
        </p:txBody>
      </p:sp>
      <p:sp>
        <p:nvSpPr>
          <p:cNvPr id="15" name="Text Placeholder 3">
            <a:extLst>
              <a:ext uri="{FF2B5EF4-FFF2-40B4-BE49-F238E27FC236}">
                <a16:creationId xmlns:a16="http://schemas.microsoft.com/office/drawing/2014/main" id="{15DF0A50-6646-449B-BEFF-B3CA993FFC91}"/>
              </a:ext>
            </a:extLst>
          </p:cNvPr>
          <p:cNvSpPr>
            <a:spLocks noGrp="1"/>
          </p:cNvSpPr>
          <p:nvPr>
            <p:ph type="body" sz="quarter" idx="16"/>
          </p:nvPr>
        </p:nvSpPr>
        <p:spPr>
          <a:xfrm>
            <a:off x="4417006" y="2503530"/>
            <a:ext cx="1737135" cy="1737135"/>
          </a:xfrm>
          <a:prstGeom prst="ellipse">
            <a:avLst/>
          </a:prstGeom>
          <a:noFill/>
          <a:ln w="6350">
            <a:solidFill>
              <a:schemeClr val="accent2"/>
            </a:solidFill>
          </a:ln>
        </p:spPr>
        <p:txBody>
          <a:bodyPr lIns="36000" tIns="36000" rIns="36000" bIns="36000" anchor="ctr"/>
          <a:lstStyle>
            <a:lvl1pPr algn="ctr">
              <a:lnSpc>
                <a:spcPct val="100000"/>
              </a:lnSpc>
              <a:spcBef>
                <a:spcPts val="0"/>
              </a:spcBef>
              <a:defRPr sz="1600">
                <a:solidFill>
                  <a:schemeClr val="bg1"/>
                </a:solidFill>
                <a:latin typeface="+mj-lt"/>
              </a:defRPr>
            </a:lvl1pPr>
            <a:lvl2pPr marL="0" indent="0">
              <a:buNone/>
              <a:defRPr sz="1600">
                <a:solidFill>
                  <a:schemeClr val="bg1"/>
                </a:solidFill>
                <a:latin typeface="+mj-lt"/>
              </a:defRPr>
            </a:lvl2pPr>
          </a:lstStyle>
          <a:p>
            <a:pPr lvl="0"/>
            <a:endParaRPr lang="en-US" dirty="0"/>
          </a:p>
        </p:txBody>
      </p:sp>
      <p:sp>
        <p:nvSpPr>
          <p:cNvPr id="16" name="Text Placeholder 3">
            <a:extLst>
              <a:ext uri="{FF2B5EF4-FFF2-40B4-BE49-F238E27FC236}">
                <a16:creationId xmlns:a16="http://schemas.microsoft.com/office/drawing/2014/main" id="{20B439E4-3A07-4B70-AA9B-7E18B9380E21}"/>
              </a:ext>
            </a:extLst>
          </p:cNvPr>
          <p:cNvSpPr>
            <a:spLocks noGrp="1"/>
          </p:cNvSpPr>
          <p:nvPr>
            <p:ph type="body" sz="quarter" idx="17"/>
          </p:nvPr>
        </p:nvSpPr>
        <p:spPr>
          <a:xfrm>
            <a:off x="4487758" y="2574283"/>
            <a:ext cx="1595628" cy="1595628"/>
          </a:xfrm>
          <a:prstGeom prst="ellipse">
            <a:avLst/>
          </a:prstGeom>
          <a:solidFill>
            <a:schemeClr val="accent2"/>
          </a:solidFill>
        </p:spPr>
        <p:txBody>
          <a:bodyPr lIns="36000" tIns="36000" rIns="36000" bIns="36000" anchor="ctr"/>
          <a:lstStyle>
            <a:lvl1pPr algn="ctr">
              <a:lnSpc>
                <a:spcPct val="100000"/>
              </a:lnSpc>
              <a:spcBef>
                <a:spcPts val="0"/>
              </a:spcBef>
              <a:defRPr sz="1600">
                <a:solidFill>
                  <a:schemeClr val="bg1"/>
                </a:solidFill>
                <a:latin typeface="+mj-lt"/>
              </a:defRPr>
            </a:lvl1pPr>
            <a:lvl2pPr marL="0" indent="0">
              <a:buNone/>
              <a:defRPr sz="1600">
                <a:solidFill>
                  <a:schemeClr val="bg1"/>
                </a:solidFill>
                <a:latin typeface="+mj-lt"/>
              </a:defRPr>
            </a:lvl2pPr>
          </a:lstStyle>
          <a:p>
            <a:pPr lvl="0"/>
            <a:r>
              <a:rPr lang="en-US" dirty="0"/>
              <a:t>Click to edit Master text styles</a:t>
            </a:r>
          </a:p>
        </p:txBody>
      </p:sp>
      <p:sp>
        <p:nvSpPr>
          <p:cNvPr id="17" name="Text Placeholder 13">
            <a:extLst>
              <a:ext uri="{FF2B5EF4-FFF2-40B4-BE49-F238E27FC236}">
                <a16:creationId xmlns:a16="http://schemas.microsoft.com/office/drawing/2014/main" id="{CBDE2481-F7FA-4F4C-B694-2CE18BB2437B}"/>
              </a:ext>
            </a:extLst>
          </p:cNvPr>
          <p:cNvSpPr>
            <a:spLocks noGrp="1"/>
          </p:cNvSpPr>
          <p:nvPr>
            <p:ph type="body" sz="quarter" idx="18"/>
          </p:nvPr>
        </p:nvSpPr>
        <p:spPr>
          <a:xfrm>
            <a:off x="4417005" y="4404359"/>
            <a:ext cx="1737136" cy="1493837"/>
          </a:xfrm>
        </p:spPr>
        <p:txBody>
          <a:bodyPr/>
          <a:lstStyle>
            <a:lvl1pPr>
              <a:lnSpc>
                <a:spcPct val="100000"/>
              </a:lnSpc>
              <a:spcBef>
                <a:spcPts val="300"/>
              </a:spcBef>
              <a:defRPr sz="1200"/>
            </a:lvl1pPr>
            <a:lvl2pPr>
              <a:lnSpc>
                <a:spcPct val="100000"/>
              </a:lnSpc>
              <a:spcBef>
                <a:spcPts val="300"/>
              </a:spcBef>
              <a:defRPr sz="1200"/>
            </a:lvl2pPr>
          </a:lstStyle>
          <a:p>
            <a:pPr lvl="0"/>
            <a:r>
              <a:rPr lang="en-US" dirty="0"/>
              <a:t>Click to edit Master text styles</a:t>
            </a:r>
          </a:p>
          <a:p>
            <a:pPr lvl="1"/>
            <a:r>
              <a:rPr lang="en-US" dirty="0"/>
              <a:t>Second level</a:t>
            </a:r>
          </a:p>
        </p:txBody>
      </p:sp>
      <p:sp>
        <p:nvSpPr>
          <p:cNvPr id="18" name="Text Placeholder 3">
            <a:extLst>
              <a:ext uri="{FF2B5EF4-FFF2-40B4-BE49-F238E27FC236}">
                <a16:creationId xmlns:a16="http://schemas.microsoft.com/office/drawing/2014/main" id="{AC7EDFF0-E218-4676-B789-9F4B46B8B586}"/>
              </a:ext>
            </a:extLst>
          </p:cNvPr>
          <p:cNvSpPr>
            <a:spLocks noGrp="1"/>
          </p:cNvSpPr>
          <p:nvPr>
            <p:ph type="body" sz="quarter" idx="19"/>
          </p:nvPr>
        </p:nvSpPr>
        <p:spPr>
          <a:xfrm>
            <a:off x="6535055" y="2503530"/>
            <a:ext cx="1737135" cy="1737135"/>
          </a:xfrm>
          <a:prstGeom prst="ellipse">
            <a:avLst/>
          </a:prstGeom>
          <a:noFill/>
          <a:ln w="6350">
            <a:solidFill>
              <a:schemeClr val="accent3"/>
            </a:solidFill>
          </a:ln>
        </p:spPr>
        <p:txBody>
          <a:bodyPr lIns="36000" tIns="36000" rIns="36000" bIns="36000" anchor="ctr"/>
          <a:lstStyle>
            <a:lvl1pPr algn="ctr">
              <a:lnSpc>
                <a:spcPct val="100000"/>
              </a:lnSpc>
              <a:spcBef>
                <a:spcPts val="0"/>
              </a:spcBef>
              <a:defRPr sz="1600">
                <a:solidFill>
                  <a:schemeClr val="bg1"/>
                </a:solidFill>
                <a:latin typeface="+mj-lt"/>
              </a:defRPr>
            </a:lvl1pPr>
            <a:lvl2pPr marL="0" indent="0">
              <a:buNone/>
              <a:defRPr sz="1600">
                <a:solidFill>
                  <a:schemeClr val="bg1"/>
                </a:solidFill>
                <a:latin typeface="+mj-lt"/>
              </a:defRPr>
            </a:lvl2pPr>
          </a:lstStyle>
          <a:p>
            <a:pPr lvl="0"/>
            <a:endParaRPr lang="en-US" dirty="0"/>
          </a:p>
        </p:txBody>
      </p:sp>
      <p:sp>
        <p:nvSpPr>
          <p:cNvPr id="19" name="Text Placeholder 3">
            <a:extLst>
              <a:ext uri="{FF2B5EF4-FFF2-40B4-BE49-F238E27FC236}">
                <a16:creationId xmlns:a16="http://schemas.microsoft.com/office/drawing/2014/main" id="{07E18C13-37BD-42B0-874C-0FC3AF4FBDC9}"/>
              </a:ext>
            </a:extLst>
          </p:cNvPr>
          <p:cNvSpPr>
            <a:spLocks noGrp="1"/>
          </p:cNvSpPr>
          <p:nvPr>
            <p:ph type="body" sz="quarter" idx="20"/>
          </p:nvPr>
        </p:nvSpPr>
        <p:spPr>
          <a:xfrm>
            <a:off x="6605806" y="2574283"/>
            <a:ext cx="1595628" cy="1595628"/>
          </a:xfrm>
          <a:prstGeom prst="ellipse">
            <a:avLst/>
          </a:prstGeom>
          <a:solidFill>
            <a:schemeClr val="accent3"/>
          </a:solidFill>
        </p:spPr>
        <p:txBody>
          <a:bodyPr lIns="36000" tIns="36000" rIns="36000" bIns="36000" anchor="ctr"/>
          <a:lstStyle>
            <a:lvl1pPr algn="ctr">
              <a:lnSpc>
                <a:spcPct val="100000"/>
              </a:lnSpc>
              <a:spcBef>
                <a:spcPts val="0"/>
              </a:spcBef>
              <a:defRPr sz="1600">
                <a:solidFill>
                  <a:schemeClr val="bg1"/>
                </a:solidFill>
                <a:latin typeface="+mj-lt"/>
              </a:defRPr>
            </a:lvl1pPr>
            <a:lvl2pPr marL="0" indent="0">
              <a:buNone/>
              <a:defRPr sz="1600">
                <a:solidFill>
                  <a:schemeClr val="bg1"/>
                </a:solidFill>
                <a:latin typeface="+mj-lt"/>
              </a:defRPr>
            </a:lvl2pPr>
          </a:lstStyle>
          <a:p>
            <a:pPr lvl="0"/>
            <a:r>
              <a:rPr lang="en-US" dirty="0"/>
              <a:t>Click to edit Master text styles</a:t>
            </a:r>
          </a:p>
        </p:txBody>
      </p:sp>
      <p:sp>
        <p:nvSpPr>
          <p:cNvPr id="20" name="Text Placeholder 13">
            <a:extLst>
              <a:ext uri="{FF2B5EF4-FFF2-40B4-BE49-F238E27FC236}">
                <a16:creationId xmlns:a16="http://schemas.microsoft.com/office/drawing/2014/main" id="{EC7220B3-1A00-41E4-87B4-54B8E85BE568}"/>
              </a:ext>
            </a:extLst>
          </p:cNvPr>
          <p:cNvSpPr>
            <a:spLocks noGrp="1"/>
          </p:cNvSpPr>
          <p:nvPr>
            <p:ph type="body" sz="quarter" idx="21"/>
          </p:nvPr>
        </p:nvSpPr>
        <p:spPr>
          <a:xfrm>
            <a:off x="6535054" y="4404359"/>
            <a:ext cx="1737136" cy="1493837"/>
          </a:xfrm>
        </p:spPr>
        <p:txBody>
          <a:bodyPr/>
          <a:lstStyle>
            <a:lvl1pPr>
              <a:lnSpc>
                <a:spcPct val="100000"/>
              </a:lnSpc>
              <a:spcBef>
                <a:spcPts val="300"/>
              </a:spcBef>
              <a:defRPr sz="1200"/>
            </a:lvl1pPr>
            <a:lvl2pPr>
              <a:lnSpc>
                <a:spcPct val="100000"/>
              </a:lnSpc>
              <a:spcBef>
                <a:spcPts val="300"/>
              </a:spcBef>
              <a:defRPr sz="1200"/>
            </a:lvl2pPr>
          </a:lstStyle>
          <a:p>
            <a:pPr lvl="0"/>
            <a:r>
              <a:rPr lang="en-US" dirty="0"/>
              <a:t>Click to edit Master text styles</a:t>
            </a:r>
          </a:p>
          <a:p>
            <a:pPr lvl="1"/>
            <a:r>
              <a:rPr lang="en-US" dirty="0"/>
              <a:t>Second level</a:t>
            </a:r>
          </a:p>
        </p:txBody>
      </p:sp>
      <p:sp>
        <p:nvSpPr>
          <p:cNvPr id="21" name="Text Placeholder 3">
            <a:extLst>
              <a:ext uri="{FF2B5EF4-FFF2-40B4-BE49-F238E27FC236}">
                <a16:creationId xmlns:a16="http://schemas.microsoft.com/office/drawing/2014/main" id="{5A5D2084-B492-469E-85BF-474A4FE8EEEA}"/>
              </a:ext>
            </a:extLst>
          </p:cNvPr>
          <p:cNvSpPr>
            <a:spLocks noGrp="1"/>
          </p:cNvSpPr>
          <p:nvPr>
            <p:ph type="body" sz="quarter" idx="22"/>
          </p:nvPr>
        </p:nvSpPr>
        <p:spPr>
          <a:xfrm>
            <a:off x="8653103" y="2503530"/>
            <a:ext cx="1737135" cy="1737135"/>
          </a:xfrm>
          <a:prstGeom prst="ellipse">
            <a:avLst/>
          </a:prstGeom>
          <a:noFill/>
          <a:ln w="6350">
            <a:solidFill>
              <a:schemeClr val="accent4"/>
            </a:solidFill>
          </a:ln>
        </p:spPr>
        <p:txBody>
          <a:bodyPr lIns="36000" tIns="36000" rIns="36000" bIns="36000" anchor="ctr"/>
          <a:lstStyle>
            <a:lvl1pPr algn="ctr">
              <a:lnSpc>
                <a:spcPct val="100000"/>
              </a:lnSpc>
              <a:spcBef>
                <a:spcPts val="0"/>
              </a:spcBef>
              <a:defRPr sz="1600">
                <a:solidFill>
                  <a:schemeClr val="bg1"/>
                </a:solidFill>
                <a:latin typeface="+mj-lt"/>
              </a:defRPr>
            </a:lvl1pPr>
            <a:lvl2pPr marL="0" indent="0">
              <a:buNone/>
              <a:defRPr sz="1600">
                <a:solidFill>
                  <a:schemeClr val="bg1"/>
                </a:solidFill>
                <a:latin typeface="+mj-lt"/>
              </a:defRPr>
            </a:lvl2pPr>
          </a:lstStyle>
          <a:p>
            <a:pPr lvl="0"/>
            <a:endParaRPr lang="en-US" dirty="0"/>
          </a:p>
        </p:txBody>
      </p:sp>
      <p:sp>
        <p:nvSpPr>
          <p:cNvPr id="22" name="Text Placeholder 3">
            <a:extLst>
              <a:ext uri="{FF2B5EF4-FFF2-40B4-BE49-F238E27FC236}">
                <a16:creationId xmlns:a16="http://schemas.microsoft.com/office/drawing/2014/main" id="{F7210B4F-AE38-4D40-9EEA-FB42001AE442}"/>
              </a:ext>
            </a:extLst>
          </p:cNvPr>
          <p:cNvSpPr>
            <a:spLocks noGrp="1"/>
          </p:cNvSpPr>
          <p:nvPr>
            <p:ph type="body" sz="quarter" idx="23"/>
          </p:nvPr>
        </p:nvSpPr>
        <p:spPr>
          <a:xfrm>
            <a:off x="8723856" y="2574283"/>
            <a:ext cx="1595628" cy="1595628"/>
          </a:xfrm>
          <a:prstGeom prst="ellipse">
            <a:avLst/>
          </a:prstGeom>
          <a:solidFill>
            <a:schemeClr val="accent4"/>
          </a:solidFill>
        </p:spPr>
        <p:txBody>
          <a:bodyPr lIns="36000" tIns="36000" rIns="36000" bIns="36000" anchor="ctr"/>
          <a:lstStyle>
            <a:lvl1pPr algn="ctr">
              <a:lnSpc>
                <a:spcPct val="100000"/>
              </a:lnSpc>
              <a:spcBef>
                <a:spcPts val="0"/>
              </a:spcBef>
              <a:defRPr sz="1600">
                <a:solidFill>
                  <a:schemeClr val="bg1"/>
                </a:solidFill>
                <a:latin typeface="+mj-lt"/>
              </a:defRPr>
            </a:lvl1pPr>
            <a:lvl2pPr marL="0" indent="0">
              <a:buNone/>
              <a:defRPr sz="1600">
                <a:solidFill>
                  <a:schemeClr val="bg1"/>
                </a:solidFill>
                <a:latin typeface="+mj-lt"/>
              </a:defRPr>
            </a:lvl2pPr>
          </a:lstStyle>
          <a:p>
            <a:pPr lvl="0"/>
            <a:r>
              <a:rPr lang="en-US" dirty="0"/>
              <a:t>Click to edit Master text styles</a:t>
            </a:r>
          </a:p>
        </p:txBody>
      </p:sp>
      <p:sp>
        <p:nvSpPr>
          <p:cNvPr id="23" name="Text Placeholder 13">
            <a:extLst>
              <a:ext uri="{FF2B5EF4-FFF2-40B4-BE49-F238E27FC236}">
                <a16:creationId xmlns:a16="http://schemas.microsoft.com/office/drawing/2014/main" id="{07A65DF5-62D3-4BD7-90AC-5DA567BEE5DE}"/>
              </a:ext>
            </a:extLst>
          </p:cNvPr>
          <p:cNvSpPr>
            <a:spLocks noGrp="1"/>
          </p:cNvSpPr>
          <p:nvPr>
            <p:ph type="body" sz="quarter" idx="24"/>
          </p:nvPr>
        </p:nvSpPr>
        <p:spPr>
          <a:xfrm>
            <a:off x="8653102" y="4404359"/>
            <a:ext cx="1737136" cy="1493837"/>
          </a:xfrm>
        </p:spPr>
        <p:txBody>
          <a:bodyPr/>
          <a:lstStyle>
            <a:lvl1pPr>
              <a:lnSpc>
                <a:spcPct val="100000"/>
              </a:lnSpc>
              <a:spcBef>
                <a:spcPts val="300"/>
              </a:spcBef>
              <a:defRPr sz="1200"/>
            </a:lvl1pPr>
            <a:lvl2pPr>
              <a:lnSpc>
                <a:spcPct val="100000"/>
              </a:lnSpc>
              <a:spcBef>
                <a:spcPts val="300"/>
              </a:spcBef>
              <a:defRPr sz="1200"/>
            </a:lvl2pPr>
          </a:lstStyle>
          <a:p>
            <a:pPr lvl="0"/>
            <a:r>
              <a:rPr lang="en-US" dirty="0"/>
              <a:t>Click to edit Master text styles</a:t>
            </a:r>
          </a:p>
          <a:p>
            <a:pPr lvl="1"/>
            <a:r>
              <a:rPr lang="en-US" dirty="0"/>
              <a:t>Second level</a:t>
            </a:r>
          </a:p>
        </p:txBody>
      </p:sp>
      <p:sp>
        <p:nvSpPr>
          <p:cNvPr id="31" name="Text Placeholder 30">
            <a:extLst>
              <a:ext uri="{FF2B5EF4-FFF2-40B4-BE49-F238E27FC236}">
                <a16:creationId xmlns:a16="http://schemas.microsoft.com/office/drawing/2014/main" id="{159A182C-718B-4A1D-9122-5DEA09DE625C}"/>
              </a:ext>
            </a:extLst>
          </p:cNvPr>
          <p:cNvSpPr>
            <a:spLocks noGrp="1"/>
          </p:cNvSpPr>
          <p:nvPr>
            <p:ph type="body" sz="quarter" idx="25" hasCustomPrompt="1"/>
          </p:nvPr>
        </p:nvSpPr>
        <p:spPr>
          <a:xfrm flipH="1">
            <a:off x="4165141" y="3264642"/>
            <a:ext cx="122814" cy="214909"/>
          </a:xfrm>
          <a:custGeom>
            <a:avLst/>
            <a:gdLst>
              <a:gd name="connsiteX0" fmla="*/ 122814 w 122814"/>
              <a:gd name="connsiteY0" fmla="*/ 0 h 214909"/>
              <a:gd name="connsiteX1" fmla="*/ 122814 w 122814"/>
              <a:gd name="connsiteY1" fmla="*/ 214909 h 214909"/>
              <a:gd name="connsiteX2" fmla="*/ 0 w 122814"/>
              <a:gd name="connsiteY2" fmla="*/ 107455 h 214909"/>
            </a:gdLst>
            <a:ahLst/>
            <a:cxnLst>
              <a:cxn ang="0">
                <a:pos x="connsiteX0" y="connsiteY0"/>
              </a:cxn>
              <a:cxn ang="0">
                <a:pos x="connsiteX1" y="connsiteY1"/>
              </a:cxn>
              <a:cxn ang="0">
                <a:pos x="connsiteX2" y="connsiteY2"/>
              </a:cxn>
            </a:cxnLst>
            <a:rect l="l" t="t" r="r" b="b"/>
            <a:pathLst>
              <a:path w="122814" h="214909">
                <a:moveTo>
                  <a:pt x="122814" y="0"/>
                </a:moveTo>
                <a:lnTo>
                  <a:pt x="122814" y="214909"/>
                </a:lnTo>
                <a:lnTo>
                  <a:pt x="0" y="107455"/>
                </a:lnTo>
                <a:close/>
              </a:path>
            </a:pathLst>
          </a:custGeom>
          <a:solidFill>
            <a:schemeClr val="tx2"/>
          </a:solidFill>
        </p:spPr>
        <p:txBody>
          <a:bodyPr wrap="square">
            <a:noAutofit/>
          </a:bodyPr>
          <a:lstStyle>
            <a:lvl1pPr>
              <a:defRPr/>
            </a:lvl1pPr>
          </a:lstStyle>
          <a:p>
            <a:pPr lvl="0"/>
            <a:r>
              <a:rPr lang="en-US" dirty="0"/>
              <a:t> </a:t>
            </a:r>
            <a:endParaRPr lang="fr-FR" dirty="0"/>
          </a:p>
        </p:txBody>
      </p:sp>
      <p:sp>
        <p:nvSpPr>
          <p:cNvPr id="32" name="Text Placeholder 31">
            <a:extLst>
              <a:ext uri="{FF2B5EF4-FFF2-40B4-BE49-F238E27FC236}">
                <a16:creationId xmlns:a16="http://schemas.microsoft.com/office/drawing/2014/main" id="{0DDF3404-D48C-4A29-BC24-2F3A0E99B20D}"/>
              </a:ext>
            </a:extLst>
          </p:cNvPr>
          <p:cNvSpPr>
            <a:spLocks noGrp="1"/>
          </p:cNvSpPr>
          <p:nvPr>
            <p:ph type="body" sz="quarter" idx="26" hasCustomPrompt="1"/>
          </p:nvPr>
        </p:nvSpPr>
        <p:spPr>
          <a:xfrm flipH="1">
            <a:off x="6283189" y="3264642"/>
            <a:ext cx="122814" cy="214909"/>
          </a:xfrm>
          <a:custGeom>
            <a:avLst/>
            <a:gdLst>
              <a:gd name="connsiteX0" fmla="*/ 122814 w 122814"/>
              <a:gd name="connsiteY0" fmla="*/ 0 h 214909"/>
              <a:gd name="connsiteX1" fmla="*/ 122814 w 122814"/>
              <a:gd name="connsiteY1" fmla="*/ 214909 h 214909"/>
              <a:gd name="connsiteX2" fmla="*/ 0 w 122814"/>
              <a:gd name="connsiteY2" fmla="*/ 107455 h 214909"/>
            </a:gdLst>
            <a:ahLst/>
            <a:cxnLst>
              <a:cxn ang="0">
                <a:pos x="connsiteX0" y="connsiteY0"/>
              </a:cxn>
              <a:cxn ang="0">
                <a:pos x="connsiteX1" y="connsiteY1"/>
              </a:cxn>
              <a:cxn ang="0">
                <a:pos x="connsiteX2" y="connsiteY2"/>
              </a:cxn>
            </a:cxnLst>
            <a:rect l="l" t="t" r="r" b="b"/>
            <a:pathLst>
              <a:path w="122814" h="214909">
                <a:moveTo>
                  <a:pt x="122814" y="0"/>
                </a:moveTo>
                <a:lnTo>
                  <a:pt x="122814" y="214909"/>
                </a:lnTo>
                <a:lnTo>
                  <a:pt x="0" y="107455"/>
                </a:lnTo>
                <a:close/>
              </a:path>
            </a:pathLst>
          </a:custGeom>
          <a:solidFill>
            <a:schemeClr val="tx2"/>
          </a:solidFill>
        </p:spPr>
        <p:txBody>
          <a:bodyPr wrap="square">
            <a:noAutofit/>
          </a:bodyPr>
          <a:lstStyle>
            <a:lvl1pPr>
              <a:defRPr/>
            </a:lvl1pPr>
          </a:lstStyle>
          <a:p>
            <a:pPr lvl="0"/>
            <a:r>
              <a:rPr lang="en-US" dirty="0"/>
              <a:t> </a:t>
            </a:r>
            <a:endParaRPr lang="fr-FR" dirty="0"/>
          </a:p>
        </p:txBody>
      </p:sp>
      <p:sp>
        <p:nvSpPr>
          <p:cNvPr id="33" name="Text Placeholder 32">
            <a:extLst>
              <a:ext uri="{FF2B5EF4-FFF2-40B4-BE49-F238E27FC236}">
                <a16:creationId xmlns:a16="http://schemas.microsoft.com/office/drawing/2014/main" id="{42A6A7B5-D37F-4C9D-A6D1-A7E1927DF962}"/>
              </a:ext>
            </a:extLst>
          </p:cNvPr>
          <p:cNvSpPr>
            <a:spLocks noGrp="1"/>
          </p:cNvSpPr>
          <p:nvPr>
            <p:ph type="body" sz="quarter" idx="27" hasCustomPrompt="1"/>
          </p:nvPr>
        </p:nvSpPr>
        <p:spPr>
          <a:xfrm flipH="1">
            <a:off x="8401237" y="3264642"/>
            <a:ext cx="122814" cy="214909"/>
          </a:xfrm>
          <a:custGeom>
            <a:avLst/>
            <a:gdLst>
              <a:gd name="connsiteX0" fmla="*/ 122814 w 122814"/>
              <a:gd name="connsiteY0" fmla="*/ 0 h 214909"/>
              <a:gd name="connsiteX1" fmla="*/ 122814 w 122814"/>
              <a:gd name="connsiteY1" fmla="*/ 214909 h 214909"/>
              <a:gd name="connsiteX2" fmla="*/ 0 w 122814"/>
              <a:gd name="connsiteY2" fmla="*/ 107455 h 214909"/>
            </a:gdLst>
            <a:ahLst/>
            <a:cxnLst>
              <a:cxn ang="0">
                <a:pos x="connsiteX0" y="connsiteY0"/>
              </a:cxn>
              <a:cxn ang="0">
                <a:pos x="connsiteX1" y="connsiteY1"/>
              </a:cxn>
              <a:cxn ang="0">
                <a:pos x="connsiteX2" y="connsiteY2"/>
              </a:cxn>
            </a:cxnLst>
            <a:rect l="l" t="t" r="r" b="b"/>
            <a:pathLst>
              <a:path w="122814" h="214909">
                <a:moveTo>
                  <a:pt x="122814" y="0"/>
                </a:moveTo>
                <a:lnTo>
                  <a:pt x="122814" y="214909"/>
                </a:lnTo>
                <a:lnTo>
                  <a:pt x="0" y="107455"/>
                </a:lnTo>
                <a:close/>
              </a:path>
            </a:pathLst>
          </a:custGeom>
          <a:solidFill>
            <a:schemeClr val="tx2"/>
          </a:solidFill>
        </p:spPr>
        <p:txBody>
          <a:bodyPr wrap="square">
            <a:noAutofit/>
          </a:bodyPr>
          <a:lstStyle>
            <a:lvl1pPr>
              <a:defRPr/>
            </a:lvl1pPr>
          </a:lstStyle>
          <a:p>
            <a:pPr lvl="0"/>
            <a:r>
              <a:rPr lang="en-US" dirty="0"/>
              <a:t> </a:t>
            </a:r>
            <a:endParaRPr lang="fr-FR" dirty="0"/>
          </a:p>
        </p:txBody>
      </p:sp>
    </p:spTree>
    <p:extLst>
      <p:ext uri="{BB962C8B-B14F-4D97-AF65-F5344CB8AC3E}">
        <p14:creationId xmlns:p14="http://schemas.microsoft.com/office/powerpoint/2010/main" val="283257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Quot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7938A5-102C-481A-836B-3409F8E34234}"/>
              </a:ext>
            </a:extLst>
          </p:cNvPr>
          <p:cNvSpPr/>
          <p:nvPr userDrawn="1"/>
        </p:nvSpPr>
        <p:spPr>
          <a:xfrm>
            <a:off x="0" y="0"/>
            <a:ext cx="12192000" cy="6858000"/>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en-GB" sz="1200" dirty="0"/>
          </a:p>
        </p:txBody>
      </p:sp>
      <p:sp>
        <p:nvSpPr>
          <p:cNvPr id="109" name="Title 55">
            <a:extLst>
              <a:ext uri="{FF2B5EF4-FFF2-40B4-BE49-F238E27FC236}">
                <a16:creationId xmlns:a16="http://schemas.microsoft.com/office/drawing/2014/main" id="{F8367767-88A6-4138-80BB-9E1AC8517E76}"/>
              </a:ext>
            </a:extLst>
          </p:cNvPr>
          <p:cNvSpPr>
            <a:spLocks noGrp="1"/>
          </p:cNvSpPr>
          <p:nvPr>
            <p:ph type="title"/>
          </p:nvPr>
        </p:nvSpPr>
        <p:spPr>
          <a:xfrm>
            <a:off x="1832088" y="1469204"/>
            <a:ext cx="7705612" cy="3299646"/>
          </a:xfrm>
        </p:spPr>
        <p:txBody>
          <a:bodyPr anchor="t">
            <a:noAutofit/>
          </a:bodyPr>
          <a:lstStyle>
            <a:lvl1pPr>
              <a:lnSpc>
                <a:spcPct val="110000"/>
              </a:lnSpc>
              <a:defRPr sz="3200" i="1">
                <a:solidFill>
                  <a:schemeClr val="bg1"/>
                </a:solidFill>
                <a:latin typeface="+mn-lt"/>
              </a:defRPr>
            </a:lvl1pPr>
          </a:lstStyle>
          <a:p>
            <a:r>
              <a:rPr lang="en-US" dirty="0"/>
              <a:t>Click to edit Master title style</a:t>
            </a:r>
            <a:endParaRPr lang="en-GB" dirty="0"/>
          </a:p>
        </p:txBody>
      </p:sp>
      <p:sp>
        <p:nvSpPr>
          <p:cNvPr id="110" name="Text Placeholder 57">
            <a:extLst>
              <a:ext uri="{FF2B5EF4-FFF2-40B4-BE49-F238E27FC236}">
                <a16:creationId xmlns:a16="http://schemas.microsoft.com/office/drawing/2014/main" id="{A998928F-42BF-4D93-BA15-8771C510DD99}"/>
              </a:ext>
            </a:extLst>
          </p:cNvPr>
          <p:cNvSpPr>
            <a:spLocks noGrp="1"/>
          </p:cNvSpPr>
          <p:nvPr>
            <p:ph type="body" sz="quarter" idx="10" hasCustomPrompt="1"/>
          </p:nvPr>
        </p:nvSpPr>
        <p:spPr>
          <a:xfrm>
            <a:off x="4591051" y="6269804"/>
            <a:ext cx="1056315" cy="187167"/>
          </a:xfrm>
        </p:spPr>
        <p:txBody>
          <a:bodyPr wrap="square" lIns="0" tIns="0" rIns="0" bIns="0">
            <a:noAutofit/>
          </a:bodyPr>
          <a:lstStyle>
            <a:lvl1pPr>
              <a:defRPr sz="1200">
                <a:solidFill>
                  <a:schemeClr val="bg1"/>
                </a:solidFill>
              </a:defRPr>
            </a:lvl1pPr>
          </a:lstStyle>
          <a:p>
            <a:pPr lvl="0"/>
            <a:r>
              <a:rPr lang="en-US" dirty="0"/>
              <a:t>Role / company</a:t>
            </a:r>
          </a:p>
        </p:txBody>
      </p:sp>
      <p:sp>
        <p:nvSpPr>
          <p:cNvPr id="111" name="Text Placeholder 57">
            <a:extLst>
              <a:ext uri="{FF2B5EF4-FFF2-40B4-BE49-F238E27FC236}">
                <a16:creationId xmlns:a16="http://schemas.microsoft.com/office/drawing/2014/main" id="{D3584FCD-F8F6-4E6E-95D1-19651DD27AF2}"/>
              </a:ext>
            </a:extLst>
          </p:cNvPr>
          <p:cNvSpPr>
            <a:spLocks noGrp="1"/>
          </p:cNvSpPr>
          <p:nvPr>
            <p:ph type="body" sz="quarter" idx="11" hasCustomPrompt="1"/>
          </p:nvPr>
        </p:nvSpPr>
        <p:spPr>
          <a:xfrm>
            <a:off x="4570816" y="5828381"/>
            <a:ext cx="859166" cy="266321"/>
          </a:xfrm>
          <a:prstGeom prst="roundRect">
            <a:avLst>
              <a:gd name="adj" fmla="val 50000"/>
            </a:avLst>
          </a:prstGeom>
          <a:solidFill>
            <a:schemeClr val="bg1"/>
          </a:solidFill>
        </p:spPr>
        <p:txBody>
          <a:bodyPr wrap="none" lIns="90000" tIns="25200" rIns="54000" bIns="25200" anchor="ctr">
            <a:spAutoFit/>
          </a:bodyPr>
          <a:lstStyle>
            <a:lvl1pPr algn="l">
              <a:lnSpc>
                <a:spcPct val="100000"/>
              </a:lnSpc>
              <a:spcBef>
                <a:spcPts val="0"/>
              </a:spcBef>
              <a:defRPr sz="900" b="1" cap="all" spc="200" baseline="0">
                <a:solidFill>
                  <a:schemeClr val="tx2"/>
                </a:solidFill>
              </a:defRPr>
            </a:lvl1pPr>
          </a:lstStyle>
          <a:p>
            <a:pPr lvl="0"/>
            <a:r>
              <a:rPr lang="en-US" dirty="0"/>
              <a:t>Author</a:t>
            </a:r>
          </a:p>
        </p:txBody>
      </p:sp>
      <p:sp>
        <p:nvSpPr>
          <p:cNvPr id="8" name="Text Placeholder 7">
            <a:extLst>
              <a:ext uri="{FF2B5EF4-FFF2-40B4-BE49-F238E27FC236}">
                <a16:creationId xmlns:a16="http://schemas.microsoft.com/office/drawing/2014/main" id="{0A8CB4C3-0110-4ED8-A8AE-5136963C9108}"/>
              </a:ext>
            </a:extLst>
          </p:cNvPr>
          <p:cNvSpPr>
            <a:spLocks noGrp="1"/>
          </p:cNvSpPr>
          <p:nvPr>
            <p:ph type="body" sz="quarter" idx="14" hasCustomPrompt="1"/>
          </p:nvPr>
        </p:nvSpPr>
        <p:spPr>
          <a:xfrm>
            <a:off x="11377465" y="216000"/>
            <a:ext cx="597377" cy="476788"/>
          </a:xfrm>
          <a:custGeom>
            <a:avLst/>
            <a:gdLst>
              <a:gd name="connsiteX0" fmla="*/ 383146 w 597377"/>
              <a:gd name="connsiteY0" fmla="*/ 419450 h 476788"/>
              <a:gd name="connsiteX1" fmla="*/ 368041 w 597377"/>
              <a:gd name="connsiteY1" fmla="*/ 439384 h 476788"/>
              <a:gd name="connsiteX2" fmla="*/ 375484 w 597377"/>
              <a:gd name="connsiteY2" fmla="*/ 452309 h 476788"/>
              <a:gd name="connsiteX3" fmla="*/ 383146 w 597377"/>
              <a:gd name="connsiteY3" fmla="*/ 437632 h 476788"/>
              <a:gd name="connsiteX4" fmla="*/ 565733 w 597377"/>
              <a:gd name="connsiteY4" fmla="*/ 359796 h 476788"/>
              <a:gd name="connsiteX5" fmla="*/ 595392 w 597377"/>
              <a:gd name="connsiteY5" fmla="*/ 359796 h 476788"/>
              <a:gd name="connsiteX6" fmla="*/ 595392 w 597377"/>
              <a:gd name="connsiteY6" fmla="*/ 474803 h 476788"/>
              <a:gd name="connsiteX7" fmla="*/ 565733 w 597377"/>
              <a:gd name="connsiteY7" fmla="*/ 474803 h 476788"/>
              <a:gd name="connsiteX8" fmla="*/ 376531 w 597377"/>
              <a:gd name="connsiteY8" fmla="*/ 356047 h 476788"/>
              <a:gd name="connsiteX9" fmla="*/ 402562 w 597377"/>
              <a:gd name="connsiteY9" fmla="*/ 363047 h 476788"/>
              <a:gd name="connsiteX10" fmla="*/ 413499 w 597377"/>
              <a:gd name="connsiteY10" fmla="*/ 390388 h 476788"/>
              <a:gd name="connsiteX11" fmla="*/ 413499 w 597377"/>
              <a:gd name="connsiteY11" fmla="*/ 454040 h 476788"/>
              <a:gd name="connsiteX12" fmla="*/ 417436 w 597377"/>
              <a:gd name="connsiteY12" fmla="*/ 474382 h 476788"/>
              <a:gd name="connsiteX13" fmla="*/ 387031 w 597377"/>
              <a:gd name="connsiteY13" fmla="*/ 474382 h 476788"/>
              <a:gd name="connsiteX14" fmla="*/ 384844 w 597377"/>
              <a:gd name="connsiteY14" fmla="*/ 460821 h 476788"/>
              <a:gd name="connsiteX15" fmla="*/ 362532 w 597377"/>
              <a:gd name="connsiteY15" fmla="*/ 476788 h 476788"/>
              <a:gd name="connsiteX16" fmla="*/ 335845 w 597377"/>
              <a:gd name="connsiteY16" fmla="*/ 442447 h 476788"/>
              <a:gd name="connsiteX17" fmla="*/ 345251 w 597377"/>
              <a:gd name="connsiteY17" fmla="*/ 410949 h 476788"/>
              <a:gd name="connsiteX18" fmla="*/ 369969 w 597377"/>
              <a:gd name="connsiteY18" fmla="*/ 400888 h 476788"/>
              <a:gd name="connsiteX19" fmla="*/ 383750 w 597377"/>
              <a:gd name="connsiteY19" fmla="*/ 387545 h 476788"/>
              <a:gd name="connsiteX20" fmla="*/ 375438 w 597377"/>
              <a:gd name="connsiteY20" fmla="*/ 376827 h 476788"/>
              <a:gd name="connsiteX21" fmla="*/ 366688 w 597377"/>
              <a:gd name="connsiteY21" fmla="*/ 389732 h 476788"/>
              <a:gd name="connsiteX22" fmla="*/ 366907 w 597377"/>
              <a:gd name="connsiteY22" fmla="*/ 395857 h 476788"/>
              <a:gd name="connsiteX23" fmla="*/ 338908 w 597377"/>
              <a:gd name="connsiteY23" fmla="*/ 395857 h 476788"/>
              <a:gd name="connsiteX24" fmla="*/ 339345 w 597377"/>
              <a:gd name="connsiteY24" fmla="*/ 386232 h 476788"/>
              <a:gd name="connsiteX25" fmla="*/ 347439 w 597377"/>
              <a:gd name="connsiteY25" fmla="*/ 363922 h 476788"/>
              <a:gd name="connsiteX26" fmla="*/ 376531 w 597377"/>
              <a:gd name="connsiteY26" fmla="*/ 356047 h 476788"/>
              <a:gd name="connsiteX27" fmla="*/ 565733 w 597377"/>
              <a:gd name="connsiteY27" fmla="*/ 315139 h 476788"/>
              <a:gd name="connsiteX28" fmla="*/ 597377 w 597377"/>
              <a:gd name="connsiteY28" fmla="*/ 315139 h 476788"/>
              <a:gd name="connsiteX29" fmla="*/ 597377 w 597377"/>
              <a:gd name="connsiteY29" fmla="*/ 344910 h 476788"/>
              <a:gd name="connsiteX30" fmla="*/ 565733 w 597377"/>
              <a:gd name="connsiteY30" fmla="*/ 344910 h 476788"/>
              <a:gd name="connsiteX31" fmla="*/ 531377 w 597377"/>
              <a:gd name="connsiteY31" fmla="*/ 315139 h 476788"/>
              <a:gd name="connsiteX32" fmla="*/ 552833 w 597377"/>
              <a:gd name="connsiteY32" fmla="*/ 315139 h 476788"/>
              <a:gd name="connsiteX33" fmla="*/ 552833 w 597377"/>
              <a:gd name="connsiteY33" fmla="*/ 340948 h 476788"/>
              <a:gd name="connsiteX34" fmla="*/ 543856 w 597377"/>
              <a:gd name="connsiteY34" fmla="*/ 340948 h 476788"/>
              <a:gd name="connsiteX35" fmla="*/ 533785 w 597377"/>
              <a:gd name="connsiteY35" fmla="*/ 349696 h 476788"/>
              <a:gd name="connsiteX36" fmla="*/ 533785 w 597377"/>
              <a:gd name="connsiteY36" fmla="*/ 359101 h 476788"/>
              <a:gd name="connsiteX37" fmla="*/ 552833 w 597377"/>
              <a:gd name="connsiteY37" fmla="*/ 359101 h 476788"/>
              <a:gd name="connsiteX38" fmla="*/ 552833 w 597377"/>
              <a:gd name="connsiteY38" fmla="*/ 385129 h 476788"/>
              <a:gd name="connsiteX39" fmla="*/ 533785 w 597377"/>
              <a:gd name="connsiteY39" fmla="*/ 385129 h 476788"/>
              <a:gd name="connsiteX40" fmla="*/ 533566 w 597377"/>
              <a:gd name="connsiteY40" fmla="*/ 474803 h 476788"/>
              <a:gd name="connsiteX41" fmla="*/ 502257 w 597377"/>
              <a:gd name="connsiteY41" fmla="*/ 474803 h 476788"/>
              <a:gd name="connsiteX42" fmla="*/ 502257 w 597377"/>
              <a:gd name="connsiteY42" fmla="*/ 385129 h 476788"/>
              <a:gd name="connsiteX43" fmla="*/ 491529 w 597377"/>
              <a:gd name="connsiteY43" fmla="*/ 385129 h 476788"/>
              <a:gd name="connsiteX44" fmla="*/ 491529 w 597377"/>
              <a:gd name="connsiteY44" fmla="*/ 359101 h 476788"/>
              <a:gd name="connsiteX45" fmla="*/ 502257 w 597377"/>
              <a:gd name="connsiteY45" fmla="*/ 359101 h 476788"/>
              <a:gd name="connsiteX46" fmla="*/ 502257 w 597377"/>
              <a:gd name="connsiteY46" fmla="*/ 343791 h 476788"/>
              <a:gd name="connsiteX47" fmla="*/ 531377 w 597377"/>
              <a:gd name="connsiteY47" fmla="*/ 315139 h 476788"/>
              <a:gd name="connsiteX48" fmla="*/ 439488 w 597377"/>
              <a:gd name="connsiteY48" fmla="*/ 315139 h 476788"/>
              <a:gd name="connsiteX49" fmla="*/ 471242 w 597377"/>
              <a:gd name="connsiteY49" fmla="*/ 315139 h 476788"/>
              <a:gd name="connsiteX50" fmla="*/ 471242 w 597377"/>
              <a:gd name="connsiteY50" fmla="*/ 474803 h 476788"/>
              <a:gd name="connsiteX51" fmla="*/ 439488 w 597377"/>
              <a:gd name="connsiteY51" fmla="*/ 474803 h 476788"/>
              <a:gd name="connsiteX52" fmla="*/ 299571 w 597377"/>
              <a:gd name="connsiteY52" fmla="*/ 229904 h 476788"/>
              <a:gd name="connsiteX53" fmla="*/ 367379 w 597377"/>
              <a:gd name="connsiteY53" fmla="*/ 298270 h 476788"/>
              <a:gd name="connsiteX54" fmla="*/ 367379 w 597377"/>
              <a:gd name="connsiteY54" fmla="*/ 298489 h 476788"/>
              <a:gd name="connsiteX55" fmla="*/ 336319 w 597377"/>
              <a:gd name="connsiteY55" fmla="*/ 298489 h 476788"/>
              <a:gd name="connsiteX56" fmla="*/ 336319 w 597377"/>
              <a:gd name="connsiteY56" fmla="*/ 298270 h 476788"/>
              <a:gd name="connsiteX57" fmla="*/ 299571 w 597377"/>
              <a:gd name="connsiteY57" fmla="*/ 261138 h 476788"/>
              <a:gd name="connsiteX58" fmla="*/ 262824 w 597377"/>
              <a:gd name="connsiteY58" fmla="*/ 298270 h 476788"/>
              <a:gd name="connsiteX59" fmla="*/ 231982 w 597377"/>
              <a:gd name="connsiteY59" fmla="*/ 298489 h 476788"/>
              <a:gd name="connsiteX60" fmla="*/ 231982 w 597377"/>
              <a:gd name="connsiteY60" fmla="*/ 298270 h 476788"/>
              <a:gd name="connsiteX61" fmla="*/ 299571 w 597377"/>
              <a:gd name="connsiteY61" fmla="*/ 229904 h 476788"/>
              <a:gd name="connsiteX62" fmla="*/ 298688 w 597377"/>
              <a:gd name="connsiteY62" fmla="*/ 125923 h 476788"/>
              <a:gd name="connsiteX63" fmla="*/ 471242 w 597377"/>
              <a:gd name="connsiteY63" fmla="*/ 298270 h 476788"/>
              <a:gd name="connsiteX64" fmla="*/ 471242 w 597377"/>
              <a:gd name="connsiteY64" fmla="*/ 298489 h 476788"/>
              <a:gd name="connsiteX65" fmla="*/ 439749 w 597377"/>
              <a:gd name="connsiteY65" fmla="*/ 298489 h 476788"/>
              <a:gd name="connsiteX66" fmla="*/ 439749 w 597377"/>
              <a:gd name="connsiteY66" fmla="*/ 298270 h 476788"/>
              <a:gd name="connsiteX67" fmla="*/ 298688 w 597377"/>
              <a:gd name="connsiteY67" fmla="*/ 157199 h 476788"/>
              <a:gd name="connsiteX68" fmla="*/ 157409 w 597377"/>
              <a:gd name="connsiteY68" fmla="*/ 298270 h 476788"/>
              <a:gd name="connsiteX69" fmla="*/ 126135 w 597377"/>
              <a:gd name="connsiteY69" fmla="*/ 298489 h 476788"/>
              <a:gd name="connsiteX70" fmla="*/ 126135 w 597377"/>
              <a:gd name="connsiteY70" fmla="*/ 298270 h 476788"/>
              <a:gd name="connsiteX71" fmla="*/ 298688 w 597377"/>
              <a:gd name="connsiteY71" fmla="*/ 125923 h 476788"/>
              <a:gd name="connsiteX72" fmla="*/ 298688 w 597377"/>
              <a:gd name="connsiteY72" fmla="*/ 62962 h 476788"/>
              <a:gd name="connsiteX73" fmla="*/ 534199 w 597377"/>
              <a:gd name="connsiteY73" fmla="*/ 298270 h 476788"/>
              <a:gd name="connsiteX74" fmla="*/ 534199 w 597377"/>
              <a:gd name="connsiteY74" fmla="*/ 298489 h 476788"/>
              <a:gd name="connsiteX75" fmla="*/ 502929 w 597377"/>
              <a:gd name="connsiteY75" fmla="*/ 298489 h 476788"/>
              <a:gd name="connsiteX76" fmla="*/ 502929 w 597377"/>
              <a:gd name="connsiteY76" fmla="*/ 298270 h 476788"/>
              <a:gd name="connsiteX77" fmla="*/ 298688 w 597377"/>
              <a:gd name="connsiteY77" fmla="*/ 94234 h 476788"/>
              <a:gd name="connsiteX78" fmla="*/ 94448 w 597377"/>
              <a:gd name="connsiteY78" fmla="*/ 298270 h 476788"/>
              <a:gd name="connsiteX79" fmla="*/ 63178 w 597377"/>
              <a:gd name="connsiteY79" fmla="*/ 298489 h 476788"/>
              <a:gd name="connsiteX80" fmla="*/ 63178 w 597377"/>
              <a:gd name="connsiteY80" fmla="*/ 298270 h 476788"/>
              <a:gd name="connsiteX81" fmla="*/ 298688 w 597377"/>
              <a:gd name="connsiteY81" fmla="*/ 62962 h 476788"/>
              <a:gd name="connsiteX82" fmla="*/ 298688 w 597377"/>
              <a:gd name="connsiteY82" fmla="*/ 0 h 476788"/>
              <a:gd name="connsiteX83" fmla="*/ 597156 w 597377"/>
              <a:gd name="connsiteY83" fmla="*/ 298270 h 476788"/>
              <a:gd name="connsiteX84" fmla="*/ 597156 w 597377"/>
              <a:gd name="connsiteY84" fmla="*/ 298489 h 476788"/>
              <a:gd name="connsiteX85" fmla="*/ 565888 w 597377"/>
              <a:gd name="connsiteY85" fmla="*/ 298489 h 476788"/>
              <a:gd name="connsiteX86" fmla="*/ 565888 w 597377"/>
              <a:gd name="connsiteY86" fmla="*/ 298270 h 476788"/>
              <a:gd name="connsiteX87" fmla="*/ 298906 w 597377"/>
              <a:gd name="connsiteY87" fmla="*/ 31489 h 476788"/>
              <a:gd name="connsiteX88" fmla="*/ 32143 w 597377"/>
              <a:gd name="connsiteY88" fmla="*/ 298270 h 476788"/>
              <a:gd name="connsiteX89" fmla="*/ 0 w 597377"/>
              <a:gd name="connsiteY89" fmla="*/ 298489 h 476788"/>
              <a:gd name="connsiteX90" fmla="*/ 0 w 597377"/>
              <a:gd name="connsiteY90" fmla="*/ 298270 h 476788"/>
              <a:gd name="connsiteX91" fmla="*/ 298688 w 597377"/>
              <a:gd name="connsiteY91" fmla="*/ 0 h 4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97377" h="476788">
                <a:moveTo>
                  <a:pt x="383146" y="419450"/>
                </a:moveTo>
                <a:cubicBezTo>
                  <a:pt x="370011" y="425146"/>
                  <a:pt x="368041" y="427774"/>
                  <a:pt x="368041" y="439384"/>
                </a:cubicBezTo>
                <a:cubicBezTo>
                  <a:pt x="368041" y="447928"/>
                  <a:pt x="370668" y="452309"/>
                  <a:pt x="375484" y="452309"/>
                </a:cubicBezTo>
                <a:cubicBezTo>
                  <a:pt x="381176" y="452309"/>
                  <a:pt x="383146" y="448366"/>
                  <a:pt x="383146" y="437632"/>
                </a:cubicBezTo>
                <a:close/>
                <a:moveTo>
                  <a:pt x="565733" y="359796"/>
                </a:moveTo>
                <a:lnTo>
                  <a:pt x="595392" y="359796"/>
                </a:lnTo>
                <a:lnTo>
                  <a:pt x="595392" y="474803"/>
                </a:lnTo>
                <a:lnTo>
                  <a:pt x="565733" y="474803"/>
                </a:lnTo>
                <a:close/>
                <a:moveTo>
                  <a:pt x="376531" y="356047"/>
                </a:moveTo>
                <a:cubicBezTo>
                  <a:pt x="386812" y="356047"/>
                  <a:pt x="396218" y="358891"/>
                  <a:pt x="402562" y="363047"/>
                </a:cubicBezTo>
                <a:cubicBezTo>
                  <a:pt x="410218" y="368296"/>
                  <a:pt x="413499" y="376608"/>
                  <a:pt x="413499" y="390388"/>
                </a:cubicBezTo>
                <a:cubicBezTo>
                  <a:pt x="413499" y="454040"/>
                  <a:pt x="413499" y="454040"/>
                  <a:pt x="413499" y="454040"/>
                </a:cubicBezTo>
                <a:cubicBezTo>
                  <a:pt x="413499" y="462570"/>
                  <a:pt x="414374" y="467164"/>
                  <a:pt x="417436" y="474382"/>
                </a:cubicBezTo>
                <a:cubicBezTo>
                  <a:pt x="387031" y="474382"/>
                  <a:pt x="387031" y="474382"/>
                  <a:pt x="387031" y="474382"/>
                </a:cubicBezTo>
                <a:cubicBezTo>
                  <a:pt x="385500" y="469789"/>
                  <a:pt x="385281" y="467383"/>
                  <a:pt x="384844" y="460821"/>
                </a:cubicBezTo>
                <a:cubicBezTo>
                  <a:pt x="379813" y="473070"/>
                  <a:pt x="374781" y="476788"/>
                  <a:pt x="362532" y="476788"/>
                </a:cubicBezTo>
                <a:cubicBezTo>
                  <a:pt x="341970" y="476788"/>
                  <a:pt x="335845" y="468257"/>
                  <a:pt x="335845" y="442447"/>
                </a:cubicBezTo>
                <a:cubicBezTo>
                  <a:pt x="335845" y="424511"/>
                  <a:pt x="338033" y="416636"/>
                  <a:pt x="345251" y="410949"/>
                </a:cubicBezTo>
                <a:cubicBezTo>
                  <a:pt x="349845" y="407231"/>
                  <a:pt x="351595" y="406793"/>
                  <a:pt x="369969" y="400888"/>
                </a:cubicBezTo>
                <a:cubicBezTo>
                  <a:pt x="379594" y="397825"/>
                  <a:pt x="383750" y="394326"/>
                  <a:pt x="383750" y="387545"/>
                </a:cubicBezTo>
                <a:cubicBezTo>
                  <a:pt x="383750" y="381202"/>
                  <a:pt x="380469" y="376827"/>
                  <a:pt x="375438" y="376827"/>
                </a:cubicBezTo>
                <a:cubicBezTo>
                  <a:pt x="369750" y="376827"/>
                  <a:pt x="366688" y="381202"/>
                  <a:pt x="366688" y="389732"/>
                </a:cubicBezTo>
                <a:cubicBezTo>
                  <a:pt x="366688" y="390826"/>
                  <a:pt x="366688" y="393451"/>
                  <a:pt x="366907" y="395857"/>
                </a:cubicBezTo>
                <a:cubicBezTo>
                  <a:pt x="338908" y="395857"/>
                  <a:pt x="338908" y="395857"/>
                  <a:pt x="338908" y="395857"/>
                </a:cubicBezTo>
                <a:cubicBezTo>
                  <a:pt x="339345" y="386232"/>
                  <a:pt x="339345" y="386232"/>
                  <a:pt x="339345" y="386232"/>
                </a:cubicBezTo>
                <a:cubicBezTo>
                  <a:pt x="339564" y="373546"/>
                  <a:pt x="341533" y="368296"/>
                  <a:pt x="347439" y="363922"/>
                </a:cubicBezTo>
                <a:cubicBezTo>
                  <a:pt x="353782" y="359110"/>
                  <a:pt x="365157" y="356047"/>
                  <a:pt x="376531" y="356047"/>
                </a:cubicBezTo>
                <a:close/>
                <a:moveTo>
                  <a:pt x="565733" y="315139"/>
                </a:moveTo>
                <a:lnTo>
                  <a:pt x="597377" y="315139"/>
                </a:lnTo>
                <a:lnTo>
                  <a:pt x="597377" y="344910"/>
                </a:lnTo>
                <a:lnTo>
                  <a:pt x="565733" y="344910"/>
                </a:lnTo>
                <a:close/>
                <a:moveTo>
                  <a:pt x="531377" y="315139"/>
                </a:moveTo>
                <a:cubicBezTo>
                  <a:pt x="552833" y="315139"/>
                  <a:pt x="552833" y="315139"/>
                  <a:pt x="552833" y="315139"/>
                </a:cubicBezTo>
                <a:cubicBezTo>
                  <a:pt x="552833" y="340948"/>
                  <a:pt x="552833" y="340948"/>
                  <a:pt x="552833" y="340948"/>
                </a:cubicBezTo>
                <a:cubicBezTo>
                  <a:pt x="543856" y="340948"/>
                  <a:pt x="543856" y="340948"/>
                  <a:pt x="543856" y="340948"/>
                </a:cubicBezTo>
                <a:cubicBezTo>
                  <a:pt x="536850" y="340948"/>
                  <a:pt x="533785" y="343791"/>
                  <a:pt x="533785" y="349696"/>
                </a:cubicBezTo>
                <a:cubicBezTo>
                  <a:pt x="533785" y="359101"/>
                  <a:pt x="533785" y="359101"/>
                  <a:pt x="533785" y="359101"/>
                </a:cubicBezTo>
                <a:cubicBezTo>
                  <a:pt x="552833" y="359101"/>
                  <a:pt x="552833" y="359101"/>
                  <a:pt x="552833" y="359101"/>
                </a:cubicBezTo>
                <a:cubicBezTo>
                  <a:pt x="552833" y="385129"/>
                  <a:pt x="552833" y="385129"/>
                  <a:pt x="552833" y="385129"/>
                </a:cubicBezTo>
                <a:cubicBezTo>
                  <a:pt x="533785" y="385129"/>
                  <a:pt x="533785" y="385129"/>
                  <a:pt x="533785" y="385129"/>
                </a:cubicBezTo>
                <a:cubicBezTo>
                  <a:pt x="533785" y="385129"/>
                  <a:pt x="533785" y="385129"/>
                  <a:pt x="533566" y="474803"/>
                </a:cubicBezTo>
                <a:cubicBezTo>
                  <a:pt x="502257" y="474803"/>
                  <a:pt x="502257" y="474803"/>
                  <a:pt x="502257" y="474803"/>
                </a:cubicBezTo>
                <a:cubicBezTo>
                  <a:pt x="502257" y="385129"/>
                  <a:pt x="502257" y="385129"/>
                  <a:pt x="502257" y="385129"/>
                </a:cubicBezTo>
                <a:cubicBezTo>
                  <a:pt x="491529" y="385129"/>
                  <a:pt x="491529" y="385129"/>
                  <a:pt x="491529" y="385129"/>
                </a:cubicBezTo>
                <a:cubicBezTo>
                  <a:pt x="491529" y="359101"/>
                  <a:pt x="491529" y="359101"/>
                  <a:pt x="491529" y="359101"/>
                </a:cubicBezTo>
                <a:cubicBezTo>
                  <a:pt x="502257" y="359101"/>
                  <a:pt x="502257" y="359101"/>
                  <a:pt x="502257" y="359101"/>
                </a:cubicBezTo>
                <a:cubicBezTo>
                  <a:pt x="502257" y="343791"/>
                  <a:pt x="502257" y="343791"/>
                  <a:pt x="502257" y="343791"/>
                </a:cubicBezTo>
                <a:cubicBezTo>
                  <a:pt x="502257" y="324325"/>
                  <a:pt x="511453" y="315139"/>
                  <a:pt x="531377" y="315139"/>
                </a:cubicBezTo>
                <a:close/>
                <a:moveTo>
                  <a:pt x="439488" y="315139"/>
                </a:moveTo>
                <a:lnTo>
                  <a:pt x="471242" y="315139"/>
                </a:lnTo>
                <a:lnTo>
                  <a:pt x="471242" y="474803"/>
                </a:lnTo>
                <a:lnTo>
                  <a:pt x="439488" y="474803"/>
                </a:lnTo>
                <a:close/>
                <a:moveTo>
                  <a:pt x="299571" y="229904"/>
                </a:moveTo>
                <a:cubicBezTo>
                  <a:pt x="336975" y="229904"/>
                  <a:pt x="367379" y="260265"/>
                  <a:pt x="367379" y="298270"/>
                </a:cubicBezTo>
                <a:cubicBezTo>
                  <a:pt x="367379" y="298270"/>
                  <a:pt x="367379" y="298270"/>
                  <a:pt x="367379" y="298489"/>
                </a:cubicBezTo>
                <a:cubicBezTo>
                  <a:pt x="367379" y="298489"/>
                  <a:pt x="367379" y="298489"/>
                  <a:pt x="336319" y="298489"/>
                </a:cubicBezTo>
                <a:cubicBezTo>
                  <a:pt x="336319" y="298270"/>
                  <a:pt x="336319" y="298270"/>
                  <a:pt x="336319" y="298270"/>
                </a:cubicBezTo>
                <a:cubicBezTo>
                  <a:pt x="336319" y="277520"/>
                  <a:pt x="319695" y="261138"/>
                  <a:pt x="299571" y="261138"/>
                </a:cubicBezTo>
                <a:cubicBezTo>
                  <a:pt x="279448" y="261138"/>
                  <a:pt x="262824" y="277957"/>
                  <a:pt x="262824" y="298270"/>
                </a:cubicBezTo>
                <a:cubicBezTo>
                  <a:pt x="262824" y="298270"/>
                  <a:pt x="262824" y="298270"/>
                  <a:pt x="231982" y="298489"/>
                </a:cubicBezTo>
                <a:cubicBezTo>
                  <a:pt x="231982" y="298489"/>
                  <a:pt x="231982" y="298489"/>
                  <a:pt x="231982" y="298270"/>
                </a:cubicBezTo>
                <a:cubicBezTo>
                  <a:pt x="231982" y="260701"/>
                  <a:pt x="261949" y="229904"/>
                  <a:pt x="299571" y="229904"/>
                </a:cubicBezTo>
                <a:close/>
                <a:moveTo>
                  <a:pt x="298688" y="125923"/>
                </a:moveTo>
                <a:cubicBezTo>
                  <a:pt x="393822" y="125923"/>
                  <a:pt x="471242" y="202911"/>
                  <a:pt x="471242" y="298270"/>
                </a:cubicBezTo>
                <a:cubicBezTo>
                  <a:pt x="471242" y="298270"/>
                  <a:pt x="471242" y="298270"/>
                  <a:pt x="471242" y="298489"/>
                </a:cubicBezTo>
                <a:cubicBezTo>
                  <a:pt x="471242" y="298489"/>
                  <a:pt x="471242" y="298489"/>
                  <a:pt x="439749" y="298489"/>
                </a:cubicBezTo>
                <a:cubicBezTo>
                  <a:pt x="439749" y="298489"/>
                  <a:pt x="439749" y="298489"/>
                  <a:pt x="439749" y="298270"/>
                </a:cubicBezTo>
                <a:cubicBezTo>
                  <a:pt x="439749" y="220408"/>
                  <a:pt x="376545" y="157199"/>
                  <a:pt x="298688" y="157199"/>
                </a:cubicBezTo>
                <a:cubicBezTo>
                  <a:pt x="220613" y="157199"/>
                  <a:pt x="157409" y="220408"/>
                  <a:pt x="157409" y="298270"/>
                </a:cubicBezTo>
                <a:cubicBezTo>
                  <a:pt x="157409" y="298270"/>
                  <a:pt x="157409" y="298270"/>
                  <a:pt x="126135" y="298489"/>
                </a:cubicBezTo>
                <a:cubicBezTo>
                  <a:pt x="126135" y="298270"/>
                  <a:pt x="126135" y="298270"/>
                  <a:pt x="126135" y="298270"/>
                </a:cubicBezTo>
                <a:cubicBezTo>
                  <a:pt x="126135" y="203129"/>
                  <a:pt x="203117" y="125923"/>
                  <a:pt x="298688" y="125923"/>
                </a:cubicBezTo>
                <a:close/>
                <a:moveTo>
                  <a:pt x="298688" y="62962"/>
                </a:moveTo>
                <a:cubicBezTo>
                  <a:pt x="428799" y="62962"/>
                  <a:pt x="534199" y="168151"/>
                  <a:pt x="534199" y="298270"/>
                </a:cubicBezTo>
                <a:cubicBezTo>
                  <a:pt x="534199" y="298270"/>
                  <a:pt x="534199" y="298270"/>
                  <a:pt x="534199" y="298489"/>
                </a:cubicBezTo>
                <a:cubicBezTo>
                  <a:pt x="534199" y="298489"/>
                  <a:pt x="534199" y="298489"/>
                  <a:pt x="502929" y="298489"/>
                </a:cubicBezTo>
                <a:cubicBezTo>
                  <a:pt x="502929" y="298270"/>
                  <a:pt x="502929" y="298270"/>
                  <a:pt x="502929" y="298270"/>
                </a:cubicBezTo>
                <a:cubicBezTo>
                  <a:pt x="502929" y="185427"/>
                  <a:pt x="411305" y="94234"/>
                  <a:pt x="298688" y="94234"/>
                </a:cubicBezTo>
                <a:cubicBezTo>
                  <a:pt x="185635" y="94234"/>
                  <a:pt x="94448" y="185646"/>
                  <a:pt x="94448" y="298270"/>
                </a:cubicBezTo>
                <a:cubicBezTo>
                  <a:pt x="94448" y="298270"/>
                  <a:pt x="94448" y="298270"/>
                  <a:pt x="63178" y="298489"/>
                </a:cubicBezTo>
                <a:cubicBezTo>
                  <a:pt x="63178" y="298489"/>
                  <a:pt x="63178" y="298489"/>
                  <a:pt x="63178" y="298270"/>
                </a:cubicBezTo>
                <a:cubicBezTo>
                  <a:pt x="63178" y="168151"/>
                  <a:pt x="168578" y="62962"/>
                  <a:pt x="298688" y="62962"/>
                </a:cubicBezTo>
                <a:close/>
                <a:moveTo>
                  <a:pt x="298688" y="0"/>
                </a:moveTo>
                <a:cubicBezTo>
                  <a:pt x="463556" y="0"/>
                  <a:pt x="597156" y="133609"/>
                  <a:pt x="597156" y="298270"/>
                </a:cubicBezTo>
                <a:cubicBezTo>
                  <a:pt x="597156" y="298270"/>
                  <a:pt x="597156" y="298270"/>
                  <a:pt x="597156" y="298489"/>
                </a:cubicBezTo>
                <a:cubicBezTo>
                  <a:pt x="597156" y="298489"/>
                  <a:pt x="597156" y="298489"/>
                  <a:pt x="565888" y="298489"/>
                </a:cubicBezTo>
                <a:cubicBezTo>
                  <a:pt x="565888" y="298489"/>
                  <a:pt x="565888" y="298489"/>
                  <a:pt x="565888" y="298270"/>
                </a:cubicBezTo>
                <a:cubicBezTo>
                  <a:pt x="565888" y="151103"/>
                  <a:pt x="446282" y="31489"/>
                  <a:pt x="298906" y="31489"/>
                </a:cubicBezTo>
                <a:cubicBezTo>
                  <a:pt x="151749" y="31489"/>
                  <a:pt x="32143" y="150884"/>
                  <a:pt x="32143" y="298270"/>
                </a:cubicBezTo>
                <a:cubicBezTo>
                  <a:pt x="32143" y="298270"/>
                  <a:pt x="32143" y="298270"/>
                  <a:pt x="0" y="298489"/>
                </a:cubicBezTo>
                <a:cubicBezTo>
                  <a:pt x="0" y="298270"/>
                  <a:pt x="0" y="298270"/>
                  <a:pt x="0" y="298270"/>
                </a:cubicBezTo>
                <a:cubicBezTo>
                  <a:pt x="0" y="133609"/>
                  <a:pt x="133819" y="0"/>
                  <a:pt x="298688" y="0"/>
                </a:cubicBezTo>
                <a:close/>
              </a:path>
            </a:pathLst>
          </a:custGeom>
          <a:solidFill>
            <a:schemeClr val="bg1"/>
          </a:solidFill>
        </p:spPr>
        <p:txBody>
          <a:bodyPr wrap="square">
            <a:noAutofit/>
          </a:bodyPr>
          <a:lstStyle>
            <a:lvl1pPr>
              <a:defRPr/>
            </a:lvl1pPr>
          </a:lstStyle>
          <a:p>
            <a:pPr lvl="0"/>
            <a:r>
              <a:rPr lang="en-US" dirty="0"/>
              <a:t>  </a:t>
            </a:r>
            <a:endParaRPr lang="fr-FR" dirty="0"/>
          </a:p>
        </p:txBody>
      </p:sp>
      <p:sp>
        <p:nvSpPr>
          <p:cNvPr id="13" name="Text Placeholder 20">
            <a:extLst>
              <a:ext uri="{FF2B5EF4-FFF2-40B4-BE49-F238E27FC236}">
                <a16:creationId xmlns:a16="http://schemas.microsoft.com/office/drawing/2014/main" id="{F6AD02C5-50E2-4F2E-AC42-CBF0F8F7A8B8}"/>
              </a:ext>
            </a:extLst>
          </p:cNvPr>
          <p:cNvSpPr>
            <a:spLocks noGrp="1"/>
          </p:cNvSpPr>
          <p:nvPr>
            <p:ph type="body" sz="quarter" idx="16" hasCustomPrompt="1"/>
          </p:nvPr>
        </p:nvSpPr>
        <p:spPr>
          <a:xfrm>
            <a:off x="1832088" y="768350"/>
            <a:ext cx="577624" cy="454651"/>
          </a:xfrm>
          <a:custGeom>
            <a:avLst/>
            <a:gdLst>
              <a:gd name="connsiteX0" fmla="*/ 219805 w 577624"/>
              <a:gd name="connsiteY0" fmla="*/ 32803 h 454651"/>
              <a:gd name="connsiteX1" fmla="*/ 202358 w 577624"/>
              <a:gd name="connsiteY1" fmla="*/ 34468 h 454651"/>
              <a:gd name="connsiteX2" fmla="*/ 35360 w 577624"/>
              <a:gd name="connsiteY2" fmla="*/ 179311 h 454651"/>
              <a:gd name="connsiteX3" fmla="*/ 30375 w 577624"/>
              <a:gd name="connsiteY3" fmla="*/ 376597 h 454651"/>
              <a:gd name="connsiteX4" fmla="*/ 76071 w 577624"/>
              <a:gd name="connsiteY4" fmla="*/ 419884 h 454651"/>
              <a:gd name="connsiteX5" fmla="*/ 140045 w 577624"/>
              <a:gd name="connsiteY5" fmla="*/ 419884 h 454651"/>
              <a:gd name="connsiteX6" fmla="*/ 192388 w 577624"/>
              <a:gd name="connsiteY6" fmla="*/ 419884 h 454651"/>
              <a:gd name="connsiteX7" fmla="*/ 233930 w 577624"/>
              <a:gd name="connsiteY7" fmla="*/ 379927 h 454651"/>
              <a:gd name="connsiteX8" fmla="*/ 233930 w 577624"/>
              <a:gd name="connsiteY8" fmla="*/ 243408 h 454651"/>
              <a:gd name="connsiteX9" fmla="*/ 196542 w 577624"/>
              <a:gd name="connsiteY9" fmla="*/ 203451 h 454651"/>
              <a:gd name="connsiteX10" fmla="*/ 150015 w 577624"/>
              <a:gd name="connsiteY10" fmla="*/ 131862 h 454651"/>
              <a:gd name="connsiteX11" fmla="*/ 210666 w 577624"/>
              <a:gd name="connsiteY11" fmla="*/ 69430 h 454651"/>
              <a:gd name="connsiteX12" fmla="*/ 232268 w 577624"/>
              <a:gd name="connsiteY12" fmla="*/ 43624 h 454651"/>
              <a:gd name="connsiteX13" fmla="*/ 219805 w 577624"/>
              <a:gd name="connsiteY13" fmla="*/ 32803 h 454651"/>
              <a:gd name="connsiteX14" fmla="*/ 513467 w 577624"/>
              <a:gd name="connsiteY14" fmla="*/ 1724 h 454651"/>
              <a:gd name="connsiteX15" fmla="*/ 575874 w 577624"/>
              <a:gd name="connsiteY15" fmla="*/ 35892 h 454651"/>
              <a:gd name="connsiteX16" fmla="*/ 540926 w 577624"/>
              <a:gd name="connsiteY16" fmla="*/ 95062 h 454651"/>
              <a:gd name="connsiteX17" fmla="*/ 491832 w 577624"/>
              <a:gd name="connsiteY17" fmla="*/ 140064 h 454651"/>
              <a:gd name="connsiteX18" fmla="*/ 514299 w 577624"/>
              <a:gd name="connsiteY18" fmla="*/ 174232 h 454651"/>
              <a:gd name="connsiteX19" fmla="*/ 576707 w 577624"/>
              <a:gd name="connsiteY19" fmla="*/ 240068 h 454651"/>
              <a:gd name="connsiteX20" fmla="*/ 576707 w 577624"/>
              <a:gd name="connsiteY20" fmla="*/ 327572 h 454651"/>
              <a:gd name="connsiteX21" fmla="*/ 562561 w 577624"/>
              <a:gd name="connsiteY21" fmla="*/ 348406 h 454651"/>
              <a:gd name="connsiteX22" fmla="*/ 547583 w 577624"/>
              <a:gd name="connsiteY22" fmla="*/ 327572 h 454651"/>
              <a:gd name="connsiteX23" fmla="*/ 547583 w 577624"/>
              <a:gd name="connsiteY23" fmla="*/ 236735 h 454651"/>
              <a:gd name="connsiteX24" fmla="*/ 515131 w 577624"/>
              <a:gd name="connsiteY24" fmla="*/ 203400 h 454651"/>
              <a:gd name="connsiteX25" fmla="*/ 466037 w 577624"/>
              <a:gd name="connsiteY25" fmla="*/ 122563 h 454651"/>
              <a:gd name="connsiteX26" fmla="*/ 526780 w 577624"/>
              <a:gd name="connsiteY26" fmla="*/ 67560 h 454651"/>
              <a:gd name="connsiteX27" fmla="*/ 545919 w 577624"/>
              <a:gd name="connsiteY27" fmla="*/ 45893 h 454651"/>
              <a:gd name="connsiteX28" fmla="*/ 518459 w 577624"/>
              <a:gd name="connsiteY28" fmla="*/ 32559 h 454651"/>
              <a:gd name="connsiteX29" fmla="*/ 342886 w 577624"/>
              <a:gd name="connsiteY29" fmla="*/ 219234 h 454651"/>
              <a:gd name="connsiteX30" fmla="*/ 342886 w 577624"/>
              <a:gd name="connsiteY30" fmla="*/ 380074 h 454651"/>
              <a:gd name="connsiteX31" fmla="*/ 384491 w 577624"/>
              <a:gd name="connsiteY31" fmla="*/ 420076 h 454651"/>
              <a:gd name="connsiteX32" fmla="*/ 500985 w 577624"/>
              <a:gd name="connsiteY32" fmla="*/ 420076 h 454651"/>
              <a:gd name="connsiteX33" fmla="*/ 529277 w 577624"/>
              <a:gd name="connsiteY33" fmla="*/ 436743 h 454651"/>
              <a:gd name="connsiteX34" fmla="*/ 500985 w 577624"/>
              <a:gd name="connsiteY34" fmla="*/ 453411 h 454651"/>
              <a:gd name="connsiteX35" fmla="*/ 378666 w 577624"/>
              <a:gd name="connsiteY35" fmla="*/ 453411 h 454651"/>
              <a:gd name="connsiteX36" fmla="*/ 309602 w 577624"/>
              <a:gd name="connsiteY36" fmla="*/ 381741 h 454651"/>
              <a:gd name="connsiteX37" fmla="*/ 309602 w 577624"/>
              <a:gd name="connsiteY37" fmla="*/ 305904 h 454651"/>
              <a:gd name="connsiteX38" fmla="*/ 321251 w 577624"/>
              <a:gd name="connsiteY38" fmla="*/ 150064 h 454651"/>
              <a:gd name="connsiteX39" fmla="*/ 493496 w 577624"/>
              <a:gd name="connsiteY39" fmla="*/ 5058 h 454651"/>
              <a:gd name="connsiteX40" fmla="*/ 513467 w 577624"/>
              <a:gd name="connsiteY40" fmla="*/ 1724 h 454651"/>
              <a:gd name="connsiteX41" fmla="*/ 210785 w 577624"/>
              <a:gd name="connsiteY41" fmla="*/ 271 h 454651"/>
              <a:gd name="connsiteX42" fmla="*/ 264829 w 577624"/>
              <a:gd name="connsiteY42" fmla="*/ 38590 h 454651"/>
              <a:gd name="connsiteX43" fmla="*/ 234065 w 577624"/>
              <a:gd name="connsiteY43" fmla="*/ 93570 h 454651"/>
              <a:gd name="connsiteX44" fmla="*/ 180853 w 577624"/>
              <a:gd name="connsiteY44" fmla="*/ 139386 h 454651"/>
              <a:gd name="connsiteX45" fmla="*/ 201639 w 577624"/>
              <a:gd name="connsiteY45" fmla="*/ 174373 h 454651"/>
              <a:gd name="connsiteX46" fmla="*/ 267323 w 577624"/>
              <a:gd name="connsiteY46" fmla="*/ 247680 h 454651"/>
              <a:gd name="connsiteX47" fmla="*/ 267323 w 577624"/>
              <a:gd name="connsiteY47" fmla="*/ 384296 h 454651"/>
              <a:gd name="connsiteX48" fmla="*/ 198313 w 577624"/>
              <a:gd name="connsiteY48" fmla="*/ 453437 h 454651"/>
              <a:gd name="connsiteX49" fmla="*/ 64450 w 577624"/>
              <a:gd name="connsiteY49" fmla="*/ 450105 h 454651"/>
              <a:gd name="connsiteX50" fmla="*/ 428 w 577624"/>
              <a:gd name="connsiteY50" fmla="*/ 370134 h 454651"/>
              <a:gd name="connsiteX51" fmla="*/ 428 w 577624"/>
              <a:gd name="connsiteY51" fmla="*/ 288498 h 454651"/>
              <a:gd name="connsiteX52" fmla="*/ 19551 w 577624"/>
              <a:gd name="connsiteY52" fmla="*/ 122726 h 454651"/>
              <a:gd name="connsiteX53" fmla="*/ 176695 w 577624"/>
              <a:gd name="connsiteY53" fmla="*/ 6102 h 454651"/>
              <a:gd name="connsiteX54" fmla="*/ 210785 w 577624"/>
              <a:gd name="connsiteY54" fmla="*/ 271 h 45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77624" h="454651">
                <a:moveTo>
                  <a:pt x="219805" y="32803"/>
                </a:moveTo>
                <a:cubicBezTo>
                  <a:pt x="214197" y="32386"/>
                  <a:pt x="207758" y="34051"/>
                  <a:pt x="202358" y="34468"/>
                </a:cubicBezTo>
                <a:cubicBezTo>
                  <a:pt x="117613" y="36132"/>
                  <a:pt x="49484" y="96068"/>
                  <a:pt x="35360" y="179311"/>
                </a:cubicBezTo>
                <a:cubicBezTo>
                  <a:pt x="23728" y="245073"/>
                  <a:pt x="31206" y="310835"/>
                  <a:pt x="30375" y="376597"/>
                </a:cubicBezTo>
                <a:cubicBezTo>
                  <a:pt x="30375" y="402403"/>
                  <a:pt x="49484" y="418219"/>
                  <a:pt x="76071" y="419884"/>
                </a:cubicBezTo>
                <a:cubicBezTo>
                  <a:pt x="97673" y="420716"/>
                  <a:pt x="119274" y="419884"/>
                  <a:pt x="140045" y="419884"/>
                </a:cubicBezTo>
                <a:cubicBezTo>
                  <a:pt x="157493" y="419884"/>
                  <a:pt x="174940" y="419884"/>
                  <a:pt x="192388" y="419884"/>
                </a:cubicBezTo>
                <a:cubicBezTo>
                  <a:pt x="233099" y="419884"/>
                  <a:pt x="233930" y="419884"/>
                  <a:pt x="233930" y="379927"/>
                </a:cubicBezTo>
                <a:cubicBezTo>
                  <a:pt x="233930" y="334143"/>
                  <a:pt x="232268" y="288359"/>
                  <a:pt x="233930" y="243408"/>
                </a:cubicBezTo>
                <a:cubicBezTo>
                  <a:pt x="235591" y="215105"/>
                  <a:pt x="227283" y="202619"/>
                  <a:pt x="196542" y="203451"/>
                </a:cubicBezTo>
                <a:cubicBezTo>
                  <a:pt x="155000" y="204284"/>
                  <a:pt x="135060" y="170986"/>
                  <a:pt x="150015" y="131862"/>
                </a:cubicBezTo>
                <a:cubicBezTo>
                  <a:pt x="161647" y="102727"/>
                  <a:pt x="179095" y="79419"/>
                  <a:pt x="210666" y="69430"/>
                </a:cubicBezTo>
                <a:cubicBezTo>
                  <a:pt x="223960" y="66100"/>
                  <a:pt x="236422" y="59440"/>
                  <a:pt x="232268" y="43624"/>
                </a:cubicBezTo>
                <a:cubicBezTo>
                  <a:pt x="230191" y="35716"/>
                  <a:pt x="225414" y="33219"/>
                  <a:pt x="219805" y="32803"/>
                </a:cubicBezTo>
                <a:close/>
                <a:moveTo>
                  <a:pt x="513467" y="1724"/>
                </a:moveTo>
                <a:cubicBezTo>
                  <a:pt x="542590" y="-3276"/>
                  <a:pt x="569218" y="10891"/>
                  <a:pt x="575874" y="35892"/>
                </a:cubicBezTo>
                <a:cubicBezTo>
                  <a:pt x="582531" y="60894"/>
                  <a:pt x="570050" y="85061"/>
                  <a:pt x="540926" y="95062"/>
                </a:cubicBezTo>
                <a:cubicBezTo>
                  <a:pt x="516795" y="103395"/>
                  <a:pt x="500153" y="116729"/>
                  <a:pt x="491832" y="140064"/>
                </a:cubicBezTo>
                <a:cubicBezTo>
                  <a:pt x="483511" y="162565"/>
                  <a:pt x="491000" y="172565"/>
                  <a:pt x="514299" y="174232"/>
                </a:cubicBezTo>
                <a:cubicBezTo>
                  <a:pt x="565889" y="176732"/>
                  <a:pt x="576707" y="188399"/>
                  <a:pt x="576707" y="240068"/>
                </a:cubicBezTo>
                <a:cubicBezTo>
                  <a:pt x="576707" y="269236"/>
                  <a:pt x="576707" y="298404"/>
                  <a:pt x="576707" y="327572"/>
                </a:cubicBezTo>
                <a:cubicBezTo>
                  <a:pt x="576707" y="337572"/>
                  <a:pt x="575042" y="348406"/>
                  <a:pt x="562561" y="348406"/>
                </a:cubicBezTo>
                <a:cubicBezTo>
                  <a:pt x="549247" y="348406"/>
                  <a:pt x="547583" y="338406"/>
                  <a:pt x="547583" y="327572"/>
                </a:cubicBezTo>
                <a:cubicBezTo>
                  <a:pt x="547583" y="297571"/>
                  <a:pt x="546751" y="267569"/>
                  <a:pt x="547583" y="236735"/>
                </a:cubicBezTo>
                <a:cubicBezTo>
                  <a:pt x="548415" y="213400"/>
                  <a:pt x="539262" y="204233"/>
                  <a:pt x="515131" y="203400"/>
                </a:cubicBezTo>
                <a:cubicBezTo>
                  <a:pt x="461876" y="202566"/>
                  <a:pt x="442738" y="170898"/>
                  <a:pt x="466037" y="122563"/>
                </a:cubicBezTo>
                <a:cubicBezTo>
                  <a:pt x="478518" y="95895"/>
                  <a:pt x="497657" y="75894"/>
                  <a:pt x="526780" y="67560"/>
                </a:cubicBezTo>
                <a:cubicBezTo>
                  <a:pt x="536766" y="64227"/>
                  <a:pt x="549247" y="60060"/>
                  <a:pt x="545919" y="45893"/>
                </a:cubicBezTo>
                <a:cubicBezTo>
                  <a:pt x="542590" y="32559"/>
                  <a:pt x="530941" y="31726"/>
                  <a:pt x="518459" y="32559"/>
                </a:cubicBezTo>
                <a:cubicBezTo>
                  <a:pt x="410286" y="40893"/>
                  <a:pt x="344550" y="111729"/>
                  <a:pt x="342886" y="219234"/>
                </a:cubicBezTo>
                <a:cubicBezTo>
                  <a:pt x="342886" y="273403"/>
                  <a:pt x="342886" y="326739"/>
                  <a:pt x="342886" y="380074"/>
                </a:cubicBezTo>
                <a:cubicBezTo>
                  <a:pt x="342886" y="415076"/>
                  <a:pt x="347878" y="420076"/>
                  <a:pt x="384491" y="420076"/>
                </a:cubicBezTo>
                <a:cubicBezTo>
                  <a:pt x="422768" y="420076"/>
                  <a:pt x="461876" y="420076"/>
                  <a:pt x="500985" y="420076"/>
                </a:cubicBezTo>
                <a:cubicBezTo>
                  <a:pt x="512635" y="420076"/>
                  <a:pt x="529277" y="419243"/>
                  <a:pt x="529277" y="436743"/>
                </a:cubicBezTo>
                <a:cubicBezTo>
                  <a:pt x="529277" y="454244"/>
                  <a:pt x="513467" y="453411"/>
                  <a:pt x="500985" y="453411"/>
                </a:cubicBezTo>
                <a:cubicBezTo>
                  <a:pt x="460212" y="454244"/>
                  <a:pt x="419439" y="454244"/>
                  <a:pt x="378666" y="453411"/>
                </a:cubicBezTo>
                <a:cubicBezTo>
                  <a:pt x="332901" y="452577"/>
                  <a:pt x="309602" y="427576"/>
                  <a:pt x="309602" y="381741"/>
                </a:cubicBezTo>
                <a:cubicBezTo>
                  <a:pt x="308770" y="356740"/>
                  <a:pt x="309602" y="330905"/>
                  <a:pt x="309602" y="305904"/>
                </a:cubicBezTo>
                <a:cubicBezTo>
                  <a:pt x="309602" y="253402"/>
                  <a:pt x="306273" y="200900"/>
                  <a:pt x="321251" y="150064"/>
                </a:cubicBezTo>
                <a:cubicBezTo>
                  <a:pt x="347046" y="64227"/>
                  <a:pt x="408622" y="20058"/>
                  <a:pt x="493496" y="5058"/>
                </a:cubicBezTo>
                <a:cubicBezTo>
                  <a:pt x="500153" y="4224"/>
                  <a:pt x="506810" y="2558"/>
                  <a:pt x="513467" y="1724"/>
                </a:cubicBezTo>
                <a:close/>
                <a:moveTo>
                  <a:pt x="210785" y="271"/>
                </a:moveTo>
                <a:cubicBezTo>
                  <a:pt x="236560" y="-2228"/>
                  <a:pt x="258177" y="12767"/>
                  <a:pt x="264829" y="38590"/>
                </a:cubicBezTo>
                <a:cubicBezTo>
                  <a:pt x="270649" y="61915"/>
                  <a:pt x="259009" y="83574"/>
                  <a:pt x="234065" y="93570"/>
                </a:cubicBezTo>
                <a:cubicBezTo>
                  <a:pt x="209953" y="102733"/>
                  <a:pt x="190830" y="114396"/>
                  <a:pt x="180853" y="139386"/>
                </a:cubicBezTo>
                <a:cubicBezTo>
                  <a:pt x="171707" y="161045"/>
                  <a:pt x="177527" y="171874"/>
                  <a:pt x="201639" y="174373"/>
                </a:cubicBezTo>
                <a:cubicBezTo>
                  <a:pt x="255683" y="179372"/>
                  <a:pt x="267323" y="192700"/>
                  <a:pt x="267323" y="247680"/>
                </a:cubicBezTo>
                <a:cubicBezTo>
                  <a:pt x="267323" y="292663"/>
                  <a:pt x="268155" y="338479"/>
                  <a:pt x="267323" y="384296"/>
                </a:cubicBezTo>
                <a:cubicBezTo>
                  <a:pt x="267323" y="430945"/>
                  <a:pt x="244874" y="454270"/>
                  <a:pt x="198313" y="453437"/>
                </a:cubicBezTo>
                <a:cubicBezTo>
                  <a:pt x="153415" y="452604"/>
                  <a:pt x="108516" y="458435"/>
                  <a:pt x="64450" y="450105"/>
                </a:cubicBezTo>
                <a:cubicBezTo>
                  <a:pt x="22046" y="440942"/>
                  <a:pt x="428" y="414285"/>
                  <a:pt x="428" y="370134"/>
                </a:cubicBezTo>
                <a:cubicBezTo>
                  <a:pt x="-403" y="342645"/>
                  <a:pt x="428" y="315155"/>
                  <a:pt x="428" y="288498"/>
                </a:cubicBezTo>
                <a:cubicBezTo>
                  <a:pt x="428" y="232685"/>
                  <a:pt x="-4561" y="176039"/>
                  <a:pt x="19551" y="122726"/>
                </a:cubicBezTo>
                <a:cubicBezTo>
                  <a:pt x="51146" y="54418"/>
                  <a:pt x="106854" y="21097"/>
                  <a:pt x="176695" y="6102"/>
                </a:cubicBezTo>
                <a:cubicBezTo>
                  <a:pt x="187504" y="2770"/>
                  <a:pt x="199145" y="1104"/>
                  <a:pt x="210785" y="271"/>
                </a:cubicBezTo>
                <a:close/>
              </a:path>
            </a:pathLst>
          </a:custGeom>
          <a:solidFill>
            <a:schemeClr val="bg1"/>
          </a:solidFill>
          <a:ln w="3175" cap="rnd">
            <a:noFill/>
          </a:ln>
        </p:spPr>
        <p:txBody>
          <a:bodyPr wrap="square">
            <a:noAutofit/>
          </a:bodyPr>
          <a:lstStyle>
            <a:lvl1pPr>
              <a:defRPr>
                <a:latin typeface="+mn-lt"/>
              </a:defRPr>
            </a:lvl1pPr>
          </a:lstStyle>
          <a:p>
            <a:pPr lvl="0"/>
            <a:r>
              <a:rPr lang="en-US" dirty="0"/>
              <a:t> </a:t>
            </a:r>
            <a:endParaRPr lang="en-GB" dirty="0"/>
          </a:p>
        </p:txBody>
      </p:sp>
      <p:sp>
        <p:nvSpPr>
          <p:cNvPr id="14" name="Text Placeholder 23">
            <a:extLst>
              <a:ext uri="{FF2B5EF4-FFF2-40B4-BE49-F238E27FC236}">
                <a16:creationId xmlns:a16="http://schemas.microsoft.com/office/drawing/2014/main" id="{C21E0767-3CA4-4070-BBD0-2C059960B19C}"/>
              </a:ext>
            </a:extLst>
          </p:cNvPr>
          <p:cNvSpPr>
            <a:spLocks noGrp="1"/>
          </p:cNvSpPr>
          <p:nvPr>
            <p:ph type="body" sz="quarter" idx="12" hasCustomPrompt="1"/>
          </p:nvPr>
        </p:nvSpPr>
        <p:spPr>
          <a:xfrm flipH="1" flipV="1">
            <a:off x="9655288" y="4870450"/>
            <a:ext cx="577624" cy="454651"/>
          </a:xfrm>
          <a:custGeom>
            <a:avLst/>
            <a:gdLst>
              <a:gd name="connsiteX0" fmla="*/ 219805 w 577624"/>
              <a:gd name="connsiteY0" fmla="*/ 32803 h 454651"/>
              <a:gd name="connsiteX1" fmla="*/ 202358 w 577624"/>
              <a:gd name="connsiteY1" fmla="*/ 34468 h 454651"/>
              <a:gd name="connsiteX2" fmla="*/ 35360 w 577624"/>
              <a:gd name="connsiteY2" fmla="*/ 179311 h 454651"/>
              <a:gd name="connsiteX3" fmla="*/ 30375 w 577624"/>
              <a:gd name="connsiteY3" fmla="*/ 376597 h 454651"/>
              <a:gd name="connsiteX4" fmla="*/ 76071 w 577624"/>
              <a:gd name="connsiteY4" fmla="*/ 419884 h 454651"/>
              <a:gd name="connsiteX5" fmla="*/ 140045 w 577624"/>
              <a:gd name="connsiteY5" fmla="*/ 419884 h 454651"/>
              <a:gd name="connsiteX6" fmla="*/ 192388 w 577624"/>
              <a:gd name="connsiteY6" fmla="*/ 419884 h 454651"/>
              <a:gd name="connsiteX7" fmla="*/ 233930 w 577624"/>
              <a:gd name="connsiteY7" fmla="*/ 379927 h 454651"/>
              <a:gd name="connsiteX8" fmla="*/ 233930 w 577624"/>
              <a:gd name="connsiteY8" fmla="*/ 243408 h 454651"/>
              <a:gd name="connsiteX9" fmla="*/ 196542 w 577624"/>
              <a:gd name="connsiteY9" fmla="*/ 203451 h 454651"/>
              <a:gd name="connsiteX10" fmla="*/ 150015 w 577624"/>
              <a:gd name="connsiteY10" fmla="*/ 131862 h 454651"/>
              <a:gd name="connsiteX11" fmla="*/ 210666 w 577624"/>
              <a:gd name="connsiteY11" fmla="*/ 69430 h 454651"/>
              <a:gd name="connsiteX12" fmla="*/ 232268 w 577624"/>
              <a:gd name="connsiteY12" fmla="*/ 43624 h 454651"/>
              <a:gd name="connsiteX13" fmla="*/ 219805 w 577624"/>
              <a:gd name="connsiteY13" fmla="*/ 32803 h 454651"/>
              <a:gd name="connsiteX14" fmla="*/ 513467 w 577624"/>
              <a:gd name="connsiteY14" fmla="*/ 1724 h 454651"/>
              <a:gd name="connsiteX15" fmla="*/ 575874 w 577624"/>
              <a:gd name="connsiteY15" fmla="*/ 35892 h 454651"/>
              <a:gd name="connsiteX16" fmla="*/ 540926 w 577624"/>
              <a:gd name="connsiteY16" fmla="*/ 95062 h 454651"/>
              <a:gd name="connsiteX17" fmla="*/ 491832 w 577624"/>
              <a:gd name="connsiteY17" fmla="*/ 140064 h 454651"/>
              <a:gd name="connsiteX18" fmla="*/ 514299 w 577624"/>
              <a:gd name="connsiteY18" fmla="*/ 174232 h 454651"/>
              <a:gd name="connsiteX19" fmla="*/ 576707 w 577624"/>
              <a:gd name="connsiteY19" fmla="*/ 240068 h 454651"/>
              <a:gd name="connsiteX20" fmla="*/ 576707 w 577624"/>
              <a:gd name="connsiteY20" fmla="*/ 327572 h 454651"/>
              <a:gd name="connsiteX21" fmla="*/ 562561 w 577624"/>
              <a:gd name="connsiteY21" fmla="*/ 348406 h 454651"/>
              <a:gd name="connsiteX22" fmla="*/ 547583 w 577624"/>
              <a:gd name="connsiteY22" fmla="*/ 327572 h 454651"/>
              <a:gd name="connsiteX23" fmla="*/ 547583 w 577624"/>
              <a:gd name="connsiteY23" fmla="*/ 236735 h 454651"/>
              <a:gd name="connsiteX24" fmla="*/ 515131 w 577624"/>
              <a:gd name="connsiteY24" fmla="*/ 203400 h 454651"/>
              <a:gd name="connsiteX25" fmla="*/ 466037 w 577624"/>
              <a:gd name="connsiteY25" fmla="*/ 122563 h 454651"/>
              <a:gd name="connsiteX26" fmla="*/ 526780 w 577624"/>
              <a:gd name="connsiteY26" fmla="*/ 67560 h 454651"/>
              <a:gd name="connsiteX27" fmla="*/ 545919 w 577624"/>
              <a:gd name="connsiteY27" fmla="*/ 45893 h 454651"/>
              <a:gd name="connsiteX28" fmla="*/ 518459 w 577624"/>
              <a:gd name="connsiteY28" fmla="*/ 32559 h 454651"/>
              <a:gd name="connsiteX29" fmla="*/ 342886 w 577624"/>
              <a:gd name="connsiteY29" fmla="*/ 219234 h 454651"/>
              <a:gd name="connsiteX30" fmla="*/ 342886 w 577624"/>
              <a:gd name="connsiteY30" fmla="*/ 380074 h 454651"/>
              <a:gd name="connsiteX31" fmla="*/ 384491 w 577624"/>
              <a:gd name="connsiteY31" fmla="*/ 420076 h 454651"/>
              <a:gd name="connsiteX32" fmla="*/ 500985 w 577624"/>
              <a:gd name="connsiteY32" fmla="*/ 420076 h 454651"/>
              <a:gd name="connsiteX33" fmla="*/ 529277 w 577624"/>
              <a:gd name="connsiteY33" fmla="*/ 436743 h 454651"/>
              <a:gd name="connsiteX34" fmla="*/ 500985 w 577624"/>
              <a:gd name="connsiteY34" fmla="*/ 453411 h 454651"/>
              <a:gd name="connsiteX35" fmla="*/ 378666 w 577624"/>
              <a:gd name="connsiteY35" fmla="*/ 453411 h 454651"/>
              <a:gd name="connsiteX36" fmla="*/ 309602 w 577624"/>
              <a:gd name="connsiteY36" fmla="*/ 381741 h 454651"/>
              <a:gd name="connsiteX37" fmla="*/ 309602 w 577624"/>
              <a:gd name="connsiteY37" fmla="*/ 305904 h 454651"/>
              <a:gd name="connsiteX38" fmla="*/ 321251 w 577624"/>
              <a:gd name="connsiteY38" fmla="*/ 150064 h 454651"/>
              <a:gd name="connsiteX39" fmla="*/ 493496 w 577624"/>
              <a:gd name="connsiteY39" fmla="*/ 5058 h 454651"/>
              <a:gd name="connsiteX40" fmla="*/ 513467 w 577624"/>
              <a:gd name="connsiteY40" fmla="*/ 1724 h 454651"/>
              <a:gd name="connsiteX41" fmla="*/ 210785 w 577624"/>
              <a:gd name="connsiteY41" fmla="*/ 271 h 454651"/>
              <a:gd name="connsiteX42" fmla="*/ 264829 w 577624"/>
              <a:gd name="connsiteY42" fmla="*/ 38590 h 454651"/>
              <a:gd name="connsiteX43" fmla="*/ 234065 w 577624"/>
              <a:gd name="connsiteY43" fmla="*/ 93570 h 454651"/>
              <a:gd name="connsiteX44" fmla="*/ 180853 w 577624"/>
              <a:gd name="connsiteY44" fmla="*/ 139386 h 454651"/>
              <a:gd name="connsiteX45" fmla="*/ 201639 w 577624"/>
              <a:gd name="connsiteY45" fmla="*/ 174373 h 454651"/>
              <a:gd name="connsiteX46" fmla="*/ 267323 w 577624"/>
              <a:gd name="connsiteY46" fmla="*/ 247680 h 454651"/>
              <a:gd name="connsiteX47" fmla="*/ 267323 w 577624"/>
              <a:gd name="connsiteY47" fmla="*/ 384296 h 454651"/>
              <a:gd name="connsiteX48" fmla="*/ 198313 w 577624"/>
              <a:gd name="connsiteY48" fmla="*/ 453437 h 454651"/>
              <a:gd name="connsiteX49" fmla="*/ 64450 w 577624"/>
              <a:gd name="connsiteY49" fmla="*/ 450105 h 454651"/>
              <a:gd name="connsiteX50" fmla="*/ 428 w 577624"/>
              <a:gd name="connsiteY50" fmla="*/ 370134 h 454651"/>
              <a:gd name="connsiteX51" fmla="*/ 428 w 577624"/>
              <a:gd name="connsiteY51" fmla="*/ 288498 h 454651"/>
              <a:gd name="connsiteX52" fmla="*/ 19551 w 577624"/>
              <a:gd name="connsiteY52" fmla="*/ 122726 h 454651"/>
              <a:gd name="connsiteX53" fmla="*/ 176695 w 577624"/>
              <a:gd name="connsiteY53" fmla="*/ 6102 h 454651"/>
              <a:gd name="connsiteX54" fmla="*/ 210785 w 577624"/>
              <a:gd name="connsiteY54" fmla="*/ 271 h 45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77624" h="454651">
                <a:moveTo>
                  <a:pt x="219805" y="32803"/>
                </a:moveTo>
                <a:cubicBezTo>
                  <a:pt x="214197" y="32386"/>
                  <a:pt x="207758" y="34051"/>
                  <a:pt x="202358" y="34468"/>
                </a:cubicBezTo>
                <a:cubicBezTo>
                  <a:pt x="117613" y="36132"/>
                  <a:pt x="49484" y="96068"/>
                  <a:pt x="35360" y="179311"/>
                </a:cubicBezTo>
                <a:cubicBezTo>
                  <a:pt x="23728" y="245073"/>
                  <a:pt x="31206" y="310835"/>
                  <a:pt x="30375" y="376597"/>
                </a:cubicBezTo>
                <a:cubicBezTo>
                  <a:pt x="30375" y="402403"/>
                  <a:pt x="49484" y="418219"/>
                  <a:pt x="76071" y="419884"/>
                </a:cubicBezTo>
                <a:cubicBezTo>
                  <a:pt x="97673" y="420716"/>
                  <a:pt x="119274" y="419884"/>
                  <a:pt x="140045" y="419884"/>
                </a:cubicBezTo>
                <a:cubicBezTo>
                  <a:pt x="157493" y="419884"/>
                  <a:pt x="174940" y="419884"/>
                  <a:pt x="192388" y="419884"/>
                </a:cubicBezTo>
                <a:cubicBezTo>
                  <a:pt x="233099" y="419884"/>
                  <a:pt x="233930" y="419884"/>
                  <a:pt x="233930" y="379927"/>
                </a:cubicBezTo>
                <a:cubicBezTo>
                  <a:pt x="233930" y="334143"/>
                  <a:pt x="232268" y="288359"/>
                  <a:pt x="233930" y="243408"/>
                </a:cubicBezTo>
                <a:cubicBezTo>
                  <a:pt x="235591" y="215105"/>
                  <a:pt x="227283" y="202619"/>
                  <a:pt x="196542" y="203451"/>
                </a:cubicBezTo>
                <a:cubicBezTo>
                  <a:pt x="155000" y="204284"/>
                  <a:pt x="135060" y="170986"/>
                  <a:pt x="150015" y="131862"/>
                </a:cubicBezTo>
                <a:cubicBezTo>
                  <a:pt x="161647" y="102727"/>
                  <a:pt x="179095" y="79419"/>
                  <a:pt x="210666" y="69430"/>
                </a:cubicBezTo>
                <a:cubicBezTo>
                  <a:pt x="223960" y="66100"/>
                  <a:pt x="236422" y="59440"/>
                  <a:pt x="232268" y="43624"/>
                </a:cubicBezTo>
                <a:cubicBezTo>
                  <a:pt x="230191" y="35716"/>
                  <a:pt x="225414" y="33219"/>
                  <a:pt x="219805" y="32803"/>
                </a:cubicBezTo>
                <a:close/>
                <a:moveTo>
                  <a:pt x="513467" y="1724"/>
                </a:moveTo>
                <a:cubicBezTo>
                  <a:pt x="542590" y="-3276"/>
                  <a:pt x="569218" y="10891"/>
                  <a:pt x="575874" y="35892"/>
                </a:cubicBezTo>
                <a:cubicBezTo>
                  <a:pt x="582531" y="60894"/>
                  <a:pt x="570050" y="85061"/>
                  <a:pt x="540926" y="95062"/>
                </a:cubicBezTo>
                <a:cubicBezTo>
                  <a:pt x="516795" y="103395"/>
                  <a:pt x="500153" y="116729"/>
                  <a:pt x="491832" y="140064"/>
                </a:cubicBezTo>
                <a:cubicBezTo>
                  <a:pt x="483511" y="162565"/>
                  <a:pt x="491000" y="172565"/>
                  <a:pt x="514299" y="174232"/>
                </a:cubicBezTo>
                <a:cubicBezTo>
                  <a:pt x="565889" y="176732"/>
                  <a:pt x="576707" y="188399"/>
                  <a:pt x="576707" y="240068"/>
                </a:cubicBezTo>
                <a:cubicBezTo>
                  <a:pt x="576707" y="269236"/>
                  <a:pt x="576707" y="298404"/>
                  <a:pt x="576707" y="327572"/>
                </a:cubicBezTo>
                <a:cubicBezTo>
                  <a:pt x="576707" y="337572"/>
                  <a:pt x="575042" y="348406"/>
                  <a:pt x="562561" y="348406"/>
                </a:cubicBezTo>
                <a:cubicBezTo>
                  <a:pt x="549247" y="348406"/>
                  <a:pt x="547583" y="338406"/>
                  <a:pt x="547583" y="327572"/>
                </a:cubicBezTo>
                <a:cubicBezTo>
                  <a:pt x="547583" y="297571"/>
                  <a:pt x="546751" y="267569"/>
                  <a:pt x="547583" y="236735"/>
                </a:cubicBezTo>
                <a:cubicBezTo>
                  <a:pt x="548415" y="213400"/>
                  <a:pt x="539262" y="204233"/>
                  <a:pt x="515131" y="203400"/>
                </a:cubicBezTo>
                <a:cubicBezTo>
                  <a:pt x="461876" y="202566"/>
                  <a:pt x="442738" y="170898"/>
                  <a:pt x="466037" y="122563"/>
                </a:cubicBezTo>
                <a:cubicBezTo>
                  <a:pt x="478518" y="95895"/>
                  <a:pt x="497657" y="75894"/>
                  <a:pt x="526780" y="67560"/>
                </a:cubicBezTo>
                <a:cubicBezTo>
                  <a:pt x="536766" y="64227"/>
                  <a:pt x="549247" y="60060"/>
                  <a:pt x="545919" y="45893"/>
                </a:cubicBezTo>
                <a:cubicBezTo>
                  <a:pt x="542590" y="32559"/>
                  <a:pt x="530941" y="31726"/>
                  <a:pt x="518459" y="32559"/>
                </a:cubicBezTo>
                <a:cubicBezTo>
                  <a:pt x="410286" y="40893"/>
                  <a:pt x="344550" y="111729"/>
                  <a:pt x="342886" y="219234"/>
                </a:cubicBezTo>
                <a:cubicBezTo>
                  <a:pt x="342886" y="273403"/>
                  <a:pt x="342886" y="326739"/>
                  <a:pt x="342886" y="380074"/>
                </a:cubicBezTo>
                <a:cubicBezTo>
                  <a:pt x="342886" y="415076"/>
                  <a:pt x="347878" y="420076"/>
                  <a:pt x="384491" y="420076"/>
                </a:cubicBezTo>
                <a:cubicBezTo>
                  <a:pt x="422768" y="420076"/>
                  <a:pt x="461876" y="420076"/>
                  <a:pt x="500985" y="420076"/>
                </a:cubicBezTo>
                <a:cubicBezTo>
                  <a:pt x="512635" y="420076"/>
                  <a:pt x="529277" y="419243"/>
                  <a:pt x="529277" y="436743"/>
                </a:cubicBezTo>
                <a:cubicBezTo>
                  <a:pt x="529277" y="454244"/>
                  <a:pt x="513467" y="453411"/>
                  <a:pt x="500985" y="453411"/>
                </a:cubicBezTo>
                <a:cubicBezTo>
                  <a:pt x="460212" y="454244"/>
                  <a:pt x="419439" y="454244"/>
                  <a:pt x="378666" y="453411"/>
                </a:cubicBezTo>
                <a:cubicBezTo>
                  <a:pt x="332901" y="452577"/>
                  <a:pt x="309602" y="427576"/>
                  <a:pt x="309602" y="381741"/>
                </a:cubicBezTo>
                <a:cubicBezTo>
                  <a:pt x="308770" y="356740"/>
                  <a:pt x="309602" y="330905"/>
                  <a:pt x="309602" y="305904"/>
                </a:cubicBezTo>
                <a:cubicBezTo>
                  <a:pt x="309602" y="253402"/>
                  <a:pt x="306273" y="200900"/>
                  <a:pt x="321251" y="150064"/>
                </a:cubicBezTo>
                <a:cubicBezTo>
                  <a:pt x="347046" y="64227"/>
                  <a:pt x="408622" y="20058"/>
                  <a:pt x="493496" y="5058"/>
                </a:cubicBezTo>
                <a:cubicBezTo>
                  <a:pt x="500153" y="4224"/>
                  <a:pt x="506810" y="2558"/>
                  <a:pt x="513467" y="1724"/>
                </a:cubicBezTo>
                <a:close/>
                <a:moveTo>
                  <a:pt x="210785" y="271"/>
                </a:moveTo>
                <a:cubicBezTo>
                  <a:pt x="236560" y="-2228"/>
                  <a:pt x="258177" y="12767"/>
                  <a:pt x="264829" y="38590"/>
                </a:cubicBezTo>
                <a:cubicBezTo>
                  <a:pt x="270649" y="61915"/>
                  <a:pt x="259009" y="83574"/>
                  <a:pt x="234065" y="93570"/>
                </a:cubicBezTo>
                <a:cubicBezTo>
                  <a:pt x="209953" y="102733"/>
                  <a:pt x="190830" y="114396"/>
                  <a:pt x="180853" y="139386"/>
                </a:cubicBezTo>
                <a:cubicBezTo>
                  <a:pt x="171707" y="161045"/>
                  <a:pt x="177527" y="171874"/>
                  <a:pt x="201639" y="174373"/>
                </a:cubicBezTo>
                <a:cubicBezTo>
                  <a:pt x="255683" y="179372"/>
                  <a:pt x="267323" y="192700"/>
                  <a:pt x="267323" y="247680"/>
                </a:cubicBezTo>
                <a:cubicBezTo>
                  <a:pt x="267323" y="292663"/>
                  <a:pt x="268155" y="338479"/>
                  <a:pt x="267323" y="384296"/>
                </a:cubicBezTo>
                <a:cubicBezTo>
                  <a:pt x="267323" y="430945"/>
                  <a:pt x="244874" y="454270"/>
                  <a:pt x="198313" y="453437"/>
                </a:cubicBezTo>
                <a:cubicBezTo>
                  <a:pt x="153415" y="452604"/>
                  <a:pt x="108516" y="458435"/>
                  <a:pt x="64450" y="450105"/>
                </a:cubicBezTo>
                <a:cubicBezTo>
                  <a:pt x="22046" y="440942"/>
                  <a:pt x="428" y="414285"/>
                  <a:pt x="428" y="370134"/>
                </a:cubicBezTo>
                <a:cubicBezTo>
                  <a:pt x="-403" y="342645"/>
                  <a:pt x="428" y="315155"/>
                  <a:pt x="428" y="288498"/>
                </a:cubicBezTo>
                <a:cubicBezTo>
                  <a:pt x="428" y="232685"/>
                  <a:pt x="-4561" y="176039"/>
                  <a:pt x="19551" y="122726"/>
                </a:cubicBezTo>
                <a:cubicBezTo>
                  <a:pt x="51146" y="54418"/>
                  <a:pt x="106854" y="21097"/>
                  <a:pt x="176695" y="6102"/>
                </a:cubicBezTo>
                <a:cubicBezTo>
                  <a:pt x="187504" y="2770"/>
                  <a:pt x="199145" y="1104"/>
                  <a:pt x="210785" y="271"/>
                </a:cubicBezTo>
                <a:close/>
              </a:path>
            </a:pathLst>
          </a:custGeom>
          <a:solidFill>
            <a:schemeClr val="bg1"/>
          </a:solidFill>
          <a:ln w="3175" cap="rnd">
            <a:noFill/>
          </a:ln>
        </p:spPr>
        <p:txBody>
          <a:bodyPr wrap="square">
            <a:noAutofit/>
          </a:bodyPr>
          <a:lstStyle>
            <a:lvl1pPr>
              <a:defRPr>
                <a:latin typeface="+mn-lt"/>
              </a:defRPr>
            </a:lvl1pPr>
          </a:lstStyle>
          <a:p>
            <a:pPr lvl="0"/>
            <a:r>
              <a:rPr lang="en-US" dirty="0"/>
              <a:t> </a:t>
            </a:r>
            <a:endParaRPr lang="en-GB" dirty="0"/>
          </a:p>
        </p:txBody>
      </p:sp>
      <p:grpSp>
        <p:nvGrpSpPr>
          <p:cNvPr id="6" name="Group 5">
            <a:extLst>
              <a:ext uri="{FF2B5EF4-FFF2-40B4-BE49-F238E27FC236}">
                <a16:creationId xmlns:a16="http://schemas.microsoft.com/office/drawing/2014/main" id="{C712B02B-FC96-4655-89AE-853209940945}"/>
              </a:ext>
            </a:extLst>
          </p:cNvPr>
          <p:cNvGrpSpPr/>
          <p:nvPr userDrawn="1"/>
        </p:nvGrpSpPr>
        <p:grpSpPr>
          <a:xfrm>
            <a:off x="0" y="3879850"/>
            <a:ext cx="4591051" cy="2978150"/>
            <a:chOff x="0" y="3879850"/>
            <a:chExt cx="4591051" cy="2978150"/>
          </a:xfrm>
        </p:grpSpPr>
        <p:pic>
          <p:nvPicPr>
            <p:cNvPr id="55" name="Graphic 54">
              <a:extLst>
                <a:ext uri="{FF2B5EF4-FFF2-40B4-BE49-F238E27FC236}">
                  <a16:creationId xmlns:a16="http://schemas.microsoft.com/office/drawing/2014/main" id="{1CF90696-753B-4270-834F-47DF6B4E3C63}"/>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58532" b="46825"/>
            <a:stretch/>
          </p:blipFill>
          <p:spPr>
            <a:xfrm flipH="1">
              <a:off x="0" y="3879850"/>
              <a:ext cx="2322513" cy="2978150"/>
            </a:xfrm>
            <a:prstGeom prst="rect">
              <a:avLst/>
            </a:prstGeom>
          </p:spPr>
        </p:pic>
        <p:pic>
          <p:nvPicPr>
            <p:cNvPr id="18" name="Graphic 17">
              <a:extLst>
                <a:ext uri="{FF2B5EF4-FFF2-40B4-BE49-F238E27FC236}">
                  <a16:creationId xmlns:a16="http://schemas.microsoft.com/office/drawing/2014/main" id="{A6DB785C-1941-41E4-AF0D-546EC85CA96C}"/>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1" r="72293"/>
            <a:stretch/>
          </p:blipFill>
          <p:spPr>
            <a:xfrm rot="5400000">
              <a:off x="1659533" y="3926483"/>
              <a:ext cx="1271985" cy="4591050"/>
            </a:xfrm>
            <a:custGeom>
              <a:avLst/>
              <a:gdLst>
                <a:gd name="connsiteX0" fmla="*/ 0 w 1271985"/>
                <a:gd name="connsiteY0" fmla="*/ 0 h 4591050"/>
                <a:gd name="connsiteX1" fmla="*/ 0 w 1271985"/>
                <a:gd name="connsiteY1" fmla="*/ 4591050 h 4591050"/>
                <a:gd name="connsiteX2" fmla="*/ 1271985 w 1271985"/>
                <a:gd name="connsiteY2" fmla="*/ 4591050 h 4591050"/>
                <a:gd name="connsiteX3" fmla="*/ 1271985 w 1271985"/>
                <a:gd name="connsiteY3" fmla="*/ 0 h 4591050"/>
              </a:gdLst>
              <a:ahLst/>
              <a:cxnLst>
                <a:cxn ang="0">
                  <a:pos x="connsiteX0" y="connsiteY0"/>
                </a:cxn>
                <a:cxn ang="0">
                  <a:pos x="connsiteX1" y="connsiteY1"/>
                </a:cxn>
                <a:cxn ang="0">
                  <a:pos x="connsiteX2" y="connsiteY2"/>
                </a:cxn>
                <a:cxn ang="0">
                  <a:pos x="connsiteX3" y="connsiteY3"/>
                </a:cxn>
              </a:cxnLst>
              <a:rect l="l" t="t" r="r" b="b"/>
              <a:pathLst>
                <a:path w="1271985" h="4591050">
                  <a:moveTo>
                    <a:pt x="0" y="0"/>
                  </a:moveTo>
                  <a:lnTo>
                    <a:pt x="0" y="4591050"/>
                  </a:lnTo>
                  <a:lnTo>
                    <a:pt x="1271985" y="4591050"/>
                  </a:lnTo>
                  <a:lnTo>
                    <a:pt x="1271985" y="0"/>
                  </a:lnTo>
                  <a:close/>
                </a:path>
              </a:pathLst>
            </a:custGeom>
          </p:spPr>
        </p:pic>
      </p:grpSp>
    </p:spTree>
    <p:extLst>
      <p:ext uri="{BB962C8B-B14F-4D97-AF65-F5344CB8AC3E}">
        <p14:creationId xmlns:p14="http://schemas.microsoft.com/office/powerpoint/2010/main" val="389303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Ending page">
    <p:bg>
      <p:bgPr>
        <a:solidFill>
          <a:schemeClr val="accent1"/>
        </a:solidFill>
        <a:effectLst/>
      </p:bgPr>
    </p:bg>
    <p:spTree>
      <p:nvGrpSpPr>
        <p:cNvPr id="1" name=""/>
        <p:cNvGrpSpPr/>
        <p:nvPr/>
      </p:nvGrpSpPr>
      <p:grpSpPr>
        <a:xfrm>
          <a:off x="0" y="0"/>
          <a:ext cx="0" cy="0"/>
          <a:chOff x="0" y="0"/>
          <a:chExt cx="0" cy="0"/>
        </a:xfrm>
      </p:grpSpPr>
      <p:sp>
        <p:nvSpPr>
          <p:cNvPr id="109" name="Title 55">
            <a:extLst>
              <a:ext uri="{FF2B5EF4-FFF2-40B4-BE49-F238E27FC236}">
                <a16:creationId xmlns:a16="http://schemas.microsoft.com/office/drawing/2014/main" id="{F8367767-88A6-4138-80BB-9E1AC8517E76}"/>
              </a:ext>
            </a:extLst>
          </p:cNvPr>
          <p:cNvSpPr>
            <a:spLocks noGrp="1"/>
          </p:cNvSpPr>
          <p:nvPr>
            <p:ph type="title"/>
          </p:nvPr>
        </p:nvSpPr>
        <p:spPr>
          <a:xfrm>
            <a:off x="773284" y="244475"/>
            <a:ext cx="8383416" cy="1584325"/>
          </a:xfrm>
        </p:spPr>
        <p:txBody>
          <a:bodyPr>
            <a:normAutofit/>
          </a:bodyPr>
          <a:lstStyle>
            <a:lvl1pPr>
              <a:lnSpc>
                <a:spcPct val="80000"/>
              </a:lnSpc>
              <a:defRPr sz="5600">
                <a:solidFill>
                  <a:schemeClr val="bg1"/>
                </a:solidFill>
              </a:defRPr>
            </a:lvl1pPr>
          </a:lstStyle>
          <a:p>
            <a:r>
              <a:rPr lang="en-US" dirty="0"/>
              <a:t>Click to edit Master title style</a:t>
            </a:r>
            <a:endParaRPr lang="en-GB" dirty="0"/>
          </a:p>
        </p:txBody>
      </p:sp>
      <p:pic>
        <p:nvPicPr>
          <p:cNvPr id="56" name="Graphic 55">
            <a:extLst>
              <a:ext uri="{FF2B5EF4-FFF2-40B4-BE49-F238E27FC236}">
                <a16:creationId xmlns:a16="http://schemas.microsoft.com/office/drawing/2014/main" id="{F678E724-0F17-4033-BA9C-3CA1AB5AC74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61630"/>
          <a:stretch/>
        </p:blipFill>
        <p:spPr>
          <a:xfrm rot="16200000">
            <a:off x="8317164" y="2136775"/>
            <a:ext cx="5600700" cy="2148972"/>
          </a:xfrm>
          <a:prstGeom prst="rect">
            <a:avLst/>
          </a:prstGeom>
        </p:spPr>
      </p:pic>
      <p:pic>
        <p:nvPicPr>
          <p:cNvPr id="57" name="Graphic 56">
            <a:extLst>
              <a:ext uri="{FF2B5EF4-FFF2-40B4-BE49-F238E27FC236}">
                <a16:creationId xmlns:a16="http://schemas.microsoft.com/office/drawing/2014/main" id="{AD33689A-2F00-49A4-B614-22DA20184BE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83395"/>
          <a:stretch/>
        </p:blipFill>
        <p:spPr>
          <a:xfrm rot="10800000">
            <a:off x="5236378" y="5540209"/>
            <a:ext cx="7936089" cy="1317791"/>
          </a:xfrm>
          <a:prstGeom prst="rect">
            <a:avLst/>
          </a:prstGeom>
        </p:spPr>
      </p:pic>
      <p:pic>
        <p:nvPicPr>
          <p:cNvPr id="10" name="Graphic 9">
            <a:extLst>
              <a:ext uri="{FF2B5EF4-FFF2-40B4-BE49-F238E27FC236}">
                <a16:creationId xmlns:a16="http://schemas.microsoft.com/office/drawing/2014/main" id="{69386072-1F26-4F66-9D13-FAE2FEEF50A9}"/>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r="52904"/>
          <a:stretch/>
        </p:blipFill>
        <p:spPr>
          <a:xfrm rot="16200000" flipV="1">
            <a:off x="8377732" y="-1214427"/>
            <a:ext cx="2162194" cy="4591049"/>
          </a:xfrm>
          <a:custGeom>
            <a:avLst/>
            <a:gdLst>
              <a:gd name="connsiteX0" fmla="*/ 2162194 w 2162194"/>
              <a:gd name="connsiteY0" fmla="*/ 4591049 h 4591049"/>
              <a:gd name="connsiteX1" fmla="*/ 2162194 w 2162194"/>
              <a:gd name="connsiteY1" fmla="*/ 0 h 4591049"/>
              <a:gd name="connsiteX2" fmla="*/ 0 w 2162194"/>
              <a:gd name="connsiteY2" fmla="*/ 0 h 4591049"/>
              <a:gd name="connsiteX3" fmla="*/ 0 w 2162194"/>
              <a:gd name="connsiteY3" fmla="*/ 4591049 h 4591049"/>
            </a:gdLst>
            <a:ahLst/>
            <a:cxnLst>
              <a:cxn ang="0">
                <a:pos x="connsiteX0" y="connsiteY0"/>
              </a:cxn>
              <a:cxn ang="0">
                <a:pos x="connsiteX1" y="connsiteY1"/>
              </a:cxn>
              <a:cxn ang="0">
                <a:pos x="connsiteX2" y="connsiteY2"/>
              </a:cxn>
              <a:cxn ang="0">
                <a:pos x="connsiteX3" y="connsiteY3"/>
              </a:cxn>
            </a:cxnLst>
            <a:rect l="l" t="t" r="r" b="b"/>
            <a:pathLst>
              <a:path w="2162194" h="4591049">
                <a:moveTo>
                  <a:pt x="2162194" y="4591049"/>
                </a:moveTo>
                <a:lnTo>
                  <a:pt x="2162194" y="0"/>
                </a:lnTo>
                <a:lnTo>
                  <a:pt x="0" y="0"/>
                </a:lnTo>
                <a:lnTo>
                  <a:pt x="0" y="4591049"/>
                </a:lnTo>
                <a:close/>
              </a:path>
            </a:pathLst>
          </a:custGeom>
        </p:spPr>
      </p:pic>
      <p:pic>
        <p:nvPicPr>
          <p:cNvPr id="11" name="Graphic 10">
            <a:extLst>
              <a:ext uri="{FF2B5EF4-FFF2-40B4-BE49-F238E27FC236}">
                <a16:creationId xmlns:a16="http://schemas.microsoft.com/office/drawing/2014/main" id="{DD8F8D28-D32A-4D80-ACCC-55773607066B}"/>
              </a:ext>
            </a:extLst>
          </p:cNvPr>
          <p:cNvPicPr>
            <a:picLocks/>
          </p:cNvPicPr>
          <p:nvPr userDrawn="1"/>
        </p:nvPicPr>
        <p:blipFill>
          <a:blip r:embed="rId8">
            <a:extLst>
              <a:ext uri="{96DAC541-7B7A-43D3-8B79-37D633B846F1}">
                <asvg:svgBlip xmlns:asvg="http://schemas.microsoft.com/office/drawing/2016/SVG/main" r:embed="rId9"/>
              </a:ext>
            </a:extLst>
          </a:blip>
          <a:stretch>
            <a:fillRect/>
          </a:stretch>
        </p:blipFill>
        <p:spPr>
          <a:xfrm>
            <a:off x="720955" y="2453886"/>
            <a:ext cx="2542703" cy="699635"/>
          </a:xfrm>
          <a:prstGeom prst="rect">
            <a:avLst/>
          </a:prstGeom>
        </p:spPr>
      </p:pic>
      <p:sp>
        <p:nvSpPr>
          <p:cNvPr id="13" name="TextBox 12">
            <a:extLst>
              <a:ext uri="{FF2B5EF4-FFF2-40B4-BE49-F238E27FC236}">
                <a16:creationId xmlns:a16="http://schemas.microsoft.com/office/drawing/2014/main" id="{6A671DB8-5663-42E6-8F8F-8B02FEED3AAA}"/>
              </a:ext>
            </a:extLst>
          </p:cNvPr>
          <p:cNvSpPr txBox="1"/>
          <p:nvPr userDrawn="1"/>
        </p:nvSpPr>
        <p:spPr>
          <a:xfrm>
            <a:off x="773113" y="3700919"/>
            <a:ext cx="1357679" cy="369332"/>
          </a:xfrm>
          <a:prstGeom prst="rect">
            <a:avLst/>
          </a:prstGeom>
          <a:noFill/>
        </p:spPr>
        <p:txBody>
          <a:bodyPr wrap="none" lIns="0" tIns="0" rIns="0" bIns="0" rtlCol="0">
            <a:spAutoFit/>
          </a:bodyPr>
          <a:lstStyle/>
          <a:p>
            <a:r>
              <a:rPr lang="en-GB" sz="1200" dirty="0">
                <a:solidFill>
                  <a:schemeClr val="bg1"/>
                </a:solidFill>
              </a:rPr>
              <a:t>12, rue </a:t>
            </a:r>
            <a:r>
              <a:rPr lang="en-GB" sz="1200" dirty="0" err="1">
                <a:solidFill>
                  <a:schemeClr val="bg1"/>
                </a:solidFill>
              </a:rPr>
              <a:t>Erasme</a:t>
            </a:r>
            <a:endParaRPr lang="en-GB" sz="1200" dirty="0">
              <a:solidFill>
                <a:schemeClr val="bg1"/>
              </a:solidFill>
            </a:endParaRPr>
          </a:p>
          <a:p>
            <a:r>
              <a:rPr lang="en-GB" sz="1200" dirty="0">
                <a:solidFill>
                  <a:schemeClr val="bg1"/>
                </a:solidFill>
              </a:rPr>
              <a:t>L-1468 Luxembourg</a:t>
            </a:r>
          </a:p>
        </p:txBody>
      </p:sp>
      <p:cxnSp>
        <p:nvCxnSpPr>
          <p:cNvPr id="14" name="Straight Connector 13">
            <a:extLst>
              <a:ext uri="{FF2B5EF4-FFF2-40B4-BE49-F238E27FC236}">
                <a16:creationId xmlns:a16="http://schemas.microsoft.com/office/drawing/2014/main" id="{40D90CEC-2069-4C64-B62B-5C3B1BCF7DEF}"/>
              </a:ext>
            </a:extLst>
          </p:cNvPr>
          <p:cNvCxnSpPr>
            <a:cxnSpLocks/>
          </p:cNvCxnSpPr>
          <p:nvPr userDrawn="1"/>
        </p:nvCxnSpPr>
        <p:spPr>
          <a:xfrm>
            <a:off x="773113" y="4271582"/>
            <a:ext cx="25082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hlinkClick r:id="rId10"/>
            <a:extLst>
              <a:ext uri="{FF2B5EF4-FFF2-40B4-BE49-F238E27FC236}">
                <a16:creationId xmlns:a16="http://schemas.microsoft.com/office/drawing/2014/main" id="{2EC2AB50-75D6-451E-9CE0-807F6FEA596C}"/>
              </a:ext>
            </a:extLst>
          </p:cNvPr>
          <p:cNvSpPr txBox="1"/>
          <p:nvPr userDrawn="1"/>
        </p:nvSpPr>
        <p:spPr>
          <a:xfrm>
            <a:off x="773113" y="4472913"/>
            <a:ext cx="1465338" cy="369332"/>
          </a:xfrm>
          <a:prstGeom prst="rect">
            <a:avLst/>
          </a:prstGeom>
          <a:noFill/>
        </p:spPr>
        <p:txBody>
          <a:bodyPr wrap="none" lIns="0" tIns="0" rIns="0" bIns="0" rtlCol="0">
            <a:spAutoFit/>
          </a:bodyPr>
          <a:lstStyle/>
          <a:p>
            <a:r>
              <a:rPr lang="de-DE" sz="1200" dirty="0">
                <a:solidFill>
                  <a:schemeClr val="bg1"/>
                </a:solidFill>
              </a:rPr>
              <a:t>Tel. +352 22 30 26 - 1</a:t>
            </a:r>
          </a:p>
          <a:p>
            <a:r>
              <a:rPr lang="de-DE" sz="1200" dirty="0">
                <a:solidFill>
                  <a:schemeClr val="bg1"/>
                </a:solidFill>
              </a:rPr>
              <a:t>info@alfi.lu</a:t>
            </a:r>
          </a:p>
        </p:txBody>
      </p:sp>
      <p:cxnSp>
        <p:nvCxnSpPr>
          <p:cNvPr id="16" name="Straight Connector 15">
            <a:extLst>
              <a:ext uri="{FF2B5EF4-FFF2-40B4-BE49-F238E27FC236}">
                <a16:creationId xmlns:a16="http://schemas.microsoft.com/office/drawing/2014/main" id="{F037E8F8-ABE0-4EF0-BA9A-DB25EB0A1650}"/>
              </a:ext>
            </a:extLst>
          </p:cNvPr>
          <p:cNvCxnSpPr>
            <a:cxnSpLocks/>
          </p:cNvCxnSpPr>
          <p:nvPr userDrawn="1"/>
        </p:nvCxnSpPr>
        <p:spPr>
          <a:xfrm>
            <a:off x="773113" y="5043576"/>
            <a:ext cx="25082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hlinkClick r:id="rId11"/>
            <a:extLst>
              <a:ext uri="{FF2B5EF4-FFF2-40B4-BE49-F238E27FC236}">
                <a16:creationId xmlns:a16="http://schemas.microsoft.com/office/drawing/2014/main" id="{376C7372-2E50-4F35-BD8B-544B5DA6A387}"/>
              </a:ext>
            </a:extLst>
          </p:cNvPr>
          <p:cNvSpPr txBox="1"/>
          <p:nvPr userDrawn="1"/>
        </p:nvSpPr>
        <p:spPr>
          <a:xfrm>
            <a:off x="773113" y="5244909"/>
            <a:ext cx="945002" cy="215444"/>
          </a:xfrm>
          <a:prstGeom prst="rect">
            <a:avLst/>
          </a:prstGeom>
          <a:noFill/>
        </p:spPr>
        <p:txBody>
          <a:bodyPr wrap="none" lIns="0" tIns="0" rIns="0" bIns="0" rtlCol="0">
            <a:spAutoFit/>
          </a:bodyPr>
          <a:lstStyle/>
          <a:p>
            <a:r>
              <a:rPr lang="de-DE" sz="1400" b="1" dirty="0">
                <a:solidFill>
                  <a:schemeClr val="accent2"/>
                </a:solidFill>
              </a:rPr>
              <a:t>www.alfi.lu</a:t>
            </a:r>
          </a:p>
        </p:txBody>
      </p:sp>
    </p:spTree>
    <p:extLst>
      <p:ext uri="{BB962C8B-B14F-4D97-AF65-F5344CB8AC3E}">
        <p14:creationId xmlns:p14="http://schemas.microsoft.com/office/powerpoint/2010/main" val="195006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841F03-362B-493E-871C-D17EB8584837}" type="datetime1">
              <a:rPr lang="en-GB" smtClean="0"/>
              <a:t>15/12/2023</a:t>
            </a:fld>
            <a:endParaRPr lang="en-GB"/>
          </a:p>
        </p:txBody>
      </p:sp>
      <p:sp>
        <p:nvSpPr>
          <p:cNvPr id="5" name="Footer Placeholder 4"/>
          <p:cNvSpPr>
            <a:spLocks noGrp="1"/>
          </p:cNvSpPr>
          <p:nvPr>
            <p:ph type="ftr" sz="quarter" idx="11"/>
          </p:nvPr>
        </p:nvSpPr>
        <p:spPr>
          <a:xfrm>
            <a:off x="1260526" y="6482087"/>
            <a:ext cx="65" cy="115416"/>
          </a:xfrm>
        </p:spPr>
        <p:txBody>
          <a:bodyPr/>
          <a:lstStyle/>
          <a:p>
            <a:endParaRPr lang="en-GB"/>
          </a:p>
        </p:txBody>
      </p:sp>
      <p:sp>
        <p:nvSpPr>
          <p:cNvPr id="6" name="Slide Number Placeholder 5"/>
          <p:cNvSpPr>
            <a:spLocks noGrp="1"/>
          </p:cNvSpPr>
          <p:nvPr>
            <p:ph type="sldNum" sz="quarter" idx="12"/>
          </p:nvPr>
        </p:nvSpPr>
        <p:spPr/>
        <p:txBody>
          <a:bodyPr/>
          <a:lstStyle/>
          <a:p>
            <a:fld id="{0C1A43FE-59B8-4166-A9BA-B2B9347C9C86}" type="slidenum">
              <a:rPr lang="en-GB" smtClean="0"/>
              <a:t>‹#›</a:t>
            </a:fld>
            <a:endParaRPr lang="en-GB"/>
          </a:p>
        </p:txBody>
      </p:sp>
    </p:spTree>
    <p:extLst>
      <p:ext uri="{BB962C8B-B14F-4D97-AF65-F5344CB8AC3E}">
        <p14:creationId xmlns:p14="http://schemas.microsoft.com/office/powerpoint/2010/main" val="2144059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 Short">
    <p:spTree>
      <p:nvGrpSpPr>
        <p:cNvPr id="1" name=""/>
        <p:cNvGrpSpPr/>
        <p:nvPr/>
      </p:nvGrpSpPr>
      <p:grpSpPr>
        <a:xfrm>
          <a:off x="0" y="0"/>
          <a:ext cx="0" cy="0"/>
          <a:chOff x="0" y="0"/>
          <a:chExt cx="0" cy="0"/>
        </a:xfrm>
      </p:grpSpPr>
      <p:pic>
        <p:nvPicPr>
          <p:cNvPr id="52" name="Graphic 51">
            <a:extLst>
              <a:ext uri="{FF2B5EF4-FFF2-40B4-BE49-F238E27FC236}">
                <a16:creationId xmlns:a16="http://schemas.microsoft.com/office/drawing/2014/main" id="{425E71BB-2C66-4806-8A53-D58B6C1ED7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830" b="61630"/>
          <a:stretch/>
        </p:blipFill>
        <p:spPr>
          <a:xfrm rot="5400000">
            <a:off x="-1646601" y="3062426"/>
            <a:ext cx="5442177" cy="2148972"/>
          </a:xfrm>
          <a:prstGeom prst="rect">
            <a:avLst/>
          </a:prstGeom>
        </p:spPr>
      </p:pic>
      <p:pic>
        <p:nvPicPr>
          <p:cNvPr id="102" name="Graphic 101">
            <a:extLst>
              <a:ext uri="{FF2B5EF4-FFF2-40B4-BE49-F238E27FC236}">
                <a16:creationId xmlns:a16="http://schemas.microsoft.com/office/drawing/2014/main" id="{7AC1E655-DEB2-4BBC-9E33-CEDFCAE201B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39667" r="42003"/>
          <a:stretch/>
        </p:blipFill>
        <p:spPr>
          <a:xfrm rot="16200000">
            <a:off x="53646" y="-53643"/>
            <a:ext cx="2662637" cy="2769924"/>
          </a:xfrm>
          <a:prstGeom prst="rect">
            <a:avLst/>
          </a:prstGeom>
        </p:spPr>
      </p:pic>
      <p:sp>
        <p:nvSpPr>
          <p:cNvPr id="2" name="Title 1">
            <a:extLst>
              <a:ext uri="{FF2B5EF4-FFF2-40B4-BE49-F238E27FC236}">
                <a16:creationId xmlns:a16="http://schemas.microsoft.com/office/drawing/2014/main" id="{252FBBCF-9106-4148-AFAD-42B60E22CCEC}"/>
              </a:ext>
            </a:extLst>
          </p:cNvPr>
          <p:cNvSpPr>
            <a:spLocks noGrp="1"/>
          </p:cNvSpPr>
          <p:nvPr>
            <p:ph type="title" hasCustomPrompt="1"/>
          </p:nvPr>
        </p:nvSpPr>
        <p:spPr>
          <a:xfrm>
            <a:off x="669989" y="3096604"/>
            <a:ext cx="2099934" cy="664797"/>
          </a:xfrm>
        </p:spPr>
        <p:txBody>
          <a:bodyPr wrap="none">
            <a:spAutoFit/>
          </a:bodyPr>
          <a:lstStyle>
            <a:lvl1pPr>
              <a:lnSpc>
                <a:spcPct val="80000"/>
              </a:lnSpc>
              <a:defRPr sz="5400"/>
            </a:lvl1pPr>
          </a:lstStyle>
          <a:p>
            <a:r>
              <a:rPr lang="en-US" dirty="0"/>
              <a:t>Content</a:t>
            </a:r>
          </a:p>
        </p:txBody>
      </p:sp>
      <p:grpSp>
        <p:nvGrpSpPr>
          <p:cNvPr id="104" name="Group 103">
            <a:extLst>
              <a:ext uri="{FF2B5EF4-FFF2-40B4-BE49-F238E27FC236}">
                <a16:creationId xmlns:a16="http://schemas.microsoft.com/office/drawing/2014/main" id="{CA1A4D69-CC3C-48E5-A867-07602FB470C6}"/>
              </a:ext>
            </a:extLst>
          </p:cNvPr>
          <p:cNvGrpSpPr/>
          <p:nvPr userDrawn="1"/>
        </p:nvGrpSpPr>
        <p:grpSpPr>
          <a:xfrm>
            <a:off x="11377466" y="216000"/>
            <a:ext cx="597377" cy="476788"/>
            <a:chOff x="11377463" y="216000"/>
            <a:chExt cx="597377" cy="476788"/>
          </a:xfrm>
        </p:grpSpPr>
        <p:sp>
          <p:nvSpPr>
            <p:cNvPr id="105" name="Freeform 5">
              <a:extLst>
                <a:ext uri="{FF2B5EF4-FFF2-40B4-BE49-F238E27FC236}">
                  <a16:creationId xmlns:a16="http://schemas.microsoft.com/office/drawing/2014/main" id="{DB62EFD1-A357-4E17-964A-0FABF754208A}"/>
                </a:ext>
              </a:extLst>
            </p:cNvPr>
            <p:cNvSpPr>
              <a:spLocks noEditPoints="1"/>
            </p:cNvSpPr>
            <p:nvPr/>
          </p:nvSpPr>
          <p:spPr bwMode="auto">
            <a:xfrm>
              <a:off x="11713256" y="572199"/>
              <a:ext cx="81629" cy="120589"/>
            </a:xfrm>
            <a:custGeom>
              <a:avLst/>
              <a:gdLst>
                <a:gd name="T0" fmla="*/ 26 w 701"/>
                <a:gd name="T1" fmla="*/ 337 h 1025"/>
                <a:gd name="T2" fmla="*/ 31 w 701"/>
                <a:gd name="T3" fmla="*/ 257 h 1025"/>
                <a:gd name="T4" fmla="*/ 100 w 701"/>
                <a:gd name="T5" fmla="*/ 67 h 1025"/>
                <a:gd name="T6" fmla="*/ 350 w 701"/>
                <a:gd name="T7" fmla="*/ 0 h 1025"/>
                <a:gd name="T8" fmla="*/ 574 w 701"/>
                <a:gd name="T9" fmla="*/ 59 h 1025"/>
                <a:gd name="T10" fmla="*/ 667 w 701"/>
                <a:gd name="T11" fmla="*/ 291 h 1025"/>
                <a:gd name="T12" fmla="*/ 667 w 701"/>
                <a:gd name="T13" fmla="*/ 832 h 1025"/>
                <a:gd name="T14" fmla="*/ 701 w 701"/>
                <a:gd name="T15" fmla="*/ 1005 h 1025"/>
                <a:gd name="T16" fmla="*/ 440 w 701"/>
                <a:gd name="T17" fmla="*/ 1005 h 1025"/>
                <a:gd name="T18" fmla="*/ 422 w 701"/>
                <a:gd name="T19" fmla="*/ 889 h 1025"/>
                <a:gd name="T20" fmla="*/ 229 w 701"/>
                <a:gd name="T21" fmla="*/ 1025 h 1025"/>
                <a:gd name="T22" fmla="*/ 0 w 701"/>
                <a:gd name="T23" fmla="*/ 734 h 1025"/>
                <a:gd name="T24" fmla="*/ 82 w 701"/>
                <a:gd name="T25" fmla="*/ 466 h 1025"/>
                <a:gd name="T26" fmla="*/ 294 w 701"/>
                <a:gd name="T27" fmla="*/ 381 h 1025"/>
                <a:gd name="T28" fmla="*/ 412 w 701"/>
                <a:gd name="T29" fmla="*/ 268 h 1025"/>
                <a:gd name="T30" fmla="*/ 340 w 701"/>
                <a:gd name="T31" fmla="*/ 177 h 1025"/>
                <a:gd name="T32" fmla="*/ 265 w 701"/>
                <a:gd name="T33" fmla="*/ 286 h 1025"/>
                <a:gd name="T34" fmla="*/ 268 w 701"/>
                <a:gd name="T35" fmla="*/ 337 h 1025"/>
                <a:gd name="T36" fmla="*/ 26 w 701"/>
                <a:gd name="T37" fmla="*/ 337 h 1025"/>
                <a:gd name="T38" fmla="*/ 407 w 701"/>
                <a:gd name="T39" fmla="*/ 538 h 1025"/>
                <a:gd name="T40" fmla="*/ 276 w 701"/>
                <a:gd name="T41" fmla="*/ 708 h 1025"/>
                <a:gd name="T42" fmla="*/ 340 w 701"/>
                <a:gd name="T43" fmla="*/ 817 h 1025"/>
                <a:gd name="T44" fmla="*/ 407 w 701"/>
                <a:gd name="T45" fmla="*/ 693 h 1025"/>
                <a:gd name="T46" fmla="*/ 407 w 701"/>
                <a:gd name="T47" fmla="*/ 538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1" h="1025">
                  <a:moveTo>
                    <a:pt x="26" y="337"/>
                  </a:moveTo>
                  <a:cubicBezTo>
                    <a:pt x="31" y="257"/>
                    <a:pt x="31" y="257"/>
                    <a:pt x="31" y="257"/>
                  </a:cubicBezTo>
                  <a:cubicBezTo>
                    <a:pt x="33" y="149"/>
                    <a:pt x="49" y="103"/>
                    <a:pt x="100" y="67"/>
                  </a:cubicBezTo>
                  <a:cubicBezTo>
                    <a:pt x="154" y="25"/>
                    <a:pt x="252" y="0"/>
                    <a:pt x="350" y="0"/>
                  </a:cubicBezTo>
                  <a:cubicBezTo>
                    <a:pt x="438" y="0"/>
                    <a:pt x="520" y="23"/>
                    <a:pt x="574" y="59"/>
                  </a:cubicBezTo>
                  <a:cubicBezTo>
                    <a:pt x="639" y="103"/>
                    <a:pt x="667" y="175"/>
                    <a:pt x="667" y="291"/>
                  </a:cubicBezTo>
                  <a:cubicBezTo>
                    <a:pt x="667" y="832"/>
                    <a:pt x="667" y="832"/>
                    <a:pt x="667" y="832"/>
                  </a:cubicBezTo>
                  <a:cubicBezTo>
                    <a:pt x="667" y="904"/>
                    <a:pt x="675" y="943"/>
                    <a:pt x="701" y="1005"/>
                  </a:cubicBezTo>
                  <a:cubicBezTo>
                    <a:pt x="440" y="1005"/>
                    <a:pt x="440" y="1005"/>
                    <a:pt x="440" y="1005"/>
                  </a:cubicBezTo>
                  <a:cubicBezTo>
                    <a:pt x="428" y="966"/>
                    <a:pt x="425" y="945"/>
                    <a:pt x="422" y="889"/>
                  </a:cubicBezTo>
                  <a:cubicBezTo>
                    <a:pt x="379" y="994"/>
                    <a:pt x="335" y="1025"/>
                    <a:pt x="229" y="1025"/>
                  </a:cubicBezTo>
                  <a:cubicBezTo>
                    <a:pt x="54" y="1025"/>
                    <a:pt x="0" y="953"/>
                    <a:pt x="0" y="734"/>
                  </a:cubicBezTo>
                  <a:cubicBezTo>
                    <a:pt x="0" y="582"/>
                    <a:pt x="20" y="515"/>
                    <a:pt x="82" y="466"/>
                  </a:cubicBezTo>
                  <a:cubicBezTo>
                    <a:pt x="121" y="435"/>
                    <a:pt x="136" y="430"/>
                    <a:pt x="294" y="381"/>
                  </a:cubicBezTo>
                  <a:cubicBezTo>
                    <a:pt x="376" y="355"/>
                    <a:pt x="412" y="324"/>
                    <a:pt x="412" y="268"/>
                  </a:cubicBezTo>
                  <a:cubicBezTo>
                    <a:pt x="412" y="214"/>
                    <a:pt x="384" y="177"/>
                    <a:pt x="340" y="177"/>
                  </a:cubicBezTo>
                  <a:cubicBezTo>
                    <a:pt x="291" y="177"/>
                    <a:pt x="265" y="214"/>
                    <a:pt x="265" y="286"/>
                  </a:cubicBezTo>
                  <a:cubicBezTo>
                    <a:pt x="265" y="296"/>
                    <a:pt x="265" y="317"/>
                    <a:pt x="268" y="337"/>
                  </a:cubicBezTo>
                  <a:cubicBezTo>
                    <a:pt x="26" y="337"/>
                    <a:pt x="26" y="337"/>
                    <a:pt x="26" y="337"/>
                  </a:cubicBezTo>
                  <a:close/>
                  <a:moveTo>
                    <a:pt x="407" y="538"/>
                  </a:moveTo>
                  <a:cubicBezTo>
                    <a:pt x="294" y="587"/>
                    <a:pt x="276" y="610"/>
                    <a:pt x="276" y="708"/>
                  </a:cubicBezTo>
                  <a:cubicBezTo>
                    <a:pt x="276" y="781"/>
                    <a:pt x="299" y="817"/>
                    <a:pt x="340" y="817"/>
                  </a:cubicBezTo>
                  <a:cubicBezTo>
                    <a:pt x="389" y="817"/>
                    <a:pt x="407" y="783"/>
                    <a:pt x="407" y="693"/>
                  </a:cubicBezTo>
                  <a:lnTo>
                    <a:pt x="407" y="538"/>
                  </a:lnTo>
                  <a:close/>
                </a:path>
              </a:pathLst>
            </a:custGeom>
            <a:solidFill>
              <a:srgbClr val="5F7B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6" name="Rectangle 6">
              <a:extLst>
                <a:ext uri="{FF2B5EF4-FFF2-40B4-BE49-F238E27FC236}">
                  <a16:creationId xmlns:a16="http://schemas.microsoft.com/office/drawing/2014/main" id="{91FB8DF1-FF0C-44B5-B469-682CFA844C41}"/>
                </a:ext>
              </a:extLst>
            </p:cNvPr>
            <p:cNvSpPr>
              <a:spLocks noChangeArrowheads="1"/>
            </p:cNvSpPr>
            <p:nvPr/>
          </p:nvSpPr>
          <p:spPr bwMode="auto">
            <a:xfrm>
              <a:off x="11817147" y="531385"/>
              <a:ext cx="31539" cy="159548"/>
            </a:xfrm>
            <a:prstGeom prst="rect">
              <a:avLst/>
            </a:prstGeom>
            <a:solidFill>
              <a:srgbClr val="5F7B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7" name="Freeform 7">
              <a:extLst>
                <a:ext uri="{FF2B5EF4-FFF2-40B4-BE49-F238E27FC236}">
                  <a16:creationId xmlns:a16="http://schemas.microsoft.com/office/drawing/2014/main" id="{5704B99E-4776-4C1A-9700-A770D8114744}"/>
                </a:ext>
              </a:extLst>
            </p:cNvPr>
            <p:cNvSpPr>
              <a:spLocks/>
            </p:cNvSpPr>
            <p:nvPr/>
          </p:nvSpPr>
          <p:spPr bwMode="auto">
            <a:xfrm>
              <a:off x="11869093" y="531385"/>
              <a:ext cx="61222" cy="159548"/>
            </a:xfrm>
            <a:custGeom>
              <a:avLst/>
              <a:gdLst>
                <a:gd name="T0" fmla="*/ 353 w 516"/>
                <a:gd name="T1" fmla="*/ 1358 h 1358"/>
                <a:gd name="T2" fmla="*/ 90 w 516"/>
                <a:gd name="T3" fmla="*/ 1358 h 1358"/>
                <a:gd name="T4" fmla="*/ 90 w 516"/>
                <a:gd name="T5" fmla="*/ 595 h 1358"/>
                <a:gd name="T6" fmla="*/ 0 w 516"/>
                <a:gd name="T7" fmla="*/ 595 h 1358"/>
                <a:gd name="T8" fmla="*/ 0 w 516"/>
                <a:gd name="T9" fmla="*/ 373 h 1358"/>
                <a:gd name="T10" fmla="*/ 90 w 516"/>
                <a:gd name="T11" fmla="*/ 373 h 1358"/>
                <a:gd name="T12" fmla="*/ 90 w 516"/>
                <a:gd name="T13" fmla="*/ 242 h 1358"/>
                <a:gd name="T14" fmla="*/ 335 w 516"/>
                <a:gd name="T15" fmla="*/ 0 h 1358"/>
                <a:gd name="T16" fmla="*/ 516 w 516"/>
                <a:gd name="T17" fmla="*/ 0 h 1358"/>
                <a:gd name="T18" fmla="*/ 516 w 516"/>
                <a:gd name="T19" fmla="*/ 219 h 1358"/>
                <a:gd name="T20" fmla="*/ 441 w 516"/>
                <a:gd name="T21" fmla="*/ 219 h 1358"/>
                <a:gd name="T22" fmla="*/ 356 w 516"/>
                <a:gd name="T23" fmla="*/ 293 h 1358"/>
                <a:gd name="T24" fmla="*/ 356 w 516"/>
                <a:gd name="T25" fmla="*/ 373 h 1358"/>
                <a:gd name="T26" fmla="*/ 516 w 516"/>
                <a:gd name="T27" fmla="*/ 373 h 1358"/>
                <a:gd name="T28" fmla="*/ 516 w 516"/>
                <a:gd name="T29" fmla="*/ 595 h 1358"/>
                <a:gd name="T30" fmla="*/ 356 w 516"/>
                <a:gd name="T31" fmla="*/ 595 h 1358"/>
                <a:gd name="T32" fmla="*/ 353 w 516"/>
                <a:gd name="T33" fmla="*/ 1358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6" h="1358">
                  <a:moveTo>
                    <a:pt x="353" y="1358"/>
                  </a:moveTo>
                  <a:cubicBezTo>
                    <a:pt x="90" y="1358"/>
                    <a:pt x="90" y="1358"/>
                    <a:pt x="90" y="1358"/>
                  </a:cubicBezTo>
                  <a:cubicBezTo>
                    <a:pt x="90" y="595"/>
                    <a:pt x="90" y="595"/>
                    <a:pt x="90" y="595"/>
                  </a:cubicBezTo>
                  <a:cubicBezTo>
                    <a:pt x="0" y="595"/>
                    <a:pt x="0" y="595"/>
                    <a:pt x="0" y="595"/>
                  </a:cubicBezTo>
                  <a:cubicBezTo>
                    <a:pt x="0" y="373"/>
                    <a:pt x="0" y="373"/>
                    <a:pt x="0" y="373"/>
                  </a:cubicBezTo>
                  <a:cubicBezTo>
                    <a:pt x="90" y="373"/>
                    <a:pt x="90" y="373"/>
                    <a:pt x="90" y="373"/>
                  </a:cubicBezTo>
                  <a:cubicBezTo>
                    <a:pt x="90" y="242"/>
                    <a:pt x="90" y="242"/>
                    <a:pt x="90" y="242"/>
                  </a:cubicBezTo>
                  <a:cubicBezTo>
                    <a:pt x="90" y="77"/>
                    <a:pt x="168" y="0"/>
                    <a:pt x="335" y="0"/>
                  </a:cubicBezTo>
                  <a:cubicBezTo>
                    <a:pt x="516" y="0"/>
                    <a:pt x="516" y="0"/>
                    <a:pt x="516" y="0"/>
                  </a:cubicBezTo>
                  <a:cubicBezTo>
                    <a:pt x="516" y="219"/>
                    <a:pt x="516" y="219"/>
                    <a:pt x="516" y="219"/>
                  </a:cubicBezTo>
                  <a:cubicBezTo>
                    <a:pt x="441" y="219"/>
                    <a:pt x="441" y="219"/>
                    <a:pt x="441" y="219"/>
                  </a:cubicBezTo>
                  <a:cubicBezTo>
                    <a:pt x="382" y="219"/>
                    <a:pt x="356" y="242"/>
                    <a:pt x="356" y="293"/>
                  </a:cubicBezTo>
                  <a:cubicBezTo>
                    <a:pt x="356" y="373"/>
                    <a:pt x="356" y="373"/>
                    <a:pt x="356" y="373"/>
                  </a:cubicBezTo>
                  <a:cubicBezTo>
                    <a:pt x="516" y="373"/>
                    <a:pt x="516" y="373"/>
                    <a:pt x="516" y="373"/>
                  </a:cubicBezTo>
                  <a:cubicBezTo>
                    <a:pt x="516" y="595"/>
                    <a:pt x="516" y="595"/>
                    <a:pt x="516" y="595"/>
                  </a:cubicBezTo>
                  <a:cubicBezTo>
                    <a:pt x="356" y="595"/>
                    <a:pt x="356" y="595"/>
                    <a:pt x="356" y="595"/>
                  </a:cubicBezTo>
                  <a:lnTo>
                    <a:pt x="353" y="1358"/>
                  </a:lnTo>
                  <a:close/>
                </a:path>
              </a:pathLst>
            </a:custGeom>
            <a:solidFill>
              <a:srgbClr val="5F7B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8" name="Rectangle 8">
              <a:extLst>
                <a:ext uri="{FF2B5EF4-FFF2-40B4-BE49-F238E27FC236}">
                  <a16:creationId xmlns:a16="http://schemas.microsoft.com/office/drawing/2014/main" id="{2B2ADC9D-5BDA-4403-87A3-19400BD76323}"/>
                </a:ext>
              </a:extLst>
            </p:cNvPr>
            <p:cNvSpPr>
              <a:spLocks noChangeArrowheads="1"/>
            </p:cNvSpPr>
            <p:nvPr/>
          </p:nvSpPr>
          <p:spPr bwMode="auto">
            <a:xfrm>
              <a:off x="11943301" y="575910"/>
              <a:ext cx="29683" cy="115023"/>
            </a:xfrm>
            <a:prstGeom prst="rect">
              <a:avLst/>
            </a:prstGeom>
            <a:solidFill>
              <a:srgbClr val="5F7B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9" name="Rectangle 9">
              <a:extLst>
                <a:ext uri="{FF2B5EF4-FFF2-40B4-BE49-F238E27FC236}">
                  <a16:creationId xmlns:a16="http://schemas.microsoft.com/office/drawing/2014/main" id="{4148CFCF-1784-4EDF-923E-1D86E98B5FBA}"/>
                </a:ext>
              </a:extLst>
            </p:cNvPr>
            <p:cNvSpPr>
              <a:spLocks noChangeArrowheads="1"/>
            </p:cNvSpPr>
            <p:nvPr/>
          </p:nvSpPr>
          <p:spPr bwMode="auto">
            <a:xfrm>
              <a:off x="11943301" y="531385"/>
              <a:ext cx="31539" cy="29683"/>
            </a:xfrm>
            <a:prstGeom prst="rect">
              <a:avLst/>
            </a:prstGeom>
            <a:solidFill>
              <a:srgbClr val="5F7B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10" name="Freeform: Shape 109">
              <a:extLst>
                <a:ext uri="{FF2B5EF4-FFF2-40B4-BE49-F238E27FC236}">
                  <a16:creationId xmlns:a16="http://schemas.microsoft.com/office/drawing/2014/main" id="{87261D60-413D-4DFD-9486-B8D550A476B6}"/>
                </a:ext>
              </a:extLst>
            </p:cNvPr>
            <p:cNvSpPr>
              <a:spLocks/>
            </p:cNvSpPr>
            <p:nvPr/>
          </p:nvSpPr>
          <p:spPr bwMode="auto">
            <a:xfrm>
              <a:off x="11377463" y="216000"/>
              <a:ext cx="597376" cy="298688"/>
            </a:xfrm>
            <a:custGeom>
              <a:avLst/>
              <a:gdLst>
                <a:gd name="connsiteX0" fmla="*/ 255537 w 511175"/>
                <a:gd name="connsiteY0" fmla="*/ 107950 h 255588"/>
                <a:gd name="connsiteX1" fmla="*/ 403225 w 511175"/>
                <a:gd name="connsiteY1" fmla="*/ 255289 h 255588"/>
                <a:gd name="connsiteX2" fmla="*/ 403225 w 511175"/>
                <a:gd name="connsiteY2" fmla="*/ 255588 h 255588"/>
                <a:gd name="connsiteX3" fmla="*/ 376427 w 511175"/>
                <a:gd name="connsiteY3" fmla="*/ 255588 h 255588"/>
                <a:gd name="connsiteX4" fmla="*/ 376427 w 511175"/>
                <a:gd name="connsiteY4" fmla="*/ 255289 h 255588"/>
                <a:gd name="connsiteX5" fmla="*/ 255537 w 511175"/>
                <a:gd name="connsiteY5" fmla="*/ 134703 h 255588"/>
                <a:gd name="connsiteX6" fmla="*/ 134748 w 511175"/>
                <a:gd name="connsiteY6" fmla="*/ 255289 h 255588"/>
                <a:gd name="connsiteX7" fmla="*/ 107950 w 511175"/>
                <a:gd name="connsiteY7" fmla="*/ 255588 h 255588"/>
                <a:gd name="connsiteX8" fmla="*/ 107950 w 511175"/>
                <a:gd name="connsiteY8" fmla="*/ 255289 h 255588"/>
                <a:gd name="connsiteX9" fmla="*/ 255537 w 511175"/>
                <a:gd name="connsiteY9" fmla="*/ 107950 h 255588"/>
                <a:gd name="connsiteX10" fmla="*/ 255537 w 511175"/>
                <a:gd name="connsiteY10" fmla="*/ 53975 h 255588"/>
                <a:gd name="connsiteX11" fmla="*/ 457200 w 511175"/>
                <a:gd name="connsiteY11" fmla="*/ 255288 h 255588"/>
                <a:gd name="connsiteX12" fmla="*/ 457200 w 511175"/>
                <a:gd name="connsiteY12" fmla="*/ 255588 h 255588"/>
                <a:gd name="connsiteX13" fmla="*/ 430392 w 511175"/>
                <a:gd name="connsiteY13" fmla="*/ 255588 h 255588"/>
                <a:gd name="connsiteX14" fmla="*/ 430392 w 511175"/>
                <a:gd name="connsiteY14" fmla="*/ 255288 h 255588"/>
                <a:gd name="connsiteX15" fmla="*/ 255537 w 511175"/>
                <a:gd name="connsiteY15" fmla="*/ 80750 h 255588"/>
                <a:gd name="connsiteX16" fmla="*/ 80783 w 511175"/>
                <a:gd name="connsiteY16" fmla="*/ 255288 h 255588"/>
                <a:gd name="connsiteX17" fmla="*/ 53975 w 511175"/>
                <a:gd name="connsiteY17" fmla="*/ 255588 h 255588"/>
                <a:gd name="connsiteX18" fmla="*/ 53975 w 511175"/>
                <a:gd name="connsiteY18" fmla="*/ 255288 h 255588"/>
                <a:gd name="connsiteX19" fmla="*/ 255537 w 511175"/>
                <a:gd name="connsiteY19" fmla="*/ 53975 h 255588"/>
                <a:gd name="connsiteX20" fmla="*/ 255587 w 511175"/>
                <a:gd name="connsiteY20" fmla="*/ 0 h 255588"/>
                <a:gd name="connsiteX21" fmla="*/ 511175 w 511175"/>
                <a:gd name="connsiteY21" fmla="*/ 255288 h 255588"/>
                <a:gd name="connsiteX22" fmla="*/ 511175 w 511175"/>
                <a:gd name="connsiteY22" fmla="*/ 255588 h 255588"/>
                <a:gd name="connsiteX23" fmla="*/ 484355 w 511175"/>
                <a:gd name="connsiteY23" fmla="*/ 255588 h 255588"/>
                <a:gd name="connsiteX24" fmla="*/ 484355 w 511175"/>
                <a:gd name="connsiteY24" fmla="*/ 255288 h 255588"/>
                <a:gd name="connsiteX25" fmla="*/ 255888 w 511175"/>
                <a:gd name="connsiteY25" fmla="*/ 27088 h 255588"/>
                <a:gd name="connsiteX26" fmla="*/ 27420 w 511175"/>
                <a:gd name="connsiteY26" fmla="*/ 255288 h 255588"/>
                <a:gd name="connsiteX27" fmla="*/ 0 w 511175"/>
                <a:gd name="connsiteY27" fmla="*/ 255588 h 255588"/>
                <a:gd name="connsiteX28" fmla="*/ 0 w 511175"/>
                <a:gd name="connsiteY28" fmla="*/ 255288 h 255588"/>
                <a:gd name="connsiteX29" fmla="*/ 255587 w 511175"/>
                <a:gd name="connsiteY29" fmla="*/ 0 h 25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11175" h="255588">
                  <a:moveTo>
                    <a:pt x="255537" y="107950"/>
                  </a:moveTo>
                  <a:cubicBezTo>
                    <a:pt x="337031" y="107950"/>
                    <a:pt x="403225" y="173733"/>
                    <a:pt x="403225" y="255289"/>
                  </a:cubicBezTo>
                  <a:cubicBezTo>
                    <a:pt x="403225" y="255289"/>
                    <a:pt x="403225" y="255289"/>
                    <a:pt x="403225" y="255588"/>
                  </a:cubicBezTo>
                  <a:cubicBezTo>
                    <a:pt x="403225" y="255588"/>
                    <a:pt x="403225" y="255588"/>
                    <a:pt x="376427" y="255588"/>
                  </a:cubicBezTo>
                  <a:cubicBezTo>
                    <a:pt x="376427" y="255588"/>
                    <a:pt x="376427" y="255588"/>
                    <a:pt x="376427" y="255289"/>
                  </a:cubicBezTo>
                  <a:cubicBezTo>
                    <a:pt x="376427" y="188707"/>
                    <a:pt x="322332" y="134703"/>
                    <a:pt x="255537" y="134703"/>
                  </a:cubicBezTo>
                  <a:cubicBezTo>
                    <a:pt x="188843" y="134703"/>
                    <a:pt x="134748" y="188707"/>
                    <a:pt x="134748" y="255289"/>
                  </a:cubicBezTo>
                  <a:cubicBezTo>
                    <a:pt x="134748" y="255289"/>
                    <a:pt x="134748" y="255289"/>
                    <a:pt x="107950" y="255588"/>
                  </a:cubicBezTo>
                  <a:cubicBezTo>
                    <a:pt x="107950" y="255289"/>
                    <a:pt x="107950" y="255289"/>
                    <a:pt x="107950" y="255289"/>
                  </a:cubicBezTo>
                  <a:cubicBezTo>
                    <a:pt x="107950" y="174033"/>
                    <a:pt x="173844" y="107950"/>
                    <a:pt x="255537" y="107950"/>
                  </a:cubicBezTo>
                  <a:close/>
                  <a:moveTo>
                    <a:pt x="255537" y="53975"/>
                  </a:moveTo>
                  <a:cubicBezTo>
                    <a:pt x="366972" y="53975"/>
                    <a:pt x="457200" y="144092"/>
                    <a:pt x="457200" y="255288"/>
                  </a:cubicBezTo>
                  <a:cubicBezTo>
                    <a:pt x="457200" y="255288"/>
                    <a:pt x="457200" y="255288"/>
                    <a:pt x="457200" y="255588"/>
                  </a:cubicBezTo>
                  <a:cubicBezTo>
                    <a:pt x="457200" y="255588"/>
                    <a:pt x="457200" y="255588"/>
                    <a:pt x="430392" y="255588"/>
                  </a:cubicBezTo>
                  <a:cubicBezTo>
                    <a:pt x="430392" y="255288"/>
                    <a:pt x="430392" y="255288"/>
                    <a:pt x="430392" y="255288"/>
                  </a:cubicBezTo>
                  <a:cubicBezTo>
                    <a:pt x="430392" y="158778"/>
                    <a:pt x="351967" y="80750"/>
                    <a:pt x="255537" y="80750"/>
                  </a:cubicBezTo>
                  <a:cubicBezTo>
                    <a:pt x="158908" y="80750"/>
                    <a:pt x="80783" y="158978"/>
                    <a:pt x="80783" y="255288"/>
                  </a:cubicBezTo>
                  <a:cubicBezTo>
                    <a:pt x="80783" y="255288"/>
                    <a:pt x="80783" y="255288"/>
                    <a:pt x="53975" y="255588"/>
                  </a:cubicBezTo>
                  <a:cubicBezTo>
                    <a:pt x="53975" y="255588"/>
                    <a:pt x="53975" y="255588"/>
                    <a:pt x="53975" y="255288"/>
                  </a:cubicBezTo>
                  <a:cubicBezTo>
                    <a:pt x="53975" y="144092"/>
                    <a:pt x="144203" y="53975"/>
                    <a:pt x="255537" y="53975"/>
                  </a:cubicBezTo>
                  <a:close/>
                  <a:moveTo>
                    <a:pt x="255587" y="0"/>
                  </a:moveTo>
                  <a:cubicBezTo>
                    <a:pt x="396691" y="0"/>
                    <a:pt x="511175" y="114450"/>
                    <a:pt x="511175" y="255288"/>
                  </a:cubicBezTo>
                  <a:cubicBezTo>
                    <a:pt x="511175" y="255288"/>
                    <a:pt x="511175" y="255288"/>
                    <a:pt x="511175" y="255588"/>
                  </a:cubicBezTo>
                  <a:cubicBezTo>
                    <a:pt x="511175" y="255588"/>
                    <a:pt x="511175" y="255588"/>
                    <a:pt x="484355" y="255588"/>
                  </a:cubicBezTo>
                  <a:cubicBezTo>
                    <a:pt x="484355" y="255588"/>
                    <a:pt x="484355" y="255588"/>
                    <a:pt x="484355" y="255288"/>
                  </a:cubicBezTo>
                  <a:cubicBezTo>
                    <a:pt x="484355" y="129343"/>
                    <a:pt x="381980" y="27088"/>
                    <a:pt x="255888" y="27088"/>
                  </a:cubicBezTo>
                  <a:cubicBezTo>
                    <a:pt x="129795" y="27088"/>
                    <a:pt x="27420" y="129144"/>
                    <a:pt x="27420" y="255288"/>
                  </a:cubicBezTo>
                  <a:cubicBezTo>
                    <a:pt x="27420" y="255288"/>
                    <a:pt x="27420" y="255288"/>
                    <a:pt x="0" y="255588"/>
                  </a:cubicBezTo>
                  <a:cubicBezTo>
                    <a:pt x="0" y="255288"/>
                    <a:pt x="0" y="255288"/>
                    <a:pt x="0" y="255288"/>
                  </a:cubicBezTo>
                  <a:cubicBezTo>
                    <a:pt x="0" y="114450"/>
                    <a:pt x="114584" y="0"/>
                    <a:pt x="255587" y="0"/>
                  </a:cubicBezTo>
                  <a:close/>
                </a:path>
              </a:pathLst>
            </a:custGeom>
            <a:solidFill>
              <a:srgbClr val="5F7B7C"/>
            </a:solidFill>
            <a:ln>
              <a:noFill/>
            </a:ln>
          </p:spPr>
          <p:txBody>
            <a:bodyPr vert="horz" wrap="square" lIns="91440" tIns="45720" rIns="91440" bIns="45720" numCol="1" anchor="t" anchorCtr="0" compatLnSpc="1">
              <a:prstTxWarp prst="textNoShape">
                <a:avLst/>
              </a:prstTxWarp>
              <a:noAutofit/>
            </a:bodyPr>
            <a:lstStyle/>
            <a:p>
              <a:endParaRPr lang="en-GB" sz="1800"/>
            </a:p>
          </p:txBody>
        </p:sp>
        <p:sp>
          <p:nvSpPr>
            <p:cNvPr id="111" name="Freeform 13">
              <a:extLst>
                <a:ext uri="{FF2B5EF4-FFF2-40B4-BE49-F238E27FC236}">
                  <a16:creationId xmlns:a16="http://schemas.microsoft.com/office/drawing/2014/main" id="{A1260101-21B5-431A-B279-EE8359BFACC7}"/>
                </a:ext>
              </a:extLst>
            </p:cNvPr>
            <p:cNvSpPr>
              <a:spLocks/>
            </p:cNvSpPr>
            <p:nvPr/>
          </p:nvSpPr>
          <p:spPr bwMode="auto">
            <a:xfrm>
              <a:off x="11609364" y="446045"/>
              <a:ext cx="135431" cy="68643"/>
            </a:xfrm>
            <a:custGeom>
              <a:avLst/>
              <a:gdLst>
                <a:gd name="T0" fmla="*/ 265 w 1159"/>
                <a:gd name="T1" fmla="*/ 580 h 583"/>
                <a:gd name="T2" fmla="*/ 579 w 1159"/>
                <a:gd name="T3" fmla="*/ 266 h 583"/>
                <a:gd name="T4" fmla="*/ 894 w 1159"/>
                <a:gd name="T5" fmla="*/ 580 h 583"/>
                <a:gd name="T6" fmla="*/ 894 w 1159"/>
                <a:gd name="T7" fmla="*/ 583 h 583"/>
                <a:gd name="T8" fmla="*/ 1159 w 1159"/>
                <a:gd name="T9" fmla="*/ 583 h 583"/>
                <a:gd name="T10" fmla="*/ 1159 w 1159"/>
                <a:gd name="T11" fmla="*/ 580 h 583"/>
                <a:gd name="T12" fmla="*/ 579 w 1159"/>
                <a:gd name="T13" fmla="*/ 0 h 583"/>
                <a:gd name="T14" fmla="*/ 0 w 1159"/>
                <a:gd name="T15" fmla="*/ 580 h 583"/>
                <a:gd name="T16" fmla="*/ 0 w 1159"/>
                <a:gd name="T17" fmla="*/ 583 h 583"/>
                <a:gd name="T18" fmla="*/ 265 w 1159"/>
                <a:gd name="T19" fmla="*/ 580 h 583"/>
                <a:gd name="T20" fmla="*/ 265 w 1159"/>
                <a:gd name="T21" fmla="*/ 58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9" h="583">
                  <a:moveTo>
                    <a:pt x="265" y="580"/>
                  </a:moveTo>
                  <a:cubicBezTo>
                    <a:pt x="265" y="408"/>
                    <a:pt x="407" y="266"/>
                    <a:pt x="579" y="266"/>
                  </a:cubicBezTo>
                  <a:cubicBezTo>
                    <a:pt x="752" y="266"/>
                    <a:pt x="894" y="405"/>
                    <a:pt x="894" y="580"/>
                  </a:cubicBezTo>
                  <a:cubicBezTo>
                    <a:pt x="894" y="580"/>
                    <a:pt x="894" y="580"/>
                    <a:pt x="894" y="583"/>
                  </a:cubicBezTo>
                  <a:cubicBezTo>
                    <a:pt x="1159" y="583"/>
                    <a:pt x="1159" y="583"/>
                    <a:pt x="1159" y="583"/>
                  </a:cubicBezTo>
                  <a:cubicBezTo>
                    <a:pt x="1159" y="580"/>
                    <a:pt x="1159" y="580"/>
                    <a:pt x="1159" y="580"/>
                  </a:cubicBezTo>
                  <a:cubicBezTo>
                    <a:pt x="1159" y="258"/>
                    <a:pt x="899" y="0"/>
                    <a:pt x="579" y="0"/>
                  </a:cubicBezTo>
                  <a:cubicBezTo>
                    <a:pt x="257" y="0"/>
                    <a:pt x="0" y="261"/>
                    <a:pt x="0" y="580"/>
                  </a:cubicBezTo>
                  <a:cubicBezTo>
                    <a:pt x="0" y="583"/>
                    <a:pt x="0" y="583"/>
                    <a:pt x="0" y="583"/>
                  </a:cubicBezTo>
                  <a:cubicBezTo>
                    <a:pt x="265" y="580"/>
                    <a:pt x="265" y="580"/>
                    <a:pt x="265" y="580"/>
                  </a:cubicBezTo>
                  <a:cubicBezTo>
                    <a:pt x="265" y="580"/>
                    <a:pt x="265" y="580"/>
                    <a:pt x="265" y="580"/>
                  </a:cubicBezTo>
                </a:path>
              </a:pathLst>
            </a:custGeom>
            <a:solidFill>
              <a:srgbClr val="A5D8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
        <p:nvSpPr>
          <p:cNvPr id="112" name="Freeform 7770">
            <a:extLst>
              <a:ext uri="{FF2B5EF4-FFF2-40B4-BE49-F238E27FC236}">
                <a16:creationId xmlns:a16="http://schemas.microsoft.com/office/drawing/2014/main" id="{B99CF552-32E0-4DC1-BFB3-7171D8C2A11F}"/>
              </a:ext>
            </a:extLst>
          </p:cNvPr>
          <p:cNvSpPr>
            <a:spLocks/>
          </p:cNvSpPr>
          <p:nvPr userDrawn="1"/>
        </p:nvSpPr>
        <p:spPr bwMode="auto">
          <a:xfrm>
            <a:off x="3819106" y="1324387"/>
            <a:ext cx="156244" cy="161925"/>
          </a:xfrm>
          <a:custGeom>
            <a:avLst/>
            <a:gdLst>
              <a:gd name="T0" fmla="*/ 135 w 300"/>
              <a:gd name="T1" fmla="*/ 302 h 310"/>
              <a:gd name="T2" fmla="*/ 164 w 300"/>
              <a:gd name="T3" fmla="*/ 302 h 310"/>
              <a:gd name="T4" fmla="*/ 293 w 300"/>
              <a:gd name="T5" fmla="*/ 173 h 310"/>
              <a:gd name="T6" fmla="*/ 300 w 300"/>
              <a:gd name="T7" fmla="*/ 158 h 310"/>
              <a:gd name="T8" fmla="*/ 293 w 300"/>
              <a:gd name="T9" fmla="*/ 143 h 310"/>
              <a:gd name="T10" fmla="*/ 264 w 300"/>
              <a:gd name="T11" fmla="*/ 143 h 310"/>
              <a:gd name="T12" fmla="*/ 170 w 300"/>
              <a:gd name="T13" fmla="*/ 237 h 310"/>
              <a:gd name="T14" fmla="*/ 170 w 300"/>
              <a:gd name="T15" fmla="*/ 21 h 310"/>
              <a:gd name="T16" fmla="*/ 150 w 300"/>
              <a:gd name="T17" fmla="*/ 0 h 310"/>
              <a:gd name="T18" fmla="*/ 129 w 300"/>
              <a:gd name="T19" fmla="*/ 21 h 310"/>
              <a:gd name="T20" fmla="*/ 129 w 300"/>
              <a:gd name="T21" fmla="*/ 237 h 310"/>
              <a:gd name="T22" fmla="*/ 35 w 300"/>
              <a:gd name="T23" fmla="*/ 143 h 310"/>
              <a:gd name="T24" fmla="*/ 20 w 300"/>
              <a:gd name="T25" fmla="*/ 137 h 310"/>
              <a:gd name="T26" fmla="*/ 6 w 300"/>
              <a:gd name="T27" fmla="*/ 143 h 310"/>
              <a:gd name="T28" fmla="*/ 0 w 300"/>
              <a:gd name="T29" fmla="*/ 158 h 310"/>
              <a:gd name="T30" fmla="*/ 6 w 300"/>
              <a:gd name="T31" fmla="*/ 173 h 310"/>
              <a:gd name="T32" fmla="*/ 135 w 300"/>
              <a:gd name="T33" fmla="*/ 30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0" h="310">
                <a:moveTo>
                  <a:pt x="135" y="302"/>
                </a:moveTo>
                <a:cubicBezTo>
                  <a:pt x="143" y="310"/>
                  <a:pt x="156" y="310"/>
                  <a:pt x="164" y="302"/>
                </a:cubicBezTo>
                <a:cubicBezTo>
                  <a:pt x="293" y="173"/>
                  <a:pt x="293" y="173"/>
                  <a:pt x="293" y="173"/>
                </a:cubicBezTo>
                <a:cubicBezTo>
                  <a:pt x="297" y="169"/>
                  <a:pt x="300" y="164"/>
                  <a:pt x="300" y="158"/>
                </a:cubicBezTo>
                <a:cubicBezTo>
                  <a:pt x="300" y="153"/>
                  <a:pt x="297" y="147"/>
                  <a:pt x="293" y="143"/>
                </a:cubicBezTo>
                <a:cubicBezTo>
                  <a:pt x="286" y="135"/>
                  <a:pt x="272" y="135"/>
                  <a:pt x="264" y="143"/>
                </a:cubicBezTo>
                <a:cubicBezTo>
                  <a:pt x="170" y="237"/>
                  <a:pt x="170" y="237"/>
                  <a:pt x="170" y="237"/>
                </a:cubicBezTo>
                <a:cubicBezTo>
                  <a:pt x="170" y="21"/>
                  <a:pt x="170" y="21"/>
                  <a:pt x="170" y="21"/>
                </a:cubicBezTo>
                <a:cubicBezTo>
                  <a:pt x="170" y="9"/>
                  <a:pt x="161" y="0"/>
                  <a:pt x="150" y="0"/>
                </a:cubicBezTo>
                <a:cubicBezTo>
                  <a:pt x="138" y="0"/>
                  <a:pt x="129" y="9"/>
                  <a:pt x="129" y="21"/>
                </a:cubicBezTo>
                <a:cubicBezTo>
                  <a:pt x="129" y="237"/>
                  <a:pt x="129" y="237"/>
                  <a:pt x="129" y="237"/>
                </a:cubicBezTo>
                <a:cubicBezTo>
                  <a:pt x="35" y="143"/>
                  <a:pt x="35" y="143"/>
                  <a:pt x="35" y="143"/>
                </a:cubicBezTo>
                <a:cubicBezTo>
                  <a:pt x="31" y="139"/>
                  <a:pt x="26" y="137"/>
                  <a:pt x="20" y="137"/>
                </a:cubicBezTo>
                <a:cubicBezTo>
                  <a:pt x="15" y="137"/>
                  <a:pt x="10" y="139"/>
                  <a:pt x="6" y="143"/>
                </a:cubicBezTo>
                <a:cubicBezTo>
                  <a:pt x="2" y="147"/>
                  <a:pt x="0" y="153"/>
                  <a:pt x="0" y="158"/>
                </a:cubicBezTo>
                <a:cubicBezTo>
                  <a:pt x="0" y="164"/>
                  <a:pt x="2" y="169"/>
                  <a:pt x="6" y="173"/>
                </a:cubicBezTo>
                <a:lnTo>
                  <a:pt x="135" y="30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dirty="0"/>
          </a:p>
        </p:txBody>
      </p:sp>
    </p:spTree>
    <p:extLst>
      <p:ext uri="{BB962C8B-B14F-4D97-AF65-F5344CB8AC3E}">
        <p14:creationId xmlns:p14="http://schemas.microsoft.com/office/powerpoint/2010/main" val="132730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 Long">
    <p:spTree>
      <p:nvGrpSpPr>
        <p:cNvPr id="1" name=""/>
        <p:cNvGrpSpPr/>
        <p:nvPr/>
      </p:nvGrpSpPr>
      <p:grpSpPr>
        <a:xfrm>
          <a:off x="0" y="0"/>
          <a:ext cx="0" cy="0"/>
          <a:chOff x="0" y="0"/>
          <a:chExt cx="0" cy="0"/>
        </a:xfrm>
      </p:grpSpPr>
      <p:grpSp>
        <p:nvGrpSpPr>
          <p:cNvPr id="104" name="Group 103">
            <a:extLst>
              <a:ext uri="{FF2B5EF4-FFF2-40B4-BE49-F238E27FC236}">
                <a16:creationId xmlns:a16="http://schemas.microsoft.com/office/drawing/2014/main" id="{CA1A4D69-CC3C-48E5-A867-07602FB470C6}"/>
              </a:ext>
            </a:extLst>
          </p:cNvPr>
          <p:cNvGrpSpPr/>
          <p:nvPr userDrawn="1"/>
        </p:nvGrpSpPr>
        <p:grpSpPr>
          <a:xfrm>
            <a:off x="11377466" y="216000"/>
            <a:ext cx="597377" cy="476788"/>
            <a:chOff x="11377463" y="216000"/>
            <a:chExt cx="597377" cy="476788"/>
          </a:xfrm>
        </p:grpSpPr>
        <p:sp>
          <p:nvSpPr>
            <p:cNvPr id="105" name="Freeform 5">
              <a:extLst>
                <a:ext uri="{FF2B5EF4-FFF2-40B4-BE49-F238E27FC236}">
                  <a16:creationId xmlns:a16="http://schemas.microsoft.com/office/drawing/2014/main" id="{DB62EFD1-A357-4E17-964A-0FABF754208A}"/>
                </a:ext>
              </a:extLst>
            </p:cNvPr>
            <p:cNvSpPr>
              <a:spLocks noEditPoints="1"/>
            </p:cNvSpPr>
            <p:nvPr/>
          </p:nvSpPr>
          <p:spPr bwMode="auto">
            <a:xfrm>
              <a:off x="11713256" y="572199"/>
              <a:ext cx="81629" cy="120589"/>
            </a:xfrm>
            <a:custGeom>
              <a:avLst/>
              <a:gdLst>
                <a:gd name="T0" fmla="*/ 26 w 701"/>
                <a:gd name="T1" fmla="*/ 337 h 1025"/>
                <a:gd name="T2" fmla="*/ 31 w 701"/>
                <a:gd name="T3" fmla="*/ 257 h 1025"/>
                <a:gd name="T4" fmla="*/ 100 w 701"/>
                <a:gd name="T5" fmla="*/ 67 h 1025"/>
                <a:gd name="T6" fmla="*/ 350 w 701"/>
                <a:gd name="T7" fmla="*/ 0 h 1025"/>
                <a:gd name="T8" fmla="*/ 574 w 701"/>
                <a:gd name="T9" fmla="*/ 59 h 1025"/>
                <a:gd name="T10" fmla="*/ 667 w 701"/>
                <a:gd name="T11" fmla="*/ 291 h 1025"/>
                <a:gd name="T12" fmla="*/ 667 w 701"/>
                <a:gd name="T13" fmla="*/ 832 h 1025"/>
                <a:gd name="T14" fmla="*/ 701 w 701"/>
                <a:gd name="T15" fmla="*/ 1005 h 1025"/>
                <a:gd name="T16" fmla="*/ 440 w 701"/>
                <a:gd name="T17" fmla="*/ 1005 h 1025"/>
                <a:gd name="T18" fmla="*/ 422 w 701"/>
                <a:gd name="T19" fmla="*/ 889 h 1025"/>
                <a:gd name="T20" fmla="*/ 229 w 701"/>
                <a:gd name="T21" fmla="*/ 1025 h 1025"/>
                <a:gd name="T22" fmla="*/ 0 w 701"/>
                <a:gd name="T23" fmla="*/ 734 h 1025"/>
                <a:gd name="T24" fmla="*/ 82 w 701"/>
                <a:gd name="T25" fmla="*/ 466 h 1025"/>
                <a:gd name="T26" fmla="*/ 294 w 701"/>
                <a:gd name="T27" fmla="*/ 381 h 1025"/>
                <a:gd name="T28" fmla="*/ 412 w 701"/>
                <a:gd name="T29" fmla="*/ 268 h 1025"/>
                <a:gd name="T30" fmla="*/ 340 w 701"/>
                <a:gd name="T31" fmla="*/ 177 h 1025"/>
                <a:gd name="T32" fmla="*/ 265 w 701"/>
                <a:gd name="T33" fmla="*/ 286 h 1025"/>
                <a:gd name="T34" fmla="*/ 268 w 701"/>
                <a:gd name="T35" fmla="*/ 337 h 1025"/>
                <a:gd name="T36" fmla="*/ 26 w 701"/>
                <a:gd name="T37" fmla="*/ 337 h 1025"/>
                <a:gd name="T38" fmla="*/ 407 w 701"/>
                <a:gd name="T39" fmla="*/ 538 h 1025"/>
                <a:gd name="T40" fmla="*/ 276 w 701"/>
                <a:gd name="T41" fmla="*/ 708 h 1025"/>
                <a:gd name="T42" fmla="*/ 340 w 701"/>
                <a:gd name="T43" fmla="*/ 817 h 1025"/>
                <a:gd name="T44" fmla="*/ 407 w 701"/>
                <a:gd name="T45" fmla="*/ 693 h 1025"/>
                <a:gd name="T46" fmla="*/ 407 w 701"/>
                <a:gd name="T47" fmla="*/ 538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1" h="1025">
                  <a:moveTo>
                    <a:pt x="26" y="337"/>
                  </a:moveTo>
                  <a:cubicBezTo>
                    <a:pt x="31" y="257"/>
                    <a:pt x="31" y="257"/>
                    <a:pt x="31" y="257"/>
                  </a:cubicBezTo>
                  <a:cubicBezTo>
                    <a:pt x="33" y="149"/>
                    <a:pt x="49" y="103"/>
                    <a:pt x="100" y="67"/>
                  </a:cubicBezTo>
                  <a:cubicBezTo>
                    <a:pt x="154" y="25"/>
                    <a:pt x="252" y="0"/>
                    <a:pt x="350" y="0"/>
                  </a:cubicBezTo>
                  <a:cubicBezTo>
                    <a:pt x="438" y="0"/>
                    <a:pt x="520" y="23"/>
                    <a:pt x="574" y="59"/>
                  </a:cubicBezTo>
                  <a:cubicBezTo>
                    <a:pt x="639" y="103"/>
                    <a:pt x="667" y="175"/>
                    <a:pt x="667" y="291"/>
                  </a:cubicBezTo>
                  <a:cubicBezTo>
                    <a:pt x="667" y="832"/>
                    <a:pt x="667" y="832"/>
                    <a:pt x="667" y="832"/>
                  </a:cubicBezTo>
                  <a:cubicBezTo>
                    <a:pt x="667" y="904"/>
                    <a:pt x="675" y="943"/>
                    <a:pt x="701" y="1005"/>
                  </a:cubicBezTo>
                  <a:cubicBezTo>
                    <a:pt x="440" y="1005"/>
                    <a:pt x="440" y="1005"/>
                    <a:pt x="440" y="1005"/>
                  </a:cubicBezTo>
                  <a:cubicBezTo>
                    <a:pt x="428" y="966"/>
                    <a:pt x="425" y="945"/>
                    <a:pt x="422" y="889"/>
                  </a:cubicBezTo>
                  <a:cubicBezTo>
                    <a:pt x="379" y="994"/>
                    <a:pt x="335" y="1025"/>
                    <a:pt x="229" y="1025"/>
                  </a:cubicBezTo>
                  <a:cubicBezTo>
                    <a:pt x="54" y="1025"/>
                    <a:pt x="0" y="953"/>
                    <a:pt x="0" y="734"/>
                  </a:cubicBezTo>
                  <a:cubicBezTo>
                    <a:pt x="0" y="582"/>
                    <a:pt x="20" y="515"/>
                    <a:pt x="82" y="466"/>
                  </a:cubicBezTo>
                  <a:cubicBezTo>
                    <a:pt x="121" y="435"/>
                    <a:pt x="136" y="430"/>
                    <a:pt x="294" y="381"/>
                  </a:cubicBezTo>
                  <a:cubicBezTo>
                    <a:pt x="376" y="355"/>
                    <a:pt x="412" y="324"/>
                    <a:pt x="412" y="268"/>
                  </a:cubicBezTo>
                  <a:cubicBezTo>
                    <a:pt x="412" y="214"/>
                    <a:pt x="384" y="177"/>
                    <a:pt x="340" y="177"/>
                  </a:cubicBezTo>
                  <a:cubicBezTo>
                    <a:pt x="291" y="177"/>
                    <a:pt x="265" y="214"/>
                    <a:pt x="265" y="286"/>
                  </a:cubicBezTo>
                  <a:cubicBezTo>
                    <a:pt x="265" y="296"/>
                    <a:pt x="265" y="317"/>
                    <a:pt x="268" y="337"/>
                  </a:cubicBezTo>
                  <a:cubicBezTo>
                    <a:pt x="26" y="337"/>
                    <a:pt x="26" y="337"/>
                    <a:pt x="26" y="337"/>
                  </a:cubicBezTo>
                  <a:close/>
                  <a:moveTo>
                    <a:pt x="407" y="538"/>
                  </a:moveTo>
                  <a:cubicBezTo>
                    <a:pt x="294" y="587"/>
                    <a:pt x="276" y="610"/>
                    <a:pt x="276" y="708"/>
                  </a:cubicBezTo>
                  <a:cubicBezTo>
                    <a:pt x="276" y="781"/>
                    <a:pt x="299" y="817"/>
                    <a:pt x="340" y="817"/>
                  </a:cubicBezTo>
                  <a:cubicBezTo>
                    <a:pt x="389" y="817"/>
                    <a:pt x="407" y="783"/>
                    <a:pt x="407" y="693"/>
                  </a:cubicBezTo>
                  <a:lnTo>
                    <a:pt x="407" y="538"/>
                  </a:lnTo>
                  <a:close/>
                </a:path>
              </a:pathLst>
            </a:custGeom>
            <a:solidFill>
              <a:srgbClr val="5F7B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6" name="Rectangle 6">
              <a:extLst>
                <a:ext uri="{FF2B5EF4-FFF2-40B4-BE49-F238E27FC236}">
                  <a16:creationId xmlns:a16="http://schemas.microsoft.com/office/drawing/2014/main" id="{91FB8DF1-FF0C-44B5-B469-682CFA844C41}"/>
                </a:ext>
              </a:extLst>
            </p:cNvPr>
            <p:cNvSpPr>
              <a:spLocks noChangeArrowheads="1"/>
            </p:cNvSpPr>
            <p:nvPr/>
          </p:nvSpPr>
          <p:spPr bwMode="auto">
            <a:xfrm>
              <a:off x="11817147" y="531385"/>
              <a:ext cx="31539" cy="159548"/>
            </a:xfrm>
            <a:prstGeom prst="rect">
              <a:avLst/>
            </a:prstGeom>
            <a:solidFill>
              <a:srgbClr val="5F7B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7" name="Freeform 7">
              <a:extLst>
                <a:ext uri="{FF2B5EF4-FFF2-40B4-BE49-F238E27FC236}">
                  <a16:creationId xmlns:a16="http://schemas.microsoft.com/office/drawing/2014/main" id="{5704B99E-4776-4C1A-9700-A770D8114744}"/>
                </a:ext>
              </a:extLst>
            </p:cNvPr>
            <p:cNvSpPr>
              <a:spLocks/>
            </p:cNvSpPr>
            <p:nvPr/>
          </p:nvSpPr>
          <p:spPr bwMode="auto">
            <a:xfrm>
              <a:off x="11869093" y="531385"/>
              <a:ext cx="61222" cy="159548"/>
            </a:xfrm>
            <a:custGeom>
              <a:avLst/>
              <a:gdLst>
                <a:gd name="T0" fmla="*/ 353 w 516"/>
                <a:gd name="T1" fmla="*/ 1358 h 1358"/>
                <a:gd name="T2" fmla="*/ 90 w 516"/>
                <a:gd name="T3" fmla="*/ 1358 h 1358"/>
                <a:gd name="T4" fmla="*/ 90 w 516"/>
                <a:gd name="T5" fmla="*/ 595 h 1358"/>
                <a:gd name="T6" fmla="*/ 0 w 516"/>
                <a:gd name="T7" fmla="*/ 595 h 1358"/>
                <a:gd name="T8" fmla="*/ 0 w 516"/>
                <a:gd name="T9" fmla="*/ 373 h 1358"/>
                <a:gd name="T10" fmla="*/ 90 w 516"/>
                <a:gd name="T11" fmla="*/ 373 h 1358"/>
                <a:gd name="T12" fmla="*/ 90 w 516"/>
                <a:gd name="T13" fmla="*/ 242 h 1358"/>
                <a:gd name="T14" fmla="*/ 335 w 516"/>
                <a:gd name="T15" fmla="*/ 0 h 1358"/>
                <a:gd name="T16" fmla="*/ 516 w 516"/>
                <a:gd name="T17" fmla="*/ 0 h 1358"/>
                <a:gd name="T18" fmla="*/ 516 w 516"/>
                <a:gd name="T19" fmla="*/ 219 h 1358"/>
                <a:gd name="T20" fmla="*/ 441 w 516"/>
                <a:gd name="T21" fmla="*/ 219 h 1358"/>
                <a:gd name="T22" fmla="*/ 356 w 516"/>
                <a:gd name="T23" fmla="*/ 293 h 1358"/>
                <a:gd name="T24" fmla="*/ 356 w 516"/>
                <a:gd name="T25" fmla="*/ 373 h 1358"/>
                <a:gd name="T26" fmla="*/ 516 w 516"/>
                <a:gd name="T27" fmla="*/ 373 h 1358"/>
                <a:gd name="T28" fmla="*/ 516 w 516"/>
                <a:gd name="T29" fmla="*/ 595 h 1358"/>
                <a:gd name="T30" fmla="*/ 356 w 516"/>
                <a:gd name="T31" fmla="*/ 595 h 1358"/>
                <a:gd name="T32" fmla="*/ 353 w 516"/>
                <a:gd name="T33" fmla="*/ 1358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6" h="1358">
                  <a:moveTo>
                    <a:pt x="353" y="1358"/>
                  </a:moveTo>
                  <a:cubicBezTo>
                    <a:pt x="90" y="1358"/>
                    <a:pt x="90" y="1358"/>
                    <a:pt x="90" y="1358"/>
                  </a:cubicBezTo>
                  <a:cubicBezTo>
                    <a:pt x="90" y="595"/>
                    <a:pt x="90" y="595"/>
                    <a:pt x="90" y="595"/>
                  </a:cubicBezTo>
                  <a:cubicBezTo>
                    <a:pt x="0" y="595"/>
                    <a:pt x="0" y="595"/>
                    <a:pt x="0" y="595"/>
                  </a:cubicBezTo>
                  <a:cubicBezTo>
                    <a:pt x="0" y="373"/>
                    <a:pt x="0" y="373"/>
                    <a:pt x="0" y="373"/>
                  </a:cubicBezTo>
                  <a:cubicBezTo>
                    <a:pt x="90" y="373"/>
                    <a:pt x="90" y="373"/>
                    <a:pt x="90" y="373"/>
                  </a:cubicBezTo>
                  <a:cubicBezTo>
                    <a:pt x="90" y="242"/>
                    <a:pt x="90" y="242"/>
                    <a:pt x="90" y="242"/>
                  </a:cubicBezTo>
                  <a:cubicBezTo>
                    <a:pt x="90" y="77"/>
                    <a:pt x="168" y="0"/>
                    <a:pt x="335" y="0"/>
                  </a:cubicBezTo>
                  <a:cubicBezTo>
                    <a:pt x="516" y="0"/>
                    <a:pt x="516" y="0"/>
                    <a:pt x="516" y="0"/>
                  </a:cubicBezTo>
                  <a:cubicBezTo>
                    <a:pt x="516" y="219"/>
                    <a:pt x="516" y="219"/>
                    <a:pt x="516" y="219"/>
                  </a:cubicBezTo>
                  <a:cubicBezTo>
                    <a:pt x="441" y="219"/>
                    <a:pt x="441" y="219"/>
                    <a:pt x="441" y="219"/>
                  </a:cubicBezTo>
                  <a:cubicBezTo>
                    <a:pt x="382" y="219"/>
                    <a:pt x="356" y="242"/>
                    <a:pt x="356" y="293"/>
                  </a:cubicBezTo>
                  <a:cubicBezTo>
                    <a:pt x="356" y="373"/>
                    <a:pt x="356" y="373"/>
                    <a:pt x="356" y="373"/>
                  </a:cubicBezTo>
                  <a:cubicBezTo>
                    <a:pt x="516" y="373"/>
                    <a:pt x="516" y="373"/>
                    <a:pt x="516" y="373"/>
                  </a:cubicBezTo>
                  <a:cubicBezTo>
                    <a:pt x="516" y="595"/>
                    <a:pt x="516" y="595"/>
                    <a:pt x="516" y="595"/>
                  </a:cubicBezTo>
                  <a:cubicBezTo>
                    <a:pt x="356" y="595"/>
                    <a:pt x="356" y="595"/>
                    <a:pt x="356" y="595"/>
                  </a:cubicBezTo>
                  <a:lnTo>
                    <a:pt x="353" y="1358"/>
                  </a:lnTo>
                  <a:close/>
                </a:path>
              </a:pathLst>
            </a:custGeom>
            <a:solidFill>
              <a:srgbClr val="5F7B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8" name="Rectangle 8">
              <a:extLst>
                <a:ext uri="{FF2B5EF4-FFF2-40B4-BE49-F238E27FC236}">
                  <a16:creationId xmlns:a16="http://schemas.microsoft.com/office/drawing/2014/main" id="{2B2ADC9D-5BDA-4403-87A3-19400BD76323}"/>
                </a:ext>
              </a:extLst>
            </p:cNvPr>
            <p:cNvSpPr>
              <a:spLocks noChangeArrowheads="1"/>
            </p:cNvSpPr>
            <p:nvPr/>
          </p:nvSpPr>
          <p:spPr bwMode="auto">
            <a:xfrm>
              <a:off x="11943301" y="575910"/>
              <a:ext cx="29683" cy="115023"/>
            </a:xfrm>
            <a:prstGeom prst="rect">
              <a:avLst/>
            </a:prstGeom>
            <a:solidFill>
              <a:srgbClr val="5F7B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09" name="Rectangle 9">
              <a:extLst>
                <a:ext uri="{FF2B5EF4-FFF2-40B4-BE49-F238E27FC236}">
                  <a16:creationId xmlns:a16="http://schemas.microsoft.com/office/drawing/2014/main" id="{4148CFCF-1784-4EDF-923E-1D86E98B5FBA}"/>
                </a:ext>
              </a:extLst>
            </p:cNvPr>
            <p:cNvSpPr>
              <a:spLocks noChangeArrowheads="1"/>
            </p:cNvSpPr>
            <p:nvPr/>
          </p:nvSpPr>
          <p:spPr bwMode="auto">
            <a:xfrm>
              <a:off x="11943301" y="531385"/>
              <a:ext cx="31539" cy="29683"/>
            </a:xfrm>
            <a:prstGeom prst="rect">
              <a:avLst/>
            </a:prstGeom>
            <a:solidFill>
              <a:srgbClr val="5F7B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10" name="Freeform: Shape 109">
              <a:extLst>
                <a:ext uri="{FF2B5EF4-FFF2-40B4-BE49-F238E27FC236}">
                  <a16:creationId xmlns:a16="http://schemas.microsoft.com/office/drawing/2014/main" id="{87261D60-413D-4DFD-9486-B8D550A476B6}"/>
                </a:ext>
              </a:extLst>
            </p:cNvPr>
            <p:cNvSpPr>
              <a:spLocks/>
            </p:cNvSpPr>
            <p:nvPr/>
          </p:nvSpPr>
          <p:spPr bwMode="auto">
            <a:xfrm>
              <a:off x="11377463" y="216000"/>
              <a:ext cx="597376" cy="298688"/>
            </a:xfrm>
            <a:custGeom>
              <a:avLst/>
              <a:gdLst>
                <a:gd name="connsiteX0" fmla="*/ 255537 w 511175"/>
                <a:gd name="connsiteY0" fmla="*/ 107950 h 255588"/>
                <a:gd name="connsiteX1" fmla="*/ 403225 w 511175"/>
                <a:gd name="connsiteY1" fmla="*/ 255289 h 255588"/>
                <a:gd name="connsiteX2" fmla="*/ 403225 w 511175"/>
                <a:gd name="connsiteY2" fmla="*/ 255588 h 255588"/>
                <a:gd name="connsiteX3" fmla="*/ 376427 w 511175"/>
                <a:gd name="connsiteY3" fmla="*/ 255588 h 255588"/>
                <a:gd name="connsiteX4" fmla="*/ 376427 w 511175"/>
                <a:gd name="connsiteY4" fmla="*/ 255289 h 255588"/>
                <a:gd name="connsiteX5" fmla="*/ 255537 w 511175"/>
                <a:gd name="connsiteY5" fmla="*/ 134703 h 255588"/>
                <a:gd name="connsiteX6" fmla="*/ 134748 w 511175"/>
                <a:gd name="connsiteY6" fmla="*/ 255289 h 255588"/>
                <a:gd name="connsiteX7" fmla="*/ 107950 w 511175"/>
                <a:gd name="connsiteY7" fmla="*/ 255588 h 255588"/>
                <a:gd name="connsiteX8" fmla="*/ 107950 w 511175"/>
                <a:gd name="connsiteY8" fmla="*/ 255289 h 255588"/>
                <a:gd name="connsiteX9" fmla="*/ 255537 w 511175"/>
                <a:gd name="connsiteY9" fmla="*/ 107950 h 255588"/>
                <a:gd name="connsiteX10" fmla="*/ 255537 w 511175"/>
                <a:gd name="connsiteY10" fmla="*/ 53975 h 255588"/>
                <a:gd name="connsiteX11" fmla="*/ 457200 w 511175"/>
                <a:gd name="connsiteY11" fmla="*/ 255288 h 255588"/>
                <a:gd name="connsiteX12" fmla="*/ 457200 w 511175"/>
                <a:gd name="connsiteY12" fmla="*/ 255588 h 255588"/>
                <a:gd name="connsiteX13" fmla="*/ 430392 w 511175"/>
                <a:gd name="connsiteY13" fmla="*/ 255588 h 255588"/>
                <a:gd name="connsiteX14" fmla="*/ 430392 w 511175"/>
                <a:gd name="connsiteY14" fmla="*/ 255288 h 255588"/>
                <a:gd name="connsiteX15" fmla="*/ 255537 w 511175"/>
                <a:gd name="connsiteY15" fmla="*/ 80750 h 255588"/>
                <a:gd name="connsiteX16" fmla="*/ 80783 w 511175"/>
                <a:gd name="connsiteY16" fmla="*/ 255288 h 255588"/>
                <a:gd name="connsiteX17" fmla="*/ 53975 w 511175"/>
                <a:gd name="connsiteY17" fmla="*/ 255588 h 255588"/>
                <a:gd name="connsiteX18" fmla="*/ 53975 w 511175"/>
                <a:gd name="connsiteY18" fmla="*/ 255288 h 255588"/>
                <a:gd name="connsiteX19" fmla="*/ 255537 w 511175"/>
                <a:gd name="connsiteY19" fmla="*/ 53975 h 255588"/>
                <a:gd name="connsiteX20" fmla="*/ 255587 w 511175"/>
                <a:gd name="connsiteY20" fmla="*/ 0 h 255588"/>
                <a:gd name="connsiteX21" fmla="*/ 511175 w 511175"/>
                <a:gd name="connsiteY21" fmla="*/ 255288 h 255588"/>
                <a:gd name="connsiteX22" fmla="*/ 511175 w 511175"/>
                <a:gd name="connsiteY22" fmla="*/ 255588 h 255588"/>
                <a:gd name="connsiteX23" fmla="*/ 484355 w 511175"/>
                <a:gd name="connsiteY23" fmla="*/ 255588 h 255588"/>
                <a:gd name="connsiteX24" fmla="*/ 484355 w 511175"/>
                <a:gd name="connsiteY24" fmla="*/ 255288 h 255588"/>
                <a:gd name="connsiteX25" fmla="*/ 255888 w 511175"/>
                <a:gd name="connsiteY25" fmla="*/ 27088 h 255588"/>
                <a:gd name="connsiteX26" fmla="*/ 27420 w 511175"/>
                <a:gd name="connsiteY26" fmla="*/ 255288 h 255588"/>
                <a:gd name="connsiteX27" fmla="*/ 0 w 511175"/>
                <a:gd name="connsiteY27" fmla="*/ 255588 h 255588"/>
                <a:gd name="connsiteX28" fmla="*/ 0 w 511175"/>
                <a:gd name="connsiteY28" fmla="*/ 255288 h 255588"/>
                <a:gd name="connsiteX29" fmla="*/ 255587 w 511175"/>
                <a:gd name="connsiteY29" fmla="*/ 0 h 25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11175" h="255588">
                  <a:moveTo>
                    <a:pt x="255537" y="107950"/>
                  </a:moveTo>
                  <a:cubicBezTo>
                    <a:pt x="337031" y="107950"/>
                    <a:pt x="403225" y="173733"/>
                    <a:pt x="403225" y="255289"/>
                  </a:cubicBezTo>
                  <a:cubicBezTo>
                    <a:pt x="403225" y="255289"/>
                    <a:pt x="403225" y="255289"/>
                    <a:pt x="403225" y="255588"/>
                  </a:cubicBezTo>
                  <a:cubicBezTo>
                    <a:pt x="403225" y="255588"/>
                    <a:pt x="403225" y="255588"/>
                    <a:pt x="376427" y="255588"/>
                  </a:cubicBezTo>
                  <a:cubicBezTo>
                    <a:pt x="376427" y="255588"/>
                    <a:pt x="376427" y="255588"/>
                    <a:pt x="376427" y="255289"/>
                  </a:cubicBezTo>
                  <a:cubicBezTo>
                    <a:pt x="376427" y="188707"/>
                    <a:pt x="322332" y="134703"/>
                    <a:pt x="255537" y="134703"/>
                  </a:cubicBezTo>
                  <a:cubicBezTo>
                    <a:pt x="188843" y="134703"/>
                    <a:pt x="134748" y="188707"/>
                    <a:pt x="134748" y="255289"/>
                  </a:cubicBezTo>
                  <a:cubicBezTo>
                    <a:pt x="134748" y="255289"/>
                    <a:pt x="134748" y="255289"/>
                    <a:pt x="107950" y="255588"/>
                  </a:cubicBezTo>
                  <a:cubicBezTo>
                    <a:pt x="107950" y="255289"/>
                    <a:pt x="107950" y="255289"/>
                    <a:pt x="107950" y="255289"/>
                  </a:cubicBezTo>
                  <a:cubicBezTo>
                    <a:pt x="107950" y="174033"/>
                    <a:pt x="173844" y="107950"/>
                    <a:pt x="255537" y="107950"/>
                  </a:cubicBezTo>
                  <a:close/>
                  <a:moveTo>
                    <a:pt x="255537" y="53975"/>
                  </a:moveTo>
                  <a:cubicBezTo>
                    <a:pt x="366972" y="53975"/>
                    <a:pt x="457200" y="144092"/>
                    <a:pt x="457200" y="255288"/>
                  </a:cubicBezTo>
                  <a:cubicBezTo>
                    <a:pt x="457200" y="255288"/>
                    <a:pt x="457200" y="255288"/>
                    <a:pt x="457200" y="255588"/>
                  </a:cubicBezTo>
                  <a:cubicBezTo>
                    <a:pt x="457200" y="255588"/>
                    <a:pt x="457200" y="255588"/>
                    <a:pt x="430392" y="255588"/>
                  </a:cubicBezTo>
                  <a:cubicBezTo>
                    <a:pt x="430392" y="255288"/>
                    <a:pt x="430392" y="255288"/>
                    <a:pt x="430392" y="255288"/>
                  </a:cubicBezTo>
                  <a:cubicBezTo>
                    <a:pt x="430392" y="158778"/>
                    <a:pt x="351967" y="80750"/>
                    <a:pt x="255537" y="80750"/>
                  </a:cubicBezTo>
                  <a:cubicBezTo>
                    <a:pt x="158908" y="80750"/>
                    <a:pt x="80783" y="158978"/>
                    <a:pt x="80783" y="255288"/>
                  </a:cubicBezTo>
                  <a:cubicBezTo>
                    <a:pt x="80783" y="255288"/>
                    <a:pt x="80783" y="255288"/>
                    <a:pt x="53975" y="255588"/>
                  </a:cubicBezTo>
                  <a:cubicBezTo>
                    <a:pt x="53975" y="255588"/>
                    <a:pt x="53975" y="255588"/>
                    <a:pt x="53975" y="255288"/>
                  </a:cubicBezTo>
                  <a:cubicBezTo>
                    <a:pt x="53975" y="144092"/>
                    <a:pt x="144203" y="53975"/>
                    <a:pt x="255537" y="53975"/>
                  </a:cubicBezTo>
                  <a:close/>
                  <a:moveTo>
                    <a:pt x="255587" y="0"/>
                  </a:moveTo>
                  <a:cubicBezTo>
                    <a:pt x="396691" y="0"/>
                    <a:pt x="511175" y="114450"/>
                    <a:pt x="511175" y="255288"/>
                  </a:cubicBezTo>
                  <a:cubicBezTo>
                    <a:pt x="511175" y="255288"/>
                    <a:pt x="511175" y="255288"/>
                    <a:pt x="511175" y="255588"/>
                  </a:cubicBezTo>
                  <a:cubicBezTo>
                    <a:pt x="511175" y="255588"/>
                    <a:pt x="511175" y="255588"/>
                    <a:pt x="484355" y="255588"/>
                  </a:cubicBezTo>
                  <a:cubicBezTo>
                    <a:pt x="484355" y="255588"/>
                    <a:pt x="484355" y="255588"/>
                    <a:pt x="484355" y="255288"/>
                  </a:cubicBezTo>
                  <a:cubicBezTo>
                    <a:pt x="484355" y="129343"/>
                    <a:pt x="381980" y="27088"/>
                    <a:pt x="255888" y="27088"/>
                  </a:cubicBezTo>
                  <a:cubicBezTo>
                    <a:pt x="129795" y="27088"/>
                    <a:pt x="27420" y="129144"/>
                    <a:pt x="27420" y="255288"/>
                  </a:cubicBezTo>
                  <a:cubicBezTo>
                    <a:pt x="27420" y="255288"/>
                    <a:pt x="27420" y="255288"/>
                    <a:pt x="0" y="255588"/>
                  </a:cubicBezTo>
                  <a:cubicBezTo>
                    <a:pt x="0" y="255288"/>
                    <a:pt x="0" y="255288"/>
                    <a:pt x="0" y="255288"/>
                  </a:cubicBezTo>
                  <a:cubicBezTo>
                    <a:pt x="0" y="114450"/>
                    <a:pt x="114584" y="0"/>
                    <a:pt x="255587" y="0"/>
                  </a:cubicBezTo>
                  <a:close/>
                </a:path>
              </a:pathLst>
            </a:custGeom>
            <a:solidFill>
              <a:srgbClr val="5F7B7C"/>
            </a:solidFill>
            <a:ln>
              <a:noFill/>
            </a:ln>
          </p:spPr>
          <p:txBody>
            <a:bodyPr vert="horz" wrap="square" lIns="91440" tIns="45720" rIns="91440" bIns="45720" numCol="1" anchor="t" anchorCtr="0" compatLnSpc="1">
              <a:prstTxWarp prst="textNoShape">
                <a:avLst/>
              </a:prstTxWarp>
              <a:noAutofit/>
            </a:bodyPr>
            <a:lstStyle/>
            <a:p>
              <a:endParaRPr lang="en-GB" sz="1800"/>
            </a:p>
          </p:txBody>
        </p:sp>
        <p:sp>
          <p:nvSpPr>
            <p:cNvPr id="111" name="Freeform 13">
              <a:extLst>
                <a:ext uri="{FF2B5EF4-FFF2-40B4-BE49-F238E27FC236}">
                  <a16:creationId xmlns:a16="http://schemas.microsoft.com/office/drawing/2014/main" id="{A1260101-21B5-431A-B279-EE8359BFACC7}"/>
                </a:ext>
              </a:extLst>
            </p:cNvPr>
            <p:cNvSpPr>
              <a:spLocks/>
            </p:cNvSpPr>
            <p:nvPr/>
          </p:nvSpPr>
          <p:spPr bwMode="auto">
            <a:xfrm>
              <a:off x="11609364" y="446045"/>
              <a:ext cx="135431" cy="68643"/>
            </a:xfrm>
            <a:custGeom>
              <a:avLst/>
              <a:gdLst>
                <a:gd name="T0" fmla="*/ 265 w 1159"/>
                <a:gd name="T1" fmla="*/ 580 h 583"/>
                <a:gd name="T2" fmla="*/ 579 w 1159"/>
                <a:gd name="T3" fmla="*/ 266 h 583"/>
                <a:gd name="T4" fmla="*/ 894 w 1159"/>
                <a:gd name="T5" fmla="*/ 580 h 583"/>
                <a:gd name="T6" fmla="*/ 894 w 1159"/>
                <a:gd name="T7" fmla="*/ 583 h 583"/>
                <a:gd name="T8" fmla="*/ 1159 w 1159"/>
                <a:gd name="T9" fmla="*/ 583 h 583"/>
                <a:gd name="T10" fmla="*/ 1159 w 1159"/>
                <a:gd name="T11" fmla="*/ 580 h 583"/>
                <a:gd name="T12" fmla="*/ 579 w 1159"/>
                <a:gd name="T13" fmla="*/ 0 h 583"/>
                <a:gd name="T14" fmla="*/ 0 w 1159"/>
                <a:gd name="T15" fmla="*/ 580 h 583"/>
                <a:gd name="T16" fmla="*/ 0 w 1159"/>
                <a:gd name="T17" fmla="*/ 583 h 583"/>
                <a:gd name="T18" fmla="*/ 265 w 1159"/>
                <a:gd name="T19" fmla="*/ 580 h 583"/>
                <a:gd name="T20" fmla="*/ 265 w 1159"/>
                <a:gd name="T21" fmla="*/ 58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9" h="583">
                  <a:moveTo>
                    <a:pt x="265" y="580"/>
                  </a:moveTo>
                  <a:cubicBezTo>
                    <a:pt x="265" y="408"/>
                    <a:pt x="407" y="266"/>
                    <a:pt x="579" y="266"/>
                  </a:cubicBezTo>
                  <a:cubicBezTo>
                    <a:pt x="752" y="266"/>
                    <a:pt x="894" y="405"/>
                    <a:pt x="894" y="580"/>
                  </a:cubicBezTo>
                  <a:cubicBezTo>
                    <a:pt x="894" y="580"/>
                    <a:pt x="894" y="580"/>
                    <a:pt x="894" y="583"/>
                  </a:cubicBezTo>
                  <a:cubicBezTo>
                    <a:pt x="1159" y="583"/>
                    <a:pt x="1159" y="583"/>
                    <a:pt x="1159" y="583"/>
                  </a:cubicBezTo>
                  <a:cubicBezTo>
                    <a:pt x="1159" y="580"/>
                    <a:pt x="1159" y="580"/>
                    <a:pt x="1159" y="580"/>
                  </a:cubicBezTo>
                  <a:cubicBezTo>
                    <a:pt x="1159" y="258"/>
                    <a:pt x="899" y="0"/>
                    <a:pt x="579" y="0"/>
                  </a:cubicBezTo>
                  <a:cubicBezTo>
                    <a:pt x="257" y="0"/>
                    <a:pt x="0" y="261"/>
                    <a:pt x="0" y="580"/>
                  </a:cubicBezTo>
                  <a:cubicBezTo>
                    <a:pt x="0" y="583"/>
                    <a:pt x="0" y="583"/>
                    <a:pt x="0" y="583"/>
                  </a:cubicBezTo>
                  <a:cubicBezTo>
                    <a:pt x="265" y="580"/>
                    <a:pt x="265" y="580"/>
                    <a:pt x="265" y="580"/>
                  </a:cubicBezTo>
                  <a:cubicBezTo>
                    <a:pt x="265" y="580"/>
                    <a:pt x="265" y="580"/>
                    <a:pt x="265" y="580"/>
                  </a:cubicBezTo>
                </a:path>
              </a:pathLst>
            </a:custGeom>
            <a:solidFill>
              <a:srgbClr val="A5D8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
        <p:nvSpPr>
          <p:cNvPr id="3" name="Title 2">
            <a:extLst>
              <a:ext uri="{FF2B5EF4-FFF2-40B4-BE49-F238E27FC236}">
                <a16:creationId xmlns:a16="http://schemas.microsoft.com/office/drawing/2014/main" id="{85B9E0BE-7052-4CA1-86AD-E47497DE3D9A}"/>
              </a:ext>
            </a:extLst>
          </p:cNvPr>
          <p:cNvSpPr>
            <a:spLocks noGrp="1"/>
          </p:cNvSpPr>
          <p:nvPr>
            <p:ph type="title" hasCustomPrompt="1"/>
          </p:nvPr>
        </p:nvSpPr>
        <p:spPr/>
        <p:txBody>
          <a:bodyPr/>
          <a:lstStyle>
            <a:lvl1pPr>
              <a:defRPr/>
            </a:lvl1pPr>
          </a:lstStyle>
          <a:p>
            <a:r>
              <a:rPr lang="en-US" dirty="0"/>
              <a:t>Content</a:t>
            </a:r>
            <a:endParaRPr lang="en-GB" dirty="0"/>
          </a:p>
        </p:txBody>
      </p:sp>
      <p:sp>
        <p:nvSpPr>
          <p:cNvPr id="14" name="Freeform 7770">
            <a:extLst>
              <a:ext uri="{FF2B5EF4-FFF2-40B4-BE49-F238E27FC236}">
                <a16:creationId xmlns:a16="http://schemas.microsoft.com/office/drawing/2014/main" id="{E943C021-D928-4E83-B237-D1C170CA3A69}"/>
              </a:ext>
            </a:extLst>
          </p:cNvPr>
          <p:cNvSpPr>
            <a:spLocks/>
          </p:cNvSpPr>
          <p:nvPr userDrawn="1"/>
        </p:nvSpPr>
        <p:spPr bwMode="auto">
          <a:xfrm>
            <a:off x="1260475" y="1687139"/>
            <a:ext cx="156244" cy="161925"/>
          </a:xfrm>
          <a:custGeom>
            <a:avLst/>
            <a:gdLst>
              <a:gd name="T0" fmla="*/ 135 w 300"/>
              <a:gd name="T1" fmla="*/ 302 h 310"/>
              <a:gd name="T2" fmla="*/ 164 w 300"/>
              <a:gd name="T3" fmla="*/ 302 h 310"/>
              <a:gd name="T4" fmla="*/ 293 w 300"/>
              <a:gd name="T5" fmla="*/ 173 h 310"/>
              <a:gd name="T6" fmla="*/ 300 w 300"/>
              <a:gd name="T7" fmla="*/ 158 h 310"/>
              <a:gd name="T8" fmla="*/ 293 w 300"/>
              <a:gd name="T9" fmla="*/ 143 h 310"/>
              <a:gd name="T10" fmla="*/ 264 w 300"/>
              <a:gd name="T11" fmla="*/ 143 h 310"/>
              <a:gd name="T12" fmla="*/ 170 w 300"/>
              <a:gd name="T13" fmla="*/ 237 h 310"/>
              <a:gd name="T14" fmla="*/ 170 w 300"/>
              <a:gd name="T15" fmla="*/ 21 h 310"/>
              <a:gd name="T16" fmla="*/ 150 w 300"/>
              <a:gd name="T17" fmla="*/ 0 h 310"/>
              <a:gd name="T18" fmla="*/ 129 w 300"/>
              <a:gd name="T19" fmla="*/ 21 h 310"/>
              <a:gd name="T20" fmla="*/ 129 w 300"/>
              <a:gd name="T21" fmla="*/ 237 h 310"/>
              <a:gd name="T22" fmla="*/ 35 w 300"/>
              <a:gd name="T23" fmla="*/ 143 h 310"/>
              <a:gd name="T24" fmla="*/ 20 w 300"/>
              <a:gd name="T25" fmla="*/ 137 h 310"/>
              <a:gd name="T26" fmla="*/ 6 w 300"/>
              <a:gd name="T27" fmla="*/ 143 h 310"/>
              <a:gd name="T28" fmla="*/ 0 w 300"/>
              <a:gd name="T29" fmla="*/ 158 h 310"/>
              <a:gd name="T30" fmla="*/ 6 w 300"/>
              <a:gd name="T31" fmla="*/ 173 h 310"/>
              <a:gd name="T32" fmla="*/ 135 w 300"/>
              <a:gd name="T33" fmla="*/ 30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0" h="310">
                <a:moveTo>
                  <a:pt x="135" y="302"/>
                </a:moveTo>
                <a:cubicBezTo>
                  <a:pt x="143" y="310"/>
                  <a:pt x="156" y="310"/>
                  <a:pt x="164" y="302"/>
                </a:cubicBezTo>
                <a:cubicBezTo>
                  <a:pt x="293" y="173"/>
                  <a:pt x="293" y="173"/>
                  <a:pt x="293" y="173"/>
                </a:cubicBezTo>
                <a:cubicBezTo>
                  <a:pt x="297" y="169"/>
                  <a:pt x="300" y="164"/>
                  <a:pt x="300" y="158"/>
                </a:cubicBezTo>
                <a:cubicBezTo>
                  <a:pt x="300" y="153"/>
                  <a:pt x="297" y="147"/>
                  <a:pt x="293" y="143"/>
                </a:cubicBezTo>
                <a:cubicBezTo>
                  <a:pt x="286" y="135"/>
                  <a:pt x="272" y="135"/>
                  <a:pt x="264" y="143"/>
                </a:cubicBezTo>
                <a:cubicBezTo>
                  <a:pt x="170" y="237"/>
                  <a:pt x="170" y="237"/>
                  <a:pt x="170" y="237"/>
                </a:cubicBezTo>
                <a:cubicBezTo>
                  <a:pt x="170" y="21"/>
                  <a:pt x="170" y="21"/>
                  <a:pt x="170" y="21"/>
                </a:cubicBezTo>
                <a:cubicBezTo>
                  <a:pt x="170" y="9"/>
                  <a:pt x="161" y="0"/>
                  <a:pt x="150" y="0"/>
                </a:cubicBezTo>
                <a:cubicBezTo>
                  <a:pt x="138" y="0"/>
                  <a:pt x="129" y="9"/>
                  <a:pt x="129" y="21"/>
                </a:cubicBezTo>
                <a:cubicBezTo>
                  <a:pt x="129" y="237"/>
                  <a:pt x="129" y="237"/>
                  <a:pt x="129" y="237"/>
                </a:cubicBezTo>
                <a:cubicBezTo>
                  <a:pt x="35" y="143"/>
                  <a:pt x="35" y="143"/>
                  <a:pt x="35" y="143"/>
                </a:cubicBezTo>
                <a:cubicBezTo>
                  <a:pt x="31" y="139"/>
                  <a:pt x="26" y="137"/>
                  <a:pt x="20" y="137"/>
                </a:cubicBezTo>
                <a:cubicBezTo>
                  <a:pt x="15" y="137"/>
                  <a:pt x="10" y="139"/>
                  <a:pt x="6" y="143"/>
                </a:cubicBezTo>
                <a:cubicBezTo>
                  <a:pt x="2" y="147"/>
                  <a:pt x="0" y="153"/>
                  <a:pt x="0" y="158"/>
                </a:cubicBezTo>
                <a:cubicBezTo>
                  <a:pt x="0" y="164"/>
                  <a:pt x="2" y="169"/>
                  <a:pt x="6" y="173"/>
                </a:cubicBezTo>
                <a:lnTo>
                  <a:pt x="135" y="30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25" name="Freeform: Shape 24">
            <a:extLst>
              <a:ext uri="{FF2B5EF4-FFF2-40B4-BE49-F238E27FC236}">
                <a16:creationId xmlns:a16="http://schemas.microsoft.com/office/drawing/2014/main" id="{F68A589F-3411-4862-B742-9B19AB7C9D44}"/>
              </a:ext>
            </a:extLst>
          </p:cNvPr>
          <p:cNvSpPr/>
          <p:nvPr userDrawn="1"/>
        </p:nvSpPr>
        <p:spPr>
          <a:xfrm>
            <a:off x="3379083" y="0"/>
            <a:ext cx="2820039" cy="1119276"/>
          </a:xfrm>
          <a:custGeom>
            <a:avLst/>
            <a:gdLst>
              <a:gd name="connsiteX0" fmla="*/ 0 w 2820038"/>
              <a:gd name="connsiteY0" fmla="*/ 0 h 1119276"/>
              <a:gd name="connsiteX1" fmla="*/ 687468 w 2820038"/>
              <a:gd name="connsiteY1" fmla="*/ 0 h 1119276"/>
              <a:gd name="connsiteX2" fmla="*/ 748865 w 2820038"/>
              <a:gd name="connsiteY2" fmla="*/ 113116 h 1119276"/>
              <a:gd name="connsiteX3" fmla="*/ 1410019 w 2820038"/>
              <a:gd name="connsiteY3" fmla="*/ 464649 h 1119276"/>
              <a:gd name="connsiteX4" fmla="*/ 2071174 w 2820038"/>
              <a:gd name="connsiteY4" fmla="*/ 113116 h 1119276"/>
              <a:gd name="connsiteX5" fmla="*/ 2132571 w 2820038"/>
              <a:gd name="connsiteY5" fmla="*/ 0 h 1119276"/>
              <a:gd name="connsiteX6" fmla="*/ 2820038 w 2820038"/>
              <a:gd name="connsiteY6" fmla="*/ 0 h 1119276"/>
              <a:gd name="connsiteX7" fmla="*/ 2747870 w 2820038"/>
              <a:gd name="connsiteY7" fmla="*/ 232489 h 1119276"/>
              <a:gd name="connsiteX8" fmla="*/ 1410019 w 2820038"/>
              <a:gd name="connsiteY8" fmla="*/ 1119276 h 1119276"/>
              <a:gd name="connsiteX9" fmla="*/ 72169 w 2820038"/>
              <a:gd name="connsiteY9" fmla="*/ 232489 h 111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0038" h="1119276">
                <a:moveTo>
                  <a:pt x="0" y="0"/>
                </a:moveTo>
                <a:lnTo>
                  <a:pt x="687468" y="0"/>
                </a:lnTo>
                <a:lnTo>
                  <a:pt x="748865" y="113116"/>
                </a:lnTo>
                <a:cubicBezTo>
                  <a:pt x="892150" y="325206"/>
                  <a:pt x="1134801" y="464649"/>
                  <a:pt x="1410019" y="464649"/>
                </a:cubicBezTo>
                <a:cubicBezTo>
                  <a:pt x="1685238" y="464649"/>
                  <a:pt x="1927889" y="325206"/>
                  <a:pt x="2071174" y="113116"/>
                </a:cubicBezTo>
                <a:lnTo>
                  <a:pt x="2132571" y="0"/>
                </a:lnTo>
                <a:lnTo>
                  <a:pt x="2820038" y="0"/>
                </a:lnTo>
                <a:lnTo>
                  <a:pt x="2747870" y="232489"/>
                </a:lnTo>
                <a:cubicBezTo>
                  <a:pt x="2527451" y="753617"/>
                  <a:pt x="2011438" y="1119276"/>
                  <a:pt x="1410019" y="1119276"/>
                </a:cubicBezTo>
                <a:cubicBezTo>
                  <a:pt x="808601" y="1119276"/>
                  <a:pt x="292587" y="753617"/>
                  <a:pt x="72169" y="232489"/>
                </a:cubicBezTo>
                <a:close/>
              </a:path>
            </a:pathLst>
          </a:custGeom>
          <a:solidFill>
            <a:srgbClr val="9BCF7E">
              <a:alpha val="25000"/>
            </a:srgbClr>
          </a:solidFill>
          <a:ln w="5513"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200" dirty="0" err="1">
              <a:solidFill>
                <a:schemeClr val="tx1"/>
              </a:solidFill>
            </a:endParaRPr>
          </a:p>
        </p:txBody>
      </p:sp>
      <p:pic>
        <p:nvPicPr>
          <p:cNvPr id="32" name="Graphic 31">
            <a:extLst>
              <a:ext uri="{FF2B5EF4-FFF2-40B4-BE49-F238E27FC236}">
                <a16:creationId xmlns:a16="http://schemas.microsoft.com/office/drawing/2014/main" id="{788F7C0D-3355-417D-BC5B-FDEA1716716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830" b="82250"/>
          <a:stretch/>
        </p:blipFill>
        <p:spPr>
          <a:xfrm rot="10800000">
            <a:off x="4655813" y="-1"/>
            <a:ext cx="5442177" cy="994088"/>
          </a:xfrm>
          <a:custGeom>
            <a:avLst/>
            <a:gdLst>
              <a:gd name="connsiteX0" fmla="*/ 5442177 w 5442177"/>
              <a:gd name="connsiteY0" fmla="*/ 994088 h 994088"/>
              <a:gd name="connsiteX1" fmla="*/ 0 w 5442177"/>
              <a:gd name="connsiteY1" fmla="*/ 994088 h 994088"/>
              <a:gd name="connsiteX2" fmla="*/ 0 w 5442177"/>
              <a:gd name="connsiteY2" fmla="*/ 0 h 994088"/>
              <a:gd name="connsiteX3" fmla="*/ 5442177 w 5442177"/>
              <a:gd name="connsiteY3" fmla="*/ 0 h 994088"/>
            </a:gdLst>
            <a:ahLst/>
            <a:cxnLst>
              <a:cxn ang="0">
                <a:pos x="connsiteX0" y="connsiteY0"/>
              </a:cxn>
              <a:cxn ang="0">
                <a:pos x="connsiteX1" y="connsiteY1"/>
              </a:cxn>
              <a:cxn ang="0">
                <a:pos x="connsiteX2" y="connsiteY2"/>
              </a:cxn>
              <a:cxn ang="0">
                <a:pos x="connsiteX3" y="connsiteY3"/>
              </a:cxn>
            </a:cxnLst>
            <a:rect l="l" t="t" r="r" b="b"/>
            <a:pathLst>
              <a:path w="5442177" h="994088">
                <a:moveTo>
                  <a:pt x="5442177" y="994088"/>
                </a:moveTo>
                <a:lnTo>
                  <a:pt x="0" y="994088"/>
                </a:lnTo>
                <a:lnTo>
                  <a:pt x="0" y="0"/>
                </a:lnTo>
                <a:lnTo>
                  <a:pt x="5442177" y="0"/>
                </a:lnTo>
                <a:close/>
              </a:path>
            </a:pathLst>
          </a:custGeom>
        </p:spPr>
      </p:pic>
    </p:spTree>
    <p:extLst>
      <p:ext uri="{BB962C8B-B14F-4D97-AF65-F5344CB8AC3E}">
        <p14:creationId xmlns:p14="http://schemas.microsoft.com/office/powerpoint/2010/main" val="7716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 Colored background">
    <p:bg>
      <p:bgPr>
        <a:solidFill>
          <a:schemeClr val="accent1"/>
        </a:solidFill>
        <a:effectLst/>
      </p:bgPr>
    </p:bg>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180DA3C2-B1C9-46DC-B965-80C2910F9D1A}"/>
              </a:ext>
            </a:extLst>
          </p:cNvPr>
          <p:cNvSpPr>
            <a:spLocks/>
          </p:cNvSpPr>
          <p:nvPr userDrawn="1"/>
        </p:nvSpPr>
        <p:spPr>
          <a:xfrm>
            <a:off x="6129339" y="-1"/>
            <a:ext cx="606266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en-GB" sz="1200" dirty="0" err="1"/>
          </a:p>
        </p:txBody>
      </p:sp>
      <p:pic>
        <p:nvPicPr>
          <p:cNvPr id="107" name="Graphic 106">
            <a:extLst>
              <a:ext uri="{FF2B5EF4-FFF2-40B4-BE49-F238E27FC236}">
                <a16:creationId xmlns:a16="http://schemas.microsoft.com/office/drawing/2014/main" id="{AB1662A9-A28D-447C-8F2A-63712D904F0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r="53208"/>
          <a:stretch/>
        </p:blipFill>
        <p:spPr>
          <a:xfrm flipH="1">
            <a:off x="2" y="1249156"/>
            <a:ext cx="2148185" cy="4591050"/>
          </a:xfrm>
          <a:prstGeom prst="rect">
            <a:avLst/>
          </a:prstGeom>
        </p:spPr>
      </p:pic>
      <p:pic>
        <p:nvPicPr>
          <p:cNvPr id="109" name="Graphic 108">
            <a:extLst>
              <a:ext uri="{FF2B5EF4-FFF2-40B4-BE49-F238E27FC236}">
                <a16:creationId xmlns:a16="http://schemas.microsoft.com/office/drawing/2014/main" id="{B44E3CBA-9A10-4395-BB06-9FEF275A33B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r="53208"/>
          <a:stretch/>
        </p:blipFill>
        <p:spPr>
          <a:xfrm rot="16200000" flipH="1">
            <a:off x="1221436" y="3488383"/>
            <a:ext cx="2148185" cy="4591051"/>
          </a:xfrm>
          <a:prstGeom prst="rect">
            <a:avLst/>
          </a:prstGeom>
        </p:spPr>
      </p:pic>
      <p:pic>
        <p:nvPicPr>
          <p:cNvPr id="110" name="Graphic 109">
            <a:extLst>
              <a:ext uri="{FF2B5EF4-FFF2-40B4-BE49-F238E27FC236}">
                <a16:creationId xmlns:a16="http://schemas.microsoft.com/office/drawing/2014/main" id="{F578A4C2-3D1D-41AE-927D-3C3C43F00AC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r="86024"/>
          <a:stretch/>
        </p:blipFill>
        <p:spPr>
          <a:xfrm rot="5400000" flipH="1">
            <a:off x="3679802" y="-1974765"/>
            <a:ext cx="641585" cy="4591051"/>
          </a:xfrm>
          <a:prstGeom prst="rect">
            <a:avLst/>
          </a:prstGeom>
        </p:spPr>
      </p:pic>
      <p:sp>
        <p:nvSpPr>
          <p:cNvPr id="112" name="Text Placeholder 57">
            <a:extLst>
              <a:ext uri="{FF2B5EF4-FFF2-40B4-BE49-F238E27FC236}">
                <a16:creationId xmlns:a16="http://schemas.microsoft.com/office/drawing/2014/main" id="{B7464AC1-DC99-4EBF-AE13-A94FB887EB13}"/>
              </a:ext>
            </a:extLst>
          </p:cNvPr>
          <p:cNvSpPr>
            <a:spLocks noGrp="1"/>
          </p:cNvSpPr>
          <p:nvPr>
            <p:ph type="body" sz="quarter" idx="11" hasCustomPrompt="1"/>
          </p:nvPr>
        </p:nvSpPr>
        <p:spPr>
          <a:xfrm>
            <a:off x="6599242" y="1156289"/>
            <a:ext cx="728842" cy="397351"/>
          </a:xfrm>
          <a:prstGeom prst="roundRect">
            <a:avLst>
              <a:gd name="adj" fmla="val 50000"/>
            </a:avLst>
          </a:prstGeom>
          <a:solidFill>
            <a:schemeClr val="bg1"/>
          </a:solidFill>
          <a:ln w="15875">
            <a:solidFill>
              <a:schemeClr val="accent1"/>
            </a:solidFill>
          </a:ln>
        </p:spPr>
        <p:txBody>
          <a:bodyPr wrap="none" lIns="180000" tIns="18000" rIns="144000" bIns="18000" anchor="ctr">
            <a:spAutoFit/>
          </a:bodyPr>
          <a:lstStyle>
            <a:lvl1pPr algn="l">
              <a:lnSpc>
                <a:spcPct val="100000"/>
              </a:lnSpc>
              <a:spcBef>
                <a:spcPts val="0"/>
              </a:spcBef>
              <a:defRPr sz="1600" b="1" cap="all" spc="200" baseline="0">
                <a:solidFill>
                  <a:schemeClr val="accent1"/>
                </a:solidFill>
              </a:defRPr>
            </a:lvl1pPr>
          </a:lstStyle>
          <a:p>
            <a:pPr lvl="0"/>
            <a:r>
              <a:rPr lang="en-US" dirty="0"/>
              <a:t>00</a:t>
            </a:r>
          </a:p>
        </p:txBody>
      </p:sp>
      <p:sp>
        <p:nvSpPr>
          <p:cNvPr id="114" name="Title 112">
            <a:extLst>
              <a:ext uri="{FF2B5EF4-FFF2-40B4-BE49-F238E27FC236}">
                <a16:creationId xmlns:a16="http://schemas.microsoft.com/office/drawing/2014/main" id="{A056DEAB-6CAD-4C6F-AA3C-5E4FC464FE95}"/>
              </a:ext>
            </a:extLst>
          </p:cNvPr>
          <p:cNvSpPr>
            <a:spLocks noGrp="1"/>
          </p:cNvSpPr>
          <p:nvPr>
            <p:ph type="title"/>
          </p:nvPr>
        </p:nvSpPr>
        <p:spPr>
          <a:xfrm>
            <a:off x="6599241" y="1739904"/>
            <a:ext cx="4872035" cy="1714161"/>
          </a:xfrm>
        </p:spPr>
        <p:txBody>
          <a:bodyPr>
            <a:normAutofit/>
          </a:bodyPr>
          <a:lstStyle>
            <a:lvl1pPr>
              <a:lnSpc>
                <a:spcPct val="80000"/>
              </a:lnSpc>
              <a:defRPr sz="5200">
                <a:solidFill>
                  <a:schemeClr val="accent1"/>
                </a:solidFill>
              </a:defRPr>
            </a:lvl1pPr>
          </a:lstStyle>
          <a:p>
            <a:r>
              <a:rPr lang="en-US" dirty="0"/>
              <a:t>Click to edit Master title style</a:t>
            </a:r>
            <a:endParaRPr lang="en-GB" dirty="0"/>
          </a:p>
        </p:txBody>
      </p:sp>
      <p:sp>
        <p:nvSpPr>
          <p:cNvPr id="116" name="Text Placeholder 57">
            <a:extLst>
              <a:ext uri="{FF2B5EF4-FFF2-40B4-BE49-F238E27FC236}">
                <a16:creationId xmlns:a16="http://schemas.microsoft.com/office/drawing/2014/main" id="{EF7B753F-E263-48A4-876C-0550E74CDE84}"/>
              </a:ext>
            </a:extLst>
          </p:cNvPr>
          <p:cNvSpPr>
            <a:spLocks noGrp="1"/>
          </p:cNvSpPr>
          <p:nvPr>
            <p:ph type="body" sz="quarter" idx="10"/>
          </p:nvPr>
        </p:nvSpPr>
        <p:spPr>
          <a:xfrm>
            <a:off x="6599239" y="4018049"/>
            <a:ext cx="4872036" cy="1445503"/>
          </a:xfrm>
        </p:spPr>
        <p:txBody>
          <a:bodyPr lIns="0" tIns="0" rIns="0" bIns="0">
            <a:normAutofit/>
          </a:bodyPr>
          <a:lstStyle>
            <a:lvl1pPr>
              <a:defRPr sz="2000" spc="51" baseline="0">
                <a:solidFill>
                  <a:schemeClr val="tx2"/>
                </a:solidFill>
              </a:defRPr>
            </a:lvl1pPr>
          </a:lstStyle>
          <a:p>
            <a:pPr lvl="0"/>
            <a:r>
              <a:rPr lang="en-US" dirty="0"/>
              <a:t>Click to edit Master text styles</a:t>
            </a:r>
          </a:p>
        </p:txBody>
      </p:sp>
      <p:pic>
        <p:nvPicPr>
          <p:cNvPr id="166" name="Graphic 165">
            <a:extLst>
              <a:ext uri="{FF2B5EF4-FFF2-40B4-BE49-F238E27FC236}">
                <a16:creationId xmlns:a16="http://schemas.microsoft.com/office/drawing/2014/main" id="{68C5A58B-B245-40E2-BC7D-07C931371728}"/>
              </a:ext>
            </a:extLst>
          </p:cNvPr>
          <p:cNvPicPr>
            <a:picLocks/>
          </p:cNvPicPr>
          <p:nvPr userDrawn="1"/>
        </p:nvPicPr>
        <p:blipFill>
          <a:blip r:embed="rId4">
            <a:extLst>
              <a:ext uri="{96DAC541-7B7A-43D3-8B79-37D633B846F1}">
                <asvg:svgBlip xmlns:asvg="http://schemas.microsoft.com/office/drawing/2016/SVG/main" r:embed="rId5"/>
              </a:ext>
            </a:extLst>
          </a:blip>
          <a:stretch>
            <a:fillRect/>
          </a:stretch>
        </p:blipFill>
        <p:spPr>
          <a:xfrm>
            <a:off x="6599240" y="5903628"/>
            <a:ext cx="2542704" cy="699644"/>
          </a:xfrm>
          <a:prstGeom prst="rect">
            <a:avLst/>
          </a:prstGeom>
        </p:spPr>
      </p:pic>
      <p:sp>
        <p:nvSpPr>
          <p:cNvPr id="168" name="Text Placeholder 167">
            <a:extLst>
              <a:ext uri="{FF2B5EF4-FFF2-40B4-BE49-F238E27FC236}">
                <a16:creationId xmlns:a16="http://schemas.microsoft.com/office/drawing/2014/main" id="{82DA3414-D80F-484E-9167-ED4A1CD2BECC}"/>
              </a:ext>
            </a:extLst>
          </p:cNvPr>
          <p:cNvSpPr>
            <a:spLocks noGrp="1"/>
          </p:cNvSpPr>
          <p:nvPr>
            <p:ph type="body" sz="quarter" idx="12" hasCustomPrompt="1"/>
          </p:nvPr>
        </p:nvSpPr>
        <p:spPr>
          <a:xfrm>
            <a:off x="6599239" y="3725253"/>
            <a:ext cx="972000" cy="10800"/>
          </a:xfrm>
          <a:solidFill>
            <a:schemeClr val="tx2"/>
          </a:solid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89591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 Colored background 35">
    <p:bg>
      <p:bgPr>
        <a:solidFill>
          <a:schemeClr val="accent1"/>
        </a:solidFill>
        <a:effectLst/>
      </p:bgPr>
    </p:bg>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180DA3C2-B1C9-46DC-B965-80C2910F9D1A}"/>
              </a:ext>
            </a:extLst>
          </p:cNvPr>
          <p:cNvSpPr>
            <a:spLocks/>
          </p:cNvSpPr>
          <p:nvPr userDrawn="1"/>
        </p:nvSpPr>
        <p:spPr>
          <a:xfrm>
            <a:off x="6129339" y="-1"/>
            <a:ext cx="606266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en-GB" sz="1200" dirty="0" err="1"/>
          </a:p>
        </p:txBody>
      </p:sp>
      <p:pic>
        <p:nvPicPr>
          <p:cNvPr id="107" name="Graphic 106">
            <a:extLst>
              <a:ext uri="{FF2B5EF4-FFF2-40B4-BE49-F238E27FC236}">
                <a16:creationId xmlns:a16="http://schemas.microsoft.com/office/drawing/2014/main" id="{AB1662A9-A28D-447C-8F2A-63712D904F0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r="53208"/>
          <a:stretch/>
        </p:blipFill>
        <p:spPr>
          <a:xfrm flipH="1">
            <a:off x="2" y="1249156"/>
            <a:ext cx="2148185" cy="4591050"/>
          </a:xfrm>
          <a:prstGeom prst="rect">
            <a:avLst/>
          </a:prstGeom>
        </p:spPr>
      </p:pic>
      <p:pic>
        <p:nvPicPr>
          <p:cNvPr id="109" name="Graphic 108">
            <a:extLst>
              <a:ext uri="{FF2B5EF4-FFF2-40B4-BE49-F238E27FC236}">
                <a16:creationId xmlns:a16="http://schemas.microsoft.com/office/drawing/2014/main" id="{B44E3CBA-9A10-4395-BB06-9FEF275A33B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r="53208"/>
          <a:stretch/>
        </p:blipFill>
        <p:spPr>
          <a:xfrm rot="16200000" flipH="1">
            <a:off x="1221436" y="3488383"/>
            <a:ext cx="2148185" cy="4591051"/>
          </a:xfrm>
          <a:prstGeom prst="rect">
            <a:avLst/>
          </a:prstGeom>
        </p:spPr>
      </p:pic>
      <p:pic>
        <p:nvPicPr>
          <p:cNvPr id="110" name="Graphic 109">
            <a:extLst>
              <a:ext uri="{FF2B5EF4-FFF2-40B4-BE49-F238E27FC236}">
                <a16:creationId xmlns:a16="http://schemas.microsoft.com/office/drawing/2014/main" id="{F578A4C2-3D1D-41AE-927D-3C3C43F00AC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r="86024"/>
          <a:stretch/>
        </p:blipFill>
        <p:spPr>
          <a:xfrm rot="5400000" flipH="1">
            <a:off x="3679802" y="-1974765"/>
            <a:ext cx="641585" cy="4591051"/>
          </a:xfrm>
          <a:prstGeom prst="rect">
            <a:avLst/>
          </a:prstGeom>
        </p:spPr>
      </p:pic>
      <p:sp>
        <p:nvSpPr>
          <p:cNvPr id="112" name="Text Placeholder 57">
            <a:extLst>
              <a:ext uri="{FF2B5EF4-FFF2-40B4-BE49-F238E27FC236}">
                <a16:creationId xmlns:a16="http://schemas.microsoft.com/office/drawing/2014/main" id="{B7464AC1-DC99-4EBF-AE13-A94FB887EB13}"/>
              </a:ext>
            </a:extLst>
          </p:cNvPr>
          <p:cNvSpPr>
            <a:spLocks noGrp="1"/>
          </p:cNvSpPr>
          <p:nvPr>
            <p:ph type="body" sz="quarter" idx="11" hasCustomPrompt="1"/>
          </p:nvPr>
        </p:nvSpPr>
        <p:spPr>
          <a:xfrm>
            <a:off x="6599242" y="1156289"/>
            <a:ext cx="728842" cy="397351"/>
          </a:xfrm>
          <a:prstGeom prst="roundRect">
            <a:avLst>
              <a:gd name="adj" fmla="val 50000"/>
            </a:avLst>
          </a:prstGeom>
          <a:solidFill>
            <a:schemeClr val="bg1"/>
          </a:solidFill>
          <a:ln w="15875">
            <a:solidFill>
              <a:schemeClr val="accent1"/>
            </a:solidFill>
          </a:ln>
        </p:spPr>
        <p:txBody>
          <a:bodyPr wrap="none" lIns="180000" tIns="18000" rIns="144000" bIns="18000" anchor="ctr">
            <a:spAutoFit/>
          </a:bodyPr>
          <a:lstStyle>
            <a:lvl1pPr algn="l">
              <a:lnSpc>
                <a:spcPct val="100000"/>
              </a:lnSpc>
              <a:spcBef>
                <a:spcPts val="0"/>
              </a:spcBef>
              <a:defRPr sz="1600" b="1" cap="all" spc="200" baseline="0">
                <a:solidFill>
                  <a:schemeClr val="accent1"/>
                </a:solidFill>
              </a:defRPr>
            </a:lvl1pPr>
          </a:lstStyle>
          <a:p>
            <a:pPr lvl="0"/>
            <a:r>
              <a:rPr lang="en-US" dirty="0"/>
              <a:t>00</a:t>
            </a:r>
          </a:p>
        </p:txBody>
      </p:sp>
      <p:sp>
        <p:nvSpPr>
          <p:cNvPr id="114" name="Title 112">
            <a:extLst>
              <a:ext uri="{FF2B5EF4-FFF2-40B4-BE49-F238E27FC236}">
                <a16:creationId xmlns:a16="http://schemas.microsoft.com/office/drawing/2014/main" id="{A056DEAB-6CAD-4C6F-AA3C-5E4FC464FE95}"/>
              </a:ext>
            </a:extLst>
          </p:cNvPr>
          <p:cNvSpPr>
            <a:spLocks noGrp="1"/>
          </p:cNvSpPr>
          <p:nvPr>
            <p:ph type="title"/>
          </p:nvPr>
        </p:nvSpPr>
        <p:spPr>
          <a:xfrm>
            <a:off x="6599241" y="1739904"/>
            <a:ext cx="4872035" cy="1714161"/>
          </a:xfrm>
        </p:spPr>
        <p:txBody>
          <a:bodyPr>
            <a:normAutofit/>
          </a:bodyPr>
          <a:lstStyle>
            <a:lvl1pPr>
              <a:lnSpc>
                <a:spcPct val="80000"/>
              </a:lnSpc>
              <a:defRPr sz="5200">
                <a:solidFill>
                  <a:schemeClr val="accent1"/>
                </a:solidFill>
              </a:defRPr>
            </a:lvl1pPr>
          </a:lstStyle>
          <a:p>
            <a:r>
              <a:rPr lang="en-US" dirty="0"/>
              <a:t>Click to edit Master title style</a:t>
            </a:r>
            <a:endParaRPr lang="en-GB" dirty="0"/>
          </a:p>
        </p:txBody>
      </p:sp>
      <p:sp>
        <p:nvSpPr>
          <p:cNvPr id="116" name="Text Placeholder 57">
            <a:extLst>
              <a:ext uri="{FF2B5EF4-FFF2-40B4-BE49-F238E27FC236}">
                <a16:creationId xmlns:a16="http://schemas.microsoft.com/office/drawing/2014/main" id="{EF7B753F-E263-48A4-876C-0550E74CDE84}"/>
              </a:ext>
            </a:extLst>
          </p:cNvPr>
          <p:cNvSpPr>
            <a:spLocks noGrp="1"/>
          </p:cNvSpPr>
          <p:nvPr>
            <p:ph type="body" sz="quarter" idx="10"/>
          </p:nvPr>
        </p:nvSpPr>
        <p:spPr>
          <a:xfrm>
            <a:off x="6599239" y="4018049"/>
            <a:ext cx="4872036" cy="1445503"/>
          </a:xfrm>
        </p:spPr>
        <p:txBody>
          <a:bodyPr lIns="0" tIns="0" rIns="0" bIns="0">
            <a:normAutofit/>
          </a:bodyPr>
          <a:lstStyle>
            <a:lvl1pPr>
              <a:defRPr sz="2000" spc="51" baseline="0">
                <a:solidFill>
                  <a:schemeClr val="tx2"/>
                </a:solidFill>
              </a:defRPr>
            </a:lvl1pPr>
          </a:lstStyle>
          <a:p>
            <a:pPr lvl="0"/>
            <a:r>
              <a:rPr lang="en-US" dirty="0"/>
              <a:t>Click to edit Master text styles</a:t>
            </a:r>
          </a:p>
        </p:txBody>
      </p:sp>
      <p:sp>
        <p:nvSpPr>
          <p:cNvPr id="168" name="Text Placeholder 167">
            <a:extLst>
              <a:ext uri="{FF2B5EF4-FFF2-40B4-BE49-F238E27FC236}">
                <a16:creationId xmlns:a16="http://schemas.microsoft.com/office/drawing/2014/main" id="{82DA3414-D80F-484E-9167-ED4A1CD2BECC}"/>
              </a:ext>
            </a:extLst>
          </p:cNvPr>
          <p:cNvSpPr>
            <a:spLocks noGrp="1"/>
          </p:cNvSpPr>
          <p:nvPr>
            <p:ph type="body" sz="quarter" idx="12" hasCustomPrompt="1"/>
          </p:nvPr>
        </p:nvSpPr>
        <p:spPr>
          <a:xfrm>
            <a:off x="6599239" y="3725253"/>
            <a:ext cx="972000" cy="10800"/>
          </a:xfrm>
          <a:solidFill>
            <a:schemeClr val="tx2"/>
          </a:solidFill>
        </p:spPr>
        <p:txBody>
          <a:bodyPr/>
          <a:lstStyle>
            <a:lvl1pPr>
              <a:defRPr/>
            </a:lvl1pPr>
          </a:lstStyle>
          <a:p>
            <a:pPr lvl="0"/>
            <a:r>
              <a:rPr lang="en-US" dirty="0"/>
              <a:t> </a:t>
            </a:r>
            <a:endParaRPr lang="en-GB" dirty="0"/>
          </a:p>
        </p:txBody>
      </p:sp>
      <p:pic>
        <p:nvPicPr>
          <p:cNvPr id="12" name="Picture 11">
            <a:extLst>
              <a:ext uri="{FF2B5EF4-FFF2-40B4-BE49-F238E27FC236}">
                <a16:creationId xmlns:a16="http://schemas.microsoft.com/office/drawing/2014/main" id="{AE3CA0AB-D29B-4F02-968C-814D404A9BFE}"/>
              </a:ext>
            </a:extLst>
          </p:cNvPr>
          <p:cNvPicPr>
            <a:picLocks/>
          </p:cNvPicPr>
          <p:nvPr userDrawn="1"/>
        </p:nvPicPr>
        <p:blipFill>
          <a:blip r:embed="rId4"/>
          <a:stretch>
            <a:fillRect/>
          </a:stretch>
        </p:blipFill>
        <p:spPr>
          <a:xfrm>
            <a:off x="6595616" y="5747435"/>
            <a:ext cx="2546328" cy="982528"/>
          </a:xfrm>
          <a:prstGeom prst="rect">
            <a:avLst/>
          </a:prstGeom>
        </p:spPr>
      </p:pic>
    </p:spTree>
    <p:extLst>
      <p:ext uri="{BB962C8B-B14F-4D97-AF65-F5344CB8AC3E}">
        <p14:creationId xmlns:p14="http://schemas.microsoft.com/office/powerpoint/2010/main" val="381505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01">
    <p:spTree>
      <p:nvGrpSpPr>
        <p:cNvPr id="1" name=""/>
        <p:cNvGrpSpPr/>
        <p:nvPr/>
      </p:nvGrpSpPr>
      <p:grpSpPr>
        <a:xfrm>
          <a:off x="0" y="0"/>
          <a:ext cx="0" cy="0"/>
          <a:chOff x="0" y="0"/>
          <a:chExt cx="0" cy="0"/>
        </a:xfrm>
      </p:grpSpPr>
      <p:sp>
        <p:nvSpPr>
          <p:cNvPr id="11" name="Picture Placeholder 169">
            <a:extLst>
              <a:ext uri="{FF2B5EF4-FFF2-40B4-BE49-F238E27FC236}">
                <a16:creationId xmlns:a16="http://schemas.microsoft.com/office/drawing/2014/main" id="{893D9863-E9B9-4C69-B71B-41CB973A86C5}"/>
              </a:ext>
            </a:extLst>
          </p:cNvPr>
          <p:cNvSpPr>
            <a:spLocks noGrp="1"/>
          </p:cNvSpPr>
          <p:nvPr>
            <p:ph type="pic" sz="quarter" idx="13" hasCustomPrompt="1"/>
          </p:nvPr>
        </p:nvSpPr>
        <p:spPr>
          <a:xfrm>
            <a:off x="0" y="0"/>
            <a:ext cx="6129339" cy="6858000"/>
          </a:xfrm>
          <a:solidFill>
            <a:schemeClr val="accent1"/>
          </a:solidFill>
        </p:spPr>
        <p:txBody>
          <a:bodyPr lIns="360000" tIns="360000" rIns="360000" bIns="1620000" anchor="ctr"/>
          <a:lstStyle>
            <a:lvl1pPr algn="ctr">
              <a:defRPr sz="1200" cap="all" spc="151" baseline="0">
                <a:solidFill>
                  <a:schemeClr val="bg1"/>
                </a:solidFill>
                <a:latin typeface="+mj-lt"/>
              </a:defRPr>
            </a:lvl1pPr>
          </a:lstStyle>
          <a:p>
            <a:r>
              <a:rPr lang="en-GB" dirty="0"/>
              <a:t>Click the icon below to insert a new image then place it at the background &gt; Right click on the image &gt; Background</a:t>
            </a:r>
          </a:p>
        </p:txBody>
      </p:sp>
      <p:sp>
        <p:nvSpPr>
          <p:cNvPr id="102" name="Rectangle 101">
            <a:extLst>
              <a:ext uri="{FF2B5EF4-FFF2-40B4-BE49-F238E27FC236}">
                <a16:creationId xmlns:a16="http://schemas.microsoft.com/office/drawing/2014/main" id="{180DA3C2-B1C9-46DC-B965-80C2910F9D1A}"/>
              </a:ext>
            </a:extLst>
          </p:cNvPr>
          <p:cNvSpPr>
            <a:spLocks/>
          </p:cNvSpPr>
          <p:nvPr userDrawn="1"/>
        </p:nvSpPr>
        <p:spPr>
          <a:xfrm>
            <a:off x="6129339" y="-1"/>
            <a:ext cx="606266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en-GB" sz="1200" dirty="0" err="1"/>
          </a:p>
        </p:txBody>
      </p:sp>
      <p:sp>
        <p:nvSpPr>
          <p:cNvPr id="112" name="Text Placeholder 57">
            <a:extLst>
              <a:ext uri="{FF2B5EF4-FFF2-40B4-BE49-F238E27FC236}">
                <a16:creationId xmlns:a16="http://schemas.microsoft.com/office/drawing/2014/main" id="{B7464AC1-DC99-4EBF-AE13-A94FB887EB13}"/>
              </a:ext>
            </a:extLst>
          </p:cNvPr>
          <p:cNvSpPr>
            <a:spLocks noGrp="1"/>
          </p:cNvSpPr>
          <p:nvPr>
            <p:ph type="body" sz="quarter" idx="11" hasCustomPrompt="1"/>
          </p:nvPr>
        </p:nvSpPr>
        <p:spPr>
          <a:xfrm>
            <a:off x="6599242" y="1156289"/>
            <a:ext cx="728842" cy="397351"/>
          </a:xfrm>
          <a:prstGeom prst="roundRect">
            <a:avLst>
              <a:gd name="adj" fmla="val 50000"/>
            </a:avLst>
          </a:prstGeom>
          <a:solidFill>
            <a:schemeClr val="bg1"/>
          </a:solidFill>
          <a:ln w="15875">
            <a:solidFill>
              <a:schemeClr val="accent1"/>
            </a:solidFill>
          </a:ln>
        </p:spPr>
        <p:txBody>
          <a:bodyPr wrap="none" lIns="180000" tIns="18000" rIns="144000" bIns="18000" anchor="ctr">
            <a:spAutoFit/>
          </a:bodyPr>
          <a:lstStyle>
            <a:lvl1pPr algn="l">
              <a:lnSpc>
                <a:spcPct val="100000"/>
              </a:lnSpc>
              <a:spcBef>
                <a:spcPts val="0"/>
              </a:spcBef>
              <a:defRPr sz="1600" b="1" cap="all" spc="200" baseline="0">
                <a:solidFill>
                  <a:schemeClr val="accent1"/>
                </a:solidFill>
              </a:defRPr>
            </a:lvl1pPr>
          </a:lstStyle>
          <a:p>
            <a:pPr lvl="0"/>
            <a:r>
              <a:rPr lang="en-US" dirty="0"/>
              <a:t>01</a:t>
            </a:r>
          </a:p>
        </p:txBody>
      </p:sp>
      <p:sp>
        <p:nvSpPr>
          <p:cNvPr id="114" name="Title 112">
            <a:extLst>
              <a:ext uri="{FF2B5EF4-FFF2-40B4-BE49-F238E27FC236}">
                <a16:creationId xmlns:a16="http://schemas.microsoft.com/office/drawing/2014/main" id="{A056DEAB-6CAD-4C6F-AA3C-5E4FC464FE95}"/>
              </a:ext>
            </a:extLst>
          </p:cNvPr>
          <p:cNvSpPr>
            <a:spLocks noGrp="1"/>
          </p:cNvSpPr>
          <p:nvPr>
            <p:ph type="title"/>
          </p:nvPr>
        </p:nvSpPr>
        <p:spPr>
          <a:xfrm>
            <a:off x="6599241" y="1739904"/>
            <a:ext cx="4872035" cy="1714161"/>
          </a:xfrm>
        </p:spPr>
        <p:txBody>
          <a:bodyPr>
            <a:normAutofit/>
          </a:bodyPr>
          <a:lstStyle>
            <a:lvl1pPr>
              <a:lnSpc>
                <a:spcPct val="80000"/>
              </a:lnSpc>
              <a:defRPr sz="5200">
                <a:solidFill>
                  <a:schemeClr val="accent1"/>
                </a:solidFill>
              </a:defRPr>
            </a:lvl1pPr>
          </a:lstStyle>
          <a:p>
            <a:r>
              <a:rPr lang="en-US" dirty="0"/>
              <a:t>Click to edit Master title style</a:t>
            </a:r>
            <a:endParaRPr lang="en-GB" dirty="0"/>
          </a:p>
        </p:txBody>
      </p:sp>
      <p:sp>
        <p:nvSpPr>
          <p:cNvPr id="116" name="Text Placeholder 57">
            <a:extLst>
              <a:ext uri="{FF2B5EF4-FFF2-40B4-BE49-F238E27FC236}">
                <a16:creationId xmlns:a16="http://schemas.microsoft.com/office/drawing/2014/main" id="{EF7B753F-E263-48A4-876C-0550E74CDE84}"/>
              </a:ext>
            </a:extLst>
          </p:cNvPr>
          <p:cNvSpPr>
            <a:spLocks noGrp="1"/>
          </p:cNvSpPr>
          <p:nvPr>
            <p:ph type="body" sz="quarter" idx="10"/>
          </p:nvPr>
        </p:nvSpPr>
        <p:spPr>
          <a:xfrm>
            <a:off x="6599239" y="4018049"/>
            <a:ext cx="4872036" cy="1445503"/>
          </a:xfrm>
        </p:spPr>
        <p:txBody>
          <a:bodyPr lIns="0" tIns="0" rIns="0" bIns="0">
            <a:normAutofit/>
          </a:bodyPr>
          <a:lstStyle>
            <a:lvl1pPr>
              <a:defRPr sz="2000" spc="51" baseline="0">
                <a:solidFill>
                  <a:schemeClr val="tx2"/>
                </a:solidFill>
              </a:defRPr>
            </a:lvl1pPr>
          </a:lstStyle>
          <a:p>
            <a:pPr lvl="0"/>
            <a:r>
              <a:rPr lang="en-US" dirty="0"/>
              <a:t>Click to edit Master text styles</a:t>
            </a:r>
          </a:p>
        </p:txBody>
      </p:sp>
      <p:pic>
        <p:nvPicPr>
          <p:cNvPr id="166" name="Graphic 165">
            <a:extLst>
              <a:ext uri="{FF2B5EF4-FFF2-40B4-BE49-F238E27FC236}">
                <a16:creationId xmlns:a16="http://schemas.microsoft.com/office/drawing/2014/main" id="{68C5A58B-B245-40E2-BC7D-07C931371728}"/>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6599240" y="5903628"/>
            <a:ext cx="2542704" cy="699644"/>
          </a:xfrm>
          <a:prstGeom prst="rect">
            <a:avLst/>
          </a:prstGeom>
        </p:spPr>
      </p:pic>
      <p:sp>
        <p:nvSpPr>
          <p:cNvPr id="168" name="Text Placeholder 167">
            <a:extLst>
              <a:ext uri="{FF2B5EF4-FFF2-40B4-BE49-F238E27FC236}">
                <a16:creationId xmlns:a16="http://schemas.microsoft.com/office/drawing/2014/main" id="{82DA3414-D80F-484E-9167-ED4A1CD2BECC}"/>
              </a:ext>
            </a:extLst>
          </p:cNvPr>
          <p:cNvSpPr>
            <a:spLocks noGrp="1"/>
          </p:cNvSpPr>
          <p:nvPr>
            <p:ph type="body" sz="quarter" idx="12" hasCustomPrompt="1"/>
          </p:nvPr>
        </p:nvSpPr>
        <p:spPr>
          <a:xfrm>
            <a:off x="6599239" y="3725253"/>
            <a:ext cx="972000" cy="10800"/>
          </a:xfrm>
          <a:solidFill>
            <a:schemeClr val="tx2"/>
          </a:solidFill>
        </p:spPr>
        <p:txBody>
          <a:bodyPr/>
          <a:lstStyle>
            <a:lvl1pPr>
              <a:defRPr/>
            </a:lvl1pPr>
          </a:lstStyle>
          <a:p>
            <a:pPr lvl="0"/>
            <a:r>
              <a:rPr lang="en-US" dirty="0"/>
              <a:t> </a:t>
            </a:r>
            <a:endParaRPr lang="en-GB" dirty="0"/>
          </a:p>
        </p:txBody>
      </p:sp>
      <p:sp>
        <p:nvSpPr>
          <p:cNvPr id="30" name="Text Placeholder 29">
            <a:extLst>
              <a:ext uri="{FF2B5EF4-FFF2-40B4-BE49-F238E27FC236}">
                <a16:creationId xmlns:a16="http://schemas.microsoft.com/office/drawing/2014/main" id="{739C8A3C-229D-4761-B970-525C77FB6765}"/>
              </a:ext>
            </a:extLst>
          </p:cNvPr>
          <p:cNvSpPr>
            <a:spLocks noGrp="1"/>
          </p:cNvSpPr>
          <p:nvPr>
            <p:ph type="body" sz="quarter" idx="14" hasCustomPrompt="1"/>
          </p:nvPr>
        </p:nvSpPr>
        <p:spPr>
          <a:xfrm>
            <a:off x="0" y="635603"/>
            <a:ext cx="2133600" cy="4531938"/>
          </a:xfrm>
          <a:custGeom>
            <a:avLst/>
            <a:gdLst>
              <a:gd name="connsiteX0" fmla="*/ 0 w 2133600"/>
              <a:gd name="connsiteY0" fmla="*/ 0 h 4531938"/>
              <a:gd name="connsiteX1" fmla="*/ 156184 w 2133600"/>
              <a:gd name="connsiteY1" fmla="*/ 8127 h 4531938"/>
              <a:gd name="connsiteX2" fmla="*/ 2133600 w 2133600"/>
              <a:gd name="connsiteY2" fmla="*/ 2265969 h 4531938"/>
              <a:gd name="connsiteX3" fmla="*/ 156184 w 2133600"/>
              <a:gd name="connsiteY3" fmla="*/ 4523812 h 4531938"/>
              <a:gd name="connsiteX4" fmla="*/ 0 w 2133600"/>
              <a:gd name="connsiteY4" fmla="*/ 4531938 h 4531938"/>
              <a:gd name="connsiteX5" fmla="*/ 0 w 2133600"/>
              <a:gd name="connsiteY5" fmla="*/ 3781759 h 4531938"/>
              <a:gd name="connsiteX6" fmla="*/ 79487 w 2133600"/>
              <a:gd name="connsiteY6" fmla="*/ 3777560 h 4531938"/>
              <a:gd name="connsiteX7" fmla="*/ 1383474 w 2133600"/>
              <a:gd name="connsiteY7" fmla="*/ 2265969 h 4531938"/>
              <a:gd name="connsiteX8" fmla="*/ 79487 w 2133600"/>
              <a:gd name="connsiteY8" fmla="*/ 754378 h 4531938"/>
              <a:gd name="connsiteX9" fmla="*/ 0 w 2133600"/>
              <a:gd name="connsiteY9" fmla="*/ 750179 h 453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4531938">
                <a:moveTo>
                  <a:pt x="0" y="0"/>
                </a:moveTo>
                <a:lnTo>
                  <a:pt x="156184" y="8127"/>
                </a:lnTo>
                <a:cubicBezTo>
                  <a:pt x="1266869" y="124351"/>
                  <a:pt x="2133600" y="1090866"/>
                  <a:pt x="2133600" y="2265969"/>
                </a:cubicBezTo>
                <a:cubicBezTo>
                  <a:pt x="2133600" y="3441072"/>
                  <a:pt x="1266869" y="4407588"/>
                  <a:pt x="156184" y="4523812"/>
                </a:cubicBezTo>
                <a:lnTo>
                  <a:pt x="0" y="4531938"/>
                </a:lnTo>
                <a:lnTo>
                  <a:pt x="0" y="3781759"/>
                </a:lnTo>
                <a:lnTo>
                  <a:pt x="79487" y="3777560"/>
                </a:lnTo>
                <a:cubicBezTo>
                  <a:pt x="811917" y="3699750"/>
                  <a:pt x="1383474" y="3052683"/>
                  <a:pt x="1383474" y="2265969"/>
                </a:cubicBezTo>
                <a:cubicBezTo>
                  <a:pt x="1383474" y="1479256"/>
                  <a:pt x="811917" y="832188"/>
                  <a:pt x="79487" y="754378"/>
                </a:cubicBezTo>
                <a:lnTo>
                  <a:pt x="0" y="750179"/>
                </a:lnTo>
                <a:close/>
              </a:path>
            </a:pathLst>
          </a:custGeom>
          <a:solidFill>
            <a:schemeClr val="bg1">
              <a:alpha val="30000"/>
            </a:schemeClr>
          </a:solidFill>
        </p:spPr>
        <p:txBody>
          <a:bodyPr wrap="square">
            <a:noAutofit/>
          </a:bodyPr>
          <a:lstStyle>
            <a:lvl1pPr>
              <a:defRPr/>
            </a:lvl1pPr>
          </a:lstStyle>
          <a:p>
            <a:pPr lvl="0"/>
            <a:r>
              <a:rPr lang="en-GB" dirty="0"/>
              <a:t> </a:t>
            </a:r>
          </a:p>
        </p:txBody>
      </p:sp>
    </p:spTree>
    <p:extLst>
      <p:ext uri="{BB962C8B-B14F-4D97-AF65-F5344CB8AC3E}">
        <p14:creationId xmlns:p14="http://schemas.microsoft.com/office/powerpoint/2010/main" val="228145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1.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60530" y="127001"/>
            <a:ext cx="9845623" cy="1270000"/>
          </a:xfrm>
          <a:prstGeom prst="rect">
            <a:avLst/>
          </a:prstGeom>
        </p:spPr>
        <p:txBody>
          <a:bodyPr vert="horz" wrap="square" lIns="0" tIns="0" rIns="0" bIns="0" rtlCol="0" anchor="b">
            <a:normAutofit/>
          </a:bodyPr>
          <a:lstStyle/>
          <a:p>
            <a:endParaRPr lang="en-GB" noProof="0" dirty="0"/>
          </a:p>
        </p:txBody>
      </p:sp>
      <p:sp>
        <p:nvSpPr>
          <p:cNvPr id="9" name="ZoneTexte 8">
            <a:extLst>
              <a:ext uri="{FF2B5EF4-FFF2-40B4-BE49-F238E27FC236}">
                <a16:creationId xmlns:a16="http://schemas.microsoft.com/office/drawing/2014/main" id="{7B1DF4C9-23ED-45F8-9875-B197D6B548BF}"/>
              </a:ext>
            </a:extLst>
          </p:cNvPr>
          <p:cNvSpPr txBox="1"/>
          <p:nvPr userDrawn="1"/>
        </p:nvSpPr>
        <p:spPr>
          <a:xfrm>
            <a:off x="11471275" y="6325655"/>
            <a:ext cx="161904" cy="184666"/>
          </a:xfrm>
          <a:prstGeom prst="rect">
            <a:avLst/>
          </a:prstGeom>
          <a:noFill/>
        </p:spPr>
        <p:txBody>
          <a:bodyPr wrap="none" lIns="0" tIns="0" rIns="0" bIns="0" rtlCol="0" anchor="ctr">
            <a:spAutoFit/>
          </a:bodyPr>
          <a:lstStyle/>
          <a:p>
            <a:pPr algn="l"/>
            <a:fld id="{65A47EB2-116F-44A5-A726-66A0D39ABD2F}" type="slidenum">
              <a:rPr lang="en-GB" sz="1200" smtClean="0">
                <a:solidFill>
                  <a:schemeClr val="accent2"/>
                </a:solidFill>
                <a:latin typeface="Franklin Gothic Demi Cond" panose="020B0706030402020204" pitchFamily="34" charset="0"/>
              </a:rPr>
              <a:pPr algn="l"/>
              <a:t>‹#›</a:t>
            </a:fld>
            <a:endParaRPr lang="en-GB" sz="1200" dirty="0">
              <a:solidFill>
                <a:schemeClr val="accent2"/>
              </a:solidFill>
              <a:latin typeface="Franklin Gothic Demi Cond" panose="020B0706030402020204" pitchFamily="34" charset="0"/>
            </a:endParaRPr>
          </a:p>
        </p:txBody>
      </p:sp>
      <p:cxnSp>
        <p:nvCxnSpPr>
          <p:cNvPr id="10" name="Connecteur droit 9">
            <a:extLst>
              <a:ext uri="{FF2B5EF4-FFF2-40B4-BE49-F238E27FC236}">
                <a16:creationId xmlns:a16="http://schemas.microsoft.com/office/drawing/2014/main" id="{933FB754-8C47-43FF-8167-A358D381C4F0}"/>
              </a:ext>
            </a:extLst>
          </p:cNvPr>
          <p:cNvCxnSpPr>
            <a:cxnSpLocks/>
          </p:cNvCxnSpPr>
          <p:nvPr userDrawn="1"/>
        </p:nvCxnSpPr>
        <p:spPr>
          <a:xfrm flipH="1">
            <a:off x="11471276" y="6572222"/>
            <a:ext cx="72072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364F08A6-A96A-4B4D-B272-5E12911059E3}"/>
              </a:ext>
            </a:extLst>
          </p:cNvPr>
          <p:cNvSpPr>
            <a:spLocks noGrp="1"/>
          </p:cNvSpPr>
          <p:nvPr>
            <p:ph type="body" idx="1"/>
          </p:nvPr>
        </p:nvSpPr>
        <p:spPr>
          <a:xfrm>
            <a:off x="1260527" y="2153761"/>
            <a:ext cx="7920000" cy="403114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Rectangle 13">
            <a:extLst>
              <a:ext uri="{FF2B5EF4-FFF2-40B4-BE49-F238E27FC236}">
                <a16:creationId xmlns:a16="http://schemas.microsoft.com/office/drawing/2014/main" id="{C77C413E-E109-4370-81DB-71926F07A8DC}"/>
              </a:ext>
            </a:extLst>
          </p:cNvPr>
          <p:cNvSpPr/>
          <p:nvPr/>
        </p:nvSpPr>
        <p:spPr>
          <a:xfrm>
            <a:off x="0" y="0"/>
            <a:ext cx="7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en-GB" sz="1200" dirty="0"/>
          </a:p>
        </p:txBody>
      </p:sp>
      <p:grpSp>
        <p:nvGrpSpPr>
          <p:cNvPr id="4" name="Group 3">
            <a:extLst>
              <a:ext uri="{FF2B5EF4-FFF2-40B4-BE49-F238E27FC236}">
                <a16:creationId xmlns:a16="http://schemas.microsoft.com/office/drawing/2014/main" id="{3FB88BE9-913B-4F25-9832-847723CA1DBA}"/>
              </a:ext>
            </a:extLst>
          </p:cNvPr>
          <p:cNvGrpSpPr/>
          <p:nvPr userDrawn="1"/>
        </p:nvGrpSpPr>
        <p:grpSpPr>
          <a:xfrm>
            <a:off x="11377466" y="216000"/>
            <a:ext cx="597377" cy="476788"/>
            <a:chOff x="11377463" y="216000"/>
            <a:chExt cx="597377" cy="476788"/>
          </a:xfrm>
        </p:grpSpPr>
        <p:sp>
          <p:nvSpPr>
            <p:cNvPr id="41" name="Freeform 5">
              <a:extLst>
                <a:ext uri="{FF2B5EF4-FFF2-40B4-BE49-F238E27FC236}">
                  <a16:creationId xmlns:a16="http://schemas.microsoft.com/office/drawing/2014/main" id="{C277B67A-7C2A-4C27-9EE0-58B4C431C26E}"/>
                </a:ext>
              </a:extLst>
            </p:cNvPr>
            <p:cNvSpPr>
              <a:spLocks noEditPoints="1"/>
            </p:cNvSpPr>
            <p:nvPr/>
          </p:nvSpPr>
          <p:spPr bwMode="auto">
            <a:xfrm>
              <a:off x="11713256" y="572199"/>
              <a:ext cx="81629" cy="120589"/>
            </a:xfrm>
            <a:custGeom>
              <a:avLst/>
              <a:gdLst>
                <a:gd name="T0" fmla="*/ 26 w 701"/>
                <a:gd name="T1" fmla="*/ 337 h 1025"/>
                <a:gd name="T2" fmla="*/ 31 w 701"/>
                <a:gd name="T3" fmla="*/ 257 h 1025"/>
                <a:gd name="T4" fmla="*/ 100 w 701"/>
                <a:gd name="T5" fmla="*/ 67 h 1025"/>
                <a:gd name="T6" fmla="*/ 350 w 701"/>
                <a:gd name="T7" fmla="*/ 0 h 1025"/>
                <a:gd name="T8" fmla="*/ 574 w 701"/>
                <a:gd name="T9" fmla="*/ 59 h 1025"/>
                <a:gd name="T10" fmla="*/ 667 w 701"/>
                <a:gd name="T11" fmla="*/ 291 h 1025"/>
                <a:gd name="T12" fmla="*/ 667 w 701"/>
                <a:gd name="T13" fmla="*/ 832 h 1025"/>
                <a:gd name="T14" fmla="*/ 701 w 701"/>
                <a:gd name="T15" fmla="*/ 1005 h 1025"/>
                <a:gd name="T16" fmla="*/ 440 w 701"/>
                <a:gd name="T17" fmla="*/ 1005 h 1025"/>
                <a:gd name="T18" fmla="*/ 422 w 701"/>
                <a:gd name="T19" fmla="*/ 889 h 1025"/>
                <a:gd name="T20" fmla="*/ 229 w 701"/>
                <a:gd name="T21" fmla="*/ 1025 h 1025"/>
                <a:gd name="T22" fmla="*/ 0 w 701"/>
                <a:gd name="T23" fmla="*/ 734 h 1025"/>
                <a:gd name="T24" fmla="*/ 82 w 701"/>
                <a:gd name="T25" fmla="*/ 466 h 1025"/>
                <a:gd name="T26" fmla="*/ 294 w 701"/>
                <a:gd name="T27" fmla="*/ 381 h 1025"/>
                <a:gd name="T28" fmla="*/ 412 w 701"/>
                <a:gd name="T29" fmla="*/ 268 h 1025"/>
                <a:gd name="T30" fmla="*/ 340 w 701"/>
                <a:gd name="T31" fmla="*/ 177 h 1025"/>
                <a:gd name="T32" fmla="*/ 265 w 701"/>
                <a:gd name="T33" fmla="*/ 286 h 1025"/>
                <a:gd name="T34" fmla="*/ 268 w 701"/>
                <a:gd name="T35" fmla="*/ 337 h 1025"/>
                <a:gd name="T36" fmla="*/ 26 w 701"/>
                <a:gd name="T37" fmla="*/ 337 h 1025"/>
                <a:gd name="T38" fmla="*/ 407 w 701"/>
                <a:gd name="T39" fmla="*/ 538 h 1025"/>
                <a:gd name="T40" fmla="*/ 276 w 701"/>
                <a:gd name="T41" fmla="*/ 708 h 1025"/>
                <a:gd name="T42" fmla="*/ 340 w 701"/>
                <a:gd name="T43" fmla="*/ 817 h 1025"/>
                <a:gd name="T44" fmla="*/ 407 w 701"/>
                <a:gd name="T45" fmla="*/ 693 h 1025"/>
                <a:gd name="T46" fmla="*/ 407 w 701"/>
                <a:gd name="T47" fmla="*/ 538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1" h="1025">
                  <a:moveTo>
                    <a:pt x="26" y="337"/>
                  </a:moveTo>
                  <a:cubicBezTo>
                    <a:pt x="31" y="257"/>
                    <a:pt x="31" y="257"/>
                    <a:pt x="31" y="257"/>
                  </a:cubicBezTo>
                  <a:cubicBezTo>
                    <a:pt x="33" y="149"/>
                    <a:pt x="49" y="103"/>
                    <a:pt x="100" y="67"/>
                  </a:cubicBezTo>
                  <a:cubicBezTo>
                    <a:pt x="154" y="25"/>
                    <a:pt x="252" y="0"/>
                    <a:pt x="350" y="0"/>
                  </a:cubicBezTo>
                  <a:cubicBezTo>
                    <a:pt x="438" y="0"/>
                    <a:pt x="520" y="23"/>
                    <a:pt x="574" y="59"/>
                  </a:cubicBezTo>
                  <a:cubicBezTo>
                    <a:pt x="639" y="103"/>
                    <a:pt x="667" y="175"/>
                    <a:pt x="667" y="291"/>
                  </a:cubicBezTo>
                  <a:cubicBezTo>
                    <a:pt x="667" y="832"/>
                    <a:pt x="667" y="832"/>
                    <a:pt x="667" y="832"/>
                  </a:cubicBezTo>
                  <a:cubicBezTo>
                    <a:pt x="667" y="904"/>
                    <a:pt x="675" y="943"/>
                    <a:pt x="701" y="1005"/>
                  </a:cubicBezTo>
                  <a:cubicBezTo>
                    <a:pt x="440" y="1005"/>
                    <a:pt x="440" y="1005"/>
                    <a:pt x="440" y="1005"/>
                  </a:cubicBezTo>
                  <a:cubicBezTo>
                    <a:pt x="428" y="966"/>
                    <a:pt x="425" y="945"/>
                    <a:pt x="422" y="889"/>
                  </a:cubicBezTo>
                  <a:cubicBezTo>
                    <a:pt x="379" y="994"/>
                    <a:pt x="335" y="1025"/>
                    <a:pt x="229" y="1025"/>
                  </a:cubicBezTo>
                  <a:cubicBezTo>
                    <a:pt x="54" y="1025"/>
                    <a:pt x="0" y="953"/>
                    <a:pt x="0" y="734"/>
                  </a:cubicBezTo>
                  <a:cubicBezTo>
                    <a:pt x="0" y="582"/>
                    <a:pt x="20" y="515"/>
                    <a:pt x="82" y="466"/>
                  </a:cubicBezTo>
                  <a:cubicBezTo>
                    <a:pt x="121" y="435"/>
                    <a:pt x="136" y="430"/>
                    <a:pt x="294" y="381"/>
                  </a:cubicBezTo>
                  <a:cubicBezTo>
                    <a:pt x="376" y="355"/>
                    <a:pt x="412" y="324"/>
                    <a:pt x="412" y="268"/>
                  </a:cubicBezTo>
                  <a:cubicBezTo>
                    <a:pt x="412" y="214"/>
                    <a:pt x="384" y="177"/>
                    <a:pt x="340" y="177"/>
                  </a:cubicBezTo>
                  <a:cubicBezTo>
                    <a:pt x="291" y="177"/>
                    <a:pt x="265" y="214"/>
                    <a:pt x="265" y="286"/>
                  </a:cubicBezTo>
                  <a:cubicBezTo>
                    <a:pt x="265" y="296"/>
                    <a:pt x="265" y="317"/>
                    <a:pt x="268" y="337"/>
                  </a:cubicBezTo>
                  <a:cubicBezTo>
                    <a:pt x="26" y="337"/>
                    <a:pt x="26" y="337"/>
                    <a:pt x="26" y="337"/>
                  </a:cubicBezTo>
                  <a:close/>
                  <a:moveTo>
                    <a:pt x="407" y="538"/>
                  </a:moveTo>
                  <a:cubicBezTo>
                    <a:pt x="294" y="587"/>
                    <a:pt x="276" y="610"/>
                    <a:pt x="276" y="708"/>
                  </a:cubicBezTo>
                  <a:cubicBezTo>
                    <a:pt x="276" y="781"/>
                    <a:pt x="299" y="817"/>
                    <a:pt x="340" y="817"/>
                  </a:cubicBezTo>
                  <a:cubicBezTo>
                    <a:pt x="389" y="817"/>
                    <a:pt x="407" y="783"/>
                    <a:pt x="407" y="693"/>
                  </a:cubicBezTo>
                  <a:lnTo>
                    <a:pt x="407" y="538"/>
                  </a:lnTo>
                  <a:close/>
                </a:path>
              </a:pathLst>
            </a:custGeom>
            <a:solidFill>
              <a:srgbClr val="5F7B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42" name="Rectangle 6">
              <a:extLst>
                <a:ext uri="{FF2B5EF4-FFF2-40B4-BE49-F238E27FC236}">
                  <a16:creationId xmlns:a16="http://schemas.microsoft.com/office/drawing/2014/main" id="{35AC5A2E-9E65-4C17-92BB-807F7489987D}"/>
                </a:ext>
              </a:extLst>
            </p:cNvPr>
            <p:cNvSpPr>
              <a:spLocks noChangeArrowheads="1"/>
            </p:cNvSpPr>
            <p:nvPr/>
          </p:nvSpPr>
          <p:spPr bwMode="auto">
            <a:xfrm>
              <a:off x="11817147" y="531385"/>
              <a:ext cx="31539" cy="159548"/>
            </a:xfrm>
            <a:prstGeom prst="rect">
              <a:avLst/>
            </a:prstGeom>
            <a:solidFill>
              <a:srgbClr val="5F7B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43" name="Freeform 7">
              <a:extLst>
                <a:ext uri="{FF2B5EF4-FFF2-40B4-BE49-F238E27FC236}">
                  <a16:creationId xmlns:a16="http://schemas.microsoft.com/office/drawing/2014/main" id="{B6B76548-37B4-4931-B36E-01C9528F3799}"/>
                </a:ext>
              </a:extLst>
            </p:cNvPr>
            <p:cNvSpPr>
              <a:spLocks/>
            </p:cNvSpPr>
            <p:nvPr/>
          </p:nvSpPr>
          <p:spPr bwMode="auto">
            <a:xfrm>
              <a:off x="11869093" y="531385"/>
              <a:ext cx="61222" cy="159548"/>
            </a:xfrm>
            <a:custGeom>
              <a:avLst/>
              <a:gdLst>
                <a:gd name="T0" fmla="*/ 353 w 516"/>
                <a:gd name="T1" fmla="*/ 1358 h 1358"/>
                <a:gd name="T2" fmla="*/ 90 w 516"/>
                <a:gd name="T3" fmla="*/ 1358 h 1358"/>
                <a:gd name="T4" fmla="*/ 90 w 516"/>
                <a:gd name="T5" fmla="*/ 595 h 1358"/>
                <a:gd name="T6" fmla="*/ 0 w 516"/>
                <a:gd name="T7" fmla="*/ 595 h 1358"/>
                <a:gd name="T8" fmla="*/ 0 w 516"/>
                <a:gd name="T9" fmla="*/ 373 h 1358"/>
                <a:gd name="T10" fmla="*/ 90 w 516"/>
                <a:gd name="T11" fmla="*/ 373 h 1358"/>
                <a:gd name="T12" fmla="*/ 90 w 516"/>
                <a:gd name="T13" fmla="*/ 242 h 1358"/>
                <a:gd name="T14" fmla="*/ 335 w 516"/>
                <a:gd name="T15" fmla="*/ 0 h 1358"/>
                <a:gd name="T16" fmla="*/ 516 w 516"/>
                <a:gd name="T17" fmla="*/ 0 h 1358"/>
                <a:gd name="T18" fmla="*/ 516 w 516"/>
                <a:gd name="T19" fmla="*/ 219 h 1358"/>
                <a:gd name="T20" fmla="*/ 441 w 516"/>
                <a:gd name="T21" fmla="*/ 219 h 1358"/>
                <a:gd name="T22" fmla="*/ 356 w 516"/>
                <a:gd name="T23" fmla="*/ 293 h 1358"/>
                <a:gd name="T24" fmla="*/ 356 w 516"/>
                <a:gd name="T25" fmla="*/ 373 h 1358"/>
                <a:gd name="T26" fmla="*/ 516 w 516"/>
                <a:gd name="T27" fmla="*/ 373 h 1358"/>
                <a:gd name="T28" fmla="*/ 516 w 516"/>
                <a:gd name="T29" fmla="*/ 595 h 1358"/>
                <a:gd name="T30" fmla="*/ 356 w 516"/>
                <a:gd name="T31" fmla="*/ 595 h 1358"/>
                <a:gd name="T32" fmla="*/ 353 w 516"/>
                <a:gd name="T33" fmla="*/ 1358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6" h="1358">
                  <a:moveTo>
                    <a:pt x="353" y="1358"/>
                  </a:moveTo>
                  <a:cubicBezTo>
                    <a:pt x="90" y="1358"/>
                    <a:pt x="90" y="1358"/>
                    <a:pt x="90" y="1358"/>
                  </a:cubicBezTo>
                  <a:cubicBezTo>
                    <a:pt x="90" y="595"/>
                    <a:pt x="90" y="595"/>
                    <a:pt x="90" y="595"/>
                  </a:cubicBezTo>
                  <a:cubicBezTo>
                    <a:pt x="0" y="595"/>
                    <a:pt x="0" y="595"/>
                    <a:pt x="0" y="595"/>
                  </a:cubicBezTo>
                  <a:cubicBezTo>
                    <a:pt x="0" y="373"/>
                    <a:pt x="0" y="373"/>
                    <a:pt x="0" y="373"/>
                  </a:cubicBezTo>
                  <a:cubicBezTo>
                    <a:pt x="90" y="373"/>
                    <a:pt x="90" y="373"/>
                    <a:pt x="90" y="373"/>
                  </a:cubicBezTo>
                  <a:cubicBezTo>
                    <a:pt x="90" y="242"/>
                    <a:pt x="90" y="242"/>
                    <a:pt x="90" y="242"/>
                  </a:cubicBezTo>
                  <a:cubicBezTo>
                    <a:pt x="90" y="77"/>
                    <a:pt x="168" y="0"/>
                    <a:pt x="335" y="0"/>
                  </a:cubicBezTo>
                  <a:cubicBezTo>
                    <a:pt x="516" y="0"/>
                    <a:pt x="516" y="0"/>
                    <a:pt x="516" y="0"/>
                  </a:cubicBezTo>
                  <a:cubicBezTo>
                    <a:pt x="516" y="219"/>
                    <a:pt x="516" y="219"/>
                    <a:pt x="516" y="219"/>
                  </a:cubicBezTo>
                  <a:cubicBezTo>
                    <a:pt x="441" y="219"/>
                    <a:pt x="441" y="219"/>
                    <a:pt x="441" y="219"/>
                  </a:cubicBezTo>
                  <a:cubicBezTo>
                    <a:pt x="382" y="219"/>
                    <a:pt x="356" y="242"/>
                    <a:pt x="356" y="293"/>
                  </a:cubicBezTo>
                  <a:cubicBezTo>
                    <a:pt x="356" y="373"/>
                    <a:pt x="356" y="373"/>
                    <a:pt x="356" y="373"/>
                  </a:cubicBezTo>
                  <a:cubicBezTo>
                    <a:pt x="516" y="373"/>
                    <a:pt x="516" y="373"/>
                    <a:pt x="516" y="373"/>
                  </a:cubicBezTo>
                  <a:cubicBezTo>
                    <a:pt x="516" y="595"/>
                    <a:pt x="516" y="595"/>
                    <a:pt x="516" y="595"/>
                  </a:cubicBezTo>
                  <a:cubicBezTo>
                    <a:pt x="356" y="595"/>
                    <a:pt x="356" y="595"/>
                    <a:pt x="356" y="595"/>
                  </a:cubicBezTo>
                  <a:lnTo>
                    <a:pt x="353" y="1358"/>
                  </a:lnTo>
                  <a:close/>
                </a:path>
              </a:pathLst>
            </a:custGeom>
            <a:solidFill>
              <a:srgbClr val="5F7B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44" name="Rectangle 8">
              <a:extLst>
                <a:ext uri="{FF2B5EF4-FFF2-40B4-BE49-F238E27FC236}">
                  <a16:creationId xmlns:a16="http://schemas.microsoft.com/office/drawing/2014/main" id="{AD6B009F-B5E2-40C6-8AAC-4C9FF0267E22}"/>
                </a:ext>
              </a:extLst>
            </p:cNvPr>
            <p:cNvSpPr>
              <a:spLocks noChangeArrowheads="1"/>
            </p:cNvSpPr>
            <p:nvPr/>
          </p:nvSpPr>
          <p:spPr bwMode="auto">
            <a:xfrm>
              <a:off x="11943301" y="575910"/>
              <a:ext cx="29683" cy="115023"/>
            </a:xfrm>
            <a:prstGeom prst="rect">
              <a:avLst/>
            </a:prstGeom>
            <a:solidFill>
              <a:srgbClr val="5F7B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45" name="Rectangle 9">
              <a:extLst>
                <a:ext uri="{FF2B5EF4-FFF2-40B4-BE49-F238E27FC236}">
                  <a16:creationId xmlns:a16="http://schemas.microsoft.com/office/drawing/2014/main" id="{12341FE8-D233-4FCD-B7AF-44FBED6E781E}"/>
                </a:ext>
              </a:extLst>
            </p:cNvPr>
            <p:cNvSpPr>
              <a:spLocks noChangeArrowheads="1"/>
            </p:cNvSpPr>
            <p:nvPr/>
          </p:nvSpPr>
          <p:spPr bwMode="auto">
            <a:xfrm>
              <a:off x="11943301" y="531385"/>
              <a:ext cx="31539" cy="29683"/>
            </a:xfrm>
            <a:prstGeom prst="rect">
              <a:avLst/>
            </a:prstGeom>
            <a:solidFill>
              <a:srgbClr val="5F7B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46" name="Freeform: Shape 45">
              <a:extLst>
                <a:ext uri="{FF2B5EF4-FFF2-40B4-BE49-F238E27FC236}">
                  <a16:creationId xmlns:a16="http://schemas.microsoft.com/office/drawing/2014/main" id="{9B42599C-AFCA-468A-B8CB-CB3897E3007C}"/>
                </a:ext>
              </a:extLst>
            </p:cNvPr>
            <p:cNvSpPr>
              <a:spLocks/>
            </p:cNvSpPr>
            <p:nvPr/>
          </p:nvSpPr>
          <p:spPr bwMode="auto">
            <a:xfrm>
              <a:off x="11377463" y="216000"/>
              <a:ext cx="597376" cy="298688"/>
            </a:xfrm>
            <a:custGeom>
              <a:avLst/>
              <a:gdLst>
                <a:gd name="connsiteX0" fmla="*/ 255537 w 511175"/>
                <a:gd name="connsiteY0" fmla="*/ 107950 h 255588"/>
                <a:gd name="connsiteX1" fmla="*/ 403225 w 511175"/>
                <a:gd name="connsiteY1" fmla="*/ 255289 h 255588"/>
                <a:gd name="connsiteX2" fmla="*/ 403225 w 511175"/>
                <a:gd name="connsiteY2" fmla="*/ 255588 h 255588"/>
                <a:gd name="connsiteX3" fmla="*/ 376427 w 511175"/>
                <a:gd name="connsiteY3" fmla="*/ 255588 h 255588"/>
                <a:gd name="connsiteX4" fmla="*/ 376427 w 511175"/>
                <a:gd name="connsiteY4" fmla="*/ 255289 h 255588"/>
                <a:gd name="connsiteX5" fmla="*/ 255537 w 511175"/>
                <a:gd name="connsiteY5" fmla="*/ 134703 h 255588"/>
                <a:gd name="connsiteX6" fmla="*/ 134748 w 511175"/>
                <a:gd name="connsiteY6" fmla="*/ 255289 h 255588"/>
                <a:gd name="connsiteX7" fmla="*/ 107950 w 511175"/>
                <a:gd name="connsiteY7" fmla="*/ 255588 h 255588"/>
                <a:gd name="connsiteX8" fmla="*/ 107950 w 511175"/>
                <a:gd name="connsiteY8" fmla="*/ 255289 h 255588"/>
                <a:gd name="connsiteX9" fmla="*/ 255537 w 511175"/>
                <a:gd name="connsiteY9" fmla="*/ 107950 h 255588"/>
                <a:gd name="connsiteX10" fmla="*/ 255537 w 511175"/>
                <a:gd name="connsiteY10" fmla="*/ 53975 h 255588"/>
                <a:gd name="connsiteX11" fmla="*/ 457200 w 511175"/>
                <a:gd name="connsiteY11" fmla="*/ 255288 h 255588"/>
                <a:gd name="connsiteX12" fmla="*/ 457200 w 511175"/>
                <a:gd name="connsiteY12" fmla="*/ 255588 h 255588"/>
                <a:gd name="connsiteX13" fmla="*/ 430392 w 511175"/>
                <a:gd name="connsiteY13" fmla="*/ 255588 h 255588"/>
                <a:gd name="connsiteX14" fmla="*/ 430392 w 511175"/>
                <a:gd name="connsiteY14" fmla="*/ 255288 h 255588"/>
                <a:gd name="connsiteX15" fmla="*/ 255537 w 511175"/>
                <a:gd name="connsiteY15" fmla="*/ 80750 h 255588"/>
                <a:gd name="connsiteX16" fmla="*/ 80783 w 511175"/>
                <a:gd name="connsiteY16" fmla="*/ 255288 h 255588"/>
                <a:gd name="connsiteX17" fmla="*/ 53975 w 511175"/>
                <a:gd name="connsiteY17" fmla="*/ 255588 h 255588"/>
                <a:gd name="connsiteX18" fmla="*/ 53975 w 511175"/>
                <a:gd name="connsiteY18" fmla="*/ 255288 h 255588"/>
                <a:gd name="connsiteX19" fmla="*/ 255537 w 511175"/>
                <a:gd name="connsiteY19" fmla="*/ 53975 h 255588"/>
                <a:gd name="connsiteX20" fmla="*/ 255587 w 511175"/>
                <a:gd name="connsiteY20" fmla="*/ 0 h 255588"/>
                <a:gd name="connsiteX21" fmla="*/ 511175 w 511175"/>
                <a:gd name="connsiteY21" fmla="*/ 255288 h 255588"/>
                <a:gd name="connsiteX22" fmla="*/ 511175 w 511175"/>
                <a:gd name="connsiteY22" fmla="*/ 255588 h 255588"/>
                <a:gd name="connsiteX23" fmla="*/ 484355 w 511175"/>
                <a:gd name="connsiteY23" fmla="*/ 255588 h 255588"/>
                <a:gd name="connsiteX24" fmla="*/ 484355 w 511175"/>
                <a:gd name="connsiteY24" fmla="*/ 255288 h 255588"/>
                <a:gd name="connsiteX25" fmla="*/ 255888 w 511175"/>
                <a:gd name="connsiteY25" fmla="*/ 27088 h 255588"/>
                <a:gd name="connsiteX26" fmla="*/ 27420 w 511175"/>
                <a:gd name="connsiteY26" fmla="*/ 255288 h 255588"/>
                <a:gd name="connsiteX27" fmla="*/ 0 w 511175"/>
                <a:gd name="connsiteY27" fmla="*/ 255588 h 255588"/>
                <a:gd name="connsiteX28" fmla="*/ 0 w 511175"/>
                <a:gd name="connsiteY28" fmla="*/ 255288 h 255588"/>
                <a:gd name="connsiteX29" fmla="*/ 255587 w 511175"/>
                <a:gd name="connsiteY29" fmla="*/ 0 h 25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11175" h="255588">
                  <a:moveTo>
                    <a:pt x="255537" y="107950"/>
                  </a:moveTo>
                  <a:cubicBezTo>
                    <a:pt x="337031" y="107950"/>
                    <a:pt x="403225" y="173733"/>
                    <a:pt x="403225" y="255289"/>
                  </a:cubicBezTo>
                  <a:cubicBezTo>
                    <a:pt x="403225" y="255289"/>
                    <a:pt x="403225" y="255289"/>
                    <a:pt x="403225" y="255588"/>
                  </a:cubicBezTo>
                  <a:cubicBezTo>
                    <a:pt x="403225" y="255588"/>
                    <a:pt x="403225" y="255588"/>
                    <a:pt x="376427" y="255588"/>
                  </a:cubicBezTo>
                  <a:cubicBezTo>
                    <a:pt x="376427" y="255588"/>
                    <a:pt x="376427" y="255588"/>
                    <a:pt x="376427" y="255289"/>
                  </a:cubicBezTo>
                  <a:cubicBezTo>
                    <a:pt x="376427" y="188707"/>
                    <a:pt x="322332" y="134703"/>
                    <a:pt x="255537" y="134703"/>
                  </a:cubicBezTo>
                  <a:cubicBezTo>
                    <a:pt x="188843" y="134703"/>
                    <a:pt x="134748" y="188707"/>
                    <a:pt x="134748" y="255289"/>
                  </a:cubicBezTo>
                  <a:cubicBezTo>
                    <a:pt x="134748" y="255289"/>
                    <a:pt x="134748" y="255289"/>
                    <a:pt x="107950" y="255588"/>
                  </a:cubicBezTo>
                  <a:cubicBezTo>
                    <a:pt x="107950" y="255289"/>
                    <a:pt x="107950" y="255289"/>
                    <a:pt x="107950" y="255289"/>
                  </a:cubicBezTo>
                  <a:cubicBezTo>
                    <a:pt x="107950" y="174033"/>
                    <a:pt x="173844" y="107950"/>
                    <a:pt x="255537" y="107950"/>
                  </a:cubicBezTo>
                  <a:close/>
                  <a:moveTo>
                    <a:pt x="255537" y="53975"/>
                  </a:moveTo>
                  <a:cubicBezTo>
                    <a:pt x="366972" y="53975"/>
                    <a:pt x="457200" y="144092"/>
                    <a:pt x="457200" y="255288"/>
                  </a:cubicBezTo>
                  <a:cubicBezTo>
                    <a:pt x="457200" y="255288"/>
                    <a:pt x="457200" y="255288"/>
                    <a:pt x="457200" y="255588"/>
                  </a:cubicBezTo>
                  <a:cubicBezTo>
                    <a:pt x="457200" y="255588"/>
                    <a:pt x="457200" y="255588"/>
                    <a:pt x="430392" y="255588"/>
                  </a:cubicBezTo>
                  <a:cubicBezTo>
                    <a:pt x="430392" y="255288"/>
                    <a:pt x="430392" y="255288"/>
                    <a:pt x="430392" y="255288"/>
                  </a:cubicBezTo>
                  <a:cubicBezTo>
                    <a:pt x="430392" y="158778"/>
                    <a:pt x="351967" y="80750"/>
                    <a:pt x="255537" y="80750"/>
                  </a:cubicBezTo>
                  <a:cubicBezTo>
                    <a:pt x="158908" y="80750"/>
                    <a:pt x="80783" y="158978"/>
                    <a:pt x="80783" y="255288"/>
                  </a:cubicBezTo>
                  <a:cubicBezTo>
                    <a:pt x="80783" y="255288"/>
                    <a:pt x="80783" y="255288"/>
                    <a:pt x="53975" y="255588"/>
                  </a:cubicBezTo>
                  <a:cubicBezTo>
                    <a:pt x="53975" y="255588"/>
                    <a:pt x="53975" y="255588"/>
                    <a:pt x="53975" y="255288"/>
                  </a:cubicBezTo>
                  <a:cubicBezTo>
                    <a:pt x="53975" y="144092"/>
                    <a:pt x="144203" y="53975"/>
                    <a:pt x="255537" y="53975"/>
                  </a:cubicBezTo>
                  <a:close/>
                  <a:moveTo>
                    <a:pt x="255587" y="0"/>
                  </a:moveTo>
                  <a:cubicBezTo>
                    <a:pt x="396691" y="0"/>
                    <a:pt x="511175" y="114450"/>
                    <a:pt x="511175" y="255288"/>
                  </a:cubicBezTo>
                  <a:cubicBezTo>
                    <a:pt x="511175" y="255288"/>
                    <a:pt x="511175" y="255288"/>
                    <a:pt x="511175" y="255588"/>
                  </a:cubicBezTo>
                  <a:cubicBezTo>
                    <a:pt x="511175" y="255588"/>
                    <a:pt x="511175" y="255588"/>
                    <a:pt x="484355" y="255588"/>
                  </a:cubicBezTo>
                  <a:cubicBezTo>
                    <a:pt x="484355" y="255588"/>
                    <a:pt x="484355" y="255588"/>
                    <a:pt x="484355" y="255288"/>
                  </a:cubicBezTo>
                  <a:cubicBezTo>
                    <a:pt x="484355" y="129343"/>
                    <a:pt x="381980" y="27088"/>
                    <a:pt x="255888" y="27088"/>
                  </a:cubicBezTo>
                  <a:cubicBezTo>
                    <a:pt x="129795" y="27088"/>
                    <a:pt x="27420" y="129144"/>
                    <a:pt x="27420" y="255288"/>
                  </a:cubicBezTo>
                  <a:cubicBezTo>
                    <a:pt x="27420" y="255288"/>
                    <a:pt x="27420" y="255288"/>
                    <a:pt x="0" y="255588"/>
                  </a:cubicBezTo>
                  <a:cubicBezTo>
                    <a:pt x="0" y="255288"/>
                    <a:pt x="0" y="255288"/>
                    <a:pt x="0" y="255288"/>
                  </a:cubicBezTo>
                  <a:cubicBezTo>
                    <a:pt x="0" y="114450"/>
                    <a:pt x="114584" y="0"/>
                    <a:pt x="255587" y="0"/>
                  </a:cubicBezTo>
                  <a:close/>
                </a:path>
              </a:pathLst>
            </a:custGeom>
            <a:solidFill>
              <a:srgbClr val="5F7B7C"/>
            </a:solidFill>
            <a:ln>
              <a:noFill/>
            </a:ln>
          </p:spPr>
          <p:txBody>
            <a:bodyPr vert="horz" wrap="square" lIns="91440" tIns="45720" rIns="91440" bIns="45720" numCol="1" anchor="t" anchorCtr="0" compatLnSpc="1">
              <a:prstTxWarp prst="textNoShape">
                <a:avLst/>
              </a:prstTxWarp>
              <a:noAutofit/>
            </a:bodyPr>
            <a:lstStyle/>
            <a:p>
              <a:endParaRPr lang="en-GB" sz="1800"/>
            </a:p>
          </p:txBody>
        </p:sp>
        <p:sp>
          <p:nvSpPr>
            <p:cNvPr id="47" name="Freeform 13">
              <a:extLst>
                <a:ext uri="{FF2B5EF4-FFF2-40B4-BE49-F238E27FC236}">
                  <a16:creationId xmlns:a16="http://schemas.microsoft.com/office/drawing/2014/main" id="{373D478D-FF01-4D63-8147-CDB1D470C1E9}"/>
                </a:ext>
              </a:extLst>
            </p:cNvPr>
            <p:cNvSpPr>
              <a:spLocks/>
            </p:cNvSpPr>
            <p:nvPr/>
          </p:nvSpPr>
          <p:spPr bwMode="auto">
            <a:xfrm>
              <a:off x="11609364" y="446045"/>
              <a:ext cx="135431" cy="68643"/>
            </a:xfrm>
            <a:custGeom>
              <a:avLst/>
              <a:gdLst>
                <a:gd name="T0" fmla="*/ 265 w 1159"/>
                <a:gd name="T1" fmla="*/ 580 h 583"/>
                <a:gd name="T2" fmla="*/ 579 w 1159"/>
                <a:gd name="T3" fmla="*/ 266 h 583"/>
                <a:gd name="T4" fmla="*/ 894 w 1159"/>
                <a:gd name="T5" fmla="*/ 580 h 583"/>
                <a:gd name="T6" fmla="*/ 894 w 1159"/>
                <a:gd name="T7" fmla="*/ 583 h 583"/>
                <a:gd name="T8" fmla="*/ 1159 w 1159"/>
                <a:gd name="T9" fmla="*/ 583 h 583"/>
                <a:gd name="T10" fmla="*/ 1159 w 1159"/>
                <a:gd name="T11" fmla="*/ 580 h 583"/>
                <a:gd name="T12" fmla="*/ 579 w 1159"/>
                <a:gd name="T13" fmla="*/ 0 h 583"/>
                <a:gd name="T14" fmla="*/ 0 w 1159"/>
                <a:gd name="T15" fmla="*/ 580 h 583"/>
                <a:gd name="T16" fmla="*/ 0 w 1159"/>
                <a:gd name="T17" fmla="*/ 583 h 583"/>
                <a:gd name="T18" fmla="*/ 265 w 1159"/>
                <a:gd name="T19" fmla="*/ 580 h 583"/>
                <a:gd name="T20" fmla="*/ 265 w 1159"/>
                <a:gd name="T21" fmla="*/ 58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9" h="583">
                  <a:moveTo>
                    <a:pt x="265" y="580"/>
                  </a:moveTo>
                  <a:cubicBezTo>
                    <a:pt x="265" y="408"/>
                    <a:pt x="407" y="266"/>
                    <a:pt x="579" y="266"/>
                  </a:cubicBezTo>
                  <a:cubicBezTo>
                    <a:pt x="752" y="266"/>
                    <a:pt x="894" y="405"/>
                    <a:pt x="894" y="580"/>
                  </a:cubicBezTo>
                  <a:cubicBezTo>
                    <a:pt x="894" y="580"/>
                    <a:pt x="894" y="580"/>
                    <a:pt x="894" y="583"/>
                  </a:cubicBezTo>
                  <a:cubicBezTo>
                    <a:pt x="1159" y="583"/>
                    <a:pt x="1159" y="583"/>
                    <a:pt x="1159" y="583"/>
                  </a:cubicBezTo>
                  <a:cubicBezTo>
                    <a:pt x="1159" y="580"/>
                    <a:pt x="1159" y="580"/>
                    <a:pt x="1159" y="580"/>
                  </a:cubicBezTo>
                  <a:cubicBezTo>
                    <a:pt x="1159" y="258"/>
                    <a:pt x="899" y="0"/>
                    <a:pt x="579" y="0"/>
                  </a:cubicBezTo>
                  <a:cubicBezTo>
                    <a:pt x="257" y="0"/>
                    <a:pt x="0" y="261"/>
                    <a:pt x="0" y="580"/>
                  </a:cubicBezTo>
                  <a:cubicBezTo>
                    <a:pt x="0" y="583"/>
                    <a:pt x="0" y="583"/>
                    <a:pt x="0" y="583"/>
                  </a:cubicBezTo>
                  <a:cubicBezTo>
                    <a:pt x="265" y="580"/>
                    <a:pt x="265" y="580"/>
                    <a:pt x="265" y="580"/>
                  </a:cubicBezTo>
                  <a:cubicBezTo>
                    <a:pt x="265" y="580"/>
                    <a:pt x="265" y="580"/>
                    <a:pt x="265" y="580"/>
                  </a:cubicBezTo>
                </a:path>
              </a:pathLst>
            </a:custGeom>
            <a:solidFill>
              <a:srgbClr val="A5D8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
        <p:nvSpPr>
          <p:cNvPr id="19" name="Footer Placeholder 4">
            <a:extLst>
              <a:ext uri="{FF2B5EF4-FFF2-40B4-BE49-F238E27FC236}">
                <a16:creationId xmlns:a16="http://schemas.microsoft.com/office/drawing/2014/main" id="{E7AACA52-9610-4DF5-B079-D6A63F824480}"/>
              </a:ext>
            </a:extLst>
          </p:cNvPr>
          <p:cNvSpPr>
            <a:spLocks noGrp="1"/>
          </p:cNvSpPr>
          <p:nvPr>
            <p:ph type="ftr" sz="quarter" idx="3"/>
          </p:nvPr>
        </p:nvSpPr>
        <p:spPr>
          <a:xfrm>
            <a:off x="1260527" y="6481960"/>
            <a:ext cx="1486946" cy="115544"/>
          </a:xfrm>
          <a:prstGeom prst="rect">
            <a:avLst/>
          </a:prstGeom>
        </p:spPr>
        <p:txBody>
          <a:bodyPr vert="horz" wrap="none" lIns="0" tIns="0" rIns="0" bIns="0" rtlCol="0" anchor="b">
            <a:spAutoFit/>
          </a:bodyPr>
          <a:lstStyle>
            <a:lvl1pPr algn="l">
              <a:defRPr sz="751" cap="all" spc="151" baseline="0">
                <a:solidFill>
                  <a:schemeClr val="tx2"/>
                </a:solidFill>
              </a:defRPr>
            </a:lvl1pPr>
          </a:lstStyle>
          <a:p>
            <a:r>
              <a:rPr lang="fr-FR"/>
              <a:t>Presentation Heading</a:t>
            </a:r>
            <a:endParaRPr lang="fr-FR" dirty="0"/>
          </a:p>
        </p:txBody>
      </p:sp>
    </p:spTree>
    <p:extLst>
      <p:ext uri="{BB962C8B-B14F-4D97-AF65-F5344CB8AC3E}">
        <p14:creationId xmlns:p14="http://schemas.microsoft.com/office/powerpoint/2010/main" val="549754454"/>
      </p:ext>
    </p:extLst>
  </p:cSld>
  <p:clrMap bg1="lt1" tx1="dk1" bg2="lt2" tx2="dk2" accent1="accent1" accent2="accent2" accent3="accent3" accent4="accent4" accent5="accent5" accent6="accent6" hlink="hlink" folHlink="folHlink"/>
  <p:sldLayoutIdLst>
    <p:sldLayoutId id="2147483675" r:id="rId1"/>
    <p:sldLayoutId id="2147483694" r:id="rId2"/>
    <p:sldLayoutId id="2147483683" r:id="rId3"/>
    <p:sldLayoutId id="2147483695" r:id="rId4"/>
    <p:sldLayoutId id="2147483680" r:id="rId5"/>
    <p:sldLayoutId id="2147483681" r:id="rId6"/>
    <p:sldLayoutId id="2147483676" r:id="rId7"/>
    <p:sldLayoutId id="2147483696" r:id="rId8"/>
    <p:sldLayoutId id="2147483684" r:id="rId9"/>
    <p:sldLayoutId id="2147483685" r:id="rId10"/>
    <p:sldLayoutId id="2147483686" r:id="rId11"/>
    <p:sldLayoutId id="2147483687" r:id="rId12"/>
    <p:sldLayoutId id="2147483677" r:id="rId13"/>
    <p:sldLayoutId id="2147483678" r:id="rId14"/>
    <p:sldLayoutId id="2147483679" r:id="rId15"/>
    <p:sldLayoutId id="2147483688" r:id="rId16"/>
    <p:sldLayoutId id="2147483689" r:id="rId17"/>
    <p:sldLayoutId id="2147483691" r:id="rId18"/>
    <p:sldLayoutId id="2147483690" r:id="rId19"/>
    <p:sldLayoutId id="2147483692" r:id="rId20"/>
    <p:sldLayoutId id="2147483693" r:id="rId21"/>
    <p:sldLayoutId id="2147483697"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783" rtl="0" eaLnBrk="1" latinLnBrk="0" hangingPunct="1">
        <a:lnSpc>
          <a:spcPct val="80000"/>
        </a:lnSpc>
        <a:spcBef>
          <a:spcPct val="0"/>
        </a:spcBef>
        <a:buNone/>
        <a:defRPr sz="4400" b="0" kern="1200">
          <a:solidFill>
            <a:schemeClr val="tx1"/>
          </a:solidFill>
          <a:latin typeface="+mj-lt"/>
          <a:ea typeface="+mj-ea"/>
          <a:cs typeface="+mj-cs"/>
        </a:defRPr>
      </a:lvl1pPr>
    </p:titleStyle>
    <p:bodyStyle>
      <a:lvl1pPr marL="0" indent="0" algn="l" defTabSz="685783" rtl="0" eaLnBrk="1" latinLnBrk="0" hangingPunct="1">
        <a:lnSpc>
          <a:spcPct val="110000"/>
        </a:lnSpc>
        <a:spcBef>
          <a:spcPts val="600"/>
        </a:spcBef>
        <a:buFont typeface="Arial" panose="020B0604020202020204" pitchFamily="34" charset="0"/>
        <a:buNone/>
        <a:defRPr sz="1300" kern="1200">
          <a:solidFill>
            <a:schemeClr val="tx1"/>
          </a:solidFill>
          <a:latin typeface="+mn-lt"/>
          <a:ea typeface="+mn-ea"/>
          <a:cs typeface="+mn-cs"/>
        </a:defRPr>
      </a:lvl1pPr>
      <a:lvl2pPr marL="147635" indent="-147635" algn="l" defTabSz="685783" rtl="0" eaLnBrk="1" latinLnBrk="0" hangingPunct="1">
        <a:lnSpc>
          <a:spcPct val="110000"/>
        </a:lnSpc>
        <a:spcBef>
          <a:spcPts val="600"/>
        </a:spcBef>
        <a:buSzPct val="100000"/>
        <a:buFontTx/>
        <a:buBlip>
          <a:blip r:embed="rId24"/>
        </a:buBlip>
        <a:defRPr sz="1300" kern="1200">
          <a:solidFill>
            <a:schemeClr val="tx1"/>
          </a:solidFill>
          <a:latin typeface="+mn-lt"/>
          <a:ea typeface="+mn-ea"/>
          <a:cs typeface="+mn-cs"/>
        </a:defRPr>
      </a:lvl2pPr>
      <a:lvl3pPr marL="346066" indent="-193670" algn="l" defTabSz="685783" rtl="0" eaLnBrk="1" latinLnBrk="0" hangingPunct="1">
        <a:lnSpc>
          <a:spcPct val="110000"/>
        </a:lnSpc>
        <a:spcBef>
          <a:spcPts val="200"/>
        </a:spcBef>
        <a:buFont typeface="Segoe ui" panose="020B0502040204020203" pitchFamily="34" charset="0"/>
        <a:buChar char="−"/>
        <a:defRPr sz="1300" kern="1200">
          <a:solidFill>
            <a:schemeClr val="tx1"/>
          </a:solidFill>
          <a:latin typeface="+mn-lt"/>
          <a:ea typeface="+mn-ea"/>
          <a:cs typeface="+mn-cs"/>
        </a:defRPr>
      </a:lvl3pPr>
      <a:lvl4pPr marL="350830" indent="0" algn="l" defTabSz="685783" rtl="0" eaLnBrk="1" latinLnBrk="0" hangingPunct="1">
        <a:lnSpc>
          <a:spcPct val="110000"/>
        </a:lnSpc>
        <a:spcBef>
          <a:spcPts val="200"/>
        </a:spcBef>
        <a:buFont typeface="Arial" panose="020B0604020202020204" pitchFamily="34" charset="0"/>
        <a:buNone/>
        <a:defRPr sz="1100" kern="1200">
          <a:solidFill>
            <a:schemeClr val="tx2"/>
          </a:solidFill>
          <a:latin typeface="+mn-lt"/>
          <a:ea typeface="+mn-ea"/>
          <a:cs typeface="+mn-cs"/>
        </a:defRPr>
      </a:lvl4pPr>
      <a:lvl5pPr marL="0" indent="0" algn="l" defTabSz="685783" rtl="0" eaLnBrk="1" latinLnBrk="0" hangingPunct="1">
        <a:lnSpc>
          <a:spcPct val="120000"/>
        </a:lnSpc>
        <a:spcBef>
          <a:spcPts val="3600"/>
        </a:spcBef>
        <a:buFont typeface="Arial" panose="020B0604020202020204" pitchFamily="34" charset="0"/>
        <a:buNone/>
        <a:defRPr sz="1600" kern="1200">
          <a:solidFill>
            <a:schemeClr val="accent2"/>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fr-FR"/>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1" orient="horz" pos="3896" userDrawn="1">
          <p15:clr>
            <a:srgbClr val="A4A3A4"/>
          </p15:clr>
        </p15:guide>
        <p15:guide id="12" pos="7227" userDrawn="1">
          <p15:clr>
            <a:srgbClr val="A4A3A4"/>
          </p15:clr>
        </p15:guide>
        <p15:guide id="13" pos="4157" userDrawn="1">
          <p15:clr>
            <a:srgbClr val="A4A3A4"/>
          </p15:clr>
        </p15:guide>
        <p15:guide id="14" pos="3861" userDrawn="1">
          <p15:clr>
            <a:srgbClr val="A4A3A4"/>
          </p15:clr>
        </p15:guide>
        <p15:guide id="15" pos="792"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60528" y="127001"/>
            <a:ext cx="9845622" cy="1270000"/>
          </a:xfrm>
          <a:prstGeom prst="rect">
            <a:avLst/>
          </a:prstGeom>
        </p:spPr>
        <p:txBody>
          <a:bodyPr vert="horz" wrap="square" lIns="0" tIns="0" rIns="0" bIns="0" rtlCol="0" anchor="b">
            <a:normAutofit/>
          </a:bodyPr>
          <a:lstStyle/>
          <a:p>
            <a:endParaRPr lang="en-GB" noProof="0" dirty="0"/>
          </a:p>
        </p:txBody>
      </p:sp>
      <p:sp>
        <p:nvSpPr>
          <p:cNvPr id="9" name="ZoneTexte 8">
            <a:extLst>
              <a:ext uri="{FF2B5EF4-FFF2-40B4-BE49-F238E27FC236}">
                <a16:creationId xmlns:a16="http://schemas.microsoft.com/office/drawing/2014/main" id="{7B1DF4C9-23ED-45F8-9875-B197D6B548BF}"/>
              </a:ext>
            </a:extLst>
          </p:cNvPr>
          <p:cNvSpPr txBox="1"/>
          <p:nvPr userDrawn="1"/>
        </p:nvSpPr>
        <p:spPr>
          <a:xfrm>
            <a:off x="11471275" y="6325654"/>
            <a:ext cx="161904" cy="184666"/>
          </a:xfrm>
          <a:prstGeom prst="rect">
            <a:avLst/>
          </a:prstGeom>
          <a:noFill/>
        </p:spPr>
        <p:txBody>
          <a:bodyPr wrap="none" lIns="0" tIns="0" rIns="0" bIns="0" rtlCol="0" anchor="ctr">
            <a:spAutoFit/>
          </a:bodyPr>
          <a:lstStyle/>
          <a:p>
            <a:pPr algn="l"/>
            <a:fld id="{65A47EB2-116F-44A5-A726-66A0D39ABD2F}" type="slidenum">
              <a:rPr lang="en-GB" sz="1200" smtClean="0">
                <a:solidFill>
                  <a:schemeClr val="accent2"/>
                </a:solidFill>
                <a:latin typeface="Franklin Gothic Demi Cond" panose="020B0706030402020204" pitchFamily="34" charset="0"/>
              </a:rPr>
              <a:pPr algn="l"/>
              <a:t>‹#›</a:t>
            </a:fld>
            <a:endParaRPr lang="en-GB" sz="1200" dirty="0">
              <a:solidFill>
                <a:schemeClr val="accent2"/>
              </a:solidFill>
              <a:latin typeface="Franklin Gothic Demi Cond" panose="020B0706030402020204" pitchFamily="34" charset="0"/>
            </a:endParaRPr>
          </a:p>
        </p:txBody>
      </p:sp>
      <p:cxnSp>
        <p:nvCxnSpPr>
          <p:cNvPr id="10" name="Connecteur droit 9">
            <a:extLst>
              <a:ext uri="{FF2B5EF4-FFF2-40B4-BE49-F238E27FC236}">
                <a16:creationId xmlns:a16="http://schemas.microsoft.com/office/drawing/2014/main" id="{933FB754-8C47-43FF-8167-A358D381C4F0}"/>
              </a:ext>
            </a:extLst>
          </p:cNvPr>
          <p:cNvCxnSpPr>
            <a:cxnSpLocks/>
          </p:cNvCxnSpPr>
          <p:nvPr userDrawn="1"/>
        </p:nvCxnSpPr>
        <p:spPr>
          <a:xfrm flipH="1">
            <a:off x="11471275" y="6572222"/>
            <a:ext cx="72072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364F08A6-A96A-4B4D-B272-5E12911059E3}"/>
              </a:ext>
            </a:extLst>
          </p:cNvPr>
          <p:cNvSpPr>
            <a:spLocks noGrp="1"/>
          </p:cNvSpPr>
          <p:nvPr>
            <p:ph type="body" idx="1"/>
          </p:nvPr>
        </p:nvSpPr>
        <p:spPr>
          <a:xfrm>
            <a:off x="1260526" y="2153758"/>
            <a:ext cx="7920000" cy="403114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Rectangle 13">
            <a:extLst>
              <a:ext uri="{FF2B5EF4-FFF2-40B4-BE49-F238E27FC236}">
                <a16:creationId xmlns:a16="http://schemas.microsoft.com/office/drawing/2014/main" id="{C77C413E-E109-4370-81DB-71926F07A8DC}"/>
              </a:ext>
            </a:extLst>
          </p:cNvPr>
          <p:cNvSpPr/>
          <p:nvPr/>
        </p:nvSpPr>
        <p:spPr>
          <a:xfrm>
            <a:off x="0" y="0"/>
            <a:ext cx="7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en-GB" sz="1200" dirty="0"/>
          </a:p>
        </p:txBody>
      </p:sp>
      <p:grpSp>
        <p:nvGrpSpPr>
          <p:cNvPr id="4" name="Group 3">
            <a:extLst>
              <a:ext uri="{FF2B5EF4-FFF2-40B4-BE49-F238E27FC236}">
                <a16:creationId xmlns:a16="http://schemas.microsoft.com/office/drawing/2014/main" id="{3FB88BE9-913B-4F25-9832-847723CA1DBA}"/>
              </a:ext>
            </a:extLst>
          </p:cNvPr>
          <p:cNvGrpSpPr/>
          <p:nvPr userDrawn="1"/>
        </p:nvGrpSpPr>
        <p:grpSpPr>
          <a:xfrm>
            <a:off x="11377463" y="216000"/>
            <a:ext cx="597377" cy="476788"/>
            <a:chOff x="11377463" y="216000"/>
            <a:chExt cx="597377" cy="476788"/>
          </a:xfrm>
        </p:grpSpPr>
        <p:sp>
          <p:nvSpPr>
            <p:cNvPr id="41" name="Freeform 5">
              <a:extLst>
                <a:ext uri="{FF2B5EF4-FFF2-40B4-BE49-F238E27FC236}">
                  <a16:creationId xmlns:a16="http://schemas.microsoft.com/office/drawing/2014/main" id="{C277B67A-7C2A-4C27-9EE0-58B4C431C26E}"/>
                </a:ext>
              </a:extLst>
            </p:cNvPr>
            <p:cNvSpPr>
              <a:spLocks noEditPoints="1"/>
            </p:cNvSpPr>
            <p:nvPr/>
          </p:nvSpPr>
          <p:spPr bwMode="auto">
            <a:xfrm>
              <a:off x="11713256" y="572199"/>
              <a:ext cx="81629" cy="120589"/>
            </a:xfrm>
            <a:custGeom>
              <a:avLst/>
              <a:gdLst>
                <a:gd name="T0" fmla="*/ 26 w 701"/>
                <a:gd name="T1" fmla="*/ 337 h 1025"/>
                <a:gd name="T2" fmla="*/ 31 w 701"/>
                <a:gd name="T3" fmla="*/ 257 h 1025"/>
                <a:gd name="T4" fmla="*/ 100 w 701"/>
                <a:gd name="T5" fmla="*/ 67 h 1025"/>
                <a:gd name="T6" fmla="*/ 350 w 701"/>
                <a:gd name="T7" fmla="*/ 0 h 1025"/>
                <a:gd name="T8" fmla="*/ 574 w 701"/>
                <a:gd name="T9" fmla="*/ 59 h 1025"/>
                <a:gd name="T10" fmla="*/ 667 w 701"/>
                <a:gd name="T11" fmla="*/ 291 h 1025"/>
                <a:gd name="T12" fmla="*/ 667 w 701"/>
                <a:gd name="T13" fmla="*/ 832 h 1025"/>
                <a:gd name="T14" fmla="*/ 701 w 701"/>
                <a:gd name="T15" fmla="*/ 1005 h 1025"/>
                <a:gd name="T16" fmla="*/ 440 w 701"/>
                <a:gd name="T17" fmla="*/ 1005 h 1025"/>
                <a:gd name="T18" fmla="*/ 422 w 701"/>
                <a:gd name="T19" fmla="*/ 889 h 1025"/>
                <a:gd name="T20" fmla="*/ 229 w 701"/>
                <a:gd name="T21" fmla="*/ 1025 h 1025"/>
                <a:gd name="T22" fmla="*/ 0 w 701"/>
                <a:gd name="T23" fmla="*/ 734 h 1025"/>
                <a:gd name="T24" fmla="*/ 82 w 701"/>
                <a:gd name="T25" fmla="*/ 466 h 1025"/>
                <a:gd name="T26" fmla="*/ 294 w 701"/>
                <a:gd name="T27" fmla="*/ 381 h 1025"/>
                <a:gd name="T28" fmla="*/ 412 w 701"/>
                <a:gd name="T29" fmla="*/ 268 h 1025"/>
                <a:gd name="T30" fmla="*/ 340 w 701"/>
                <a:gd name="T31" fmla="*/ 177 h 1025"/>
                <a:gd name="T32" fmla="*/ 265 w 701"/>
                <a:gd name="T33" fmla="*/ 286 h 1025"/>
                <a:gd name="T34" fmla="*/ 268 w 701"/>
                <a:gd name="T35" fmla="*/ 337 h 1025"/>
                <a:gd name="T36" fmla="*/ 26 w 701"/>
                <a:gd name="T37" fmla="*/ 337 h 1025"/>
                <a:gd name="T38" fmla="*/ 407 w 701"/>
                <a:gd name="T39" fmla="*/ 538 h 1025"/>
                <a:gd name="T40" fmla="*/ 276 w 701"/>
                <a:gd name="T41" fmla="*/ 708 h 1025"/>
                <a:gd name="T42" fmla="*/ 340 w 701"/>
                <a:gd name="T43" fmla="*/ 817 h 1025"/>
                <a:gd name="T44" fmla="*/ 407 w 701"/>
                <a:gd name="T45" fmla="*/ 693 h 1025"/>
                <a:gd name="T46" fmla="*/ 407 w 701"/>
                <a:gd name="T47" fmla="*/ 538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1" h="1025">
                  <a:moveTo>
                    <a:pt x="26" y="337"/>
                  </a:moveTo>
                  <a:cubicBezTo>
                    <a:pt x="31" y="257"/>
                    <a:pt x="31" y="257"/>
                    <a:pt x="31" y="257"/>
                  </a:cubicBezTo>
                  <a:cubicBezTo>
                    <a:pt x="33" y="149"/>
                    <a:pt x="49" y="103"/>
                    <a:pt x="100" y="67"/>
                  </a:cubicBezTo>
                  <a:cubicBezTo>
                    <a:pt x="154" y="25"/>
                    <a:pt x="252" y="0"/>
                    <a:pt x="350" y="0"/>
                  </a:cubicBezTo>
                  <a:cubicBezTo>
                    <a:pt x="438" y="0"/>
                    <a:pt x="520" y="23"/>
                    <a:pt x="574" y="59"/>
                  </a:cubicBezTo>
                  <a:cubicBezTo>
                    <a:pt x="639" y="103"/>
                    <a:pt x="667" y="175"/>
                    <a:pt x="667" y="291"/>
                  </a:cubicBezTo>
                  <a:cubicBezTo>
                    <a:pt x="667" y="832"/>
                    <a:pt x="667" y="832"/>
                    <a:pt x="667" y="832"/>
                  </a:cubicBezTo>
                  <a:cubicBezTo>
                    <a:pt x="667" y="904"/>
                    <a:pt x="675" y="943"/>
                    <a:pt x="701" y="1005"/>
                  </a:cubicBezTo>
                  <a:cubicBezTo>
                    <a:pt x="440" y="1005"/>
                    <a:pt x="440" y="1005"/>
                    <a:pt x="440" y="1005"/>
                  </a:cubicBezTo>
                  <a:cubicBezTo>
                    <a:pt x="428" y="966"/>
                    <a:pt x="425" y="945"/>
                    <a:pt x="422" y="889"/>
                  </a:cubicBezTo>
                  <a:cubicBezTo>
                    <a:pt x="379" y="994"/>
                    <a:pt x="335" y="1025"/>
                    <a:pt x="229" y="1025"/>
                  </a:cubicBezTo>
                  <a:cubicBezTo>
                    <a:pt x="54" y="1025"/>
                    <a:pt x="0" y="953"/>
                    <a:pt x="0" y="734"/>
                  </a:cubicBezTo>
                  <a:cubicBezTo>
                    <a:pt x="0" y="582"/>
                    <a:pt x="20" y="515"/>
                    <a:pt x="82" y="466"/>
                  </a:cubicBezTo>
                  <a:cubicBezTo>
                    <a:pt x="121" y="435"/>
                    <a:pt x="136" y="430"/>
                    <a:pt x="294" y="381"/>
                  </a:cubicBezTo>
                  <a:cubicBezTo>
                    <a:pt x="376" y="355"/>
                    <a:pt x="412" y="324"/>
                    <a:pt x="412" y="268"/>
                  </a:cubicBezTo>
                  <a:cubicBezTo>
                    <a:pt x="412" y="214"/>
                    <a:pt x="384" y="177"/>
                    <a:pt x="340" y="177"/>
                  </a:cubicBezTo>
                  <a:cubicBezTo>
                    <a:pt x="291" y="177"/>
                    <a:pt x="265" y="214"/>
                    <a:pt x="265" y="286"/>
                  </a:cubicBezTo>
                  <a:cubicBezTo>
                    <a:pt x="265" y="296"/>
                    <a:pt x="265" y="317"/>
                    <a:pt x="268" y="337"/>
                  </a:cubicBezTo>
                  <a:cubicBezTo>
                    <a:pt x="26" y="337"/>
                    <a:pt x="26" y="337"/>
                    <a:pt x="26" y="337"/>
                  </a:cubicBezTo>
                  <a:close/>
                  <a:moveTo>
                    <a:pt x="407" y="538"/>
                  </a:moveTo>
                  <a:cubicBezTo>
                    <a:pt x="294" y="587"/>
                    <a:pt x="276" y="610"/>
                    <a:pt x="276" y="708"/>
                  </a:cubicBezTo>
                  <a:cubicBezTo>
                    <a:pt x="276" y="781"/>
                    <a:pt x="299" y="817"/>
                    <a:pt x="340" y="817"/>
                  </a:cubicBezTo>
                  <a:cubicBezTo>
                    <a:pt x="389" y="817"/>
                    <a:pt x="407" y="783"/>
                    <a:pt x="407" y="693"/>
                  </a:cubicBezTo>
                  <a:lnTo>
                    <a:pt x="407" y="538"/>
                  </a:lnTo>
                  <a:close/>
                </a:path>
              </a:pathLst>
            </a:custGeom>
            <a:solidFill>
              <a:srgbClr val="5F7B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Rectangle 6">
              <a:extLst>
                <a:ext uri="{FF2B5EF4-FFF2-40B4-BE49-F238E27FC236}">
                  <a16:creationId xmlns:a16="http://schemas.microsoft.com/office/drawing/2014/main" id="{35AC5A2E-9E65-4C17-92BB-807F7489987D}"/>
                </a:ext>
              </a:extLst>
            </p:cNvPr>
            <p:cNvSpPr>
              <a:spLocks noChangeArrowheads="1"/>
            </p:cNvSpPr>
            <p:nvPr/>
          </p:nvSpPr>
          <p:spPr bwMode="auto">
            <a:xfrm>
              <a:off x="11817147" y="531385"/>
              <a:ext cx="31539" cy="159548"/>
            </a:xfrm>
            <a:prstGeom prst="rect">
              <a:avLst/>
            </a:prstGeom>
            <a:solidFill>
              <a:srgbClr val="5F7B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7">
              <a:extLst>
                <a:ext uri="{FF2B5EF4-FFF2-40B4-BE49-F238E27FC236}">
                  <a16:creationId xmlns:a16="http://schemas.microsoft.com/office/drawing/2014/main" id="{B6B76548-37B4-4931-B36E-01C9528F3799}"/>
                </a:ext>
              </a:extLst>
            </p:cNvPr>
            <p:cNvSpPr>
              <a:spLocks/>
            </p:cNvSpPr>
            <p:nvPr/>
          </p:nvSpPr>
          <p:spPr bwMode="auto">
            <a:xfrm>
              <a:off x="11869093" y="531385"/>
              <a:ext cx="61222" cy="159548"/>
            </a:xfrm>
            <a:custGeom>
              <a:avLst/>
              <a:gdLst>
                <a:gd name="T0" fmla="*/ 353 w 516"/>
                <a:gd name="T1" fmla="*/ 1358 h 1358"/>
                <a:gd name="T2" fmla="*/ 90 w 516"/>
                <a:gd name="T3" fmla="*/ 1358 h 1358"/>
                <a:gd name="T4" fmla="*/ 90 w 516"/>
                <a:gd name="T5" fmla="*/ 595 h 1358"/>
                <a:gd name="T6" fmla="*/ 0 w 516"/>
                <a:gd name="T7" fmla="*/ 595 h 1358"/>
                <a:gd name="T8" fmla="*/ 0 w 516"/>
                <a:gd name="T9" fmla="*/ 373 h 1358"/>
                <a:gd name="T10" fmla="*/ 90 w 516"/>
                <a:gd name="T11" fmla="*/ 373 h 1358"/>
                <a:gd name="T12" fmla="*/ 90 w 516"/>
                <a:gd name="T13" fmla="*/ 242 h 1358"/>
                <a:gd name="T14" fmla="*/ 335 w 516"/>
                <a:gd name="T15" fmla="*/ 0 h 1358"/>
                <a:gd name="T16" fmla="*/ 516 w 516"/>
                <a:gd name="T17" fmla="*/ 0 h 1358"/>
                <a:gd name="T18" fmla="*/ 516 w 516"/>
                <a:gd name="T19" fmla="*/ 219 h 1358"/>
                <a:gd name="T20" fmla="*/ 441 w 516"/>
                <a:gd name="T21" fmla="*/ 219 h 1358"/>
                <a:gd name="T22" fmla="*/ 356 w 516"/>
                <a:gd name="T23" fmla="*/ 293 h 1358"/>
                <a:gd name="T24" fmla="*/ 356 w 516"/>
                <a:gd name="T25" fmla="*/ 373 h 1358"/>
                <a:gd name="T26" fmla="*/ 516 w 516"/>
                <a:gd name="T27" fmla="*/ 373 h 1358"/>
                <a:gd name="T28" fmla="*/ 516 w 516"/>
                <a:gd name="T29" fmla="*/ 595 h 1358"/>
                <a:gd name="T30" fmla="*/ 356 w 516"/>
                <a:gd name="T31" fmla="*/ 595 h 1358"/>
                <a:gd name="T32" fmla="*/ 353 w 516"/>
                <a:gd name="T33" fmla="*/ 1358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6" h="1358">
                  <a:moveTo>
                    <a:pt x="353" y="1358"/>
                  </a:moveTo>
                  <a:cubicBezTo>
                    <a:pt x="90" y="1358"/>
                    <a:pt x="90" y="1358"/>
                    <a:pt x="90" y="1358"/>
                  </a:cubicBezTo>
                  <a:cubicBezTo>
                    <a:pt x="90" y="595"/>
                    <a:pt x="90" y="595"/>
                    <a:pt x="90" y="595"/>
                  </a:cubicBezTo>
                  <a:cubicBezTo>
                    <a:pt x="0" y="595"/>
                    <a:pt x="0" y="595"/>
                    <a:pt x="0" y="595"/>
                  </a:cubicBezTo>
                  <a:cubicBezTo>
                    <a:pt x="0" y="373"/>
                    <a:pt x="0" y="373"/>
                    <a:pt x="0" y="373"/>
                  </a:cubicBezTo>
                  <a:cubicBezTo>
                    <a:pt x="90" y="373"/>
                    <a:pt x="90" y="373"/>
                    <a:pt x="90" y="373"/>
                  </a:cubicBezTo>
                  <a:cubicBezTo>
                    <a:pt x="90" y="242"/>
                    <a:pt x="90" y="242"/>
                    <a:pt x="90" y="242"/>
                  </a:cubicBezTo>
                  <a:cubicBezTo>
                    <a:pt x="90" y="77"/>
                    <a:pt x="168" y="0"/>
                    <a:pt x="335" y="0"/>
                  </a:cubicBezTo>
                  <a:cubicBezTo>
                    <a:pt x="516" y="0"/>
                    <a:pt x="516" y="0"/>
                    <a:pt x="516" y="0"/>
                  </a:cubicBezTo>
                  <a:cubicBezTo>
                    <a:pt x="516" y="219"/>
                    <a:pt x="516" y="219"/>
                    <a:pt x="516" y="219"/>
                  </a:cubicBezTo>
                  <a:cubicBezTo>
                    <a:pt x="441" y="219"/>
                    <a:pt x="441" y="219"/>
                    <a:pt x="441" y="219"/>
                  </a:cubicBezTo>
                  <a:cubicBezTo>
                    <a:pt x="382" y="219"/>
                    <a:pt x="356" y="242"/>
                    <a:pt x="356" y="293"/>
                  </a:cubicBezTo>
                  <a:cubicBezTo>
                    <a:pt x="356" y="373"/>
                    <a:pt x="356" y="373"/>
                    <a:pt x="356" y="373"/>
                  </a:cubicBezTo>
                  <a:cubicBezTo>
                    <a:pt x="516" y="373"/>
                    <a:pt x="516" y="373"/>
                    <a:pt x="516" y="373"/>
                  </a:cubicBezTo>
                  <a:cubicBezTo>
                    <a:pt x="516" y="595"/>
                    <a:pt x="516" y="595"/>
                    <a:pt x="516" y="595"/>
                  </a:cubicBezTo>
                  <a:cubicBezTo>
                    <a:pt x="356" y="595"/>
                    <a:pt x="356" y="595"/>
                    <a:pt x="356" y="595"/>
                  </a:cubicBezTo>
                  <a:lnTo>
                    <a:pt x="353" y="1358"/>
                  </a:lnTo>
                  <a:close/>
                </a:path>
              </a:pathLst>
            </a:custGeom>
            <a:solidFill>
              <a:srgbClr val="5F7B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Rectangle 8">
              <a:extLst>
                <a:ext uri="{FF2B5EF4-FFF2-40B4-BE49-F238E27FC236}">
                  <a16:creationId xmlns:a16="http://schemas.microsoft.com/office/drawing/2014/main" id="{AD6B009F-B5E2-40C6-8AAC-4C9FF0267E22}"/>
                </a:ext>
              </a:extLst>
            </p:cNvPr>
            <p:cNvSpPr>
              <a:spLocks noChangeArrowheads="1"/>
            </p:cNvSpPr>
            <p:nvPr/>
          </p:nvSpPr>
          <p:spPr bwMode="auto">
            <a:xfrm>
              <a:off x="11943301" y="575910"/>
              <a:ext cx="29683" cy="115023"/>
            </a:xfrm>
            <a:prstGeom prst="rect">
              <a:avLst/>
            </a:prstGeom>
            <a:solidFill>
              <a:srgbClr val="5F7B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Rectangle 9">
              <a:extLst>
                <a:ext uri="{FF2B5EF4-FFF2-40B4-BE49-F238E27FC236}">
                  <a16:creationId xmlns:a16="http://schemas.microsoft.com/office/drawing/2014/main" id="{12341FE8-D233-4FCD-B7AF-44FBED6E781E}"/>
                </a:ext>
              </a:extLst>
            </p:cNvPr>
            <p:cNvSpPr>
              <a:spLocks noChangeArrowheads="1"/>
            </p:cNvSpPr>
            <p:nvPr/>
          </p:nvSpPr>
          <p:spPr bwMode="auto">
            <a:xfrm>
              <a:off x="11943301" y="531385"/>
              <a:ext cx="31539" cy="29683"/>
            </a:xfrm>
            <a:prstGeom prst="rect">
              <a:avLst/>
            </a:prstGeom>
            <a:solidFill>
              <a:srgbClr val="5F7B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Shape 45">
              <a:extLst>
                <a:ext uri="{FF2B5EF4-FFF2-40B4-BE49-F238E27FC236}">
                  <a16:creationId xmlns:a16="http://schemas.microsoft.com/office/drawing/2014/main" id="{9B42599C-AFCA-468A-B8CB-CB3897E3007C}"/>
                </a:ext>
              </a:extLst>
            </p:cNvPr>
            <p:cNvSpPr>
              <a:spLocks/>
            </p:cNvSpPr>
            <p:nvPr/>
          </p:nvSpPr>
          <p:spPr bwMode="auto">
            <a:xfrm>
              <a:off x="11377463" y="216000"/>
              <a:ext cx="597376" cy="298688"/>
            </a:xfrm>
            <a:custGeom>
              <a:avLst/>
              <a:gdLst>
                <a:gd name="connsiteX0" fmla="*/ 255537 w 511175"/>
                <a:gd name="connsiteY0" fmla="*/ 107950 h 255588"/>
                <a:gd name="connsiteX1" fmla="*/ 403225 w 511175"/>
                <a:gd name="connsiteY1" fmla="*/ 255289 h 255588"/>
                <a:gd name="connsiteX2" fmla="*/ 403225 w 511175"/>
                <a:gd name="connsiteY2" fmla="*/ 255588 h 255588"/>
                <a:gd name="connsiteX3" fmla="*/ 376427 w 511175"/>
                <a:gd name="connsiteY3" fmla="*/ 255588 h 255588"/>
                <a:gd name="connsiteX4" fmla="*/ 376427 w 511175"/>
                <a:gd name="connsiteY4" fmla="*/ 255289 h 255588"/>
                <a:gd name="connsiteX5" fmla="*/ 255537 w 511175"/>
                <a:gd name="connsiteY5" fmla="*/ 134703 h 255588"/>
                <a:gd name="connsiteX6" fmla="*/ 134748 w 511175"/>
                <a:gd name="connsiteY6" fmla="*/ 255289 h 255588"/>
                <a:gd name="connsiteX7" fmla="*/ 107950 w 511175"/>
                <a:gd name="connsiteY7" fmla="*/ 255588 h 255588"/>
                <a:gd name="connsiteX8" fmla="*/ 107950 w 511175"/>
                <a:gd name="connsiteY8" fmla="*/ 255289 h 255588"/>
                <a:gd name="connsiteX9" fmla="*/ 255537 w 511175"/>
                <a:gd name="connsiteY9" fmla="*/ 107950 h 255588"/>
                <a:gd name="connsiteX10" fmla="*/ 255537 w 511175"/>
                <a:gd name="connsiteY10" fmla="*/ 53975 h 255588"/>
                <a:gd name="connsiteX11" fmla="*/ 457200 w 511175"/>
                <a:gd name="connsiteY11" fmla="*/ 255288 h 255588"/>
                <a:gd name="connsiteX12" fmla="*/ 457200 w 511175"/>
                <a:gd name="connsiteY12" fmla="*/ 255588 h 255588"/>
                <a:gd name="connsiteX13" fmla="*/ 430392 w 511175"/>
                <a:gd name="connsiteY13" fmla="*/ 255588 h 255588"/>
                <a:gd name="connsiteX14" fmla="*/ 430392 w 511175"/>
                <a:gd name="connsiteY14" fmla="*/ 255288 h 255588"/>
                <a:gd name="connsiteX15" fmla="*/ 255537 w 511175"/>
                <a:gd name="connsiteY15" fmla="*/ 80750 h 255588"/>
                <a:gd name="connsiteX16" fmla="*/ 80783 w 511175"/>
                <a:gd name="connsiteY16" fmla="*/ 255288 h 255588"/>
                <a:gd name="connsiteX17" fmla="*/ 53975 w 511175"/>
                <a:gd name="connsiteY17" fmla="*/ 255588 h 255588"/>
                <a:gd name="connsiteX18" fmla="*/ 53975 w 511175"/>
                <a:gd name="connsiteY18" fmla="*/ 255288 h 255588"/>
                <a:gd name="connsiteX19" fmla="*/ 255537 w 511175"/>
                <a:gd name="connsiteY19" fmla="*/ 53975 h 255588"/>
                <a:gd name="connsiteX20" fmla="*/ 255587 w 511175"/>
                <a:gd name="connsiteY20" fmla="*/ 0 h 255588"/>
                <a:gd name="connsiteX21" fmla="*/ 511175 w 511175"/>
                <a:gd name="connsiteY21" fmla="*/ 255288 h 255588"/>
                <a:gd name="connsiteX22" fmla="*/ 511175 w 511175"/>
                <a:gd name="connsiteY22" fmla="*/ 255588 h 255588"/>
                <a:gd name="connsiteX23" fmla="*/ 484355 w 511175"/>
                <a:gd name="connsiteY23" fmla="*/ 255588 h 255588"/>
                <a:gd name="connsiteX24" fmla="*/ 484355 w 511175"/>
                <a:gd name="connsiteY24" fmla="*/ 255288 h 255588"/>
                <a:gd name="connsiteX25" fmla="*/ 255888 w 511175"/>
                <a:gd name="connsiteY25" fmla="*/ 27088 h 255588"/>
                <a:gd name="connsiteX26" fmla="*/ 27420 w 511175"/>
                <a:gd name="connsiteY26" fmla="*/ 255288 h 255588"/>
                <a:gd name="connsiteX27" fmla="*/ 0 w 511175"/>
                <a:gd name="connsiteY27" fmla="*/ 255588 h 255588"/>
                <a:gd name="connsiteX28" fmla="*/ 0 w 511175"/>
                <a:gd name="connsiteY28" fmla="*/ 255288 h 255588"/>
                <a:gd name="connsiteX29" fmla="*/ 255587 w 511175"/>
                <a:gd name="connsiteY29" fmla="*/ 0 h 25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11175" h="255588">
                  <a:moveTo>
                    <a:pt x="255537" y="107950"/>
                  </a:moveTo>
                  <a:cubicBezTo>
                    <a:pt x="337031" y="107950"/>
                    <a:pt x="403225" y="173733"/>
                    <a:pt x="403225" y="255289"/>
                  </a:cubicBezTo>
                  <a:cubicBezTo>
                    <a:pt x="403225" y="255289"/>
                    <a:pt x="403225" y="255289"/>
                    <a:pt x="403225" y="255588"/>
                  </a:cubicBezTo>
                  <a:cubicBezTo>
                    <a:pt x="403225" y="255588"/>
                    <a:pt x="403225" y="255588"/>
                    <a:pt x="376427" y="255588"/>
                  </a:cubicBezTo>
                  <a:cubicBezTo>
                    <a:pt x="376427" y="255588"/>
                    <a:pt x="376427" y="255588"/>
                    <a:pt x="376427" y="255289"/>
                  </a:cubicBezTo>
                  <a:cubicBezTo>
                    <a:pt x="376427" y="188707"/>
                    <a:pt x="322332" y="134703"/>
                    <a:pt x="255537" y="134703"/>
                  </a:cubicBezTo>
                  <a:cubicBezTo>
                    <a:pt x="188843" y="134703"/>
                    <a:pt x="134748" y="188707"/>
                    <a:pt x="134748" y="255289"/>
                  </a:cubicBezTo>
                  <a:cubicBezTo>
                    <a:pt x="134748" y="255289"/>
                    <a:pt x="134748" y="255289"/>
                    <a:pt x="107950" y="255588"/>
                  </a:cubicBezTo>
                  <a:cubicBezTo>
                    <a:pt x="107950" y="255289"/>
                    <a:pt x="107950" y="255289"/>
                    <a:pt x="107950" y="255289"/>
                  </a:cubicBezTo>
                  <a:cubicBezTo>
                    <a:pt x="107950" y="174033"/>
                    <a:pt x="173844" y="107950"/>
                    <a:pt x="255537" y="107950"/>
                  </a:cubicBezTo>
                  <a:close/>
                  <a:moveTo>
                    <a:pt x="255537" y="53975"/>
                  </a:moveTo>
                  <a:cubicBezTo>
                    <a:pt x="366972" y="53975"/>
                    <a:pt x="457200" y="144092"/>
                    <a:pt x="457200" y="255288"/>
                  </a:cubicBezTo>
                  <a:cubicBezTo>
                    <a:pt x="457200" y="255288"/>
                    <a:pt x="457200" y="255288"/>
                    <a:pt x="457200" y="255588"/>
                  </a:cubicBezTo>
                  <a:cubicBezTo>
                    <a:pt x="457200" y="255588"/>
                    <a:pt x="457200" y="255588"/>
                    <a:pt x="430392" y="255588"/>
                  </a:cubicBezTo>
                  <a:cubicBezTo>
                    <a:pt x="430392" y="255288"/>
                    <a:pt x="430392" y="255288"/>
                    <a:pt x="430392" y="255288"/>
                  </a:cubicBezTo>
                  <a:cubicBezTo>
                    <a:pt x="430392" y="158778"/>
                    <a:pt x="351967" y="80750"/>
                    <a:pt x="255537" y="80750"/>
                  </a:cubicBezTo>
                  <a:cubicBezTo>
                    <a:pt x="158908" y="80750"/>
                    <a:pt x="80783" y="158978"/>
                    <a:pt x="80783" y="255288"/>
                  </a:cubicBezTo>
                  <a:cubicBezTo>
                    <a:pt x="80783" y="255288"/>
                    <a:pt x="80783" y="255288"/>
                    <a:pt x="53975" y="255588"/>
                  </a:cubicBezTo>
                  <a:cubicBezTo>
                    <a:pt x="53975" y="255588"/>
                    <a:pt x="53975" y="255588"/>
                    <a:pt x="53975" y="255288"/>
                  </a:cubicBezTo>
                  <a:cubicBezTo>
                    <a:pt x="53975" y="144092"/>
                    <a:pt x="144203" y="53975"/>
                    <a:pt x="255537" y="53975"/>
                  </a:cubicBezTo>
                  <a:close/>
                  <a:moveTo>
                    <a:pt x="255587" y="0"/>
                  </a:moveTo>
                  <a:cubicBezTo>
                    <a:pt x="396691" y="0"/>
                    <a:pt x="511175" y="114450"/>
                    <a:pt x="511175" y="255288"/>
                  </a:cubicBezTo>
                  <a:cubicBezTo>
                    <a:pt x="511175" y="255288"/>
                    <a:pt x="511175" y="255288"/>
                    <a:pt x="511175" y="255588"/>
                  </a:cubicBezTo>
                  <a:cubicBezTo>
                    <a:pt x="511175" y="255588"/>
                    <a:pt x="511175" y="255588"/>
                    <a:pt x="484355" y="255588"/>
                  </a:cubicBezTo>
                  <a:cubicBezTo>
                    <a:pt x="484355" y="255588"/>
                    <a:pt x="484355" y="255588"/>
                    <a:pt x="484355" y="255288"/>
                  </a:cubicBezTo>
                  <a:cubicBezTo>
                    <a:pt x="484355" y="129343"/>
                    <a:pt x="381980" y="27088"/>
                    <a:pt x="255888" y="27088"/>
                  </a:cubicBezTo>
                  <a:cubicBezTo>
                    <a:pt x="129795" y="27088"/>
                    <a:pt x="27420" y="129144"/>
                    <a:pt x="27420" y="255288"/>
                  </a:cubicBezTo>
                  <a:cubicBezTo>
                    <a:pt x="27420" y="255288"/>
                    <a:pt x="27420" y="255288"/>
                    <a:pt x="0" y="255588"/>
                  </a:cubicBezTo>
                  <a:cubicBezTo>
                    <a:pt x="0" y="255288"/>
                    <a:pt x="0" y="255288"/>
                    <a:pt x="0" y="255288"/>
                  </a:cubicBezTo>
                  <a:cubicBezTo>
                    <a:pt x="0" y="114450"/>
                    <a:pt x="114584" y="0"/>
                    <a:pt x="255587" y="0"/>
                  </a:cubicBezTo>
                  <a:close/>
                </a:path>
              </a:pathLst>
            </a:custGeom>
            <a:solidFill>
              <a:srgbClr val="5F7B7C"/>
            </a:solidFill>
            <a:ln>
              <a:noFill/>
            </a:ln>
          </p:spPr>
          <p:txBody>
            <a:bodyPr vert="horz" wrap="square" lIns="91440" tIns="45720" rIns="91440" bIns="45720" numCol="1" anchor="t" anchorCtr="0" compatLnSpc="1">
              <a:prstTxWarp prst="textNoShape">
                <a:avLst/>
              </a:prstTxWarp>
              <a:noAutofit/>
            </a:bodyPr>
            <a:lstStyle/>
            <a:p>
              <a:endParaRPr lang="en-GB"/>
            </a:p>
          </p:txBody>
        </p:sp>
        <p:sp>
          <p:nvSpPr>
            <p:cNvPr id="47" name="Freeform 13">
              <a:extLst>
                <a:ext uri="{FF2B5EF4-FFF2-40B4-BE49-F238E27FC236}">
                  <a16:creationId xmlns:a16="http://schemas.microsoft.com/office/drawing/2014/main" id="{373D478D-FF01-4D63-8147-CDB1D470C1E9}"/>
                </a:ext>
              </a:extLst>
            </p:cNvPr>
            <p:cNvSpPr>
              <a:spLocks/>
            </p:cNvSpPr>
            <p:nvPr/>
          </p:nvSpPr>
          <p:spPr bwMode="auto">
            <a:xfrm>
              <a:off x="11609364" y="446045"/>
              <a:ext cx="135431" cy="68643"/>
            </a:xfrm>
            <a:custGeom>
              <a:avLst/>
              <a:gdLst>
                <a:gd name="T0" fmla="*/ 265 w 1159"/>
                <a:gd name="T1" fmla="*/ 580 h 583"/>
                <a:gd name="T2" fmla="*/ 579 w 1159"/>
                <a:gd name="T3" fmla="*/ 266 h 583"/>
                <a:gd name="T4" fmla="*/ 894 w 1159"/>
                <a:gd name="T5" fmla="*/ 580 h 583"/>
                <a:gd name="T6" fmla="*/ 894 w 1159"/>
                <a:gd name="T7" fmla="*/ 583 h 583"/>
                <a:gd name="T8" fmla="*/ 1159 w 1159"/>
                <a:gd name="T9" fmla="*/ 583 h 583"/>
                <a:gd name="T10" fmla="*/ 1159 w 1159"/>
                <a:gd name="T11" fmla="*/ 580 h 583"/>
                <a:gd name="T12" fmla="*/ 579 w 1159"/>
                <a:gd name="T13" fmla="*/ 0 h 583"/>
                <a:gd name="T14" fmla="*/ 0 w 1159"/>
                <a:gd name="T15" fmla="*/ 580 h 583"/>
                <a:gd name="T16" fmla="*/ 0 w 1159"/>
                <a:gd name="T17" fmla="*/ 583 h 583"/>
                <a:gd name="T18" fmla="*/ 265 w 1159"/>
                <a:gd name="T19" fmla="*/ 580 h 583"/>
                <a:gd name="T20" fmla="*/ 265 w 1159"/>
                <a:gd name="T21" fmla="*/ 58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9" h="583">
                  <a:moveTo>
                    <a:pt x="265" y="580"/>
                  </a:moveTo>
                  <a:cubicBezTo>
                    <a:pt x="265" y="408"/>
                    <a:pt x="407" y="266"/>
                    <a:pt x="579" y="266"/>
                  </a:cubicBezTo>
                  <a:cubicBezTo>
                    <a:pt x="752" y="266"/>
                    <a:pt x="894" y="405"/>
                    <a:pt x="894" y="580"/>
                  </a:cubicBezTo>
                  <a:cubicBezTo>
                    <a:pt x="894" y="580"/>
                    <a:pt x="894" y="580"/>
                    <a:pt x="894" y="583"/>
                  </a:cubicBezTo>
                  <a:cubicBezTo>
                    <a:pt x="1159" y="583"/>
                    <a:pt x="1159" y="583"/>
                    <a:pt x="1159" y="583"/>
                  </a:cubicBezTo>
                  <a:cubicBezTo>
                    <a:pt x="1159" y="580"/>
                    <a:pt x="1159" y="580"/>
                    <a:pt x="1159" y="580"/>
                  </a:cubicBezTo>
                  <a:cubicBezTo>
                    <a:pt x="1159" y="258"/>
                    <a:pt x="899" y="0"/>
                    <a:pt x="579" y="0"/>
                  </a:cubicBezTo>
                  <a:cubicBezTo>
                    <a:pt x="257" y="0"/>
                    <a:pt x="0" y="261"/>
                    <a:pt x="0" y="580"/>
                  </a:cubicBezTo>
                  <a:cubicBezTo>
                    <a:pt x="0" y="583"/>
                    <a:pt x="0" y="583"/>
                    <a:pt x="0" y="583"/>
                  </a:cubicBezTo>
                  <a:cubicBezTo>
                    <a:pt x="265" y="580"/>
                    <a:pt x="265" y="580"/>
                    <a:pt x="265" y="580"/>
                  </a:cubicBezTo>
                  <a:cubicBezTo>
                    <a:pt x="265" y="580"/>
                    <a:pt x="265" y="580"/>
                    <a:pt x="265" y="580"/>
                  </a:cubicBezTo>
                </a:path>
              </a:pathLst>
            </a:custGeom>
            <a:solidFill>
              <a:srgbClr val="A5D8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 name="Footer Placeholder 4">
            <a:extLst>
              <a:ext uri="{FF2B5EF4-FFF2-40B4-BE49-F238E27FC236}">
                <a16:creationId xmlns:a16="http://schemas.microsoft.com/office/drawing/2014/main" id="{E7AACA52-9610-4DF5-B079-D6A63F824480}"/>
              </a:ext>
            </a:extLst>
          </p:cNvPr>
          <p:cNvSpPr>
            <a:spLocks noGrp="1"/>
          </p:cNvSpPr>
          <p:nvPr>
            <p:ph type="ftr" sz="quarter" idx="3"/>
          </p:nvPr>
        </p:nvSpPr>
        <p:spPr>
          <a:xfrm>
            <a:off x="1260526" y="6482087"/>
            <a:ext cx="1484381" cy="115416"/>
          </a:xfrm>
          <a:prstGeom prst="rect">
            <a:avLst/>
          </a:prstGeom>
        </p:spPr>
        <p:txBody>
          <a:bodyPr vert="horz" wrap="none" lIns="0" tIns="0" rIns="0" bIns="0" rtlCol="0" anchor="b">
            <a:spAutoFit/>
          </a:bodyPr>
          <a:lstStyle>
            <a:lvl1pPr algn="l">
              <a:defRPr sz="750" cap="all" spc="150" baseline="0">
                <a:solidFill>
                  <a:schemeClr val="tx2"/>
                </a:solidFill>
              </a:defRPr>
            </a:lvl1pPr>
          </a:lstStyle>
          <a:p>
            <a:r>
              <a:rPr lang="fr-FR"/>
              <a:t>Presentation Heading</a:t>
            </a:r>
            <a:endParaRPr lang="fr-FR" dirty="0"/>
          </a:p>
        </p:txBody>
      </p:sp>
    </p:spTree>
    <p:extLst>
      <p:ext uri="{BB962C8B-B14F-4D97-AF65-F5344CB8AC3E}">
        <p14:creationId xmlns:p14="http://schemas.microsoft.com/office/powerpoint/2010/main" val="266191220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80000"/>
        </a:lnSpc>
        <a:spcBef>
          <a:spcPct val="0"/>
        </a:spcBef>
        <a:buNone/>
        <a:defRPr sz="4400" b="0" kern="1200">
          <a:solidFill>
            <a:schemeClr val="tx1"/>
          </a:solidFill>
          <a:latin typeface="+mj-lt"/>
          <a:ea typeface="+mj-ea"/>
          <a:cs typeface="+mj-cs"/>
        </a:defRPr>
      </a:lvl1pPr>
    </p:titleStyle>
    <p:bodyStyle>
      <a:lvl1pPr marL="0" indent="0" algn="l" defTabSz="685800" rtl="0" eaLnBrk="1" latinLnBrk="0" hangingPunct="1">
        <a:lnSpc>
          <a:spcPct val="110000"/>
        </a:lnSpc>
        <a:spcBef>
          <a:spcPts val="600"/>
        </a:spcBef>
        <a:buFont typeface="Arial" panose="020B0604020202020204" pitchFamily="34" charset="0"/>
        <a:buNone/>
        <a:defRPr sz="1300" kern="1200">
          <a:solidFill>
            <a:schemeClr val="tx1"/>
          </a:solidFill>
          <a:latin typeface="+mn-lt"/>
          <a:ea typeface="+mn-ea"/>
          <a:cs typeface="+mn-cs"/>
        </a:defRPr>
      </a:lvl1pPr>
      <a:lvl2pPr marL="147638" indent="-147638" algn="l" defTabSz="685800" rtl="0" eaLnBrk="1" latinLnBrk="0" hangingPunct="1">
        <a:lnSpc>
          <a:spcPct val="110000"/>
        </a:lnSpc>
        <a:spcBef>
          <a:spcPts val="600"/>
        </a:spcBef>
        <a:buSzPct val="100000"/>
        <a:buFontTx/>
        <a:buBlip>
          <a:blip r:embed="rId24"/>
        </a:buBlip>
        <a:defRPr sz="1300" kern="1200">
          <a:solidFill>
            <a:schemeClr val="tx1"/>
          </a:solidFill>
          <a:latin typeface="+mn-lt"/>
          <a:ea typeface="+mn-ea"/>
          <a:cs typeface="+mn-cs"/>
        </a:defRPr>
      </a:lvl2pPr>
      <a:lvl3pPr marL="346075" indent="-193675" algn="l" defTabSz="685800" rtl="0" eaLnBrk="1" latinLnBrk="0" hangingPunct="1">
        <a:lnSpc>
          <a:spcPct val="110000"/>
        </a:lnSpc>
        <a:spcBef>
          <a:spcPts val="200"/>
        </a:spcBef>
        <a:buFont typeface="Segoe ui" panose="020B0502040204020203" pitchFamily="34" charset="0"/>
        <a:buChar char="−"/>
        <a:defRPr sz="1300" kern="1200">
          <a:solidFill>
            <a:schemeClr val="tx1"/>
          </a:solidFill>
          <a:latin typeface="+mn-lt"/>
          <a:ea typeface="+mn-ea"/>
          <a:cs typeface="+mn-cs"/>
        </a:defRPr>
      </a:lvl3pPr>
      <a:lvl4pPr marL="350838" indent="0" algn="l" defTabSz="685800" rtl="0" eaLnBrk="1" latinLnBrk="0" hangingPunct="1">
        <a:lnSpc>
          <a:spcPct val="110000"/>
        </a:lnSpc>
        <a:spcBef>
          <a:spcPts val="200"/>
        </a:spcBef>
        <a:buFont typeface="Arial" panose="020B0604020202020204" pitchFamily="34" charset="0"/>
        <a:buNone/>
        <a:defRPr sz="1100" kern="1200">
          <a:solidFill>
            <a:schemeClr val="tx2"/>
          </a:solidFill>
          <a:latin typeface="+mn-lt"/>
          <a:ea typeface="+mn-ea"/>
          <a:cs typeface="+mn-cs"/>
        </a:defRPr>
      </a:lvl4pPr>
      <a:lvl5pPr marL="0" indent="0" algn="l" defTabSz="685800" rtl="0" eaLnBrk="1" latinLnBrk="0" hangingPunct="1">
        <a:lnSpc>
          <a:spcPct val="120000"/>
        </a:lnSpc>
        <a:spcBef>
          <a:spcPts val="3600"/>
        </a:spcBef>
        <a:buFont typeface="Arial" panose="020B0604020202020204" pitchFamily="34" charset="0"/>
        <a:buNone/>
        <a:defRPr sz="160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1" orient="horz" pos="3896">
          <p15:clr>
            <a:srgbClr val="A4A3A4"/>
          </p15:clr>
        </p15:guide>
        <p15:guide id="12" pos="7226">
          <p15:clr>
            <a:srgbClr val="A4A3A4"/>
          </p15:clr>
        </p15:guide>
        <p15:guide id="13" pos="4157">
          <p15:clr>
            <a:srgbClr val="A4A3A4"/>
          </p15:clr>
        </p15:guide>
        <p15:guide id="14" pos="3861">
          <p15:clr>
            <a:srgbClr val="A4A3A4"/>
          </p15:clr>
        </p15:guide>
        <p15:guide id="15" pos="792">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4.xml"/><Relationship Id="rId4" Type="http://schemas.openxmlformats.org/officeDocument/2006/relationships/hyperlink" Target="https://www.efama.org/sites/default/files/files/Brochure%20EFAMA%20FB%202023_print.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cssf.lu/wp-content/uploads/newsletter274.pdf" TargetMode="External"/><Relationship Id="rId2" Type="http://schemas.openxmlformats.org/officeDocument/2006/relationships/image" Target="../media/image50.png"/><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hyperlink" Target="https://www.esma.europa.eu/sites/default/files/library/esma70-151-2050_public_statement_on_refit_implementation_timing_issues.pdf"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E9D95ED-826D-408F-8390-12CE202AB424}"/>
              </a:ext>
            </a:extLst>
          </p:cNvPr>
          <p:cNvSpPr>
            <a:spLocks noGrp="1"/>
          </p:cNvSpPr>
          <p:nvPr>
            <p:ph type="title"/>
          </p:nvPr>
        </p:nvSpPr>
        <p:spPr>
          <a:xfrm>
            <a:off x="720957" y="190946"/>
            <a:ext cx="4977439" cy="2857609"/>
          </a:xfrm>
        </p:spPr>
        <p:txBody>
          <a:bodyPr anchor="t" anchorCtr="0">
            <a:noAutofit/>
          </a:bodyPr>
          <a:lstStyle/>
          <a:p>
            <a:br>
              <a:rPr lang="en-GB" sz="3200" dirty="0"/>
            </a:br>
            <a:br>
              <a:rPr lang="en-GB" sz="3200" dirty="0"/>
            </a:br>
            <a:r>
              <a:rPr lang="en-GB" sz="3200" dirty="0"/>
              <a:t>Response to the ESMA </a:t>
            </a:r>
            <a:br>
              <a:rPr lang="en-GB" sz="3200" dirty="0"/>
            </a:br>
            <a:r>
              <a:rPr lang="en-GB" sz="3200" dirty="0"/>
              <a:t>Call for Evidence on shortening the settlement cycle</a:t>
            </a:r>
          </a:p>
        </p:txBody>
      </p:sp>
      <p:sp>
        <p:nvSpPr>
          <p:cNvPr id="10" name="Text Placeholder 9">
            <a:extLst>
              <a:ext uri="{FF2B5EF4-FFF2-40B4-BE49-F238E27FC236}">
                <a16:creationId xmlns:a16="http://schemas.microsoft.com/office/drawing/2014/main" id="{A83A4DF0-961E-47E9-B62A-41786A3FE56B}"/>
              </a:ext>
            </a:extLst>
          </p:cNvPr>
          <p:cNvSpPr>
            <a:spLocks noGrp="1"/>
          </p:cNvSpPr>
          <p:nvPr>
            <p:ph type="body" sz="quarter" idx="11"/>
          </p:nvPr>
        </p:nvSpPr>
        <p:spPr>
          <a:xfrm>
            <a:off x="720956" y="4977204"/>
            <a:ext cx="1639011" cy="340270"/>
          </a:xfrm>
        </p:spPr>
        <p:txBody>
          <a:bodyPr/>
          <a:lstStyle/>
          <a:p>
            <a:r>
              <a:rPr lang="en-GB" dirty="0" err="1"/>
              <a:t>DECEMber</a:t>
            </a:r>
            <a:r>
              <a:rPr lang="en-GB" dirty="0"/>
              <a:t> 2023</a:t>
            </a:r>
          </a:p>
        </p:txBody>
      </p:sp>
      <p:sp>
        <p:nvSpPr>
          <p:cNvPr id="6" name="Text Placeholder 7">
            <a:extLst>
              <a:ext uri="{FF2B5EF4-FFF2-40B4-BE49-F238E27FC236}">
                <a16:creationId xmlns:a16="http://schemas.microsoft.com/office/drawing/2014/main" id="{A9A8D015-7723-46A1-BD9A-884B2BC7AA87}"/>
              </a:ext>
            </a:extLst>
          </p:cNvPr>
          <p:cNvSpPr txBox="1">
            <a:spLocks/>
          </p:cNvSpPr>
          <p:nvPr/>
        </p:nvSpPr>
        <p:spPr>
          <a:xfrm>
            <a:off x="711989" y="3048245"/>
            <a:ext cx="4977440" cy="876403"/>
          </a:xfrm>
          <a:prstGeom prst="rect">
            <a:avLst/>
          </a:prstGeom>
        </p:spPr>
        <p:txBody>
          <a:bodyPr vert="horz" lIns="0" tIns="0" rIns="0" bIns="0" rtlCol="0">
            <a:normAutofit/>
          </a:bodyPr>
          <a:lstStyle>
            <a:lvl1pPr marL="0" indent="0" algn="l" defTabSz="685783" rtl="0" eaLnBrk="1" latinLnBrk="0" hangingPunct="1">
              <a:lnSpc>
                <a:spcPct val="110000"/>
              </a:lnSpc>
              <a:spcBef>
                <a:spcPts val="600"/>
              </a:spcBef>
              <a:buFont typeface="Arial" panose="020B0604020202020204" pitchFamily="34" charset="0"/>
              <a:buNone/>
              <a:defRPr sz="2400" kern="1200">
                <a:solidFill>
                  <a:schemeClr val="bg1"/>
                </a:solidFill>
                <a:latin typeface="+mn-lt"/>
                <a:ea typeface="+mn-ea"/>
                <a:cs typeface="+mn-cs"/>
              </a:defRPr>
            </a:lvl1pPr>
            <a:lvl2pPr marL="147635" indent="-147635" algn="l" defTabSz="685783" rtl="0" eaLnBrk="1" latinLnBrk="0" hangingPunct="1">
              <a:lnSpc>
                <a:spcPct val="110000"/>
              </a:lnSpc>
              <a:spcBef>
                <a:spcPts val="600"/>
              </a:spcBef>
              <a:buSzPct val="100000"/>
              <a:buFontTx/>
              <a:buBlip>
                <a:blip r:embed="rId3"/>
              </a:buBlip>
              <a:defRPr sz="1300" kern="1200">
                <a:solidFill>
                  <a:schemeClr val="tx1"/>
                </a:solidFill>
                <a:latin typeface="+mn-lt"/>
                <a:ea typeface="+mn-ea"/>
                <a:cs typeface="+mn-cs"/>
              </a:defRPr>
            </a:lvl2pPr>
            <a:lvl3pPr marL="346066" indent="-193670" algn="l" defTabSz="685783" rtl="0" eaLnBrk="1" latinLnBrk="0" hangingPunct="1">
              <a:lnSpc>
                <a:spcPct val="110000"/>
              </a:lnSpc>
              <a:spcBef>
                <a:spcPts val="200"/>
              </a:spcBef>
              <a:buFont typeface="Segoe ui" panose="020B0502040204020203" pitchFamily="34" charset="0"/>
              <a:buChar char="−"/>
              <a:defRPr sz="1300" kern="1200">
                <a:solidFill>
                  <a:schemeClr val="tx1"/>
                </a:solidFill>
                <a:latin typeface="+mn-lt"/>
                <a:ea typeface="+mn-ea"/>
                <a:cs typeface="+mn-cs"/>
              </a:defRPr>
            </a:lvl3pPr>
            <a:lvl4pPr marL="350830" indent="0" algn="l" defTabSz="685783" rtl="0" eaLnBrk="1" latinLnBrk="0" hangingPunct="1">
              <a:lnSpc>
                <a:spcPct val="110000"/>
              </a:lnSpc>
              <a:spcBef>
                <a:spcPts val="200"/>
              </a:spcBef>
              <a:buFont typeface="Arial" panose="020B0604020202020204" pitchFamily="34" charset="0"/>
              <a:buNone/>
              <a:defRPr sz="1100" kern="1200">
                <a:solidFill>
                  <a:schemeClr val="tx2"/>
                </a:solidFill>
                <a:latin typeface="+mn-lt"/>
                <a:ea typeface="+mn-ea"/>
                <a:cs typeface="+mn-cs"/>
              </a:defRPr>
            </a:lvl4pPr>
            <a:lvl5pPr marL="0" indent="0" algn="l" defTabSz="685783" rtl="0" eaLnBrk="1" latinLnBrk="0" hangingPunct="1">
              <a:lnSpc>
                <a:spcPct val="120000"/>
              </a:lnSpc>
              <a:spcBef>
                <a:spcPts val="3600"/>
              </a:spcBef>
              <a:buFont typeface="Arial" panose="020B0604020202020204" pitchFamily="34" charset="0"/>
              <a:buNone/>
              <a:defRPr sz="1600" kern="1200">
                <a:solidFill>
                  <a:schemeClr val="accent2"/>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GB" b="1" dirty="0"/>
              <a:t>Annexes</a:t>
            </a:r>
            <a:r>
              <a:rPr lang="en-GB" dirty="0"/>
              <a:t> </a:t>
            </a:r>
          </a:p>
        </p:txBody>
      </p:sp>
    </p:spTree>
    <p:extLst>
      <p:ext uri="{BB962C8B-B14F-4D97-AF65-F5344CB8AC3E}">
        <p14:creationId xmlns:p14="http://schemas.microsoft.com/office/powerpoint/2010/main" val="863871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6" name="Title 1">
            <a:extLst>
              <a:ext uri="{FF2B5EF4-FFF2-40B4-BE49-F238E27FC236}">
                <a16:creationId xmlns:a16="http://schemas.microsoft.com/office/drawing/2014/main" id="{BCC91BB8-9352-4D79-B78D-6B78406668E9}"/>
              </a:ext>
            </a:extLst>
          </p:cNvPr>
          <p:cNvSpPr txBox="1">
            <a:spLocks/>
          </p:cNvSpPr>
          <p:nvPr/>
        </p:nvSpPr>
        <p:spPr bwMode="auto">
          <a:xfrm>
            <a:off x="2000253" y="6597352"/>
            <a:ext cx="2790894" cy="2452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LU" sz="900" b="0" i="0" u="none" strike="noStrike" kern="1200" cap="none" spc="0" normalizeH="0" baseline="0" noProof="0" dirty="0">
                <a:ln>
                  <a:noFill/>
                </a:ln>
                <a:solidFill>
                  <a:srgbClr val="35323C"/>
                </a:solidFill>
                <a:effectLst/>
                <a:uLnTx/>
                <a:uFillTx/>
                <a:latin typeface="Franklin Gothic Demi Cond"/>
                <a:ea typeface="+mj-ea"/>
                <a:cs typeface="+mj-cs"/>
              </a:rPr>
              <a:t>© </a:t>
            </a:r>
            <a:r>
              <a:rPr kumimoji="0" lang="fr-FR" sz="900" b="0" i="0" u="none" strike="noStrike" kern="1200" cap="none" spc="0" normalizeH="0" baseline="0" noProof="0" dirty="0">
                <a:ln>
                  <a:noFill/>
                </a:ln>
                <a:solidFill>
                  <a:srgbClr val="35323C">
                    <a:lumMod val="50000"/>
                    <a:lumOff val="50000"/>
                  </a:srgbClr>
                </a:solidFill>
                <a:effectLst/>
                <a:uLnTx/>
                <a:uFillTx/>
                <a:latin typeface="Franklin Gothic Demi Cond"/>
                <a:ea typeface="+mj-ea"/>
                <a:cs typeface="+mj-cs"/>
              </a:rPr>
              <a:t>ALFI 2023</a:t>
            </a:r>
            <a:endParaRPr kumimoji="0" lang="fr-LU" sz="900" b="0" i="0" u="none" strike="noStrike" kern="1200" cap="none" spc="0" normalizeH="0" baseline="0" noProof="0" dirty="0">
              <a:ln>
                <a:noFill/>
              </a:ln>
              <a:solidFill>
                <a:srgbClr val="35323C">
                  <a:lumMod val="50000"/>
                  <a:lumOff val="50000"/>
                </a:srgbClr>
              </a:solidFill>
              <a:effectLst/>
              <a:uLnTx/>
              <a:uFillTx/>
              <a:latin typeface="Franklin Gothic Demi Cond"/>
              <a:ea typeface="+mj-ea"/>
              <a:cs typeface="+mj-cs"/>
            </a:endParaRPr>
          </a:p>
        </p:txBody>
      </p:sp>
      <p:sp>
        <p:nvSpPr>
          <p:cNvPr id="20" name="Rectangle 19">
            <a:extLst>
              <a:ext uri="{FF2B5EF4-FFF2-40B4-BE49-F238E27FC236}">
                <a16:creationId xmlns:a16="http://schemas.microsoft.com/office/drawing/2014/main" id="{4395C857-96EF-470A-9FAA-4075291EBA77}"/>
              </a:ext>
            </a:extLst>
          </p:cNvPr>
          <p:cNvSpPr/>
          <p:nvPr/>
        </p:nvSpPr>
        <p:spPr>
          <a:xfrm>
            <a:off x="2152650" y="1305048"/>
            <a:ext cx="8253811" cy="1632832"/>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t" anchorCtr="0" forceAA="0" compatLnSpc="1">
            <a:prstTxWarp prst="textNoShape">
              <a:avLst/>
            </a:prstTxWarp>
            <a:noAutofit/>
          </a:bodyPr>
          <a:lstStyle/>
          <a:p>
            <a:pPr lvl="0">
              <a:defRPr/>
            </a:pPr>
            <a:r>
              <a:rPr lang="en-GB" sz="1100" b="1" dirty="0">
                <a:solidFill>
                  <a:srgbClr val="35323C"/>
                </a:solidFill>
              </a:rPr>
              <a:t>1. CSSF FAQ (Version 15 – December 2022) on the Law of 17 December 2010 transposing the UCITS Directive into LU law.</a:t>
            </a:r>
          </a:p>
          <a:p>
            <a:pPr lvl="0">
              <a:defRPr/>
            </a:pPr>
            <a:endParaRPr lang="en-GB" sz="1100" dirty="0">
              <a:solidFill>
                <a:srgbClr val="35323C"/>
              </a:solidFill>
            </a:endParaRPr>
          </a:p>
          <a:p>
            <a:pPr marL="285750" lvl="0" indent="-285750">
              <a:buFont typeface="+mj-lt"/>
              <a:buAutoNum type="romanLcPeriod"/>
              <a:defRPr/>
            </a:pPr>
            <a:r>
              <a:rPr lang="en-GB" sz="1100" dirty="0">
                <a:solidFill>
                  <a:srgbClr val="35323C"/>
                </a:solidFill>
              </a:rPr>
              <a:t>See Q14 p19 on Art. 41(2)b of the law corresponding to </a:t>
            </a:r>
            <a:r>
              <a:rPr lang="en-GB" sz="1100" b="1" dirty="0">
                <a:solidFill>
                  <a:srgbClr val="0070C0"/>
                </a:solidFill>
              </a:rPr>
              <a:t>Art. 50(2)b UCITSD</a:t>
            </a:r>
            <a:r>
              <a:rPr lang="en-GB" sz="1100" dirty="0">
                <a:solidFill>
                  <a:srgbClr val="35323C"/>
                </a:solidFill>
              </a:rPr>
              <a:t>. This Q14 deals with the short sentence included at the end of the article :”</a:t>
            </a:r>
            <a:r>
              <a:rPr lang="en-GB" sz="1100" b="1" dirty="0">
                <a:solidFill>
                  <a:srgbClr val="0070C0"/>
                </a:solidFill>
              </a:rPr>
              <a:t>UCITS may hold ancillary liquid assets</a:t>
            </a:r>
            <a:r>
              <a:rPr lang="en-GB" sz="1100" dirty="0">
                <a:solidFill>
                  <a:srgbClr val="35323C"/>
                </a:solidFill>
              </a:rPr>
              <a:t>”.</a:t>
            </a:r>
          </a:p>
          <a:p>
            <a:pPr lvl="0">
              <a:defRPr/>
            </a:pPr>
            <a:endParaRPr lang="en-GB" sz="1100" dirty="0">
              <a:solidFill>
                <a:srgbClr val="35323C"/>
              </a:solidFill>
            </a:endParaRPr>
          </a:p>
          <a:p>
            <a:pPr marL="285750" lvl="0" indent="-285750">
              <a:buFont typeface="+mj-lt"/>
              <a:buAutoNum type="romanLcPeriod" startAt="2"/>
              <a:defRPr/>
            </a:pPr>
            <a:r>
              <a:rPr lang="en-GB" sz="1100" b="1" dirty="0">
                <a:solidFill>
                  <a:srgbClr val="FF0000"/>
                </a:solidFill>
              </a:rPr>
              <a:t>The response </a:t>
            </a:r>
            <a:r>
              <a:rPr lang="en-GB" sz="1100" dirty="0">
                <a:solidFill>
                  <a:srgbClr val="35323C"/>
                </a:solidFill>
              </a:rPr>
              <a:t>(dated 3 Nov. 2021) says in particular:</a:t>
            </a:r>
          </a:p>
          <a:p>
            <a:pPr lvl="0">
              <a:defRPr/>
            </a:pPr>
            <a:r>
              <a:rPr lang="en-GB" sz="1100" dirty="0">
                <a:solidFill>
                  <a:srgbClr val="35323C"/>
                </a:solidFill>
              </a:rPr>
              <a:t>            -in §1: The holding of such ancillary liquid assets is limited to 20%...</a:t>
            </a:r>
          </a:p>
          <a:p>
            <a:pPr lvl="0">
              <a:defRPr/>
            </a:pPr>
            <a:r>
              <a:rPr lang="en-GB" sz="1100" dirty="0">
                <a:solidFill>
                  <a:srgbClr val="35323C"/>
                </a:solidFill>
              </a:rPr>
              <a:t>            -in §2: The above limit shall only be temporarily breached…, because of exceptionally unfavourable market conditions…</a:t>
            </a:r>
          </a:p>
          <a:p>
            <a:pPr lvl="0">
              <a:defRPr/>
            </a:pPr>
            <a:endParaRPr lang="en-GB" sz="1100" dirty="0">
              <a:solidFill>
                <a:srgbClr val="35323C"/>
              </a:solidFill>
            </a:endParaRPr>
          </a:p>
        </p:txBody>
      </p:sp>
      <p:sp>
        <p:nvSpPr>
          <p:cNvPr id="31" name="Title 1">
            <a:extLst>
              <a:ext uri="{FF2B5EF4-FFF2-40B4-BE49-F238E27FC236}">
                <a16:creationId xmlns:a16="http://schemas.microsoft.com/office/drawing/2014/main" id="{702D3088-C2BA-4EDE-8F42-911FB7432F79}"/>
              </a:ext>
            </a:extLst>
          </p:cNvPr>
          <p:cNvSpPr>
            <a:spLocks noGrp="1"/>
          </p:cNvSpPr>
          <p:nvPr>
            <p:ph type="title"/>
          </p:nvPr>
        </p:nvSpPr>
        <p:spPr>
          <a:xfrm>
            <a:off x="2152651" y="184798"/>
            <a:ext cx="7886700" cy="607219"/>
          </a:xfrm>
        </p:spPr>
        <p:txBody>
          <a:bodyPr vert="horz" wrap="square" lIns="0" tIns="0" rIns="0" bIns="0" rtlCol="0" anchor="b">
            <a:noAutofit/>
          </a:bodyPr>
          <a:lstStyle/>
          <a:p>
            <a:r>
              <a:rPr lang="fr-LU" sz="2400" dirty="0">
                <a:solidFill>
                  <a:schemeClr val="accent1"/>
                </a:solidFill>
              </a:rPr>
              <a:t>I. Q1-7</a:t>
            </a:r>
            <a:br>
              <a:rPr lang="fr-LU" sz="2400" dirty="0">
                <a:solidFill>
                  <a:schemeClr val="accent1"/>
                </a:solidFill>
              </a:rPr>
            </a:br>
            <a:r>
              <a:rPr lang="fr-LU" sz="1800" b="1" dirty="0" err="1">
                <a:latin typeface="Franklin Gothic Demi" panose="020B0703020102020204" pitchFamily="34" charset="0"/>
                <a:ea typeface="ＭＳ Ｐゴシック" pitchFamily="34" charset="-128"/>
                <a:cs typeface="Arial" panose="020B0604020202020204" pitchFamily="34" charset="0"/>
              </a:rPr>
              <a:t>Recommendations</a:t>
            </a:r>
            <a:r>
              <a:rPr lang="fr-LU" sz="1800" b="1" dirty="0">
                <a:latin typeface="Franklin Gothic Demi" panose="020B0703020102020204" pitchFamily="34" charset="0"/>
                <a:ea typeface="ＭＳ Ｐゴシック" pitchFamily="34" charset="-128"/>
                <a:cs typeface="Arial" panose="020B0604020202020204" pitchFamily="34" charset="0"/>
              </a:rPr>
              <a:t> to EU </a:t>
            </a:r>
            <a:r>
              <a:rPr lang="fr-LU" sz="1800" b="1" dirty="0" err="1">
                <a:latin typeface="Franklin Gothic Demi" panose="020B0703020102020204" pitchFamily="34" charset="0"/>
                <a:ea typeface="ＭＳ Ｐゴシック" pitchFamily="34" charset="-128"/>
                <a:cs typeface="Arial" panose="020B0604020202020204" pitchFamily="34" charset="0"/>
              </a:rPr>
              <a:t>policy</a:t>
            </a:r>
            <a:r>
              <a:rPr lang="fr-LU" sz="1800" b="1" dirty="0">
                <a:latin typeface="Franklin Gothic Demi" panose="020B0703020102020204" pitchFamily="34" charset="0"/>
                <a:ea typeface="ＭＳ Ｐゴシック" pitchFamily="34" charset="-128"/>
                <a:cs typeface="Arial" panose="020B0604020202020204" pitchFamily="34" charset="0"/>
              </a:rPr>
              <a:t> </a:t>
            </a:r>
            <a:r>
              <a:rPr lang="fr-LU" sz="1800" b="1" dirty="0" err="1">
                <a:latin typeface="Franklin Gothic Demi" panose="020B0703020102020204" pitchFamily="34" charset="0"/>
                <a:ea typeface="ＭＳ Ｐゴシック" pitchFamily="34" charset="-128"/>
                <a:cs typeface="Arial" panose="020B0604020202020204" pitchFamily="34" charset="0"/>
              </a:rPr>
              <a:t>makers</a:t>
            </a:r>
            <a:br>
              <a:rPr lang="fr-LU" sz="1800" b="1" dirty="0">
                <a:latin typeface="Franklin Gothic Demi" panose="020B0703020102020204" pitchFamily="34" charset="0"/>
                <a:ea typeface="ＭＳ Ｐゴシック" pitchFamily="34" charset="-128"/>
                <a:cs typeface="Arial" panose="020B0604020202020204" pitchFamily="34" charset="0"/>
              </a:rPr>
            </a:br>
            <a:r>
              <a:rPr lang="fr-LU" sz="1800" b="1" dirty="0">
                <a:latin typeface="Franklin Gothic Demi" panose="020B0703020102020204" pitchFamily="34" charset="0"/>
                <a:ea typeface="ＭＳ Ｐゴシック" pitchFamily="34" charset="-128"/>
                <a:cs typeface="Arial" panose="020B0604020202020204" pitchFamily="34" charset="0"/>
              </a:rPr>
              <a:t>FAQ </a:t>
            </a:r>
            <a:r>
              <a:rPr lang="fr-LU" sz="1800" b="1" dirty="0" err="1">
                <a:latin typeface="Franklin Gothic Demi" panose="020B0703020102020204" pitchFamily="34" charset="0"/>
                <a:ea typeface="ＭＳ Ｐゴシック" pitchFamily="34" charset="-128"/>
                <a:cs typeface="Arial" panose="020B0604020202020204" pitchFamily="34" charset="0"/>
              </a:rPr>
              <a:t>regarding</a:t>
            </a:r>
            <a:r>
              <a:rPr lang="fr-LU" sz="1800" b="1" dirty="0">
                <a:latin typeface="Franklin Gothic Demi" panose="020B0703020102020204" pitchFamily="34" charset="0"/>
                <a:ea typeface="ＭＳ Ｐゴシック" pitchFamily="34" charset="-128"/>
                <a:cs typeface="Arial" panose="020B0604020202020204" pitchFamily="34" charset="0"/>
              </a:rPr>
              <a:t> CSSF Circ. 02/77</a:t>
            </a:r>
          </a:p>
        </p:txBody>
      </p:sp>
      <p:sp>
        <p:nvSpPr>
          <p:cNvPr id="6" name="Rectangle 5">
            <a:extLst>
              <a:ext uri="{FF2B5EF4-FFF2-40B4-BE49-F238E27FC236}">
                <a16:creationId xmlns:a16="http://schemas.microsoft.com/office/drawing/2014/main" id="{72B5DFA0-2FFA-4182-8D62-57FC6BD77373}"/>
              </a:ext>
            </a:extLst>
          </p:cNvPr>
          <p:cNvSpPr/>
          <p:nvPr/>
        </p:nvSpPr>
        <p:spPr>
          <a:xfrm>
            <a:off x="2152650" y="3485038"/>
            <a:ext cx="8253811" cy="2300494"/>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t" anchorCtr="0" forceAA="0" compatLnSpc="1">
            <a:prstTxWarp prst="textNoShape">
              <a:avLst/>
            </a:prstTxWarp>
            <a:noAutofit/>
          </a:bodyPr>
          <a:lstStyle/>
          <a:p>
            <a:pPr lvl="0">
              <a:defRPr/>
            </a:pPr>
            <a:r>
              <a:rPr lang="en-GB" sz="1100" b="1" dirty="0">
                <a:solidFill>
                  <a:srgbClr val="35323C"/>
                </a:solidFill>
              </a:rPr>
              <a:t>2. FAQ (Version </a:t>
            </a:r>
            <a:r>
              <a:rPr lang="en-GB" sz="1100" b="1" dirty="0" err="1">
                <a:solidFill>
                  <a:srgbClr val="35323C"/>
                </a:solidFill>
              </a:rPr>
              <a:t>diffusée</a:t>
            </a:r>
            <a:r>
              <a:rPr lang="en-GB" sz="1100" b="1" dirty="0">
                <a:solidFill>
                  <a:srgbClr val="35323C"/>
                </a:solidFill>
              </a:rPr>
              <a:t> – 7 July 2020) regarding CSSF Circular CSSF 02/77 </a:t>
            </a:r>
            <a:r>
              <a:rPr lang="en-GB" sz="1100" dirty="0">
                <a:solidFill>
                  <a:srgbClr val="35323C"/>
                </a:solidFill>
              </a:rPr>
              <a:t>on Protection of investors in case of NAV calculation error and correction of the consequences resulting from non-compliance with the investment rules applicable to undertakings for collective investment.</a:t>
            </a:r>
          </a:p>
          <a:p>
            <a:pPr lvl="0">
              <a:defRPr/>
            </a:pPr>
            <a:endParaRPr lang="en-GB" sz="1100" dirty="0">
              <a:solidFill>
                <a:srgbClr val="35323C"/>
              </a:solidFill>
            </a:endParaRPr>
          </a:p>
          <a:p>
            <a:pPr marL="285750" lvl="0" indent="-285750">
              <a:buFont typeface="+mj-lt"/>
              <a:buAutoNum type="romanLcPeriod"/>
              <a:defRPr/>
            </a:pPr>
            <a:r>
              <a:rPr lang="en-GB" sz="1100" dirty="0">
                <a:solidFill>
                  <a:srgbClr val="35323C"/>
                </a:solidFill>
              </a:rPr>
              <a:t>See Q4 p5 on Art. 43(1) of the law corresponding to </a:t>
            </a:r>
            <a:r>
              <a:rPr lang="en-GB" sz="1100" b="1" dirty="0">
                <a:solidFill>
                  <a:srgbClr val="0070C0"/>
                </a:solidFill>
              </a:rPr>
              <a:t>Art. 52(1)b UCITSD</a:t>
            </a:r>
            <a:r>
              <a:rPr lang="en-GB" sz="1100" dirty="0">
                <a:solidFill>
                  <a:srgbClr val="35323C"/>
                </a:solidFill>
              </a:rPr>
              <a:t>. This Q4 deals with the following sentence in the article :”</a:t>
            </a:r>
            <a:r>
              <a:rPr lang="en-GB" sz="1100" b="1" dirty="0">
                <a:solidFill>
                  <a:srgbClr val="0070C0"/>
                </a:solidFill>
              </a:rPr>
              <a:t>A UCITS may not invest more than 20% of its assets in deposits made with the same body</a:t>
            </a:r>
            <a:r>
              <a:rPr lang="en-GB" sz="1100" dirty="0">
                <a:solidFill>
                  <a:srgbClr val="35323C"/>
                </a:solidFill>
              </a:rPr>
              <a:t>” (i.e. the fund’s depositary bank).</a:t>
            </a:r>
          </a:p>
          <a:p>
            <a:pPr marL="285750" lvl="0" indent="-285750">
              <a:buFont typeface="+mj-lt"/>
              <a:buAutoNum type="romanLcPeriod"/>
              <a:defRPr/>
            </a:pPr>
            <a:endParaRPr lang="en-GB" sz="1100" dirty="0">
              <a:solidFill>
                <a:srgbClr val="35323C"/>
              </a:solidFill>
            </a:endParaRPr>
          </a:p>
          <a:p>
            <a:pPr marL="285750" lvl="0" indent="-285750">
              <a:buFont typeface="+mj-lt"/>
              <a:buAutoNum type="romanLcPeriod"/>
              <a:defRPr/>
            </a:pPr>
            <a:r>
              <a:rPr lang="en-GB" sz="1100" dirty="0">
                <a:solidFill>
                  <a:srgbClr val="35323C"/>
                </a:solidFill>
              </a:rPr>
              <a:t>This Q4 touches upon settlement mismatches as will happen because of US T+1 (liquidity mismatch due to settlement leg at T+3 vs. investment leg at T+1), see the examples (a) and (b) p5.</a:t>
            </a:r>
          </a:p>
          <a:p>
            <a:pPr lvl="0">
              <a:defRPr/>
            </a:pPr>
            <a:endParaRPr lang="en-GB" sz="1100" dirty="0">
              <a:solidFill>
                <a:srgbClr val="35323C"/>
              </a:solidFill>
            </a:endParaRPr>
          </a:p>
          <a:p>
            <a:pPr marL="285750" lvl="0" indent="-285750">
              <a:buFont typeface="+mj-lt"/>
              <a:buAutoNum type="romanLcPeriod" startAt="3"/>
              <a:defRPr/>
            </a:pPr>
            <a:r>
              <a:rPr lang="en-GB" sz="1100" b="1" dirty="0">
                <a:solidFill>
                  <a:srgbClr val="FF0000"/>
                </a:solidFill>
              </a:rPr>
              <a:t>The response </a:t>
            </a:r>
            <a:r>
              <a:rPr lang="en-GB" sz="1100" dirty="0">
                <a:solidFill>
                  <a:srgbClr val="35323C"/>
                </a:solidFill>
              </a:rPr>
              <a:t>(dated 7 July 2020) says :”As the settlement date mismatch is predictable/avoidable and thus not beyond the control of the UCITS, the breach is considered active.”</a:t>
            </a:r>
          </a:p>
          <a:p>
            <a:pPr lvl="0">
              <a:defRPr/>
            </a:pPr>
            <a:endParaRPr lang="en-GB" sz="1100" dirty="0">
              <a:solidFill>
                <a:srgbClr val="35323C"/>
              </a:solidFill>
            </a:endParaRPr>
          </a:p>
          <a:p>
            <a:pPr lvl="0">
              <a:defRPr/>
            </a:pPr>
            <a:endParaRPr lang="en-GB" sz="1100" dirty="0">
              <a:solidFill>
                <a:srgbClr val="35323C"/>
              </a:solidFill>
            </a:endParaRPr>
          </a:p>
        </p:txBody>
      </p:sp>
    </p:spTree>
    <p:extLst>
      <p:ext uri="{BB962C8B-B14F-4D97-AF65-F5344CB8AC3E}">
        <p14:creationId xmlns:p14="http://schemas.microsoft.com/office/powerpoint/2010/main" val="3657923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Connecteur droit 6144">
            <a:extLst>
              <a:ext uri="{FF2B5EF4-FFF2-40B4-BE49-F238E27FC236}">
                <a16:creationId xmlns:a16="http://schemas.microsoft.com/office/drawing/2014/main" id="{1DA24624-A947-414B-BDA2-7F14A5E81270}"/>
              </a:ext>
            </a:extLst>
          </p:cNvPr>
          <p:cNvCxnSpPr/>
          <p:nvPr/>
        </p:nvCxnSpPr>
        <p:spPr bwMode="auto">
          <a:xfrm>
            <a:off x="8280161" y="3032695"/>
            <a:ext cx="0" cy="762435"/>
          </a:xfrm>
          <a:prstGeom prst="line">
            <a:avLst/>
          </a:prstGeom>
          <a:solidFill>
            <a:srgbClr val="83C2E5"/>
          </a:solidFill>
          <a:ln w="6350" cap="flat" cmpd="sng" algn="ctr">
            <a:solidFill>
              <a:srgbClr val="000000">
                <a:lumMod val="50000"/>
                <a:lumOff val="50000"/>
              </a:srgb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Connecteur droit 6144">
            <a:extLst>
              <a:ext uri="{FF2B5EF4-FFF2-40B4-BE49-F238E27FC236}">
                <a16:creationId xmlns:a16="http://schemas.microsoft.com/office/drawing/2014/main" id="{29700672-9C13-48F7-808C-076468491D70}"/>
              </a:ext>
            </a:extLst>
          </p:cNvPr>
          <p:cNvCxnSpPr/>
          <p:nvPr/>
        </p:nvCxnSpPr>
        <p:spPr bwMode="auto">
          <a:xfrm>
            <a:off x="6114229" y="3000363"/>
            <a:ext cx="0" cy="762435"/>
          </a:xfrm>
          <a:prstGeom prst="line">
            <a:avLst/>
          </a:prstGeom>
          <a:solidFill>
            <a:srgbClr val="83C2E5"/>
          </a:solidFill>
          <a:ln w="6350" cap="flat" cmpd="sng" algn="ctr">
            <a:solidFill>
              <a:srgbClr val="000000">
                <a:lumMod val="50000"/>
                <a:lumOff val="50000"/>
              </a:srgb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itle 1"/>
          <p:cNvSpPr>
            <a:spLocks noGrp="1"/>
          </p:cNvSpPr>
          <p:nvPr>
            <p:ph type="title"/>
          </p:nvPr>
        </p:nvSpPr>
        <p:spPr>
          <a:xfrm>
            <a:off x="2152651" y="184798"/>
            <a:ext cx="7886700" cy="607219"/>
          </a:xfrm>
        </p:spPr>
        <p:txBody>
          <a:bodyPr vert="horz" wrap="square" lIns="0" tIns="0" rIns="0" bIns="0" rtlCol="0" anchor="b">
            <a:noAutofit/>
          </a:bodyPr>
          <a:lstStyle/>
          <a:p>
            <a:r>
              <a:rPr lang="fr-LU" sz="2400" dirty="0">
                <a:solidFill>
                  <a:schemeClr val="accent3"/>
                </a:solidFill>
                <a:ea typeface="+mn-ea"/>
                <a:cs typeface="+mn-cs"/>
              </a:rPr>
              <a:t>III.Q15</a:t>
            </a:r>
            <a:br>
              <a:rPr lang="fr-LU" sz="1800" b="1" dirty="0">
                <a:latin typeface="Franklin Gothic Demi" panose="020B0703020102020204" pitchFamily="34" charset="0"/>
                <a:ea typeface="ＭＳ Ｐゴシック" pitchFamily="34" charset="-128"/>
                <a:cs typeface="Arial" panose="020B0604020202020204" pitchFamily="34" charset="0"/>
              </a:rPr>
            </a:br>
            <a:r>
              <a:rPr lang="fr-LU" sz="1800" b="1" dirty="0">
                <a:latin typeface="Franklin Gothic Demi" panose="020B0703020102020204" pitchFamily="34" charset="0"/>
                <a:ea typeface="ＭＳ Ｐゴシック" pitchFamily="34" charset="-128"/>
                <a:cs typeface="Arial" panose="020B0604020202020204" pitchFamily="34" charset="0"/>
              </a:rPr>
              <a:t>Timeline to </a:t>
            </a:r>
            <a:r>
              <a:rPr lang="fr-LU" sz="1800" b="1" dirty="0" err="1">
                <a:latin typeface="Franklin Gothic Demi" panose="020B0703020102020204" pitchFamily="34" charset="0"/>
                <a:ea typeface="ＭＳ Ｐゴシック" pitchFamily="34" charset="-128"/>
                <a:cs typeface="Arial" panose="020B0604020202020204" pitchFamily="34" charset="0"/>
              </a:rPr>
              <a:t>consider</a:t>
            </a:r>
            <a:br>
              <a:rPr lang="fr-LU" sz="1800" b="1" dirty="0">
                <a:latin typeface="Franklin Gothic Demi" panose="020B0703020102020204" pitchFamily="34" charset="0"/>
                <a:ea typeface="ＭＳ Ｐゴシック" pitchFamily="34" charset="-128"/>
                <a:cs typeface="Arial" panose="020B0604020202020204" pitchFamily="34" charset="0"/>
              </a:rPr>
            </a:br>
            <a:r>
              <a:rPr lang="en-GB" sz="1800" i="1" dirty="0">
                <a:latin typeface="Franklin Gothic Demi" panose="020B0703020102020204" pitchFamily="34" charset="0"/>
                <a:ea typeface="ＭＳ Ｐゴシック" pitchFamily="34" charset="-128"/>
                <a:cs typeface="Arial" panose="020B0604020202020204" pitchFamily="34" charset="0"/>
              </a:rPr>
              <a:t>3 phases for the EU settlement cycle</a:t>
            </a:r>
            <a:endParaRPr lang="fr-LU" sz="1800" i="1" dirty="0">
              <a:latin typeface="Franklin Gothic Demi" panose="020B0703020102020204" pitchFamily="34" charset="0"/>
              <a:ea typeface="ＭＳ Ｐゴシック" pitchFamily="34" charset="-128"/>
              <a:cs typeface="Arial" panose="020B0604020202020204" pitchFamily="34" charset="0"/>
            </a:endParaRPr>
          </a:p>
        </p:txBody>
      </p:sp>
      <p:sp>
        <p:nvSpPr>
          <p:cNvPr id="7" name="Slide Number Placeholder 6"/>
          <p:cNvSpPr>
            <a:spLocks noGrp="1"/>
          </p:cNvSpPr>
          <p:nvPr>
            <p:ph type="sldNum" sz="quarter" idx="4294967295"/>
          </p:nvPr>
        </p:nvSpPr>
        <p:spPr/>
        <p:txBody>
          <a:bodyPr/>
          <a:lstStyle/>
          <a:p>
            <a:pPr algn="r">
              <a:defRPr/>
            </a:pPr>
            <a:endParaRPr lang="en-GB" sz="1200" dirty="0">
              <a:solidFill>
                <a:prstClr val="black">
                  <a:tint val="75000"/>
                </a:prstClr>
              </a:solidFill>
              <a:latin typeface="Calibri" panose="020F0502020204030204"/>
            </a:endParaRPr>
          </a:p>
        </p:txBody>
      </p:sp>
      <p:sp>
        <p:nvSpPr>
          <p:cNvPr id="9" name="Rectangle 8">
            <a:extLst>
              <a:ext uri="{FF2B5EF4-FFF2-40B4-BE49-F238E27FC236}">
                <a16:creationId xmlns:a16="http://schemas.microsoft.com/office/drawing/2014/main" id="{19C3EFDF-811C-4F71-BF57-6C82782687CF}"/>
              </a:ext>
            </a:extLst>
          </p:cNvPr>
          <p:cNvSpPr/>
          <p:nvPr/>
        </p:nvSpPr>
        <p:spPr>
          <a:xfrm>
            <a:off x="5912851" y="6542809"/>
            <a:ext cx="705642" cy="246221"/>
          </a:xfrm>
          <a:prstGeom prst="rect">
            <a:avLst/>
          </a:prstGeom>
        </p:spPr>
        <p:txBody>
          <a:bodyPr wrap="none">
            <a:spAutoFit/>
          </a:bodyPr>
          <a:lstStyle/>
          <a:p>
            <a:pPr>
              <a:defRPr/>
            </a:pPr>
            <a:r>
              <a:rPr lang="fr-BE" sz="1000" dirty="0">
                <a:solidFill>
                  <a:prstClr val="white">
                    <a:lumMod val="75000"/>
                  </a:prstClr>
                </a:solidFill>
                <a:latin typeface="Calibri" panose="020F0502020204030204"/>
              </a:rPr>
              <a:t>INTERNAL</a:t>
            </a:r>
            <a:endParaRPr lang="en-GB" sz="1000" dirty="0">
              <a:solidFill>
                <a:prstClr val="white">
                  <a:lumMod val="75000"/>
                </a:prstClr>
              </a:solidFill>
              <a:latin typeface="Calibri" panose="020F0502020204030204"/>
            </a:endParaRPr>
          </a:p>
        </p:txBody>
      </p:sp>
      <p:sp>
        <p:nvSpPr>
          <p:cNvPr id="16" name="Title 1">
            <a:extLst>
              <a:ext uri="{FF2B5EF4-FFF2-40B4-BE49-F238E27FC236}">
                <a16:creationId xmlns:a16="http://schemas.microsoft.com/office/drawing/2014/main" id="{BCC91BB8-9352-4D79-B78D-6B78406668E9}"/>
              </a:ext>
            </a:extLst>
          </p:cNvPr>
          <p:cNvSpPr txBox="1">
            <a:spLocks/>
          </p:cNvSpPr>
          <p:nvPr/>
        </p:nvSpPr>
        <p:spPr bwMode="auto">
          <a:xfrm>
            <a:off x="2000256" y="6597355"/>
            <a:ext cx="2790895" cy="245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fr-LU" sz="900" dirty="0"/>
              <a:t>© </a:t>
            </a:r>
            <a:r>
              <a:rPr lang="fr-FR" sz="900" dirty="0">
                <a:solidFill>
                  <a:schemeClr val="tx1">
                    <a:lumMod val="50000"/>
                    <a:lumOff val="50000"/>
                  </a:schemeClr>
                </a:solidFill>
              </a:rPr>
              <a:t>ALFI 2023</a:t>
            </a:r>
            <a:endParaRPr lang="fr-LU" sz="900" dirty="0">
              <a:solidFill>
                <a:schemeClr val="tx1">
                  <a:lumMod val="50000"/>
                  <a:lumOff val="50000"/>
                </a:schemeClr>
              </a:solidFill>
            </a:endParaRPr>
          </a:p>
        </p:txBody>
      </p:sp>
      <p:graphicFrame>
        <p:nvGraphicFramePr>
          <p:cNvPr id="32" name="Tableau 5">
            <a:extLst>
              <a:ext uri="{FF2B5EF4-FFF2-40B4-BE49-F238E27FC236}">
                <a16:creationId xmlns:a16="http://schemas.microsoft.com/office/drawing/2014/main" id="{4299A314-123B-4DD3-8FB8-6E7CE3AB8252}"/>
              </a:ext>
            </a:extLst>
          </p:cNvPr>
          <p:cNvGraphicFramePr>
            <a:graphicFrameLocks noGrp="1"/>
          </p:cNvGraphicFramePr>
          <p:nvPr>
            <p:extLst/>
          </p:nvPr>
        </p:nvGraphicFramePr>
        <p:xfrm>
          <a:off x="2170329" y="3763770"/>
          <a:ext cx="8335019" cy="2509410"/>
        </p:xfrm>
        <a:graphic>
          <a:graphicData uri="http://schemas.openxmlformats.org/drawingml/2006/table">
            <a:tbl>
              <a:tblPr/>
              <a:tblGrid>
                <a:gridCol w="1891695">
                  <a:extLst>
                    <a:ext uri="{9D8B030D-6E8A-4147-A177-3AD203B41FA5}">
                      <a16:colId xmlns:a16="http://schemas.microsoft.com/office/drawing/2014/main" val="20000"/>
                    </a:ext>
                  </a:extLst>
                </a:gridCol>
                <a:gridCol w="2050836">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232248">
                  <a:extLst>
                    <a:ext uri="{9D8B030D-6E8A-4147-A177-3AD203B41FA5}">
                      <a16:colId xmlns:a16="http://schemas.microsoft.com/office/drawing/2014/main" val="20003"/>
                    </a:ext>
                  </a:extLst>
                </a:gridCol>
              </a:tblGrid>
              <a:tr h="46621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fr-FR" sz="1100" b="1" i="1" dirty="0">
                        <a:solidFill>
                          <a:schemeClr val="accent2">
                            <a:lumMod val="25000"/>
                          </a:schemeClr>
                        </a:solidFill>
                      </a:endParaRPr>
                    </a:p>
                  </a:txBody>
                  <a:tcPr marL="36000" marR="36000" marT="54000" marB="5400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1" u="none" strike="noStrike" kern="1200" cap="none" spc="0" normalizeH="0" baseline="0" noProof="0" dirty="0">
                          <a:ln>
                            <a:noFill/>
                          </a:ln>
                          <a:solidFill>
                            <a:srgbClr val="D6EBF6">
                              <a:lumMod val="25000"/>
                            </a:srgbClr>
                          </a:solidFill>
                          <a:effectLst/>
                          <a:uLnTx/>
                          <a:uFillTx/>
                          <a:latin typeface="+mn-lt"/>
                          <a:ea typeface="+mn-ea"/>
                          <a:cs typeface="+mn-cs"/>
                        </a:rPr>
                        <a:t>Phase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1" u="none" strike="noStrike" kern="1200" cap="none" spc="0" normalizeH="0" baseline="0" noProof="0" dirty="0" err="1">
                          <a:ln>
                            <a:noFill/>
                          </a:ln>
                          <a:solidFill>
                            <a:srgbClr val="D6EBF6">
                              <a:lumMod val="25000"/>
                            </a:srgbClr>
                          </a:solidFill>
                          <a:effectLst/>
                          <a:uLnTx/>
                          <a:uFillTx/>
                          <a:latin typeface="+mn-lt"/>
                          <a:ea typeface="+mn-ea"/>
                          <a:cs typeface="+mn-cs"/>
                        </a:rPr>
                        <a:t>Preparation</a:t>
                      </a:r>
                      <a:r>
                        <a:rPr kumimoji="0" lang="fr-FR" sz="1100" b="1" i="1" u="none" strike="noStrike" kern="1200" cap="none" spc="0" normalizeH="0" baseline="0" noProof="0" dirty="0">
                          <a:ln>
                            <a:noFill/>
                          </a:ln>
                          <a:solidFill>
                            <a:srgbClr val="D6EBF6">
                              <a:lumMod val="25000"/>
                            </a:srgbClr>
                          </a:solidFill>
                          <a:effectLst/>
                          <a:uLnTx/>
                          <a:uFillTx/>
                          <a:latin typeface="+mn-lt"/>
                          <a:ea typeface="+mn-ea"/>
                          <a:cs typeface="+mn-cs"/>
                        </a:rPr>
                        <a:t> and </a:t>
                      </a:r>
                      <a:r>
                        <a:rPr kumimoji="0" lang="fr-FR" sz="1100" b="1" i="1" u="none" strike="noStrike" kern="1200" cap="none" spc="0" normalizeH="0" baseline="0" noProof="0" dirty="0" err="1">
                          <a:ln>
                            <a:noFill/>
                          </a:ln>
                          <a:solidFill>
                            <a:srgbClr val="D6EBF6">
                              <a:lumMod val="25000"/>
                            </a:srgbClr>
                          </a:solidFill>
                          <a:effectLst/>
                          <a:uLnTx/>
                          <a:uFillTx/>
                          <a:latin typeface="+mn-lt"/>
                          <a:ea typeface="+mn-ea"/>
                          <a:cs typeface="+mn-cs"/>
                        </a:rPr>
                        <a:t>Testing</a:t>
                      </a:r>
                      <a:endParaRPr kumimoji="0" lang="fr-FR" sz="900" b="0" i="1" u="none" strike="noStrike" kern="1200" cap="none" spc="0" normalizeH="0" baseline="0" noProof="0" dirty="0">
                        <a:ln>
                          <a:noFill/>
                        </a:ln>
                        <a:solidFill>
                          <a:srgbClr val="D6EBF6">
                            <a:lumMod val="25000"/>
                          </a:srgbClr>
                        </a:solidFill>
                        <a:effectLst/>
                        <a:uLnTx/>
                        <a:uFillTx/>
                        <a:latin typeface="+mn-lt"/>
                        <a:ea typeface="+mn-ea"/>
                        <a:cs typeface="+mn-cs"/>
                      </a:endParaRPr>
                    </a:p>
                  </a:txBody>
                  <a:tcPr marL="36000" marR="36000" marT="54000" marB="5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1" u="none" strike="noStrike" kern="1200" cap="none" spc="0" normalizeH="0" baseline="0" noProof="0" dirty="0">
                          <a:ln>
                            <a:noFill/>
                          </a:ln>
                          <a:solidFill>
                            <a:srgbClr val="D6EBF6">
                              <a:lumMod val="25000"/>
                            </a:srgbClr>
                          </a:solidFill>
                          <a:effectLst/>
                          <a:uLnTx/>
                          <a:uFillTx/>
                          <a:latin typeface="+mn-lt"/>
                          <a:ea typeface="+mn-ea"/>
                          <a:cs typeface="+mn-cs"/>
                        </a:rPr>
                        <a:t>Phase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1" u="none" strike="noStrike" kern="1200" cap="none" spc="0" normalizeH="0" baseline="0" noProof="0" dirty="0">
                          <a:ln>
                            <a:noFill/>
                          </a:ln>
                          <a:solidFill>
                            <a:srgbClr val="D6EBF6">
                              <a:lumMod val="25000"/>
                            </a:srgbClr>
                          </a:solidFill>
                          <a:effectLst/>
                          <a:uLnTx/>
                          <a:uFillTx/>
                          <a:latin typeface="+mn-lt"/>
                          <a:ea typeface="+mn-ea"/>
                          <a:cs typeface="+mn-cs"/>
                        </a:rPr>
                        <a:t>Transition</a:t>
                      </a:r>
                      <a:endParaRPr kumimoji="0" lang="fr-FR" sz="900" b="0" i="1" u="none" strike="noStrike" kern="1200" cap="none" spc="0" normalizeH="0" baseline="0" noProof="0" dirty="0">
                        <a:ln>
                          <a:noFill/>
                        </a:ln>
                        <a:solidFill>
                          <a:srgbClr val="D6EBF6">
                            <a:lumMod val="25000"/>
                          </a:srgbClr>
                        </a:solidFill>
                        <a:effectLst/>
                        <a:uLnTx/>
                        <a:uFillTx/>
                        <a:latin typeface="+mn-lt"/>
                        <a:ea typeface="+mn-ea"/>
                        <a:cs typeface="+mn-cs"/>
                      </a:endParaRPr>
                    </a:p>
                  </a:txBody>
                  <a:tcPr marL="36000" marR="36000" marT="54000" marB="5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1" u="none" strike="noStrike" kern="1200" cap="none" spc="0" normalizeH="0" baseline="0" dirty="0">
                          <a:ln>
                            <a:noFill/>
                          </a:ln>
                          <a:solidFill>
                            <a:srgbClr val="D6EBF6">
                              <a:lumMod val="25000"/>
                            </a:srgbClr>
                          </a:solidFill>
                          <a:effectLst/>
                          <a:uLnTx/>
                          <a:uFillTx/>
                          <a:latin typeface="+mn-lt"/>
                          <a:ea typeface="+mn-ea"/>
                          <a:cs typeface="+mn-cs"/>
                        </a:rPr>
                        <a:t>Phase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1" u="none" strike="noStrike" kern="1200" cap="none" spc="0" normalizeH="0" baseline="0" dirty="0">
                          <a:ln>
                            <a:noFill/>
                          </a:ln>
                          <a:solidFill>
                            <a:srgbClr val="D6EBF6">
                              <a:lumMod val="25000"/>
                            </a:srgbClr>
                          </a:solidFill>
                          <a:effectLst/>
                          <a:uLnTx/>
                          <a:uFillTx/>
                          <a:latin typeface="+mn-lt"/>
                          <a:ea typeface="+mn-ea"/>
                          <a:cs typeface="+mn-cs"/>
                        </a:rPr>
                        <a:t>Running</a:t>
                      </a:r>
                      <a:endParaRPr lang="fr-FR" sz="1100" b="0" i="1" dirty="0">
                        <a:solidFill>
                          <a:schemeClr val="accent2">
                            <a:lumMod val="25000"/>
                          </a:schemeClr>
                        </a:solidFill>
                      </a:endParaRPr>
                    </a:p>
                  </a:txBody>
                  <a:tcPr marL="36000" marR="36000" marT="54000" marB="5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r h="62942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100" b="1" i="1" dirty="0">
                          <a:solidFill>
                            <a:schemeClr val="accent2">
                              <a:lumMod val="25000"/>
                            </a:schemeClr>
                          </a:solidFill>
                        </a:rPr>
                        <a:t>EU Settlement Cycle</a:t>
                      </a:r>
                    </a:p>
                  </a:txBody>
                  <a:tcPr marL="72183" marR="72183" marT="33301" marB="333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C2E5">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fr-FR" sz="900" b="1" dirty="0"/>
                        <a:t>T+2</a:t>
                      </a:r>
                    </a:p>
                  </a:txBody>
                  <a:tcPr marL="72183" marR="72183" marT="33301" marB="333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C2E5">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fr-FR" sz="900" dirty="0"/>
                        <a:t>Dual </a:t>
                      </a:r>
                      <a:r>
                        <a:rPr lang="fr-FR" sz="900" dirty="0" err="1"/>
                        <a:t>channel</a:t>
                      </a:r>
                      <a:r>
                        <a:rPr lang="fr-FR" sz="900" dirty="0"/>
                        <a:t> in the EU:</a:t>
                      </a:r>
                    </a:p>
                    <a:p>
                      <a:pPr algn="ctr"/>
                      <a:r>
                        <a:rPr lang="fr-FR" sz="900" dirty="0"/>
                        <a:t>  &gt; </a:t>
                      </a:r>
                      <a:r>
                        <a:rPr lang="fr-FR" sz="900" b="1" dirty="0"/>
                        <a:t>T+1 for US </a:t>
                      </a:r>
                      <a:r>
                        <a:rPr lang="fr-FR" sz="900" dirty="0" err="1"/>
                        <a:t>underlying</a:t>
                      </a:r>
                      <a:endParaRPr lang="fr-FR" sz="9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sz="900" dirty="0"/>
                        <a:t>  &gt; </a:t>
                      </a:r>
                      <a:r>
                        <a:rPr lang="fr-FR" sz="900" b="1" dirty="0"/>
                        <a:t>T+2 for EU </a:t>
                      </a:r>
                      <a:r>
                        <a:rPr lang="fr-FR" sz="900" dirty="0" err="1"/>
                        <a:t>underlying</a:t>
                      </a:r>
                      <a:endParaRPr lang="fr-FR" sz="900" dirty="0"/>
                    </a:p>
                  </a:txBody>
                  <a:tcPr marL="72183" marR="72183" marT="33301" marB="333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C2E5">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baseline="0" dirty="0" err="1"/>
                        <a:t>Mandatory</a:t>
                      </a:r>
                      <a:r>
                        <a:rPr lang="fr-FR" sz="900" b="1" baseline="0" dirty="0"/>
                        <a:t> T+1 cycle </a:t>
                      </a:r>
                      <a:r>
                        <a:rPr lang="fr-FR" sz="900" b="1" baseline="0" dirty="0" err="1"/>
                        <a:t>pursuant</a:t>
                      </a:r>
                      <a:r>
                        <a:rPr lang="fr-FR" sz="900" b="1" baseline="0" dirty="0"/>
                        <a:t>            to a new </a:t>
                      </a:r>
                      <a:r>
                        <a:rPr lang="fr-FR" sz="900" b="1" baseline="0" dirty="0" err="1"/>
                        <a:t>legislative</a:t>
                      </a:r>
                      <a:r>
                        <a:rPr lang="fr-FR" sz="900" b="1" baseline="0" dirty="0"/>
                        <a:t> </a:t>
                      </a:r>
                      <a:r>
                        <a:rPr lang="fr-FR" sz="900" b="1" baseline="0" dirty="0" err="1"/>
                        <a:t>framework</a:t>
                      </a:r>
                      <a:endParaRPr lang="fr-FR" sz="900" b="1" baseline="0" dirty="0"/>
                    </a:p>
                  </a:txBody>
                  <a:tcPr marL="72183" marR="72183" marT="33301" marB="333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C2E5">
                        <a:lumMod val="20000"/>
                        <a:lumOff val="80000"/>
                      </a:srgbClr>
                    </a:solidFill>
                  </a:tcPr>
                </a:tc>
                <a:extLst>
                  <a:ext uri="{0D108BD9-81ED-4DB2-BD59-A6C34878D82A}">
                    <a16:rowId xmlns:a16="http://schemas.microsoft.com/office/drawing/2014/main" val="10001"/>
                  </a:ext>
                </a:extLst>
              </a:tr>
              <a:tr h="59513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fr-FR" sz="1100" b="1" i="1" dirty="0">
                          <a:solidFill>
                            <a:schemeClr val="accent2">
                              <a:lumMod val="25000"/>
                            </a:schemeClr>
                          </a:solidFill>
                        </a:rPr>
                        <a:t>Main actions</a:t>
                      </a:r>
                      <a:endParaRPr lang="pl-PL" sz="1100" b="1" i="1" dirty="0">
                        <a:solidFill>
                          <a:schemeClr val="accent2">
                            <a:lumMod val="25000"/>
                          </a:schemeClr>
                        </a:solidFill>
                      </a:endParaRPr>
                    </a:p>
                  </a:txBody>
                  <a:tcPr marL="72183" marR="72183" marT="33301" marB="333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C2E5">
                        <a:lumMod val="40000"/>
                        <a:lumOff val="6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fr-FR" sz="900" dirty="0" err="1"/>
                        <a:t>Testing</a:t>
                      </a:r>
                      <a:r>
                        <a:rPr lang="fr-FR" sz="900" dirty="0"/>
                        <a:t> </a:t>
                      </a:r>
                      <a:r>
                        <a:rPr lang="fr-FR" sz="900" dirty="0" err="1"/>
                        <a:t>campaigns</a:t>
                      </a:r>
                      <a:endParaRPr lang="fr-FR" sz="900" dirty="0"/>
                    </a:p>
                    <a:p>
                      <a:pPr algn="ctr"/>
                      <a:r>
                        <a:rPr lang="fr-FR" sz="900" dirty="0"/>
                        <a:t>on the DTC </a:t>
                      </a:r>
                      <a:r>
                        <a:rPr lang="fr-FR" sz="900" dirty="0" err="1"/>
                        <a:t>plaform</a:t>
                      </a:r>
                      <a:endParaRPr lang="fr-FR" sz="900" dirty="0"/>
                    </a:p>
                    <a:p>
                      <a:pPr algn="ctr"/>
                      <a:r>
                        <a:rPr lang="fr-FR" sz="900" dirty="0" err="1"/>
                        <a:t>with</a:t>
                      </a:r>
                      <a:r>
                        <a:rPr lang="fr-FR" sz="900" dirty="0"/>
                        <a:t> use cases scenarios.</a:t>
                      </a:r>
                    </a:p>
                    <a:p>
                      <a:pPr algn="ctr"/>
                      <a:r>
                        <a:rPr lang="fr-FR" sz="900" dirty="0" err="1"/>
                        <a:t>Ensure</a:t>
                      </a:r>
                      <a:r>
                        <a:rPr lang="fr-FR" sz="900" dirty="0"/>
                        <a:t> </a:t>
                      </a:r>
                      <a:r>
                        <a:rPr lang="fr-FR" sz="900" dirty="0" err="1"/>
                        <a:t>that</a:t>
                      </a:r>
                      <a:r>
                        <a:rPr lang="fr-FR" sz="900" dirty="0"/>
                        <a:t> </a:t>
                      </a:r>
                      <a:r>
                        <a:rPr lang="fr-FR" sz="900" dirty="0" err="1"/>
                        <a:t>custodians</a:t>
                      </a:r>
                      <a:r>
                        <a:rPr lang="fr-FR" sz="900" dirty="0"/>
                        <a:t> are able to </a:t>
                      </a:r>
                      <a:r>
                        <a:rPr lang="fr-FR" sz="900" dirty="0" err="1"/>
                        <a:t>settle</a:t>
                      </a:r>
                      <a:r>
                        <a:rPr lang="fr-FR" sz="900" dirty="0"/>
                        <a:t> transactions at T+1.</a:t>
                      </a:r>
                    </a:p>
                  </a:txBody>
                  <a:tcPr marL="72183" marR="72183" marT="33301" marB="333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C2E5">
                        <a:lumMod val="40000"/>
                        <a:lumOff val="6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fr-FR" sz="900" dirty="0" err="1"/>
                        <a:t>Lessons</a:t>
                      </a:r>
                      <a:r>
                        <a:rPr lang="fr-FR" sz="900" dirty="0"/>
                        <a:t> </a:t>
                      </a:r>
                      <a:r>
                        <a:rPr lang="fr-FR" sz="900" dirty="0" err="1"/>
                        <a:t>learned</a:t>
                      </a:r>
                      <a:endParaRPr lang="fr-FR" sz="900" dirty="0"/>
                    </a:p>
                    <a:p>
                      <a:pPr algn="ctr"/>
                      <a:r>
                        <a:rPr lang="fr-FR" sz="900" dirty="0" err="1"/>
                        <a:t>from</a:t>
                      </a:r>
                      <a:r>
                        <a:rPr lang="fr-FR" sz="900" dirty="0"/>
                        <a:t> the </a:t>
                      </a:r>
                      <a:r>
                        <a:rPr lang="fr-FR" sz="900" dirty="0" err="1"/>
                        <a:t>implementation</a:t>
                      </a:r>
                      <a:r>
                        <a:rPr lang="fr-FR" sz="900" dirty="0"/>
                        <a:t>,</a:t>
                      </a:r>
                    </a:p>
                    <a:p>
                      <a:pPr algn="ctr"/>
                      <a:r>
                        <a:rPr lang="fr-FR" sz="900" dirty="0" err="1"/>
                        <a:t>including</a:t>
                      </a:r>
                      <a:r>
                        <a:rPr lang="fr-FR" sz="900" dirty="0"/>
                        <a:t> </a:t>
                      </a:r>
                      <a:r>
                        <a:rPr lang="fr-FR" sz="900" dirty="0" err="1"/>
                        <a:t>cost</a:t>
                      </a:r>
                      <a:r>
                        <a:rPr lang="fr-FR" sz="900" dirty="0"/>
                        <a:t> </a:t>
                      </a:r>
                      <a:r>
                        <a:rPr lang="fr-FR" sz="900" dirty="0" err="1"/>
                        <a:t>assessment</a:t>
                      </a:r>
                      <a:endParaRPr lang="fr-FR" sz="900" dirty="0"/>
                    </a:p>
                  </a:txBody>
                  <a:tcPr marL="72183" marR="72183" marT="33301" marB="333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C2E5">
                        <a:lumMod val="40000"/>
                        <a:lumOff val="6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fr-FR" sz="900" dirty="0" err="1"/>
                        <a:t>Streamline</a:t>
                      </a:r>
                      <a:r>
                        <a:rPr lang="fr-FR" sz="900" dirty="0"/>
                        <a:t> </a:t>
                      </a:r>
                      <a:r>
                        <a:rPr lang="fr-FR" sz="900" dirty="0" err="1"/>
                        <a:t>processes</a:t>
                      </a:r>
                      <a:endParaRPr lang="fr-FR" sz="900" dirty="0"/>
                    </a:p>
                  </a:txBody>
                  <a:tcPr marL="72183" marR="72183" marT="33301" marB="333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3C2E5">
                        <a:lumMod val="40000"/>
                        <a:lumOff val="60000"/>
                      </a:srgbClr>
                    </a:solidFill>
                  </a:tcPr>
                </a:tc>
                <a:extLst>
                  <a:ext uri="{0D108BD9-81ED-4DB2-BD59-A6C34878D82A}">
                    <a16:rowId xmlns:a16="http://schemas.microsoft.com/office/drawing/2014/main" val="10002"/>
                  </a:ext>
                </a:extLst>
              </a:tr>
              <a:tr h="66136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fr-FR" sz="1100" b="1" i="1" dirty="0">
                          <a:solidFill>
                            <a:schemeClr val="bg1"/>
                          </a:solidFill>
                        </a:rPr>
                        <a:t>Associated </a:t>
                      </a:r>
                      <a:r>
                        <a:rPr lang="fr-FR" sz="1100" b="1" i="1" dirty="0" err="1">
                          <a:solidFill>
                            <a:schemeClr val="bg1"/>
                          </a:solidFill>
                        </a:rPr>
                        <a:t>costs</a:t>
                      </a:r>
                      <a:endParaRPr lang="fr-FR" sz="1100" b="1" i="1" dirty="0">
                        <a:solidFill>
                          <a:schemeClr val="bg1"/>
                        </a:solidFill>
                      </a:endParaRPr>
                    </a:p>
                  </a:txBody>
                  <a:tcPr marL="72183" marR="72183" marT="33301" marB="333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6EBF6">
                        <a:lumMod val="5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fr-FR" sz="900" b="0" dirty="0">
                          <a:solidFill>
                            <a:schemeClr val="bg1"/>
                          </a:solidFill>
                        </a:rPr>
                        <a:t>Migration </a:t>
                      </a:r>
                      <a:r>
                        <a:rPr lang="fr-FR" sz="900" b="0" dirty="0" err="1">
                          <a:solidFill>
                            <a:schemeClr val="bg1"/>
                          </a:solidFill>
                        </a:rPr>
                        <a:t>costs</a:t>
                      </a:r>
                      <a:r>
                        <a:rPr lang="fr-FR" sz="900" b="0" dirty="0">
                          <a:solidFill>
                            <a:schemeClr val="bg1"/>
                          </a:solidFill>
                        </a:rPr>
                        <a:t> to </a:t>
                      </a:r>
                      <a:r>
                        <a:rPr lang="fr-FR" sz="900" b="1" dirty="0">
                          <a:solidFill>
                            <a:schemeClr val="bg1"/>
                          </a:solidFill>
                        </a:rPr>
                        <a:t>US T+1</a:t>
                      </a:r>
                    </a:p>
                  </a:txBody>
                  <a:tcPr marL="72183" marR="72183" marT="33301" marB="333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6EBF6">
                        <a:lumMod val="5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0" dirty="0" err="1">
                          <a:solidFill>
                            <a:schemeClr val="bg1"/>
                          </a:solidFill>
                        </a:rPr>
                        <a:t>Cost</a:t>
                      </a:r>
                      <a:r>
                        <a:rPr lang="fr-FR" sz="900" b="0" dirty="0">
                          <a:solidFill>
                            <a:schemeClr val="bg1"/>
                          </a:solidFill>
                        </a:rPr>
                        <a:t> of a dual </a:t>
                      </a:r>
                      <a:r>
                        <a:rPr lang="fr-FR" sz="900" b="0" dirty="0" err="1">
                          <a:solidFill>
                            <a:schemeClr val="bg1"/>
                          </a:solidFill>
                        </a:rPr>
                        <a:t>settlement</a:t>
                      </a:r>
                      <a:r>
                        <a:rPr lang="fr-FR" sz="900" b="0" dirty="0">
                          <a:solidFill>
                            <a:schemeClr val="bg1"/>
                          </a:solidFill>
                        </a:rPr>
                        <a:t> </a:t>
                      </a:r>
                      <a:r>
                        <a:rPr lang="fr-FR" sz="900" b="0" dirty="0" err="1">
                          <a:solidFill>
                            <a:schemeClr val="bg1"/>
                          </a:solidFill>
                        </a:rPr>
                        <a:t>channel</a:t>
                      </a:r>
                      <a:endParaRPr lang="fr-FR" sz="900" b="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900" b="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0" dirty="0">
                          <a:solidFill>
                            <a:schemeClr val="bg1"/>
                          </a:solidFill>
                        </a:rPr>
                        <a:t>Migration </a:t>
                      </a:r>
                      <a:r>
                        <a:rPr lang="fr-FR" sz="900" b="0" dirty="0" err="1">
                          <a:solidFill>
                            <a:schemeClr val="bg1"/>
                          </a:solidFill>
                        </a:rPr>
                        <a:t>costs</a:t>
                      </a:r>
                      <a:r>
                        <a:rPr lang="fr-FR" sz="900" b="0" dirty="0">
                          <a:solidFill>
                            <a:schemeClr val="bg1"/>
                          </a:solidFill>
                        </a:rPr>
                        <a:t> to </a:t>
                      </a:r>
                      <a:r>
                        <a:rPr lang="fr-FR" sz="900" b="1" dirty="0">
                          <a:solidFill>
                            <a:schemeClr val="bg1"/>
                          </a:solidFill>
                        </a:rPr>
                        <a:t>EU T+1</a:t>
                      </a:r>
                    </a:p>
                  </a:txBody>
                  <a:tcPr marL="72183" marR="72183" marT="33301" marB="333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6EBF6">
                        <a:lumMod val="5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b="0" dirty="0">
                          <a:solidFill>
                            <a:schemeClr val="bg1"/>
                          </a:solidFill>
                        </a:rPr>
                        <a:t>Running </a:t>
                      </a:r>
                      <a:r>
                        <a:rPr lang="fr-FR" sz="900" b="0" dirty="0" err="1">
                          <a:solidFill>
                            <a:schemeClr val="bg1"/>
                          </a:solidFill>
                        </a:rPr>
                        <a:t>costs</a:t>
                      </a:r>
                      <a:endParaRPr lang="fr-FR" sz="900" b="0" dirty="0">
                        <a:solidFill>
                          <a:schemeClr val="bg1"/>
                        </a:solidFill>
                      </a:endParaRPr>
                    </a:p>
                  </a:txBody>
                  <a:tcPr marL="72183" marR="72183" marT="33301" marB="333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6EBF6">
                        <a:lumMod val="50000"/>
                      </a:srgbClr>
                    </a:solidFill>
                  </a:tcPr>
                </a:tc>
                <a:extLst>
                  <a:ext uri="{0D108BD9-81ED-4DB2-BD59-A6C34878D82A}">
                    <a16:rowId xmlns:a16="http://schemas.microsoft.com/office/drawing/2014/main" val="10003"/>
                  </a:ext>
                </a:extLst>
              </a:tr>
            </a:tbl>
          </a:graphicData>
        </a:graphic>
      </p:graphicFrame>
      <p:cxnSp>
        <p:nvCxnSpPr>
          <p:cNvPr id="33" name="Connecteur droit avec flèche 2">
            <a:extLst>
              <a:ext uri="{FF2B5EF4-FFF2-40B4-BE49-F238E27FC236}">
                <a16:creationId xmlns:a16="http://schemas.microsoft.com/office/drawing/2014/main" id="{066DE120-0B64-4F50-8E20-D41FA1294CA0}"/>
              </a:ext>
            </a:extLst>
          </p:cNvPr>
          <p:cNvCxnSpPr/>
          <p:nvPr/>
        </p:nvCxnSpPr>
        <p:spPr bwMode="auto">
          <a:xfrm>
            <a:off x="4067754" y="3189331"/>
            <a:ext cx="6912768" cy="0"/>
          </a:xfrm>
          <a:prstGeom prst="straightConnector1">
            <a:avLst/>
          </a:prstGeom>
          <a:solidFill>
            <a:srgbClr val="83C2E5"/>
          </a:solidFill>
          <a:ln w="28575" cap="flat" cmpd="sng" algn="ctr">
            <a:solidFill>
              <a:srgbClr val="C2D5DF">
                <a:lumMod val="50000"/>
              </a:srgb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Connecteur droit 6144">
            <a:extLst>
              <a:ext uri="{FF2B5EF4-FFF2-40B4-BE49-F238E27FC236}">
                <a16:creationId xmlns:a16="http://schemas.microsoft.com/office/drawing/2014/main" id="{CC3AB3DC-C4C5-4154-8E36-B199EE60F384}"/>
              </a:ext>
            </a:extLst>
          </p:cNvPr>
          <p:cNvCxnSpPr/>
          <p:nvPr/>
        </p:nvCxnSpPr>
        <p:spPr bwMode="auto">
          <a:xfrm>
            <a:off x="4068365" y="2977267"/>
            <a:ext cx="0" cy="762435"/>
          </a:xfrm>
          <a:prstGeom prst="line">
            <a:avLst/>
          </a:prstGeom>
          <a:solidFill>
            <a:srgbClr val="83C2E5"/>
          </a:solidFill>
          <a:ln w="6350" cap="flat" cmpd="sng" algn="ctr">
            <a:solidFill>
              <a:srgbClr val="000000">
                <a:lumMod val="50000"/>
                <a:lumOff val="50000"/>
              </a:srgb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Flowchart: Decision 84">
            <a:extLst>
              <a:ext uri="{FF2B5EF4-FFF2-40B4-BE49-F238E27FC236}">
                <a16:creationId xmlns:a16="http://schemas.microsoft.com/office/drawing/2014/main" id="{9C57C4D9-B097-427F-B17A-F0725FE06B38}"/>
              </a:ext>
            </a:extLst>
          </p:cNvPr>
          <p:cNvSpPr/>
          <p:nvPr/>
        </p:nvSpPr>
        <p:spPr>
          <a:xfrm>
            <a:off x="6055353" y="3095269"/>
            <a:ext cx="129599" cy="216000"/>
          </a:xfrm>
          <a:prstGeom prst="flowChartDecision">
            <a:avLst/>
          </a:prstGeom>
          <a:solidFill>
            <a:srgbClr val="F79646">
              <a:lumMod val="75000"/>
            </a:srgbClr>
          </a:solidFill>
          <a:ln w="19050" cap="flat" cmpd="sng" algn="ctr">
            <a:solidFill>
              <a:sysClr val="windowText" lastClr="000000">
                <a:lumMod val="50000"/>
                <a:lumOff val="50000"/>
              </a:sysClr>
            </a:solidFill>
            <a:prstDash val="soli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fontAlgn="base">
              <a:spcBef>
                <a:spcPct val="0"/>
              </a:spcBef>
              <a:spcAft>
                <a:spcPct val="0"/>
              </a:spcAft>
              <a:defRPr/>
            </a:pPr>
            <a:endParaRPr lang="fr-LU" sz="1051" b="1" kern="0">
              <a:solidFill>
                <a:srgbClr val="F79646">
                  <a:lumMod val="50000"/>
                </a:srgbClr>
              </a:solidFill>
              <a:latin typeface="Calibri"/>
            </a:endParaRPr>
          </a:p>
        </p:txBody>
      </p:sp>
      <p:sp>
        <p:nvSpPr>
          <p:cNvPr id="86" name="TextBox 85">
            <a:extLst>
              <a:ext uri="{FF2B5EF4-FFF2-40B4-BE49-F238E27FC236}">
                <a16:creationId xmlns:a16="http://schemas.microsoft.com/office/drawing/2014/main" id="{E89CEDD1-36E2-4AFE-B60E-AEEB2616017B}"/>
              </a:ext>
            </a:extLst>
          </p:cNvPr>
          <p:cNvSpPr txBox="1"/>
          <p:nvPr/>
        </p:nvSpPr>
        <p:spPr>
          <a:xfrm>
            <a:off x="5710418" y="2555322"/>
            <a:ext cx="815349" cy="369332"/>
          </a:xfrm>
          <a:prstGeom prst="rect">
            <a:avLst/>
          </a:prstGeom>
          <a:noFill/>
        </p:spPr>
        <p:txBody>
          <a:bodyPr wrap="square" lIns="0" rIns="0" rtlCol="0">
            <a:spAutoFit/>
          </a:bodyPr>
          <a:lstStyle/>
          <a:p>
            <a:pPr algn="ctr" eaLnBrk="0" fontAlgn="base" hangingPunct="0">
              <a:spcBef>
                <a:spcPct val="0"/>
              </a:spcBef>
              <a:spcAft>
                <a:spcPct val="0"/>
              </a:spcAft>
              <a:defRPr/>
            </a:pPr>
            <a:r>
              <a:rPr lang="fr-LU" sz="900" b="1" i="1" dirty="0">
                <a:solidFill>
                  <a:srgbClr val="C2D5DF">
                    <a:lumMod val="25000"/>
                  </a:srgbClr>
                </a:solidFill>
                <a:latin typeface="Arial" pitchFamily="34" charset="0"/>
              </a:rPr>
              <a:t>28 May 2024</a:t>
            </a:r>
          </a:p>
          <a:p>
            <a:pPr algn="ctr" eaLnBrk="0" fontAlgn="base" hangingPunct="0">
              <a:spcBef>
                <a:spcPct val="0"/>
              </a:spcBef>
              <a:spcAft>
                <a:spcPct val="0"/>
              </a:spcAft>
              <a:defRPr/>
            </a:pPr>
            <a:r>
              <a:rPr lang="fr-LU" sz="900" b="1" i="1" dirty="0">
                <a:solidFill>
                  <a:srgbClr val="C2D5DF">
                    <a:lumMod val="25000"/>
                  </a:srgbClr>
                </a:solidFill>
                <a:latin typeface="Arial" pitchFamily="34" charset="0"/>
              </a:rPr>
              <a:t>US go-live</a:t>
            </a:r>
          </a:p>
        </p:txBody>
      </p:sp>
      <p:sp>
        <p:nvSpPr>
          <p:cNvPr id="87" name="Flowchart: Decision 86">
            <a:extLst>
              <a:ext uri="{FF2B5EF4-FFF2-40B4-BE49-F238E27FC236}">
                <a16:creationId xmlns:a16="http://schemas.microsoft.com/office/drawing/2014/main" id="{105F45F7-5609-4AC1-911A-8EB614A07210}"/>
              </a:ext>
            </a:extLst>
          </p:cNvPr>
          <p:cNvSpPr/>
          <p:nvPr/>
        </p:nvSpPr>
        <p:spPr>
          <a:xfrm>
            <a:off x="4010750" y="3063672"/>
            <a:ext cx="129599" cy="216000"/>
          </a:xfrm>
          <a:prstGeom prst="flowChartDecision">
            <a:avLst/>
          </a:prstGeom>
          <a:solidFill>
            <a:srgbClr val="F79646">
              <a:lumMod val="75000"/>
            </a:srgbClr>
          </a:solidFill>
          <a:ln w="19050" cap="flat" cmpd="sng" algn="ctr">
            <a:solidFill>
              <a:sysClr val="windowText" lastClr="000000">
                <a:lumMod val="50000"/>
                <a:lumOff val="50000"/>
              </a:sysClr>
            </a:solidFill>
            <a:prstDash val="soli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fontAlgn="base">
              <a:spcBef>
                <a:spcPct val="0"/>
              </a:spcBef>
              <a:spcAft>
                <a:spcPct val="0"/>
              </a:spcAft>
              <a:defRPr/>
            </a:pPr>
            <a:endParaRPr lang="fr-LU" sz="1051" b="1" kern="0">
              <a:solidFill>
                <a:srgbClr val="F79646">
                  <a:lumMod val="50000"/>
                </a:srgbClr>
              </a:solidFill>
              <a:latin typeface="Calibri"/>
            </a:endParaRPr>
          </a:p>
        </p:txBody>
      </p:sp>
      <p:sp>
        <p:nvSpPr>
          <p:cNvPr id="17" name="Flowchart: Decision 16">
            <a:extLst>
              <a:ext uri="{FF2B5EF4-FFF2-40B4-BE49-F238E27FC236}">
                <a16:creationId xmlns:a16="http://schemas.microsoft.com/office/drawing/2014/main" id="{F35EA1F4-E07B-4B78-BBA5-E4A4E2304C39}"/>
              </a:ext>
            </a:extLst>
          </p:cNvPr>
          <p:cNvSpPr/>
          <p:nvPr/>
        </p:nvSpPr>
        <p:spPr>
          <a:xfrm>
            <a:off x="8221281" y="3090651"/>
            <a:ext cx="129599" cy="216000"/>
          </a:xfrm>
          <a:prstGeom prst="flowChartDecision">
            <a:avLst/>
          </a:prstGeom>
          <a:solidFill>
            <a:srgbClr val="F79646">
              <a:lumMod val="75000"/>
            </a:srgbClr>
          </a:solidFill>
          <a:ln w="19050" cap="flat" cmpd="sng" algn="ctr">
            <a:solidFill>
              <a:sysClr val="windowText" lastClr="000000">
                <a:lumMod val="50000"/>
                <a:lumOff val="50000"/>
              </a:sysClr>
            </a:solidFill>
            <a:prstDash val="soli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fontAlgn="base">
              <a:spcBef>
                <a:spcPct val="0"/>
              </a:spcBef>
              <a:spcAft>
                <a:spcPct val="0"/>
              </a:spcAft>
              <a:defRPr/>
            </a:pPr>
            <a:endParaRPr lang="fr-LU" sz="1051" b="1" kern="0">
              <a:solidFill>
                <a:srgbClr val="F79646">
                  <a:lumMod val="50000"/>
                </a:srgbClr>
              </a:solidFill>
              <a:latin typeface="Calibri"/>
            </a:endParaRPr>
          </a:p>
        </p:txBody>
      </p:sp>
      <p:sp>
        <p:nvSpPr>
          <p:cNvPr id="19" name="TextBox 18">
            <a:extLst>
              <a:ext uri="{FF2B5EF4-FFF2-40B4-BE49-F238E27FC236}">
                <a16:creationId xmlns:a16="http://schemas.microsoft.com/office/drawing/2014/main" id="{EDA19424-D343-4F31-B547-981042E13A4C}"/>
              </a:ext>
            </a:extLst>
          </p:cNvPr>
          <p:cNvSpPr txBox="1"/>
          <p:nvPr/>
        </p:nvSpPr>
        <p:spPr>
          <a:xfrm>
            <a:off x="7783996" y="2559943"/>
            <a:ext cx="1032387" cy="369332"/>
          </a:xfrm>
          <a:prstGeom prst="rect">
            <a:avLst/>
          </a:prstGeom>
          <a:noFill/>
        </p:spPr>
        <p:txBody>
          <a:bodyPr wrap="square" lIns="0" rIns="0" rtlCol="0">
            <a:spAutoFit/>
          </a:bodyPr>
          <a:lstStyle/>
          <a:p>
            <a:pPr algn="ctr" eaLnBrk="0" fontAlgn="base" hangingPunct="0">
              <a:spcBef>
                <a:spcPct val="0"/>
              </a:spcBef>
              <a:spcAft>
                <a:spcPct val="0"/>
              </a:spcAft>
              <a:defRPr/>
            </a:pPr>
            <a:r>
              <a:rPr lang="fr-LU" sz="900" b="1" i="1" dirty="0">
                <a:solidFill>
                  <a:srgbClr val="C2D5DF">
                    <a:lumMod val="25000"/>
                  </a:srgbClr>
                </a:solidFill>
                <a:latin typeface="Arial" pitchFamily="34" charset="0"/>
              </a:rPr>
              <a:t>US go-live</a:t>
            </a:r>
          </a:p>
          <a:p>
            <a:pPr algn="ctr" eaLnBrk="0" fontAlgn="base" hangingPunct="0">
              <a:spcBef>
                <a:spcPct val="0"/>
              </a:spcBef>
              <a:spcAft>
                <a:spcPct val="0"/>
              </a:spcAft>
              <a:defRPr/>
            </a:pPr>
            <a:r>
              <a:rPr lang="fr-LU" sz="900" b="1" i="1" dirty="0">
                <a:solidFill>
                  <a:srgbClr val="C2D5DF">
                    <a:lumMod val="25000"/>
                  </a:srgbClr>
                </a:solidFill>
                <a:latin typeface="Arial" pitchFamily="34" charset="0"/>
              </a:rPr>
              <a:t>+4 </a:t>
            </a:r>
            <a:r>
              <a:rPr lang="fr-LU" sz="900" b="1" i="1" dirty="0" err="1">
                <a:solidFill>
                  <a:srgbClr val="C2D5DF">
                    <a:lumMod val="25000"/>
                  </a:srgbClr>
                </a:solidFill>
                <a:latin typeface="Arial" pitchFamily="34" charset="0"/>
              </a:rPr>
              <a:t>years</a:t>
            </a:r>
            <a:r>
              <a:rPr lang="fr-LU" sz="900" b="1" i="1" dirty="0">
                <a:solidFill>
                  <a:srgbClr val="C2D5DF">
                    <a:lumMod val="25000"/>
                  </a:srgbClr>
                </a:solidFill>
                <a:latin typeface="Arial" pitchFamily="34" charset="0"/>
              </a:rPr>
              <a:t> minimum</a:t>
            </a:r>
          </a:p>
        </p:txBody>
      </p:sp>
      <p:sp>
        <p:nvSpPr>
          <p:cNvPr id="23" name="Arrow: Pentagon 22">
            <a:extLst>
              <a:ext uri="{FF2B5EF4-FFF2-40B4-BE49-F238E27FC236}">
                <a16:creationId xmlns:a16="http://schemas.microsoft.com/office/drawing/2014/main" id="{A7908F15-7CF5-455B-A740-4BD2D7CC457D}"/>
              </a:ext>
            </a:extLst>
          </p:cNvPr>
          <p:cNvSpPr/>
          <p:nvPr/>
        </p:nvSpPr>
        <p:spPr bwMode="auto">
          <a:xfrm>
            <a:off x="1784843" y="1141330"/>
            <a:ext cx="2415256" cy="1013281"/>
          </a:xfrm>
          <a:prstGeom prst="homePlate">
            <a:avLst>
              <a:gd name="adj" fmla="val 28880"/>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r>
              <a:rPr lang="en-GB" sz="1000" dirty="0">
                <a:solidFill>
                  <a:schemeClr val="tx1"/>
                </a:solidFill>
              </a:rPr>
              <a:t>We propose the milestones below.  The EU T+1 milestone is positioned </a:t>
            </a:r>
            <a:r>
              <a:rPr lang="en-GB" sz="1000" b="1" dirty="0">
                <a:solidFill>
                  <a:schemeClr val="tx1"/>
                </a:solidFill>
              </a:rPr>
              <a:t>realistically</a:t>
            </a:r>
            <a:r>
              <a:rPr lang="en-GB" sz="1000" dirty="0">
                <a:solidFill>
                  <a:schemeClr val="tx1"/>
                </a:solidFill>
              </a:rPr>
              <a:t> ca. 4 years after the US go-live for the following reasons:</a:t>
            </a:r>
          </a:p>
        </p:txBody>
      </p:sp>
      <p:sp>
        <p:nvSpPr>
          <p:cNvPr id="22" name="Rectangle 21">
            <a:extLst>
              <a:ext uri="{FF2B5EF4-FFF2-40B4-BE49-F238E27FC236}">
                <a16:creationId xmlns:a16="http://schemas.microsoft.com/office/drawing/2014/main" id="{2D749C84-5C75-41E2-8F97-056859026858}"/>
              </a:ext>
            </a:extLst>
          </p:cNvPr>
          <p:cNvSpPr/>
          <p:nvPr/>
        </p:nvSpPr>
        <p:spPr bwMode="auto">
          <a:xfrm>
            <a:off x="4410627" y="1676752"/>
            <a:ext cx="6912767" cy="761335"/>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r>
              <a:rPr lang="en-IE" sz="1000" u="sng" dirty="0">
                <a:solidFill>
                  <a:schemeClr val="tx1"/>
                </a:solidFill>
                <a:latin typeface="Segoe UI" panose="020B0502040204020203" pitchFamily="34" charset="0"/>
                <a:ea typeface="Times New Roman" panose="02020603050405020304" pitchFamily="18" charset="0"/>
                <a:cs typeface="Segoe UI" panose="020B0502040204020203" pitchFamily="34" charset="0"/>
              </a:rPr>
              <a:t>2. Preparative works for Asset Managers: </a:t>
            </a:r>
            <a:r>
              <a:rPr lang="en-IE" sz="1000" dirty="0">
                <a:solidFill>
                  <a:schemeClr val="tx1"/>
                </a:solidFill>
                <a:latin typeface="Segoe UI" panose="020B0502040204020203" pitchFamily="34" charset="0"/>
                <a:ea typeface="Times New Roman" panose="02020603050405020304" pitchFamily="18" charset="0"/>
                <a:cs typeface="Segoe UI" panose="020B0502040204020203" pitchFamily="34" charset="0"/>
              </a:rPr>
              <a:t>	</a:t>
            </a:r>
            <a:r>
              <a:rPr lang="en-IE" sz="1000" dirty="0">
                <a:solidFill>
                  <a:schemeClr val="tx1"/>
                </a:solidFill>
                <a:latin typeface="Segoe UI" panose="020B0502040204020203" pitchFamily="34" charset="0"/>
                <a:cs typeface="Segoe UI" panose="020B0502040204020203" pitchFamily="34" charset="0"/>
              </a:rPr>
              <a:t>-specific legislative process underpinning EU T+1 (2024/25/26)</a:t>
            </a:r>
          </a:p>
          <a:p>
            <a:pPr lvl="0">
              <a:spcAft>
                <a:spcPts val="0"/>
              </a:spcAft>
            </a:pPr>
            <a:r>
              <a:rPr lang="en-GB" sz="1000" dirty="0">
                <a:solidFill>
                  <a:schemeClr val="tx1"/>
                </a:solidFill>
                <a:latin typeface="Segoe UI" panose="020B0502040204020203" pitchFamily="34" charset="0"/>
                <a:ea typeface="Times New Roman" panose="02020603050405020304" pitchFamily="18" charset="0"/>
                <a:cs typeface="Segoe UI" panose="020B0502040204020203" pitchFamily="34" charset="0"/>
              </a:rPr>
              <a:t>			</a:t>
            </a:r>
            <a:r>
              <a:rPr lang="en-IE" sz="1000" dirty="0">
                <a:solidFill>
                  <a:schemeClr val="tx1"/>
                </a:solidFill>
                <a:latin typeface="Segoe UI" panose="020B0502040204020203" pitchFamily="34" charset="0"/>
                <a:ea typeface="Calibri" panose="020F0502020204030204" pitchFamily="34" charset="0"/>
                <a:cs typeface="Segoe UI" panose="020B0502040204020203" pitchFamily="34" charset="0"/>
              </a:rPr>
              <a:t>-post mortem of the US go live (2024/25)</a:t>
            </a:r>
          </a:p>
          <a:p>
            <a:pPr marL="457200" indent="457200">
              <a:spcAft>
                <a:spcPts val="0"/>
              </a:spcAft>
            </a:pPr>
            <a:r>
              <a:rPr lang="en-GB" sz="1000" dirty="0">
                <a:solidFill>
                  <a:schemeClr val="tx1"/>
                </a:solidFill>
                <a:latin typeface="Segoe UI" panose="020B0502040204020203" pitchFamily="34" charset="0"/>
                <a:ea typeface="Calibri" panose="020F0502020204030204" pitchFamily="34" charset="0"/>
                <a:cs typeface="Segoe UI" panose="020B0502040204020203" pitchFamily="34" charset="0"/>
              </a:rPr>
              <a:t>		</a:t>
            </a:r>
            <a:r>
              <a:rPr lang="en-IE" sz="1000" dirty="0">
                <a:solidFill>
                  <a:schemeClr val="tx1"/>
                </a:solidFill>
                <a:latin typeface="Segoe UI" panose="020B0502040204020203" pitchFamily="34" charset="0"/>
                <a:ea typeface="Calibri" panose="020F0502020204030204" pitchFamily="34" charset="0"/>
                <a:cs typeface="Segoe UI" panose="020B0502040204020203" pitchFamily="34" charset="0"/>
              </a:rPr>
              <a:t>-appetite and ability to invest in this project, as an industry consensus</a:t>
            </a:r>
          </a:p>
          <a:p>
            <a:pPr marL="457200" indent="457200">
              <a:spcAft>
                <a:spcPts val="0"/>
              </a:spcAft>
            </a:pPr>
            <a:r>
              <a:rPr lang="en-GB" sz="1000" dirty="0">
                <a:solidFill>
                  <a:schemeClr val="tx1"/>
                </a:solidFill>
                <a:latin typeface="Segoe UI" panose="020B0502040204020203" pitchFamily="34" charset="0"/>
                <a:ea typeface="Calibri" panose="020F0502020204030204" pitchFamily="34" charset="0"/>
                <a:cs typeface="Segoe UI" panose="020B0502040204020203" pitchFamily="34" charset="0"/>
              </a:rPr>
              <a:t>	</a:t>
            </a:r>
            <a:r>
              <a:rPr lang="en-IE" sz="1000" dirty="0">
                <a:solidFill>
                  <a:schemeClr val="tx1"/>
                </a:solidFill>
                <a:latin typeface="Segoe UI" panose="020B0502040204020203" pitchFamily="34" charset="0"/>
                <a:ea typeface="Calibri" panose="020F0502020204030204" pitchFamily="34" charset="0"/>
                <a:cs typeface="Segoe UI" panose="020B0502040204020203" pitchFamily="34" charset="0"/>
              </a:rPr>
              <a:t>	-preparation for the EU T+1 go-live (2026/27/28)</a:t>
            </a:r>
            <a:endParaRPr lang="en-GB" sz="1000" dirty="0">
              <a:solidFill>
                <a:schemeClr val="tx1"/>
              </a:solidFill>
              <a:latin typeface="Segoe UI" panose="020B0502040204020203" pitchFamily="34" charset="0"/>
              <a:cs typeface="Segoe UI" panose="020B0502040204020203" pitchFamily="34" charset="0"/>
            </a:endParaRPr>
          </a:p>
        </p:txBody>
      </p:sp>
      <p:sp>
        <p:nvSpPr>
          <p:cNvPr id="24" name="Rectangle 23">
            <a:extLst>
              <a:ext uri="{FF2B5EF4-FFF2-40B4-BE49-F238E27FC236}">
                <a16:creationId xmlns:a16="http://schemas.microsoft.com/office/drawing/2014/main" id="{BB5A882A-1EF2-4D3B-B3D7-5524A3623F0D}"/>
              </a:ext>
            </a:extLst>
          </p:cNvPr>
          <p:cNvSpPr/>
          <p:nvPr/>
        </p:nvSpPr>
        <p:spPr bwMode="auto">
          <a:xfrm>
            <a:off x="4410626" y="919928"/>
            <a:ext cx="6912767" cy="679916"/>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r>
              <a:rPr lang="en-IE" sz="1000" u="sng" dirty="0">
                <a:solidFill>
                  <a:schemeClr val="tx1"/>
                </a:solidFill>
                <a:latin typeface="Segoe UI" panose="020B0502040204020203" pitchFamily="34" charset="0"/>
                <a:cs typeface="Segoe UI" panose="020B0502040204020203" pitchFamily="34" charset="0"/>
              </a:rPr>
              <a:t>1. Remove </a:t>
            </a:r>
            <a:r>
              <a:rPr lang="en-IE" sz="1000" b="1" u="sng" dirty="0">
                <a:solidFill>
                  <a:schemeClr val="tx1"/>
                </a:solidFill>
                <a:latin typeface="Segoe UI" panose="020B0502040204020203" pitchFamily="34" charset="0"/>
                <a:cs typeface="Segoe UI" panose="020B0502040204020203" pitchFamily="34" charset="0"/>
              </a:rPr>
              <a:t>barriers out of the direct control of Asset Managers </a:t>
            </a:r>
            <a:r>
              <a:rPr lang="en-IE" sz="1000" dirty="0">
                <a:solidFill>
                  <a:schemeClr val="tx1"/>
                </a:solidFill>
                <a:latin typeface="Segoe UI" panose="020B0502040204020203" pitchFamily="34" charset="0"/>
                <a:cs typeface="Segoe UI" panose="020B0502040204020203" pitchFamily="34" charset="0"/>
              </a:rPr>
              <a:t>(adjustment in the rest of the landscape)</a:t>
            </a:r>
            <a:endParaRPr lang="en-IE" sz="1000" b="1" u="sng" dirty="0">
              <a:solidFill>
                <a:schemeClr val="tx1"/>
              </a:solidFill>
              <a:latin typeface="Segoe UI" panose="020B0502040204020203" pitchFamily="34" charset="0"/>
              <a:cs typeface="Segoe UI" panose="020B0502040204020203" pitchFamily="34" charset="0"/>
            </a:endParaRPr>
          </a:p>
          <a:p>
            <a:r>
              <a:rPr lang="en-IE" sz="1000" dirty="0">
                <a:solidFill>
                  <a:schemeClr val="tx1"/>
                </a:solidFill>
                <a:latin typeface="Segoe UI" panose="020B0502040204020203" pitchFamily="34" charset="0"/>
                <a:cs typeface="Segoe UI" panose="020B0502040204020203" pitchFamily="34" charset="0"/>
              </a:rPr>
              <a:t>			-custodians off course, as regards their capacity to settle at T+1</a:t>
            </a:r>
          </a:p>
          <a:p>
            <a:r>
              <a:rPr lang="en-IE" sz="1000" dirty="0">
                <a:solidFill>
                  <a:schemeClr val="tx1"/>
                </a:solidFill>
                <a:latin typeface="Segoe UI" panose="020B0502040204020203" pitchFamily="34" charset="0"/>
                <a:cs typeface="Segoe UI" panose="020B0502040204020203" pitchFamily="34" charset="0"/>
              </a:rPr>
              <a:t>			-but also distributors (banks and platforms) who collect investors money</a:t>
            </a:r>
            <a:endParaRPr lang="en-GB" sz="1000" dirty="0">
              <a:solidFill>
                <a:schemeClr val="tx1"/>
              </a:solidFill>
              <a:latin typeface="Segoe UI" panose="020B0502040204020203" pitchFamily="34" charset="0"/>
              <a:cs typeface="Segoe UI" panose="020B0502040204020203" pitchFamily="34" charset="0"/>
            </a:endParaRPr>
          </a:p>
        </p:txBody>
      </p:sp>
      <p:sp>
        <p:nvSpPr>
          <p:cNvPr id="25" name="TextBox 24">
            <a:extLst>
              <a:ext uri="{FF2B5EF4-FFF2-40B4-BE49-F238E27FC236}">
                <a16:creationId xmlns:a16="http://schemas.microsoft.com/office/drawing/2014/main" id="{B5A10D8C-C269-4814-B7EC-CF5C351AD174}"/>
              </a:ext>
            </a:extLst>
          </p:cNvPr>
          <p:cNvSpPr txBox="1"/>
          <p:nvPr/>
        </p:nvSpPr>
        <p:spPr>
          <a:xfrm>
            <a:off x="3543102" y="2559316"/>
            <a:ext cx="1104600" cy="369332"/>
          </a:xfrm>
          <a:prstGeom prst="rect">
            <a:avLst/>
          </a:prstGeom>
          <a:noFill/>
        </p:spPr>
        <p:txBody>
          <a:bodyPr wrap="square" lIns="0" rIns="0" rtlCol="0">
            <a:spAutoFit/>
          </a:bodyPr>
          <a:lstStyle/>
          <a:p>
            <a:pPr algn="ctr" eaLnBrk="0" fontAlgn="base" hangingPunct="0">
              <a:spcBef>
                <a:spcPct val="0"/>
              </a:spcBef>
              <a:spcAft>
                <a:spcPct val="0"/>
              </a:spcAft>
              <a:defRPr/>
            </a:pPr>
            <a:r>
              <a:rPr lang="fr-LU" sz="900" b="1" i="1" dirty="0">
                <a:solidFill>
                  <a:srgbClr val="C2D5DF">
                    <a:lumMod val="25000"/>
                  </a:srgbClr>
                </a:solidFill>
                <a:latin typeface="Arial" pitchFamily="34" charset="0"/>
              </a:rPr>
              <a:t>15 </a:t>
            </a:r>
            <a:r>
              <a:rPr lang="fr-LU" sz="900" b="1" i="1" dirty="0" err="1">
                <a:solidFill>
                  <a:srgbClr val="C2D5DF">
                    <a:lumMod val="25000"/>
                  </a:srgbClr>
                </a:solidFill>
                <a:latin typeface="Arial" pitchFamily="34" charset="0"/>
              </a:rPr>
              <a:t>Feb</a:t>
            </a:r>
            <a:r>
              <a:rPr lang="fr-LU" sz="900" b="1" i="1" dirty="0">
                <a:solidFill>
                  <a:srgbClr val="C2D5DF">
                    <a:lumMod val="25000"/>
                  </a:srgbClr>
                </a:solidFill>
                <a:latin typeface="Arial" pitchFamily="34" charset="0"/>
              </a:rPr>
              <a:t>. 2023</a:t>
            </a:r>
          </a:p>
          <a:p>
            <a:pPr algn="ctr" eaLnBrk="0" fontAlgn="base" hangingPunct="0">
              <a:spcBef>
                <a:spcPct val="0"/>
              </a:spcBef>
              <a:spcAft>
                <a:spcPct val="0"/>
              </a:spcAft>
              <a:defRPr/>
            </a:pPr>
            <a:r>
              <a:rPr lang="fr-LU" sz="900" b="1" i="1" dirty="0">
                <a:solidFill>
                  <a:srgbClr val="C2D5DF">
                    <a:lumMod val="25000"/>
                  </a:srgbClr>
                </a:solidFill>
                <a:latin typeface="Arial" pitchFamily="34" charset="0"/>
              </a:rPr>
              <a:t>SEC </a:t>
            </a:r>
            <a:r>
              <a:rPr lang="fr-LU" sz="900" b="1" i="1" dirty="0" err="1">
                <a:solidFill>
                  <a:srgbClr val="C2D5DF">
                    <a:lumMod val="25000"/>
                  </a:srgbClr>
                </a:solidFill>
                <a:latin typeface="Arial" pitchFamily="34" charset="0"/>
              </a:rPr>
              <a:t>announcement</a:t>
            </a:r>
            <a:endParaRPr lang="fr-LU" sz="900" b="1" i="1" dirty="0">
              <a:solidFill>
                <a:srgbClr val="C2D5DF">
                  <a:lumMod val="25000"/>
                </a:srgbClr>
              </a:solidFill>
              <a:latin typeface="Arial" pitchFamily="34" charset="0"/>
            </a:endParaRPr>
          </a:p>
        </p:txBody>
      </p:sp>
    </p:spTree>
    <p:extLst>
      <p:ext uri="{BB962C8B-B14F-4D97-AF65-F5344CB8AC3E}">
        <p14:creationId xmlns:p14="http://schemas.microsoft.com/office/powerpoint/2010/main" val="384539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18903" y="184795"/>
            <a:ext cx="9020447" cy="668652"/>
          </a:xfrm>
        </p:spPr>
        <p:txBody>
          <a:bodyPr anchor="t" anchorCtr="0">
            <a:noAutofit/>
          </a:bodyPr>
          <a:lstStyle/>
          <a:p>
            <a:r>
              <a:rPr lang="fr-LU" sz="2000" dirty="0">
                <a:solidFill>
                  <a:schemeClr val="accent3"/>
                </a:solidFill>
              </a:rPr>
              <a:t>III.Q17 – 20</a:t>
            </a:r>
            <a:br>
              <a:rPr lang="fr-LU" sz="2000" b="1" dirty="0">
                <a:ea typeface="ＭＳ Ｐゴシック" pitchFamily="34" charset="-128"/>
                <a:cs typeface="Arial" panose="020B0604020202020204" pitchFamily="34" charset="0"/>
              </a:rPr>
            </a:br>
            <a:r>
              <a:rPr lang="fr-LU" sz="2000" b="1" dirty="0">
                <a:ea typeface="ＭＳ Ｐゴシック" pitchFamily="34" charset="-128"/>
                <a:cs typeface="Arial" panose="020B0604020202020204" pitchFamily="34" charset="0"/>
              </a:rPr>
              <a:t>Scope of CSDR</a:t>
            </a:r>
            <a:endParaRPr lang="fr-LU" sz="1600" b="1" dirty="0">
              <a:latin typeface="+mn-lt"/>
              <a:ea typeface="ＭＳ Ｐゴシック" pitchFamily="34" charset="-128"/>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6" name="Title 1">
            <a:extLst>
              <a:ext uri="{FF2B5EF4-FFF2-40B4-BE49-F238E27FC236}">
                <a16:creationId xmlns:a16="http://schemas.microsoft.com/office/drawing/2014/main" id="{BCC91BB8-9352-4D79-B78D-6B78406668E9}"/>
              </a:ext>
            </a:extLst>
          </p:cNvPr>
          <p:cNvSpPr txBox="1">
            <a:spLocks/>
          </p:cNvSpPr>
          <p:nvPr/>
        </p:nvSpPr>
        <p:spPr bwMode="auto">
          <a:xfrm>
            <a:off x="2000253" y="6597352"/>
            <a:ext cx="2790894" cy="2452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LU" sz="900" b="0" i="0" u="none" strike="noStrike" kern="1200" cap="none" spc="0" normalizeH="0" baseline="0" noProof="0" dirty="0">
                <a:ln>
                  <a:noFill/>
                </a:ln>
                <a:solidFill>
                  <a:srgbClr val="35323C"/>
                </a:solidFill>
                <a:effectLst/>
                <a:uLnTx/>
                <a:uFillTx/>
                <a:latin typeface="Franklin Gothic Demi Cond"/>
                <a:ea typeface="+mj-ea"/>
                <a:cs typeface="+mj-cs"/>
              </a:rPr>
              <a:t>© </a:t>
            </a:r>
            <a:r>
              <a:rPr kumimoji="0" lang="fr-FR" sz="900" b="0" i="0" u="none" strike="noStrike" kern="1200" cap="none" spc="0" normalizeH="0" baseline="0" noProof="0" dirty="0">
                <a:ln>
                  <a:noFill/>
                </a:ln>
                <a:solidFill>
                  <a:srgbClr val="35323C">
                    <a:lumMod val="50000"/>
                    <a:lumOff val="50000"/>
                  </a:srgbClr>
                </a:solidFill>
                <a:effectLst/>
                <a:uLnTx/>
                <a:uFillTx/>
                <a:latin typeface="Franklin Gothic Demi Cond"/>
                <a:ea typeface="+mj-ea"/>
                <a:cs typeface="+mj-cs"/>
              </a:rPr>
              <a:t>ALFI 2023</a:t>
            </a:r>
            <a:endParaRPr kumimoji="0" lang="fr-LU" sz="900" b="0" i="0" u="none" strike="noStrike" kern="1200" cap="none" spc="0" normalizeH="0" baseline="0" noProof="0" dirty="0">
              <a:ln>
                <a:noFill/>
              </a:ln>
              <a:solidFill>
                <a:srgbClr val="35323C">
                  <a:lumMod val="50000"/>
                  <a:lumOff val="50000"/>
                </a:srgbClr>
              </a:solidFill>
              <a:effectLst/>
              <a:uLnTx/>
              <a:uFillTx/>
              <a:latin typeface="Franklin Gothic Demi Cond"/>
              <a:ea typeface="+mj-ea"/>
              <a:cs typeface="+mj-cs"/>
            </a:endParaRPr>
          </a:p>
        </p:txBody>
      </p:sp>
      <p:sp>
        <p:nvSpPr>
          <p:cNvPr id="2" name="Rectangle 1">
            <a:extLst>
              <a:ext uri="{FF2B5EF4-FFF2-40B4-BE49-F238E27FC236}">
                <a16:creationId xmlns:a16="http://schemas.microsoft.com/office/drawing/2014/main" id="{C9A0A010-2CA3-4C67-A793-3A3CF67648C9}"/>
              </a:ext>
            </a:extLst>
          </p:cNvPr>
          <p:cNvSpPr/>
          <p:nvPr/>
        </p:nvSpPr>
        <p:spPr>
          <a:xfrm>
            <a:off x="1030761" y="2580574"/>
            <a:ext cx="5242383" cy="94901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5323C"/>
                </a:solidFill>
                <a:effectLst/>
                <a:uLnTx/>
                <a:uFillTx/>
                <a:latin typeface="Segoe ui"/>
                <a:ea typeface="+mn-ea"/>
                <a:cs typeface="+mn-cs"/>
              </a:rPr>
              <a:t>Art. 5(1). Any participant in a securities settlement system that settles in that system on its own account or on behalf of a third party transactions in </a:t>
            </a:r>
            <a:r>
              <a:rPr kumimoji="0" lang="en-GB" sz="1100" b="1" i="0" u="none" strike="noStrike" kern="1200" cap="none" spc="0" normalizeH="0" baseline="0" noProof="0" dirty="0">
                <a:ln>
                  <a:noFill/>
                </a:ln>
                <a:solidFill>
                  <a:srgbClr val="0070C0"/>
                </a:solidFill>
                <a:effectLst/>
                <a:uLnTx/>
                <a:uFillTx/>
                <a:latin typeface="Segoe ui"/>
                <a:ea typeface="+mn-ea"/>
                <a:cs typeface="+mn-cs"/>
              </a:rPr>
              <a:t>transferable securities, money-market instruments, units in collective investment undertakings and emission allowances </a:t>
            </a:r>
            <a:r>
              <a:rPr kumimoji="0" lang="en-GB" sz="1100" b="0" i="0" u="none" strike="noStrike" kern="1200" cap="none" spc="0" normalizeH="0" baseline="0" noProof="0" dirty="0">
                <a:ln>
                  <a:noFill/>
                </a:ln>
                <a:solidFill>
                  <a:srgbClr val="35323C"/>
                </a:solidFill>
                <a:effectLst/>
                <a:uLnTx/>
                <a:uFillTx/>
                <a:latin typeface="Segoe ui"/>
                <a:ea typeface="+mn-ea"/>
                <a:cs typeface="+mn-cs"/>
              </a:rPr>
              <a:t>shall settle such transactions on the </a:t>
            </a:r>
            <a:r>
              <a:rPr kumimoji="0" lang="en-GB" sz="1100" b="1" i="0" u="none" strike="noStrike" kern="1200" cap="none" spc="0" normalizeH="0" baseline="0" noProof="0" dirty="0">
                <a:ln>
                  <a:noFill/>
                </a:ln>
                <a:solidFill>
                  <a:srgbClr val="FF0000"/>
                </a:solidFill>
                <a:effectLst/>
                <a:uLnTx/>
                <a:uFillTx/>
                <a:latin typeface="Segoe ui"/>
                <a:ea typeface="+mn-ea"/>
                <a:cs typeface="+mn-cs"/>
              </a:rPr>
              <a:t>intended settlement date</a:t>
            </a:r>
            <a:r>
              <a:rPr kumimoji="0" lang="en-GB" sz="1100" b="0" i="0" u="none" strike="noStrike" kern="1200" cap="none" spc="0" normalizeH="0" baseline="0" noProof="0" dirty="0">
                <a:ln>
                  <a:noFill/>
                </a:ln>
                <a:solidFill>
                  <a:srgbClr val="35323C"/>
                </a:solidFill>
                <a:effectLst/>
                <a:uLnTx/>
                <a:uFillTx/>
                <a:latin typeface="Segoe ui"/>
                <a:ea typeface="+mn-ea"/>
                <a:cs typeface="+mn-cs"/>
              </a:rPr>
              <a:t>.</a:t>
            </a:r>
          </a:p>
        </p:txBody>
      </p:sp>
      <p:sp>
        <p:nvSpPr>
          <p:cNvPr id="38" name="Rectangle 37">
            <a:extLst>
              <a:ext uri="{FF2B5EF4-FFF2-40B4-BE49-F238E27FC236}">
                <a16:creationId xmlns:a16="http://schemas.microsoft.com/office/drawing/2014/main" id="{32E6D585-1851-4C18-BD11-9CC96B194D0E}"/>
              </a:ext>
            </a:extLst>
          </p:cNvPr>
          <p:cNvSpPr/>
          <p:nvPr/>
        </p:nvSpPr>
        <p:spPr>
          <a:xfrm>
            <a:off x="1030761" y="3623877"/>
            <a:ext cx="5242383" cy="144012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5323C"/>
                </a:solidFill>
                <a:effectLst/>
                <a:uLnTx/>
                <a:uFillTx/>
                <a:latin typeface="Segoe ui"/>
                <a:ea typeface="+mn-ea"/>
                <a:cs typeface="+mn-cs"/>
              </a:rPr>
              <a:t>Art. 5(2). As regards transactions in </a:t>
            </a:r>
            <a:r>
              <a:rPr kumimoji="0" lang="en-GB" sz="1100" b="1" i="0" u="none" strike="noStrike" kern="1200" cap="none" spc="0" normalizeH="0" baseline="0" noProof="0" dirty="0">
                <a:ln>
                  <a:noFill/>
                </a:ln>
                <a:solidFill>
                  <a:srgbClr val="0070C0"/>
                </a:solidFill>
                <a:effectLst/>
                <a:uLnTx/>
                <a:uFillTx/>
                <a:latin typeface="Segoe ui"/>
                <a:ea typeface="+mn-ea"/>
                <a:cs typeface="+mn-cs"/>
              </a:rPr>
              <a:t>transferable securities </a:t>
            </a:r>
            <a:r>
              <a:rPr kumimoji="0" lang="en-GB" sz="1100" b="0" i="0" u="none" strike="noStrike" kern="1200" cap="none" spc="0" normalizeH="0" baseline="0" noProof="0" dirty="0">
                <a:ln>
                  <a:noFill/>
                </a:ln>
                <a:solidFill>
                  <a:srgbClr val="35323C"/>
                </a:solidFill>
                <a:effectLst/>
                <a:uLnTx/>
                <a:uFillTx/>
                <a:latin typeface="Segoe ui"/>
                <a:ea typeface="+mn-ea"/>
                <a:cs typeface="+mn-cs"/>
              </a:rPr>
              <a:t>referred to in paragraph 1 which are executed on trading venues, the </a:t>
            </a:r>
            <a:r>
              <a:rPr kumimoji="0" lang="en-GB" sz="1100" b="1" i="0" u="none" strike="noStrike" kern="1200" cap="none" spc="0" normalizeH="0" baseline="0" noProof="0" dirty="0">
                <a:ln>
                  <a:noFill/>
                </a:ln>
                <a:solidFill>
                  <a:srgbClr val="FF0000"/>
                </a:solidFill>
                <a:effectLst/>
                <a:uLnTx/>
                <a:uFillTx/>
                <a:latin typeface="Segoe ui"/>
                <a:ea typeface="+mn-ea"/>
                <a:cs typeface="+mn-cs"/>
              </a:rPr>
              <a:t>intended settlement </a:t>
            </a:r>
            <a:r>
              <a:rPr kumimoji="0" lang="en-GB" sz="1100" b="0" i="0" u="none" strike="noStrike" kern="1200" cap="none" spc="0" normalizeH="0" baseline="0" noProof="0" dirty="0">
                <a:ln>
                  <a:noFill/>
                </a:ln>
                <a:solidFill>
                  <a:srgbClr val="35323C"/>
                </a:solidFill>
                <a:effectLst/>
                <a:uLnTx/>
                <a:uFillTx/>
                <a:latin typeface="Segoe ui"/>
                <a:ea typeface="+mn-ea"/>
                <a:cs typeface="+mn-cs"/>
              </a:rPr>
              <a:t>date shall be </a:t>
            </a:r>
            <a:r>
              <a:rPr kumimoji="0" lang="en-GB" sz="1100" b="1" i="0" u="none" strike="noStrike" kern="1200" cap="none" spc="0" normalizeH="0" baseline="0" noProof="0" dirty="0">
                <a:ln>
                  <a:noFill/>
                </a:ln>
                <a:solidFill>
                  <a:srgbClr val="FF0000"/>
                </a:solidFill>
                <a:effectLst/>
                <a:uLnTx/>
                <a:uFillTx/>
                <a:latin typeface="Segoe ui"/>
                <a:ea typeface="+mn-ea"/>
                <a:cs typeface="+mn-cs"/>
              </a:rPr>
              <a:t>no later than on the second business day</a:t>
            </a:r>
            <a:r>
              <a:rPr kumimoji="0" lang="en-GB" sz="1100" b="0" i="0" u="none" strike="noStrike" kern="1200" cap="none" spc="0" normalizeH="0" baseline="0" noProof="0" dirty="0">
                <a:ln>
                  <a:noFill/>
                </a:ln>
                <a:solidFill>
                  <a:srgbClr val="35323C"/>
                </a:solidFill>
                <a:effectLst/>
                <a:uLnTx/>
                <a:uFillTx/>
                <a:latin typeface="Segoe ui"/>
                <a:ea typeface="+mn-ea"/>
                <a:cs typeface="+mn-cs"/>
              </a:rPr>
              <a:t> after the trading takes place. </a:t>
            </a:r>
            <a:r>
              <a:rPr kumimoji="0" lang="en-GB" sz="1100" b="1" i="0" u="none" strike="noStrike" kern="1200" cap="none" spc="0" normalizeH="0" baseline="0" noProof="0" dirty="0">
                <a:ln>
                  <a:noFill/>
                </a:ln>
                <a:solidFill>
                  <a:srgbClr val="35323C">
                    <a:lumMod val="50000"/>
                  </a:srgbClr>
                </a:solidFill>
                <a:effectLst/>
                <a:uLnTx/>
                <a:uFillTx/>
                <a:latin typeface="Segoe ui"/>
                <a:ea typeface="+mn-ea"/>
                <a:cs typeface="+mn-cs"/>
              </a:rPr>
              <a:t>That requirement shall not apply</a:t>
            </a:r>
            <a:r>
              <a:rPr kumimoji="0" lang="en-GB" sz="1100" b="0" i="0" u="none" strike="noStrike" kern="1200" cap="none" spc="0" normalizeH="0" baseline="0" noProof="0" dirty="0">
                <a:ln>
                  <a:noFill/>
                </a:ln>
                <a:solidFill>
                  <a:srgbClr val="35323C"/>
                </a:solidFill>
                <a:effectLst/>
                <a:uLnTx/>
                <a:uFillTx/>
                <a:latin typeface="Segoe ui"/>
                <a:ea typeface="+mn-ea"/>
                <a:cs typeface="+mn-cs"/>
              </a:rPr>
              <a:t> to transactions which are negotiated privately but executed on a trading venue, to transactions which are executed bilaterally but reported to a trading venue or to the </a:t>
            </a:r>
            <a:r>
              <a:rPr kumimoji="0" lang="en-GB" sz="1100" b="1" i="0" u="none" strike="noStrike" kern="1200" cap="none" spc="0" normalizeH="0" baseline="0" noProof="0" dirty="0">
                <a:ln>
                  <a:noFill/>
                </a:ln>
                <a:solidFill>
                  <a:srgbClr val="0070C0"/>
                </a:solidFill>
                <a:effectLst/>
                <a:uLnTx/>
                <a:uFillTx/>
                <a:latin typeface="Segoe ui"/>
                <a:ea typeface="+mn-ea"/>
                <a:cs typeface="+mn-cs"/>
              </a:rPr>
              <a:t>first transaction where the transferable securities concerned are subject to initial recording in book-entry form pursuant to Article 3(2).</a:t>
            </a:r>
          </a:p>
        </p:txBody>
      </p:sp>
      <p:sp>
        <p:nvSpPr>
          <p:cNvPr id="39" name="Rectangle 38">
            <a:extLst>
              <a:ext uri="{FF2B5EF4-FFF2-40B4-BE49-F238E27FC236}">
                <a16:creationId xmlns:a16="http://schemas.microsoft.com/office/drawing/2014/main" id="{D0A92243-C284-4CF5-B98E-5F9BE995BE41}"/>
              </a:ext>
            </a:extLst>
          </p:cNvPr>
          <p:cNvSpPr/>
          <p:nvPr/>
        </p:nvSpPr>
        <p:spPr>
          <a:xfrm>
            <a:off x="1048689" y="1489337"/>
            <a:ext cx="5242383" cy="668652"/>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5323C"/>
                </a:solidFill>
                <a:effectLst/>
                <a:uLnTx/>
                <a:uFillTx/>
                <a:latin typeface="Segoe ui"/>
                <a:ea typeface="+mn-ea"/>
                <a:cs typeface="+mn-cs"/>
              </a:rPr>
              <a:t>Art. 3(2) Where a transaction in transferable securities takes place on a trading venue the relevant securities shall be recorded in book-entry form in a CSD on or before the intended settlement date, unless they have already been so recorded.</a:t>
            </a:r>
          </a:p>
        </p:txBody>
      </p:sp>
      <p:sp>
        <p:nvSpPr>
          <p:cNvPr id="44" name="Rectangle 43">
            <a:extLst>
              <a:ext uri="{FF2B5EF4-FFF2-40B4-BE49-F238E27FC236}">
                <a16:creationId xmlns:a16="http://schemas.microsoft.com/office/drawing/2014/main" id="{76B828D4-69D8-47CF-9887-FC1ADBC04D5E}"/>
              </a:ext>
            </a:extLst>
          </p:cNvPr>
          <p:cNvSpPr/>
          <p:nvPr/>
        </p:nvSpPr>
        <p:spPr>
          <a:xfrm>
            <a:off x="1030761" y="5581784"/>
            <a:ext cx="5242383" cy="99370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5323C"/>
                </a:solidFill>
                <a:effectLst/>
                <a:uLnTx/>
                <a:uFillTx/>
                <a:latin typeface="Segoe ui"/>
                <a:ea typeface="+mn-ea"/>
                <a:cs typeface="+mn-cs"/>
              </a:rPr>
              <a:t>Art. 7(2)  For each securities settlement system it operates, a CSD shall establish procedures that facilitate settlement of transactions in </a:t>
            </a:r>
            <a:r>
              <a:rPr kumimoji="0" lang="en-GB" sz="1100" b="1" i="0" u="none" strike="noStrike" kern="1200" cap="none" spc="0" normalizeH="0" baseline="0" noProof="0" dirty="0">
                <a:ln>
                  <a:noFill/>
                </a:ln>
                <a:solidFill>
                  <a:srgbClr val="0070C0"/>
                </a:solidFill>
                <a:effectLst/>
                <a:uLnTx/>
                <a:uFillTx/>
                <a:latin typeface="Segoe ui"/>
                <a:ea typeface="+mn-ea"/>
                <a:cs typeface="+mn-cs"/>
              </a:rPr>
              <a:t>financial instruments referred to in Article 5(1) that are not settled </a:t>
            </a:r>
            <a:r>
              <a:rPr kumimoji="0" lang="en-GB" sz="1100" b="0" i="0" u="none" strike="noStrike" kern="1200" cap="none" spc="0" normalizeH="0" baseline="0" noProof="0" dirty="0">
                <a:ln>
                  <a:noFill/>
                </a:ln>
                <a:solidFill>
                  <a:srgbClr val="35323C"/>
                </a:solidFill>
                <a:effectLst/>
                <a:uLnTx/>
                <a:uFillTx/>
                <a:latin typeface="Segoe ui"/>
                <a:ea typeface="+mn-ea"/>
                <a:cs typeface="+mn-cs"/>
              </a:rPr>
              <a:t>on the </a:t>
            </a:r>
            <a:r>
              <a:rPr kumimoji="0" lang="en-GB" sz="1100" b="1" i="0" u="none" strike="noStrike" kern="1200" cap="none" spc="0" normalizeH="0" baseline="0" noProof="0" dirty="0">
                <a:ln>
                  <a:noFill/>
                </a:ln>
                <a:solidFill>
                  <a:srgbClr val="FF0000"/>
                </a:solidFill>
                <a:effectLst/>
                <a:uLnTx/>
                <a:uFillTx/>
                <a:latin typeface="Segoe ui"/>
                <a:ea typeface="+mn-ea"/>
                <a:cs typeface="+mn-cs"/>
              </a:rPr>
              <a:t>intended settlement date</a:t>
            </a:r>
            <a:r>
              <a:rPr kumimoji="0" lang="en-GB" sz="1100" b="0" i="0" u="none" strike="noStrike" kern="1200" cap="none" spc="0" normalizeH="0" baseline="0" noProof="0" dirty="0">
                <a:ln>
                  <a:noFill/>
                </a:ln>
                <a:solidFill>
                  <a:srgbClr val="35323C"/>
                </a:solidFill>
                <a:effectLst/>
                <a:uLnTx/>
                <a:uFillTx/>
                <a:latin typeface="Segoe u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5323C"/>
                </a:solidFill>
                <a:effectLst/>
                <a:uLnTx/>
                <a:uFillTx/>
                <a:latin typeface="Segoe ui"/>
                <a:ea typeface="+mn-ea"/>
                <a:cs typeface="+mn-cs"/>
              </a:rPr>
              <a:t>These procedures shall provide for a penalty mechanism which will serve as an effective deterrent for participants that cause settlement fails.</a:t>
            </a:r>
          </a:p>
        </p:txBody>
      </p:sp>
      <p:sp>
        <p:nvSpPr>
          <p:cNvPr id="3" name="Rectangle 2">
            <a:extLst>
              <a:ext uri="{FF2B5EF4-FFF2-40B4-BE49-F238E27FC236}">
                <a16:creationId xmlns:a16="http://schemas.microsoft.com/office/drawing/2014/main" id="{AB64A962-C303-405B-BBC3-35A5D73FF957}"/>
              </a:ext>
            </a:extLst>
          </p:cNvPr>
          <p:cNvSpPr/>
          <p:nvPr/>
        </p:nvSpPr>
        <p:spPr>
          <a:xfrm>
            <a:off x="1009759" y="5349612"/>
            <a:ext cx="258756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1" i="1" u="none" strike="noStrike" kern="1200" cap="none" spc="0" normalizeH="0" baseline="0" noProof="0" dirty="0">
                <a:ln>
                  <a:noFill/>
                </a:ln>
                <a:solidFill>
                  <a:srgbClr val="35323C"/>
                </a:solidFill>
                <a:effectLst/>
                <a:uLnTx/>
                <a:uFillTx/>
                <a:latin typeface="Segoe ui"/>
                <a:ea typeface="+mn-ea"/>
                <a:cs typeface="+mn-cs"/>
              </a:rPr>
              <a:t>Measures to address settlement fails</a:t>
            </a:r>
          </a:p>
        </p:txBody>
      </p:sp>
      <p:sp>
        <p:nvSpPr>
          <p:cNvPr id="4" name="Rectangle 3">
            <a:extLst>
              <a:ext uri="{FF2B5EF4-FFF2-40B4-BE49-F238E27FC236}">
                <a16:creationId xmlns:a16="http://schemas.microsoft.com/office/drawing/2014/main" id="{F58BAFB3-66D1-44F4-9D51-94DF7E73E287}"/>
              </a:ext>
            </a:extLst>
          </p:cNvPr>
          <p:cNvSpPr/>
          <p:nvPr/>
        </p:nvSpPr>
        <p:spPr>
          <a:xfrm>
            <a:off x="1009759" y="2346580"/>
            <a:ext cx="1837362"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1" i="1" u="none" strike="noStrike" kern="1200" cap="none" spc="0" normalizeH="0" baseline="0" noProof="0" dirty="0">
                <a:ln>
                  <a:noFill/>
                </a:ln>
                <a:solidFill>
                  <a:srgbClr val="35323C"/>
                </a:solidFill>
                <a:effectLst/>
                <a:uLnTx/>
                <a:uFillTx/>
                <a:latin typeface="Segoe ui"/>
                <a:ea typeface="+mn-ea"/>
                <a:cs typeface="+mn-cs"/>
              </a:rPr>
              <a:t>Intended settlement date</a:t>
            </a:r>
          </a:p>
        </p:txBody>
      </p:sp>
      <p:sp>
        <p:nvSpPr>
          <p:cNvPr id="5" name="Rectangle 4">
            <a:extLst>
              <a:ext uri="{FF2B5EF4-FFF2-40B4-BE49-F238E27FC236}">
                <a16:creationId xmlns:a16="http://schemas.microsoft.com/office/drawing/2014/main" id="{97B55471-46CF-47DE-B790-C5B3B4DCC43C}"/>
              </a:ext>
            </a:extLst>
          </p:cNvPr>
          <p:cNvSpPr/>
          <p:nvPr/>
        </p:nvSpPr>
        <p:spPr>
          <a:xfrm>
            <a:off x="1009759" y="1267067"/>
            <a:ext cx="1276311"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1" i="1" u="none" strike="noStrike" kern="1200" cap="none" spc="0" normalizeH="0" baseline="0" noProof="0" dirty="0">
                <a:ln>
                  <a:noFill/>
                </a:ln>
                <a:solidFill>
                  <a:srgbClr val="35323C"/>
                </a:solidFill>
                <a:effectLst/>
                <a:uLnTx/>
                <a:uFillTx/>
                <a:latin typeface="Segoe ui"/>
                <a:ea typeface="+mn-ea"/>
                <a:cs typeface="+mn-cs"/>
              </a:rPr>
              <a:t>Book-entry form</a:t>
            </a:r>
          </a:p>
        </p:txBody>
      </p:sp>
      <p:cxnSp>
        <p:nvCxnSpPr>
          <p:cNvPr id="9" name="Connector: Elbow 8">
            <a:extLst>
              <a:ext uri="{FF2B5EF4-FFF2-40B4-BE49-F238E27FC236}">
                <a16:creationId xmlns:a16="http://schemas.microsoft.com/office/drawing/2014/main" id="{2FDC06E2-BD52-4335-88F3-081BE3F231FB}"/>
              </a:ext>
            </a:extLst>
          </p:cNvPr>
          <p:cNvCxnSpPr>
            <a:cxnSpLocks/>
            <a:stCxn id="39" idx="3"/>
            <a:endCxn id="38" idx="3"/>
          </p:cNvCxnSpPr>
          <p:nvPr/>
        </p:nvCxnSpPr>
        <p:spPr>
          <a:xfrm flipH="1">
            <a:off x="6273144" y="1823663"/>
            <a:ext cx="17928" cy="2520277"/>
          </a:xfrm>
          <a:prstGeom prst="bentConnector3">
            <a:avLst>
              <a:gd name="adj1" fmla="val -12751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F2CDFE88-6CCC-4526-9A87-A758C5966479}"/>
              </a:ext>
            </a:extLst>
          </p:cNvPr>
          <p:cNvCxnSpPr>
            <a:cxnSpLocks/>
            <a:stCxn id="2" idx="1"/>
            <a:endCxn id="44" idx="1"/>
          </p:cNvCxnSpPr>
          <p:nvPr/>
        </p:nvCxnSpPr>
        <p:spPr>
          <a:xfrm rot="10800000" flipV="1">
            <a:off x="1030761" y="3055079"/>
            <a:ext cx="12700" cy="3023558"/>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Arrow: Pentagon 7">
            <a:extLst>
              <a:ext uri="{FF2B5EF4-FFF2-40B4-BE49-F238E27FC236}">
                <a16:creationId xmlns:a16="http://schemas.microsoft.com/office/drawing/2014/main" id="{00E49A24-86EE-457F-B117-2B1670F6D974}"/>
              </a:ext>
            </a:extLst>
          </p:cNvPr>
          <p:cNvSpPr/>
          <p:nvPr/>
        </p:nvSpPr>
        <p:spPr>
          <a:xfrm>
            <a:off x="932329" y="853447"/>
            <a:ext cx="5531225" cy="350280"/>
          </a:xfrm>
          <a:prstGeom prst="homePlat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r>
              <a:rPr lang="en-GB" sz="1200" b="1" i="1" dirty="0">
                <a:solidFill>
                  <a:schemeClr val="bg1"/>
                </a:solidFill>
              </a:rPr>
              <a:t>CSDR provisions</a:t>
            </a:r>
            <a:endParaRPr lang="en-IE" sz="1200" b="1" i="1" dirty="0" err="1">
              <a:solidFill>
                <a:schemeClr val="bg1"/>
              </a:solidFill>
            </a:endParaRPr>
          </a:p>
        </p:txBody>
      </p:sp>
      <p:sp>
        <p:nvSpPr>
          <p:cNvPr id="15" name="Rectangle 14">
            <a:extLst>
              <a:ext uri="{FF2B5EF4-FFF2-40B4-BE49-F238E27FC236}">
                <a16:creationId xmlns:a16="http://schemas.microsoft.com/office/drawing/2014/main" id="{C1BF2E32-95BB-4290-B8B4-FFA10A330BA7}"/>
              </a:ext>
            </a:extLst>
          </p:cNvPr>
          <p:cNvSpPr/>
          <p:nvPr/>
        </p:nvSpPr>
        <p:spPr>
          <a:xfrm>
            <a:off x="6777314" y="862407"/>
            <a:ext cx="1927414" cy="3502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r>
              <a:rPr lang="en-GB" sz="1200" b="1" i="1" dirty="0">
                <a:solidFill>
                  <a:schemeClr val="bg1"/>
                </a:solidFill>
              </a:rPr>
              <a:t>In scope instruments</a:t>
            </a:r>
            <a:endParaRPr lang="en-IE" sz="1200" b="1" i="1" dirty="0" err="1">
              <a:solidFill>
                <a:schemeClr val="bg1"/>
              </a:solidFill>
            </a:endParaRPr>
          </a:p>
        </p:txBody>
      </p:sp>
      <p:sp>
        <p:nvSpPr>
          <p:cNvPr id="17" name="Rectangle 16">
            <a:extLst>
              <a:ext uri="{FF2B5EF4-FFF2-40B4-BE49-F238E27FC236}">
                <a16:creationId xmlns:a16="http://schemas.microsoft.com/office/drawing/2014/main" id="{B510222B-D345-4687-BBBE-E33F4054384F}"/>
              </a:ext>
            </a:extLst>
          </p:cNvPr>
          <p:cNvSpPr/>
          <p:nvPr/>
        </p:nvSpPr>
        <p:spPr>
          <a:xfrm>
            <a:off x="6777315" y="1489336"/>
            <a:ext cx="1927414" cy="731997"/>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t" anchorCtr="0" forceAA="0" compatLnSpc="1">
            <a:prstTxWarp prst="textNoShape">
              <a:avLst/>
            </a:prstTxWarp>
            <a:noAutofit/>
          </a:bodyPr>
          <a:lstStyle/>
          <a:p>
            <a:pPr lvl="0">
              <a:defRPr/>
            </a:pPr>
            <a:r>
              <a:rPr lang="en-GB" sz="1100" dirty="0">
                <a:solidFill>
                  <a:srgbClr val="35323C"/>
                </a:solidFill>
              </a:rPr>
              <a:t>Transferable securities which are negotiable on the capital market, with the exception of instruments of payment.</a:t>
            </a:r>
          </a:p>
        </p:txBody>
      </p:sp>
      <p:sp>
        <p:nvSpPr>
          <p:cNvPr id="18" name="Rectangle 17">
            <a:extLst>
              <a:ext uri="{FF2B5EF4-FFF2-40B4-BE49-F238E27FC236}">
                <a16:creationId xmlns:a16="http://schemas.microsoft.com/office/drawing/2014/main" id="{D55EA0EB-7A7F-4290-AE52-415A0726EAA5}"/>
              </a:ext>
            </a:extLst>
          </p:cNvPr>
          <p:cNvSpPr/>
          <p:nvPr/>
        </p:nvSpPr>
        <p:spPr>
          <a:xfrm>
            <a:off x="6749278" y="2580574"/>
            <a:ext cx="1927414" cy="94901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5323C"/>
                </a:solidFill>
                <a:effectLst/>
                <a:uLnTx/>
                <a:uFillTx/>
                <a:latin typeface="Segoe ui"/>
                <a:ea typeface="+mn-ea"/>
                <a:cs typeface="+mn-cs"/>
              </a:rPr>
              <a:t>All products</a:t>
            </a:r>
          </a:p>
        </p:txBody>
      </p:sp>
      <p:sp>
        <p:nvSpPr>
          <p:cNvPr id="19" name="Rectangle 18">
            <a:extLst>
              <a:ext uri="{FF2B5EF4-FFF2-40B4-BE49-F238E27FC236}">
                <a16:creationId xmlns:a16="http://schemas.microsoft.com/office/drawing/2014/main" id="{A77EFC47-B2E5-4155-A85E-70C35AB1C0E5}"/>
              </a:ext>
            </a:extLst>
          </p:cNvPr>
          <p:cNvSpPr/>
          <p:nvPr/>
        </p:nvSpPr>
        <p:spPr>
          <a:xfrm>
            <a:off x="6749278" y="3617848"/>
            <a:ext cx="1927414" cy="1440124"/>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t" anchorCtr="0" forceAA="0" compatLnSpc="1">
            <a:prstTxWarp prst="textNoShape">
              <a:avLst/>
            </a:prstTxWarp>
            <a:noAutofit/>
          </a:bodyPr>
          <a:lstStyle/>
          <a:p>
            <a:pPr lvl="0">
              <a:defRPr/>
            </a:pPr>
            <a:r>
              <a:rPr lang="en-GB" sz="1100" dirty="0">
                <a:solidFill>
                  <a:srgbClr val="35323C"/>
                </a:solidFill>
              </a:rPr>
              <a:t>Transferable securities which are negotiable on the capital market, with the exception of instruments of payment.</a:t>
            </a:r>
            <a:endParaRPr kumimoji="0" lang="en-GB" sz="1100" b="0" i="0" u="none" strike="noStrike" kern="1200" cap="none" spc="0" normalizeH="0" baseline="0" noProof="0" dirty="0">
              <a:ln>
                <a:noFill/>
              </a:ln>
              <a:solidFill>
                <a:srgbClr val="35323C"/>
              </a:solidFill>
              <a:effectLst/>
              <a:uLnTx/>
              <a:uFillTx/>
              <a:latin typeface="Segoe ui"/>
              <a:ea typeface="+mn-ea"/>
              <a:cs typeface="+mn-cs"/>
            </a:endParaRPr>
          </a:p>
        </p:txBody>
      </p:sp>
      <p:sp>
        <p:nvSpPr>
          <p:cNvPr id="26" name="Rectangle 25">
            <a:extLst>
              <a:ext uri="{FF2B5EF4-FFF2-40B4-BE49-F238E27FC236}">
                <a16:creationId xmlns:a16="http://schemas.microsoft.com/office/drawing/2014/main" id="{95E14552-2C21-4430-B906-DA21D759C8C5}"/>
              </a:ext>
            </a:extLst>
          </p:cNvPr>
          <p:cNvSpPr/>
          <p:nvPr/>
        </p:nvSpPr>
        <p:spPr>
          <a:xfrm>
            <a:off x="8838374" y="862407"/>
            <a:ext cx="1927414" cy="350280"/>
          </a:xfrm>
          <a:prstGeom prst="rect">
            <a:avLst/>
          </a:prstGeom>
          <a:solidFill>
            <a:srgbClr val="E372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r>
              <a:rPr lang="en-GB" sz="1200" b="1" i="1" dirty="0">
                <a:solidFill>
                  <a:schemeClr val="bg1"/>
                </a:solidFill>
              </a:rPr>
              <a:t>NOT in scope instruments</a:t>
            </a:r>
            <a:endParaRPr lang="en-IE" sz="1200" b="1" i="1" dirty="0" err="1">
              <a:solidFill>
                <a:schemeClr val="bg1"/>
              </a:solidFill>
            </a:endParaRPr>
          </a:p>
        </p:txBody>
      </p:sp>
      <p:sp>
        <p:nvSpPr>
          <p:cNvPr id="27" name="Rectangle 26">
            <a:extLst>
              <a:ext uri="{FF2B5EF4-FFF2-40B4-BE49-F238E27FC236}">
                <a16:creationId xmlns:a16="http://schemas.microsoft.com/office/drawing/2014/main" id="{5B5A5564-64C8-4D8A-902D-BA821C1AFA26}"/>
              </a:ext>
            </a:extLst>
          </p:cNvPr>
          <p:cNvSpPr/>
          <p:nvPr/>
        </p:nvSpPr>
        <p:spPr>
          <a:xfrm>
            <a:off x="8838375" y="1489336"/>
            <a:ext cx="1927414" cy="731997"/>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t" anchorCtr="0" forceAA="0" compatLnSpc="1">
            <a:prstTxWarp prst="textNoShape">
              <a:avLst/>
            </a:prstTxWarp>
            <a:noAutofit/>
          </a:bodyPr>
          <a:lstStyle/>
          <a:p>
            <a:pPr lvl="0">
              <a:defRPr/>
            </a:pPr>
            <a:r>
              <a:rPr lang="en-GB" sz="1100" dirty="0">
                <a:solidFill>
                  <a:srgbClr val="35323C"/>
                </a:solidFill>
              </a:rPr>
              <a:t>Primary market transactions.</a:t>
            </a:r>
          </a:p>
        </p:txBody>
      </p:sp>
      <p:sp>
        <p:nvSpPr>
          <p:cNvPr id="28" name="Rectangle 27">
            <a:extLst>
              <a:ext uri="{FF2B5EF4-FFF2-40B4-BE49-F238E27FC236}">
                <a16:creationId xmlns:a16="http://schemas.microsoft.com/office/drawing/2014/main" id="{D96877C6-745A-459D-8850-B7552FA2B170}"/>
              </a:ext>
            </a:extLst>
          </p:cNvPr>
          <p:cNvSpPr/>
          <p:nvPr/>
        </p:nvSpPr>
        <p:spPr>
          <a:xfrm>
            <a:off x="8810338" y="2580574"/>
            <a:ext cx="1927414" cy="94901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5323C"/>
                </a:solidFill>
                <a:effectLst/>
                <a:uLnTx/>
                <a:uFillTx/>
                <a:latin typeface="Segoe ui"/>
                <a:ea typeface="+mn-ea"/>
                <a:cs typeface="+mn-cs"/>
              </a:rPr>
              <a:t>-</a:t>
            </a:r>
          </a:p>
        </p:txBody>
      </p:sp>
      <p:sp>
        <p:nvSpPr>
          <p:cNvPr id="29" name="Rectangle 28">
            <a:extLst>
              <a:ext uri="{FF2B5EF4-FFF2-40B4-BE49-F238E27FC236}">
                <a16:creationId xmlns:a16="http://schemas.microsoft.com/office/drawing/2014/main" id="{C8FA6D3E-E0C3-4E0C-8956-7D2207B42D12}"/>
              </a:ext>
            </a:extLst>
          </p:cNvPr>
          <p:cNvSpPr/>
          <p:nvPr/>
        </p:nvSpPr>
        <p:spPr>
          <a:xfrm>
            <a:off x="8810338" y="3617848"/>
            <a:ext cx="1927414" cy="1440124"/>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5323C"/>
                </a:solidFill>
                <a:effectLst/>
                <a:uLnTx/>
                <a:uFillTx/>
                <a:latin typeface="Segoe ui"/>
                <a:ea typeface="+mn-ea"/>
                <a:cs typeface="+mn-cs"/>
              </a:rPr>
              <a:t>Primary market transactions.</a:t>
            </a:r>
          </a:p>
        </p:txBody>
      </p:sp>
      <p:sp>
        <p:nvSpPr>
          <p:cNvPr id="25" name="Rectangle 24">
            <a:extLst>
              <a:ext uri="{FF2B5EF4-FFF2-40B4-BE49-F238E27FC236}">
                <a16:creationId xmlns:a16="http://schemas.microsoft.com/office/drawing/2014/main" id="{E2DDE5EF-A007-4C7D-A710-F0C6601FFC8B}"/>
              </a:ext>
            </a:extLst>
          </p:cNvPr>
          <p:cNvSpPr/>
          <p:nvPr/>
        </p:nvSpPr>
        <p:spPr>
          <a:xfrm>
            <a:off x="6820994" y="5579870"/>
            <a:ext cx="1927414" cy="99370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t" anchorCtr="0" forceAA="0" compatLnSpc="1">
            <a:prstTxWarp prst="textNoShape">
              <a:avLst/>
            </a:prstTxWarp>
            <a:noAutofit/>
          </a:bodyPr>
          <a:lstStyle/>
          <a:p>
            <a:pPr lvl="0">
              <a:defRPr/>
            </a:pPr>
            <a:r>
              <a:rPr lang="en-GB" sz="1100" dirty="0">
                <a:solidFill>
                  <a:srgbClr val="35323C"/>
                </a:solidFill>
              </a:rPr>
              <a:t>Transferable securities which are negotiable on the capital market, with the exception of instruments of payment.</a:t>
            </a:r>
          </a:p>
        </p:txBody>
      </p:sp>
      <p:sp>
        <p:nvSpPr>
          <p:cNvPr id="31" name="Rectangle 30">
            <a:extLst>
              <a:ext uri="{FF2B5EF4-FFF2-40B4-BE49-F238E27FC236}">
                <a16:creationId xmlns:a16="http://schemas.microsoft.com/office/drawing/2014/main" id="{15A2F21B-5383-4D62-8811-C209F593C067}"/>
              </a:ext>
            </a:extLst>
          </p:cNvPr>
          <p:cNvSpPr/>
          <p:nvPr/>
        </p:nvSpPr>
        <p:spPr>
          <a:xfrm>
            <a:off x="8882054" y="5579870"/>
            <a:ext cx="1927414" cy="99370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t" anchorCtr="0" forceAA="0" compatLnSpc="1">
            <a:prstTxWarp prst="textNoShape">
              <a:avLst/>
            </a:prstTxWarp>
            <a:noAutofit/>
          </a:bodyPr>
          <a:lstStyle/>
          <a:p>
            <a:pPr lvl="0">
              <a:defRPr/>
            </a:pPr>
            <a:r>
              <a:rPr lang="en-GB" sz="1100" dirty="0">
                <a:solidFill>
                  <a:srgbClr val="35323C"/>
                </a:solidFill>
              </a:rPr>
              <a:t>Primary market transactions.</a:t>
            </a:r>
          </a:p>
        </p:txBody>
      </p:sp>
    </p:spTree>
    <p:extLst>
      <p:ext uri="{BB962C8B-B14F-4D97-AF65-F5344CB8AC3E}">
        <p14:creationId xmlns:p14="http://schemas.microsoft.com/office/powerpoint/2010/main" val="2021259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E672263-FCB8-405B-894D-72F27299667F}"/>
              </a:ext>
            </a:extLst>
          </p:cNvPr>
          <p:cNvSpPr>
            <a:spLocks noGrp="1"/>
          </p:cNvSpPr>
          <p:nvPr>
            <p:ph type="body" sz="quarter" idx="10"/>
          </p:nvPr>
        </p:nvSpPr>
        <p:spPr>
          <a:xfrm>
            <a:off x="1260527" y="1954777"/>
            <a:ext cx="3297043" cy="4131511"/>
          </a:xfrm>
        </p:spPr>
        <p:txBody>
          <a:bodyPr/>
          <a:lstStyle/>
          <a:p>
            <a:pPr marL="342891" indent="-342891">
              <a:buAutoNum type="arabicPeriod"/>
            </a:pPr>
            <a:r>
              <a:rPr lang="en-GB" dirty="0"/>
              <a:t>EU–domiciled Asset managers</a:t>
            </a:r>
          </a:p>
          <a:p>
            <a:pPr marL="342891" indent="-342891">
              <a:buAutoNum type="arabicPeriod"/>
            </a:pPr>
            <a:endParaRPr lang="en-GB" dirty="0"/>
          </a:p>
          <a:p>
            <a:pPr defTabSz="457189" fontAlgn="base">
              <a:lnSpc>
                <a:spcPct val="100000"/>
              </a:lnSpc>
              <a:spcBef>
                <a:spcPct val="0"/>
              </a:spcBef>
              <a:spcAft>
                <a:spcPct val="0"/>
              </a:spcAft>
            </a:pPr>
            <a:r>
              <a:rPr lang="en-GB" sz="1100" cap="none" spc="0" dirty="0">
                <a:solidFill>
                  <a:prstClr val="black"/>
                </a:solidFill>
                <a:latin typeface="Calibri" panose="020F0502020204030204"/>
              </a:rPr>
              <a:t>Staying under T+2 would have the following opportunity cost:</a:t>
            </a:r>
          </a:p>
          <a:p>
            <a:pPr marL="742932" lvl="1" indent="-285744" defTabSz="457189" fontAlgn="base">
              <a:spcBef>
                <a:spcPct val="0"/>
              </a:spcBef>
              <a:spcAft>
                <a:spcPct val="0"/>
              </a:spcAft>
              <a:buSzTx/>
              <a:buFont typeface="+mj-lt"/>
              <a:buAutoNum type="romanLcPeriod"/>
            </a:pPr>
            <a:endParaRPr lang="en-IE" b="1" dirty="0">
              <a:solidFill>
                <a:prstClr val="black"/>
              </a:solidFill>
              <a:latin typeface="Calibri" panose="020F0502020204030204"/>
            </a:endParaRPr>
          </a:p>
          <a:p>
            <a:pPr marL="285744" indent="-285744" defTabSz="457189" fontAlgn="base">
              <a:lnSpc>
                <a:spcPct val="100000"/>
              </a:lnSpc>
              <a:spcBef>
                <a:spcPct val="0"/>
              </a:spcBef>
              <a:spcAft>
                <a:spcPct val="0"/>
              </a:spcAft>
              <a:buFont typeface="+mj-lt"/>
              <a:buAutoNum type="alphaLcPeriod"/>
            </a:pPr>
            <a:r>
              <a:rPr lang="en-GB" sz="1100" cap="none" spc="0" dirty="0">
                <a:solidFill>
                  <a:prstClr val="black"/>
                </a:solidFill>
                <a:latin typeface="Calibri" panose="020F0502020204030204"/>
              </a:rPr>
              <a:t>The longer the transition period between the US T+1 and the EU T+1 go-live (ca. 4 years), the more detrimental the liquidity mismatch will be for asset managers.</a:t>
            </a:r>
          </a:p>
          <a:p>
            <a:pPr marL="285744" indent="-285744" defTabSz="457189" fontAlgn="base">
              <a:lnSpc>
                <a:spcPct val="100000"/>
              </a:lnSpc>
              <a:spcBef>
                <a:spcPct val="0"/>
              </a:spcBef>
              <a:spcAft>
                <a:spcPct val="0"/>
              </a:spcAft>
              <a:buFont typeface="+mj-lt"/>
              <a:buAutoNum type="alphaLcPeriod"/>
            </a:pPr>
            <a:endParaRPr lang="en-GB" sz="1100" cap="none" spc="0" dirty="0">
              <a:solidFill>
                <a:prstClr val="black"/>
              </a:solidFill>
              <a:latin typeface="Calibri" panose="020F0502020204030204"/>
            </a:endParaRPr>
          </a:p>
          <a:p>
            <a:pPr marL="285744" indent="-285744" defTabSz="457189" fontAlgn="base">
              <a:lnSpc>
                <a:spcPct val="100000"/>
              </a:lnSpc>
              <a:spcBef>
                <a:spcPct val="0"/>
              </a:spcBef>
              <a:spcAft>
                <a:spcPct val="0"/>
              </a:spcAft>
              <a:buFont typeface="+mj-lt"/>
              <a:buAutoNum type="alphaLcPeriod"/>
            </a:pPr>
            <a:r>
              <a:rPr lang="en-GB" sz="1100" cap="none" spc="0" dirty="0">
                <a:solidFill>
                  <a:prstClr val="black"/>
                </a:solidFill>
                <a:latin typeface="Calibri" panose="020F0502020204030204"/>
              </a:rPr>
              <a:t>S</a:t>
            </a:r>
            <a:r>
              <a:rPr lang="en-IE" sz="1100" cap="none" spc="0" dirty="0">
                <a:solidFill>
                  <a:prstClr val="black"/>
                </a:solidFill>
                <a:latin typeface="Calibri" panose="020F0502020204030204"/>
              </a:rPr>
              <a:t>o far from a competition point of view between regions, </a:t>
            </a:r>
            <a:r>
              <a:rPr lang="en-IE" sz="1100" b="1" cap="none" spc="0" dirty="0">
                <a:solidFill>
                  <a:prstClr val="black"/>
                </a:solidFill>
                <a:latin typeface="Calibri" panose="020F0502020204030204"/>
              </a:rPr>
              <a:t>no major inconvenience </a:t>
            </a:r>
            <a:r>
              <a:rPr lang="en-IE" sz="1100" cap="none" spc="0" dirty="0">
                <a:solidFill>
                  <a:prstClr val="black"/>
                </a:solidFill>
                <a:latin typeface="Calibri" panose="020F0502020204030204"/>
              </a:rPr>
              <a:t>is anticipated in not moving to T+1 if a given product (e.g. a fund) is only proposed for settlement at T+2, without similar product proposed at T+1.</a:t>
            </a:r>
          </a:p>
          <a:p>
            <a:pPr marL="285744" indent="-285744" defTabSz="457189" fontAlgn="base">
              <a:lnSpc>
                <a:spcPct val="100000"/>
              </a:lnSpc>
              <a:spcBef>
                <a:spcPct val="0"/>
              </a:spcBef>
              <a:spcAft>
                <a:spcPct val="0"/>
              </a:spcAft>
              <a:buFont typeface="+mj-lt"/>
              <a:buAutoNum type="alphaLcPeriod"/>
            </a:pPr>
            <a:endParaRPr lang="en-GB" sz="1100" cap="none" spc="0" dirty="0">
              <a:solidFill>
                <a:prstClr val="black"/>
              </a:solidFill>
              <a:latin typeface="Calibri" panose="020F0502020204030204"/>
            </a:endParaRPr>
          </a:p>
          <a:p>
            <a:pPr marL="285744" indent="-285744" defTabSz="457189" fontAlgn="base">
              <a:lnSpc>
                <a:spcPct val="100000"/>
              </a:lnSpc>
              <a:spcBef>
                <a:spcPct val="0"/>
              </a:spcBef>
              <a:spcAft>
                <a:spcPct val="0"/>
              </a:spcAft>
              <a:buFont typeface="+mj-lt"/>
              <a:buAutoNum type="alphaLcPeriod"/>
            </a:pPr>
            <a:r>
              <a:rPr lang="en-GB" sz="1100" cap="none" spc="0" dirty="0">
                <a:solidFill>
                  <a:prstClr val="black"/>
                </a:solidFill>
                <a:latin typeface="Calibri" panose="020F0502020204030204"/>
              </a:rPr>
              <a:t>I</a:t>
            </a:r>
            <a:r>
              <a:rPr lang="en-IE" sz="1100" cap="none" spc="0" dirty="0">
                <a:solidFill>
                  <a:prstClr val="black"/>
                </a:solidFill>
                <a:latin typeface="Calibri" panose="020F0502020204030204"/>
              </a:rPr>
              <a:t>f a similar product is proposed at T+1 in the US/UK, certain EU players will adjust the settlement cycle of their product to T+1, for competition reasons, on a voluntary basis.</a:t>
            </a:r>
          </a:p>
        </p:txBody>
      </p:sp>
      <p:sp>
        <p:nvSpPr>
          <p:cNvPr id="38" name="Text Placeholder 37">
            <a:extLst>
              <a:ext uri="{FF2B5EF4-FFF2-40B4-BE49-F238E27FC236}">
                <a16:creationId xmlns:a16="http://schemas.microsoft.com/office/drawing/2014/main" id="{14D1450B-046C-432F-8F96-D30FC1034AB5}"/>
              </a:ext>
            </a:extLst>
          </p:cNvPr>
          <p:cNvSpPr>
            <a:spLocks noGrp="1"/>
          </p:cNvSpPr>
          <p:nvPr>
            <p:ph type="body" sz="quarter" idx="16"/>
          </p:nvPr>
        </p:nvSpPr>
        <p:spPr>
          <a:xfrm>
            <a:off x="4723057" y="1954779"/>
            <a:ext cx="3297043" cy="4131511"/>
          </a:xfrm>
        </p:spPr>
        <p:txBody>
          <a:bodyPr/>
          <a:lstStyle/>
          <a:p>
            <a:pPr lvl="0"/>
            <a:r>
              <a:rPr lang="en-GB" dirty="0"/>
              <a:t>2. EU competitiveness with regions at t+1</a:t>
            </a:r>
          </a:p>
          <a:p>
            <a:pPr defTabSz="457189" fontAlgn="base">
              <a:lnSpc>
                <a:spcPct val="100000"/>
              </a:lnSpc>
              <a:spcBef>
                <a:spcPct val="0"/>
              </a:spcBef>
              <a:spcAft>
                <a:spcPct val="0"/>
              </a:spcAft>
            </a:pPr>
            <a:endParaRPr lang="en-GB" sz="1100" cap="none" spc="0" dirty="0">
              <a:solidFill>
                <a:prstClr val="black"/>
              </a:solidFill>
              <a:latin typeface="Calibri" panose="020F0502020204030204"/>
            </a:endParaRPr>
          </a:p>
          <a:p>
            <a:pPr defTabSz="457189" fontAlgn="base">
              <a:lnSpc>
                <a:spcPct val="100000"/>
              </a:lnSpc>
              <a:spcBef>
                <a:spcPct val="0"/>
              </a:spcBef>
              <a:spcAft>
                <a:spcPct val="0"/>
              </a:spcAft>
            </a:pPr>
            <a:r>
              <a:rPr lang="en-GB" sz="1100" cap="none" spc="0" dirty="0">
                <a:solidFill>
                  <a:prstClr val="black"/>
                </a:solidFill>
                <a:latin typeface="Calibri" panose="020F0502020204030204"/>
              </a:rPr>
              <a:t>The jurisdictions that plan to move to a T+1 cycle are:</a:t>
            </a:r>
          </a:p>
          <a:p>
            <a:pPr defTabSz="457189" fontAlgn="base">
              <a:lnSpc>
                <a:spcPct val="100000"/>
              </a:lnSpc>
              <a:spcBef>
                <a:spcPct val="0"/>
              </a:spcBef>
              <a:spcAft>
                <a:spcPct val="0"/>
              </a:spcAft>
            </a:pPr>
            <a:r>
              <a:rPr lang="en-GB" sz="1100" cap="none" spc="0" dirty="0">
                <a:solidFill>
                  <a:prstClr val="black"/>
                </a:solidFill>
                <a:latin typeface="Calibri" panose="020F0502020204030204"/>
              </a:rPr>
              <a:t>	</a:t>
            </a:r>
          </a:p>
          <a:p>
            <a:pPr defTabSz="457189" fontAlgn="base">
              <a:lnSpc>
                <a:spcPct val="100000"/>
              </a:lnSpc>
              <a:spcBef>
                <a:spcPct val="0"/>
              </a:spcBef>
              <a:spcAft>
                <a:spcPct val="0"/>
              </a:spcAft>
            </a:pPr>
            <a:r>
              <a:rPr lang="en-GB" sz="1100" cap="none" spc="0" dirty="0">
                <a:solidFill>
                  <a:prstClr val="black"/>
                </a:solidFill>
                <a:latin typeface="Calibri" panose="020F0502020204030204"/>
              </a:rPr>
              <a:t>	- India</a:t>
            </a:r>
          </a:p>
          <a:p>
            <a:pPr defTabSz="457189" fontAlgn="base">
              <a:lnSpc>
                <a:spcPct val="100000"/>
              </a:lnSpc>
              <a:spcBef>
                <a:spcPct val="0"/>
              </a:spcBef>
              <a:spcAft>
                <a:spcPct val="0"/>
              </a:spcAft>
            </a:pPr>
            <a:r>
              <a:rPr lang="en-GB" sz="1100" cap="none" spc="0" dirty="0">
                <a:solidFill>
                  <a:prstClr val="black"/>
                </a:solidFill>
                <a:latin typeface="Calibri" panose="020F0502020204030204"/>
              </a:rPr>
              <a:t>	- America (USA / Canada / Mexico)</a:t>
            </a:r>
          </a:p>
          <a:p>
            <a:pPr defTabSz="457189" fontAlgn="base">
              <a:lnSpc>
                <a:spcPct val="100000"/>
              </a:lnSpc>
              <a:spcBef>
                <a:spcPct val="0"/>
              </a:spcBef>
              <a:spcAft>
                <a:spcPct val="0"/>
              </a:spcAft>
            </a:pPr>
            <a:r>
              <a:rPr lang="en-GB" sz="1100" cap="none" spc="0" dirty="0">
                <a:solidFill>
                  <a:prstClr val="black"/>
                </a:solidFill>
                <a:latin typeface="Calibri" panose="020F0502020204030204"/>
              </a:rPr>
              <a:t>	- UK (most likely)</a:t>
            </a:r>
          </a:p>
          <a:p>
            <a:pPr lvl="1"/>
            <a:br>
              <a:rPr lang="en-GB" dirty="0"/>
            </a:br>
            <a:endParaRPr lang="fr-FR" dirty="0"/>
          </a:p>
        </p:txBody>
      </p:sp>
      <p:sp>
        <p:nvSpPr>
          <p:cNvPr id="39" name="Text Placeholder 38">
            <a:extLst>
              <a:ext uri="{FF2B5EF4-FFF2-40B4-BE49-F238E27FC236}">
                <a16:creationId xmlns:a16="http://schemas.microsoft.com/office/drawing/2014/main" id="{573158D1-97A1-485D-B071-DC8EA5FEF907}"/>
              </a:ext>
            </a:extLst>
          </p:cNvPr>
          <p:cNvSpPr>
            <a:spLocks noGrp="1"/>
          </p:cNvSpPr>
          <p:nvPr>
            <p:ph type="body" sz="quarter" idx="17"/>
          </p:nvPr>
        </p:nvSpPr>
        <p:spPr>
          <a:xfrm>
            <a:off x="8185586" y="1954779"/>
            <a:ext cx="3297043" cy="4131511"/>
          </a:xfrm>
        </p:spPr>
        <p:txBody>
          <a:bodyPr/>
          <a:lstStyle/>
          <a:p>
            <a:pPr lvl="0"/>
            <a:r>
              <a:rPr lang="en-GB" dirty="0"/>
              <a:t>3. Misalignment between regions</a:t>
            </a:r>
          </a:p>
          <a:p>
            <a:pPr defTabSz="457189" fontAlgn="base">
              <a:lnSpc>
                <a:spcPct val="100000"/>
              </a:lnSpc>
              <a:spcBef>
                <a:spcPct val="0"/>
              </a:spcBef>
              <a:spcAft>
                <a:spcPct val="0"/>
              </a:spcAft>
            </a:pPr>
            <a:endParaRPr lang="en-GB" sz="1100" cap="none" spc="0" dirty="0">
              <a:solidFill>
                <a:prstClr val="black"/>
              </a:solidFill>
              <a:latin typeface="Calibri" panose="020F0502020204030204"/>
            </a:endParaRPr>
          </a:p>
          <a:p>
            <a:pPr defTabSz="457189" fontAlgn="base">
              <a:lnSpc>
                <a:spcPct val="100000"/>
              </a:lnSpc>
              <a:spcBef>
                <a:spcPct val="0"/>
              </a:spcBef>
              <a:spcAft>
                <a:spcPct val="0"/>
              </a:spcAft>
            </a:pPr>
            <a:endParaRPr lang="en-GB" sz="1100" cap="none" spc="0" dirty="0">
              <a:solidFill>
                <a:prstClr val="black"/>
              </a:solidFill>
              <a:latin typeface="Calibri" panose="020F0502020204030204"/>
            </a:endParaRPr>
          </a:p>
          <a:p>
            <a:pPr defTabSz="457189" fontAlgn="base">
              <a:lnSpc>
                <a:spcPct val="100000"/>
              </a:lnSpc>
              <a:spcBef>
                <a:spcPct val="0"/>
              </a:spcBef>
              <a:spcAft>
                <a:spcPct val="0"/>
              </a:spcAft>
            </a:pPr>
            <a:r>
              <a:rPr lang="en-GB" sz="1100" cap="none" spc="0" dirty="0">
                <a:solidFill>
                  <a:prstClr val="black"/>
                </a:solidFill>
                <a:latin typeface="Calibri" panose="020F0502020204030204"/>
              </a:rPr>
              <a:t>A misalignment (in particular EU T+2 vs. America T+1 and Asia T+1) would have the following consequences:</a:t>
            </a:r>
          </a:p>
          <a:p>
            <a:pPr defTabSz="457189" fontAlgn="base">
              <a:lnSpc>
                <a:spcPct val="100000"/>
              </a:lnSpc>
              <a:spcBef>
                <a:spcPct val="0"/>
              </a:spcBef>
              <a:spcAft>
                <a:spcPct val="0"/>
              </a:spcAft>
            </a:pPr>
            <a:endParaRPr lang="en-GB" sz="1100" cap="none" spc="0" dirty="0">
              <a:solidFill>
                <a:prstClr val="black"/>
              </a:solidFill>
              <a:latin typeface="Calibri" panose="020F0502020204030204"/>
            </a:endParaRPr>
          </a:p>
          <a:p>
            <a:pPr marL="228594" indent="-228594" defTabSz="457189" fontAlgn="base">
              <a:lnSpc>
                <a:spcPct val="100000"/>
              </a:lnSpc>
              <a:spcBef>
                <a:spcPct val="0"/>
              </a:spcBef>
              <a:spcAft>
                <a:spcPct val="0"/>
              </a:spcAft>
              <a:buFont typeface="+mj-lt"/>
              <a:buAutoNum type="alphaLcPeriod"/>
            </a:pPr>
            <a:r>
              <a:rPr lang="en-GB" sz="1100" cap="none" spc="0" dirty="0">
                <a:solidFill>
                  <a:prstClr val="black"/>
                </a:solidFill>
                <a:latin typeface="Calibri" panose="020F0502020204030204"/>
              </a:rPr>
              <a:t>US-domiciled asset managers that trade international exposures will </a:t>
            </a:r>
            <a:r>
              <a:rPr lang="en-GB" sz="1100" b="1" cap="none" spc="0" dirty="0">
                <a:solidFill>
                  <a:prstClr val="black"/>
                </a:solidFill>
                <a:latin typeface="Calibri" panose="020F0502020204030204"/>
              </a:rPr>
              <a:t>have to wait longer (T+2) to receive the corresponding securities.</a:t>
            </a:r>
            <a:r>
              <a:rPr lang="en-GB" sz="1100" cap="none" spc="0" dirty="0">
                <a:solidFill>
                  <a:prstClr val="black"/>
                </a:solidFill>
                <a:latin typeface="Calibri" panose="020F0502020204030204"/>
              </a:rPr>
              <a:t> </a:t>
            </a:r>
          </a:p>
          <a:p>
            <a:pPr marL="228594" indent="-228594" defTabSz="457189" fontAlgn="base">
              <a:lnSpc>
                <a:spcPct val="100000"/>
              </a:lnSpc>
              <a:spcBef>
                <a:spcPct val="0"/>
              </a:spcBef>
              <a:spcAft>
                <a:spcPct val="0"/>
              </a:spcAft>
              <a:buFont typeface="+mj-lt"/>
              <a:buAutoNum type="alphaLcPeriod"/>
            </a:pPr>
            <a:endParaRPr lang="en-GB" sz="1100" cap="none" spc="0" dirty="0">
              <a:solidFill>
                <a:prstClr val="black"/>
              </a:solidFill>
              <a:latin typeface="Calibri" panose="020F0502020204030204"/>
            </a:endParaRPr>
          </a:p>
          <a:p>
            <a:pPr marL="228594" indent="-228594" defTabSz="457189" fontAlgn="base">
              <a:lnSpc>
                <a:spcPct val="100000"/>
              </a:lnSpc>
              <a:spcBef>
                <a:spcPct val="0"/>
              </a:spcBef>
              <a:spcAft>
                <a:spcPct val="0"/>
              </a:spcAft>
              <a:buFont typeface="+mj-lt"/>
              <a:buAutoNum type="alphaLcPeriod"/>
            </a:pPr>
            <a:r>
              <a:rPr lang="en-GB" sz="1100" cap="none" spc="0" dirty="0">
                <a:solidFill>
                  <a:prstClr val="black"/>
                </a:solidFill>
                <a:latin typeface="Calibri" panose="020F0502020204030204"/>
              </a:rPr>
              <a:t>EU-domiciled asset managers that trade Asian exposures </a:t>
            </a:r>
            <a:r>
              <a:rPr lang="en-GB" sz="1100" b="1" cap="none" spc="0" dirty="0">
                <a:solidFill>
                  <a:prstClr val="black"/>
                </a:solidFill>
                <a:latin typeface="Calibri" panose="020F0502020204030204"/>
              </a:rPr>
              <a:t>will have to wait until T+2 to receive the corresponding securities</a:t>
            </a:r>
            <a:r>
              <a:rPr lang="en-GB" sz="1100" cap="none" spc="0" dirty="0">
                <a:solidFill>
                  <a:prstClr val="black"/>
                </a:solidFill>
                <a:latin typeface="Calibri" panose="020F0502020204030204"/>
              </a:rPr>
              <a:t>.</a:t>
            </a:r>
          </a:p>
          <a:p>
            <a:pPr marL="228594" indent="-228594" defTabSz="457189" fontAlgn="base">
              <a:lnSpc>
                <a:spcPct val="100000"/>
              </a:lnSpc>
              <a:spcBef>
                <a:spcPct val="0"/>
              </a:spcBef>
              <a:spcAft>
                <a:spcPct val="0"/>
              </a:spcAft>
              <a:buFont typeface="+mj-lt"/>
              <a:buAutoNum type="alphaLcPeriod"/>
            </a:pPr>
            <a:endParaRPr lang="en-GB" sz="1100" cap="none" spc="0" dirty="0">
              <a:solidFill>
                <a:prstClr val="black"/>
              </a:solidFill>
              <a:latin typeface="Calibri" panose="020F0502020204030204"/>
            </a:endParaRPr>
          </a:p>
          <a:p>
            <a:pPr marL="228594" indent="-228594" defTabSz="457189" fontAlgn="base">
              <a:lnSpc>
                <a:spcPct val="100000"/>
              </a:lnSpc>
              <a:spcBef>
                <a:spcPct val="0"/>
              </a:spcBef>
              <a:spcAft>
                <a:spcPct val="0"/>
              </a:spcAft>
              <a:buFont typeface="+mj-lt"/>
              <a:buAutoNum type="alphaLcPeriod"/>
            </a:pPr>
            <a:r>
              <a:rPr lang="en-GB" sz="1100" cap="none" spc="0" dirty="0">
                <a:solidFill>
                  <a:prstClr val="black"/>
                </a:solidFill>
                <a:latin typeface="Calibri" panose="020F0502020204030204"/>
              </a:rPr>
              <a:t>As regards the specific case of the UK, if this jurisdiction were to move to T+1 after the US but  ahead of the EU, it would will lead to </a:t>
            </a:r>
            <a:r>
              <a:rPr lang="en-GB" sz="1100" b="1" cap="none" spc="0" dirty="0">
                <a:solidFill>
                  <a:prstClr val="black"/>
                </a:solidFill>
                <a:latin typeface="Calibri" panose="020F0502020204030204"/>
              </a:rPr>
              <a:t>different settlement cycles </a:t>
            </a:r>
            <a:r>
              <a:rPr lang="en-GB" sz="1100" cap="none" spc="0" dirty="0">
                <a:solidFill>
                  <a:prstClr val="black"/>
                </a:solidFill>
                <a:latin typeface="Calibri" panose="020F0502020204030204"/>
              </a:rPr>
              <a:t>between locations </a:t>
            </a:r>
            <a:r>
              <a:rPr lang="en-GB" sz="1100" b="1" cap="none" spc="0" dirty="0">
                <a:solidFill>
                  <a:prstClr val="black"/>
                </a:solidFill>
                <a:latin typeface="Calibri" panose="020F0502020204030204"/>
              </a:rPr>
              <a:t>for similar ISINs</a:t>
            </a:r>
            <a:r>
              <a:rPr lang="en-GB" sz="1100" cap="none" spc="0" dirty="0">
                <a:solidFill>
                  <a:prstClr val="black"/>
                </a:solidFill>
                <a:latin typeface="Calibri" panose="020F0502020204030204"/>
              </a:rPr>
              <a:t>.</a:t>
            </a:r>
          </a:p>
        </p:txBody>
      </p:sp>
      <p:sp>
        <p:nvSpPr>
          <p:cNvPr id="9" name="Title 1">
            <a:extLst>
              <a:ext uri="{FF2B5EF4-FFF2-40B4-BE49-F238E27FC236}">
                <a16:creationId xmlns:a16="http://schemas.microsoft.com/office/drawing/2014/main" id="{62A7748B-EFFC-40D6-95F7-86F0F90CD367}"/>
              </a:ext>
            </a:extLst>
          </p:cNvPr>
          <p:cNvSpPr>
            <a:spLocks noGrp="1"/>
          </p:cNvSpPr>
          <p:nvPr>
            <p:ph type="title"/>
          </p:nvPr>
        </p:nvSpPr>
        <p:spPr>
          <a:xfrm>
            <a:off x="2152651" y="184798"/>
            <a:ext cx="7886700" cy="607219"/>
          </a:xfrm>
        </p:spPr>
        <p:txBody>
          <a:bodyPr vert="horz" wrap="square" lIns="0" tIns="0" rIns="0" bIns="0" rtlCol="0" anchor="b">
            <a:noAutofit/>
          </a:bodyPr>
          <a:lstStyle/>
          <a:p>
            <a:r>
              <a:rPr lang="fr-LU" sz="2400" dirty="0">
                <a:solidFill>
                  <a:schemeClr val="accent3"/>
                </a:solidFill>
              </a:rPr>
              <a:t>III.Q21</a:t>
            </a:r>
            <a:br>
              <a:rPr lang="fr-LU" sz="1800" b="1" dirty="0">
                <a:latin typeface="Franklin Gothic Demi" panose="020B0703020102020204" pitchFamily="34" charset="0"/>
                <a:ea typeface="ＭＳ Ｐゴシック" pitchFamily="34" charset="-128"/>
                <a:cs typeface="Arial" panose="020B0604020202020204" pitchFamily="34" charset="0"/>
              </a:rPr>
            </a:br>
            <a:r>
              <a:rPr lang="fr-LU" sz="1800" b="1" dirty="0">
                <a:latin typeface="Franklin Gothic Demi" panose="020B0703020102020204" pitchFamily="34" charset="0"/>
                <a:ea typeface="ＭＳ Ｐゴシック" pitchFamily="34" charset="-128"/>
                <a:cs typeface="Arial" panose="020B0604020202020204" pitchFamily="34" charset="0"/>
              </a:rPr>
              <a:t>EU </a:t>
            </a:r>
            <a:r>
              <a:rPr lang="fr-LU" sz="1800" b="1" dirty="0" err="1">
                <a:latin typeface="Franklin Gothic Demi" panose="020B0703020102020204" pitchFamily="34" charset="0"/>
                <a:ea typeface="ＭＳ Ｐゴシック" pitchFamily="34" charset="-128"/>
                <a:cs typeface="Arial" panose="020B0604020202020204" pitchFamily="34" charset="0"/>
              </a:rPr>
              <a:t>Staying</a:t>
            </a:r>
            <a:r>
              <a:rPr lang="fr-LU" sz="1800" b="1" dirty="0">
                <a:latin typeface="Franklin Gothic Demi" panose="020B0703020102020204" pitchFamily="34" charset="0"/>
                <a:ea typeface="ＭＳ Ｐゴシック" pitchFamily="34" charset="-128"/>
                <a:cs typeface="Arial" panose="020B0604020202020204" pitchFamily="34" charset="0"/>
              </a:rPr>
              <a:t> </a:t>
            </a:r>
            <a:r>
              <a:rPr lang="fr-LU" sz="1800" b="1" dirty="0" err="1">
                <a:latin typeface="Franklin Gothic Demi" panose="020B0703020102020204" pitchFamily="34" charset="0"/>
                <a:ea typeface="ＭＳ Ｐゴシック" pitchFamily="34" charset="-128"/>
                <a:cs typeface="Arial" panose="020B0604020202020204" pitchFamily="34" charset="0"/>
              </a:rPr>
              <a:t>under</a:t>
            </a:r>
            <a:r>
              <a:rPr lang="fr-LU" sz="1800" b="1" dirty="0">
                <a:latin typeface="Franklin Gothic Demi" panose="020B0703020102020204" pitchFamily="34" charset="0"/>
                <a:ea typeface="ＭＳ Ｐゴシック" pitchFamily="34" charset="-128"/>
                <a:cs typeface="Arial" panose="020B0604020202020204" pitchFamily="34" charset="0"/>
              </a:rPr>
              <a:t> T+2 </a:t>
            </a:r>
            <a:br>
              <a:rPr lang="en-GB" sz="1800" b="1" dirty="0">
                <a:latin typeface="Franklin Gothic Demi" panose="020B0703020102020204" pitchFamily="34" charset="0"/>
                <a:ea typeface="ＭＳ Ｐゴシック" pitchFamily="34" charset="-128"/>
                <a:cs typeface="Arial" panose="020B0604020202020204" pitchFamily="34" charset="0"/>
              </a:rPr>
            </a:br>
            <a:r>
              <a:rPr lang="en-GB" sz="1800" i="1" dirty="0">
                <a:latin typeface="Franklin Gothic Demi" panose="020B0703020102020204" pitchFamily="34" charset="0"/>
                <a:ea typeface="ＭＳ Ｐゴシック" pitchFamily="34" charset="-128"/>
                <a:cs typeface="Arial" panose="020B0604020202020204" pitchFamily="34" charset="0"/>
              </a:rPr>
              <a:t>Opportunity costs</a:t>
            </a:r>
            <a:endParaRPr lang="fr-LU" sz="1800" i="1" dirty="0">
              <a:latin typeface="Franklin Gothic Demi" panose="020B07030201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300362647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18903" y="184795"/>
            <a:ext cx="9020447" cy="668652"/>
          </a:xfrm>
        </p:spPr>
        <p:txBody>
          <a:bodyPr anchor="t" anchorCtr="0">
            <a:noAutofit/>
          </a:bodyPr>
          <a:lstStyle/>
          <a:p>
            <a:r>
              <a:rPr lang="fr-LU" sz="2000" b="1" dirty="0">
                <a:solidFill>
                  <a:schemeClr val="accent5">
                    <a:lumMod val="60000"/>
                    <a:lumOff val="40000"/>
                  </a:schemeClr>
                </a:solidFill>
              </a:rPr>
              <a:t>V.1. </a:t>
            </a:r>
            <a:r>
              <a:rPr lang="fr-LU" sz="2000" b="1" dirty="0" err="1">
                <a:solidFill>
                  <a:schemeClr val="accent5">
                    <a:lumMod val="60000"/>
                    <a:lumOff val="40000"/>
                  </a:schemeClr>
                </a:solidFill>
              </a:rPr>
              <a:t>Statistics</a:t>
            </a:r>
            <a:br>
              <a:rPr lang="fr-LU" sz="2000" b="1" dirty="0">
                <a:solidFill>
                  <a:schemeClr val="accent5">
                    <a:lumMod val="60000"/>
                    <a:lumOff val="40000"/>
                  </a:schemeClr>
                </a:solidFill>
                <a:ea typeface="ＭＳ Ｐゴシック" pitchFamily="34" charset="-128"/>
                <a:cs typeface="Arial" panose="020B0604020202020204" pitchFamily="34" charset="0"/>
              </a:rPr>
            </a:br>
            <a:r>
              <a:rPr lang="fr-LU" sz="2000" dirty="0">
                <a:solidFill>
                  <a:schemeClr val="accent5">
                    <a:lumMod val="60000"/>
                    <a:lumOff val="40000"/>
                  </a:schemeClr>
                </a:solidFill>
                <a:ea typeface="ＭＳ Ｐゴシック" pitchFamily="34" charset="-128"/>
                <a:cs typeface="Arial" panose="020B0604020202020204" pitchFamily="34" charset="0"/>
              </a:rPr>
              <a:t>% of US Securities in EU </a:t>
            </a:r>
            <a:r>
              <a:rPr lang="fr-LU" sz="2000" dirty="0" err="1">
                <a:solidFill>
                  <a:schemeClr val="accent5">
                    <a:lumMod val="60000"/>
                    <a:lumOff val="40000"/>
                  </a:schemeClr>
                </a:solidFill>
                <a:ea typeface="ＭＳ Ｐゴシック" pitchFamily="34" charset="-128"/>
                <a:cs typeface="Arial" panose="020B0604020202020204" pitchFamily="34" charset="0"/>
              </a:rPr>
              <a:t>domiciled</a:t>
            </a:r>
            <a:r>
              <a:rPr lang="fr-LU" sz="2000" dirty="0">
                <a:solidFill>
                  <a:schemeClr val="accent5">
                    <a:lumMod val="60000"/>
                    <a:lumOff val="40000"/>
                  </a:schemeClr>
                </a:solidFill>
                <a:ea typeface="ＭＳ Ｐゴシック" pitchFamily="34" charset="-128"/>
                <a:cs typeface="Arial" panose="020B0604020202020204" pitchFamily="34" charset="0"/>
              </a:rPr>
              <a:t> UCITS </a:t>
            </a:r>
            <a:r>
              <a:rPr lang="fr-LU" sz="2000" dirty="0" err="1">
                <a:solidFill>
                  <a:schemeClr val="accent5">
                    <a:lumMod val="60000"/>
                    <a:lumOff val="40000"/>
                  </a:schemeClr>
                </a:solidFill>
                <a:ea typeface="ＭＳ Ｐゴシック" pitchFamily="34" charset="-128"/>
                <a:cs typeface="Arial" panose="020B0604020202020204" pitchFamily="34" charset="0"/>
              </a:rPr>
              <a:t>funds</a:t>
            </a:r>
            <a:endParaRPr lang="fr-LU" sz="1600" dirty="0">
              <a:latin typeface="+mn-lt"/>
              <a:ea typeface="ＭＳ Ｐゴシック" pitchFamily="34" charset="-128"/>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6" name="Title 1">
            <a:extLst>
              <a:ext uri="{FF2B5EF4-FFF2-40B4-BE49-F238E27FC236}">
                <a16:creationId xmlns:a16="http://schemas.microsoft.com/office/drawing/2014/main" id="{BCC91BB8-9352-4D79-B78D-6B78406668E9}"/>
              </a:ext>
            </a:extLst>
          </p:cNvPr>
          <p:cNvSpPr txBox="1">
            <a:spLocks/>
          </p:cNvSpPr>
          <p:nvPr/>
        </p:nvSpPr>
        <p:spPr bwMode="auto">
          <a:xfrm>
            <a:off x="2000253" y="6597352"/>
            <a:ext cx="2790894" cy="2452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LU" sz="900" b="0" i="0" u="none" strike="noStrike" kern="1200" cap="none" spc="0" normalizeH="0" baseline="0" noProof="0" dirty="0">
                <a:ln>
                  <a:noFill/>
                </a:ln>
                <a:solidFill>
                  <a:srgbClr val="35323C"/>
                </a:solidFill>
                <a:effectLst/>
                <a:uLnTx/>
                <a:uFillTx/>
                <a:latin typeface="Franklin Gothic Demi Cond"/>
                <a:ea typeface="+mj-ea"/>
                <a:cs typeface="+mj-cs"/>
              </a:rPr>
              <a:t>© </a:t>
            </a:r>
            <a:r>
              <a:rPr kumimoji="0" lang="fr-FR" sz="900" b="0" i="0" u="none" strike="noStrike" kern="1200" cap="none" spc="0" normalizeH="0" baseline="0" noProof="0" dirty="0">
                <a:ln>
                  <a:noFill/>
                </a:ln>
                <a:solidFill>
                  <a:srgbClr val="35323C">
                    <a:lumMod val="50000"/>
                    <a:lumOff val="50000"/>
                  </a:srgbClr>
                </a:solidFill>
                <a:effectLst/>
                <a:uLnTx/>
                <a:uFillTx/>
                <a:latin typeface="Franklin Gothic Demi Cond"/>
                <a:ea typeface="+mj-ea"/>
                <a:cs typeface="+mj-cs"/>
              </a:rPr>
              <a:t>ALFI 2023</a:t>
            </a:r>
            <a:endParaRPr kumimoji="0" lang="fr-LU" sz="900" b="0" i="0" u="none" strike="noStrike" kern="1200" cap="none" spc="0" normalizeH="0" baseline="0" noProof="0" dirty="0">
              <a:ln>
                <a:noFill/>
              </a:ln>
              <a:solidFill>
                <a:srgbClr val="35323C">
                  <a:lumMod val="50000"/>
                  <a:lumOff val="50000"/>
                </a:srgbClr>
              </a:solidFill>
              <a:effectLst/>
              <a:uLnTx/>
              <a:uFillTx/>
              <a:latin typeface="Franklin Gothic Demi Cond"/>
              <a:ea typeface="+mj-ea"/>
              <a:cs typeface="+mj-cs"/>
            </a:endParaRPr>
          </a:p>
        </p:txBody>
      </p:sp>
      <p:pic>
        <p:nvPicPr>
          <p:cNvPr id="12" name="Picture 11">
            <a:extLst>
              <a:ext uri="{FF2B5EF4-FFF2-40B4-BE49-F238E27FC236}">
                <a16:creationId xmlns:a16="http://schemas.microsoft.com/office/drawing/2014/main" id="{E78AA971-3A9E-4B21-8A4B-BF75143C7C20}"/>
              </a:ext>
            </a:extLst>
          </p:cNvPr>
          <p:cNvPicPr>
            <a:picLocks noChangeAspect="1"/>
          </p:cNvPicPr>
          <p:nvPr/>
        </p:nvPicPr>
        <p:blipFill>
          <a:blip r:embed="rId2"/>
          <a:stretch>
            <a:fillRect/>
          </a:stretch>
        </p:blipFill>
        <p:spPr>
          <a:xfrm>
            <a:off x="1890712" y="695883"/>
            <a:ext cx="8410575" cy="3314700"/>
          </a:xfrm>
          <a:prstGeom prst="rect">
            <a:avLst/>
          </a:prstGeom>
        </p:spPr>
      </p:pic>
      <p:pic>
        <p:nvPicPr>
          <p:cNvPr id="13" name="Picture 12">
            <a:extLst>
              <a:ext uri="{FF2B5EF4-FFF2-40B4-BE49-F238E27FC236}">
                <a16:creationId xmlns:a16="http://schemas.microsoft.com/office/drawing/2014/main" id="{1569B568-DBE3-44F1-9E5C-04ADB8B65F54}"/>
              </a:ext>
            </a:extLst>
          </p:cNvPr>
          <p:cNvPicPr>
            <a:picLocks noChangeAspect="1"/>
          </p:cNvPicPr>
          <p:nvPr/>
        </p:nvPicPr>
        <p:blipFill>
          <a:blip r:embed="rId3"/>
          <a:stretch>
            <a:fillRect/>
          </a:stretch>
        </p:blipFill>
        <p:spPr>
          <a:xfrm>
            <a:off x="1881187" y="4165796"/>
            <a:ext cx="8429625" cy="2381250"/>
          </a:xfrm>
          <a:prstGeom prst="rect">
            <a:avLst/>
          </a:prstGeom>
        </p:spPr>
      </p:pic>
      <p:sp>
        <p:nvSpPr>
          <p:cNvPr id="10" name="TextBox 9">
            <a:extLst>
              <a:ext uri="{FF2B5EF4-FFF2-40B4-BE49-F238E27FC236}">
                <a16:creationId xmlns:a16="http://schemas.microsoft.com/office/drawing/2014/main" id="{C20A125F-9FB9-43A9-B52D-77900ACD5D3E}"/>
              </a:ext>
            </a:extLst>
          </p:cNvPr>
          <p:cNvSpPr txBox="1"/>
          <p:nvPr/>
        </p:nvSpPr>
        <p:spPr>
          <a:xfrm>
            <a:off x="1890712" y="1017410"/>
            <a:ext cx="10004612" cy="169277"/>
          </a:xfrm>
          <a:prstGeom prst="rect">
            <a:avLst/>
          </a:prstGeom>
          <a:noFill/>
        </p:spPr>
        <p:txBody>
          <a:bodyPr wrap="square" lIns="0" tIns="0" rIns="0" bIns="0" rtlCol="0">
            <a:spAutoFit/>
          </a:bodyPr>
          <a:lstStyle/>
          <a:p>
            <a:r>
              <a:rPr lang="en-GB" sz="1100" b="1" i="1" dirty="0"/>
              <a:t>Source EFAMA </a:t>
            </a:r>
            <a:r>
              <a:rPr lang="en-GB" sz="1100" i="1" dirty="0"/>
              <a:t>Fact Book 2023, Key findings and figures, page 8. Available </a:t>
            </a:r>
            <a:r>
              <a:rPr lang="en-GB" sz="1100" i="1" dirty="0">
                <a:hlinkClick r:id="rId4"/>
              </a:rPr>
              <a:t>here</a:t>
            </a:r>
            <a:r>
              <a:rPr lang="en-GB" sz="1100" i="1" dirty="0"/>
              <a:t>.</a:t>
            </a:r>
            <a:endParaRPr lang="en-IE" sz="1100" i="1" dirty="0"/>
          </a:p>
        </p:txBody>
      </p:sp>
      <p:sp>
        <p:nvSpPr>
          <p:cNvPr id="14" name="Oval 13">
            <a:extLst>
              <a:ext uri="{FF2B5EF4-FFF2-40B4-BE49-F238E27FC236}">
                <a16:creationId xmlns:a16="http://schemas.microsoft.com/office/drawing/2014/main" id="{621C2769-D633-457E-9EB9-794C06C76239}"/>
              </a:ext>
            </a:extLst>
          </p:cNvPr>
          <p:cNvSpPr/>
          <p:nvPr/>
        </p:nvSpPr>
        <p:spPr>
          <a:xfrm>
            <a:off x="9654989" y="2280527"/>
            <a:ext cx="519953" cy="73161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en-IE" sz="1200" dirty="0" err="1"/>
          </a:p>
        </p:txBody>
      </p:sp>
      <p:sp>
        <p:nvSpPr>
          <p:cNvPr id="30" name="Oval 29">
            <a:extLst>
              <a:ext uri="{FF2B5EF4-FFF2-40B4-BE49-F238E27FC236}">
                <a16:creationId xmlns:a16="http://schemas.microsoft.com/office/drawing/2014/main" id="{6E609498-28F3-403A-9094-A766528CBB12}"/>
              </a:ext>
            </a:extLst>
          </p:cNvPr>
          <p:cNvSpPr/>
          <p:nvPr/>
        </p:nvSpPr>
        <p:spPr>
          <a:xfrm>
            <a:off x="9610165" y="4916150"/>
            <a:ext cx="519953" cy="54335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en-IE" sz="1200" dirty="0" err="1"/>
          </a:p>
        </p:txBody>
      </p:sp>
      <p:sp>
        <p:nvSpPr>
          <p:cNvPr id="20" name="TextBox 19">
            <a:extLst>
              <a:ext uri="{FF2B5EF4-FFF2-40B4-BE49-F238E27FC236}">
                <a16:creationId xmlns:a16="http://schemas.microsoft.com/office/drawing/2014/main" id="{D268C96D-AF4F-4CDA-8B57-01EEEBF564B1}"/>
              </a:ext>
            </a:extLst>
          </p:cNvPr>
          <p:cNvSpPr txBox="1"/>
          <p:nvPr/>
        </p:nvSpPr>
        <p:spPr>
          <a:xfrm>
            <a:off x="10551459" y="2280527"/>
            <a:ext cx="1264023" cy="169277"/>
          </a:xfrm>
          <a:prstGeom prst="rect">
            <a:avLst/>
          </a:prstGeom>
          <a:noFill/>
        </p:spPr>
        <p:txBody>
          <a:bodyPr wrap="square" lIns="0" tIns="0" rIns="0" bIns="0" rtlCol="0">
            <a:spAutoFit/>
          </a:bodyPr>
          <a:lstStyle/>
          <a:p>
            <a:r>
              <a:rPr lang="en-GB" sz="1100" b="1" dirty="0">
                <a:latin typeface="Arial" panose="020B0604020202020204" pitchFamily="34" charset="0"/>
                <a:cs typeface="Arial" panose="020B0604020202020204" pitchFamily="34" charset="0"/>
              </a:rPr>
              <a:t>42% </a:t>
            </a:r>
            <a:r>
              <a:rPr lang="en-GB" sz="1100" dirty="0">
                <a:latin typeface="Arial" panose="020B0604020202020204" pitchFamily="34" charset="0"/>
                <a:cs typeface="Arial" panose="020B0604020202020204" pitchFamily="34" charset="0"/>
              </a:rPr>
              <a:t>of US equities</a:t>
            </a:r>
            <a:endParaRPr lang="en-IE" sz="1100" dirty="0" err="1">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8B212F46-A05D-4C51-B969-EBF26FC237DA}"/>
              </a:ext>
            </a:extLst>
          </p:cNvPr>
          <p:cNvSpPr txBox="1"/>
          <p:nvPr/>
        </p:nvSpPr>
        <p:spPr>
          <a:xfrm>
            <a:off x="10497673" y="4830290"/>
            <a:ext cx="1264023" cy="169277"/>
          </a:xfrm>
          <a:prstGeom prst="rect">
            <a:avLst/>
          </a:prstGeom>
          <a:noFill/>
        </p:spPr>
        <p:txBody>
          <a:bodyPr wrap="square" lIns="0" tIns="0" rIns="0" bIns="0" rtlCol="0">
            <a:spAutoFit/>
          </a:bodyPr>
          <a:lstStyle/>
          <a:p>
            <a:r>
              <a:rPr lang="en-GB" sz="1100" b="1" dirty="0">
                <a:latin typeface="Arial" panose="020B0604020202020204" pitchFamily="34" charset="0"/>
                <a:cs typeface="Arial" panose="020B0604020202020204" pitchFamily="34" charset="0"/>
              </a:rPr>
              <a:t>28% </a:t>
            </a:r>
            <a:r>
              <a:rPr lang="en-GB" sz="1100" dirty="0">
                <a:latin typeface="Arial" panose="020B0604020202020204" pitchFamily="34" charset="0"/>
                <a:cs typeface="Arial" panose="020B0604020202020204" pitchFamily="34" charset="0"/>
              </a:rPr>
              <a:t>of US equities</a:t>
            </a:r>
            <a:endParaRPr lang="en-IE" sz="1100" dirty="0" err="1">
              <a:latin typeface="Arial" panose="020B0604020202020204" pitchFamily="34" charset="0"/>
              <a:cs typeface="Arial" panose="020B0604020202020204" pitchFamily="34" charset="0"/>
            </a:endParaRPr>
          </a:p>
        </p:txBody>
      </p:sp>
      <p:cxnSp>
        <p:nvCxnSpPr>
          <p:cNvPr id="22" name="Connector: Elbow 21">
            <a:extLst>
              <a:ext uri="{FF2B5EF4-FFF2-40B4-BE49-F238E27FC236}">
                <a16:creationId xmlns:a16="http://schemas.microsoft.com/office/drawing/2014/main" id="{AACC7E23-1891-4311-8B99-85A6F225B3A8}"/>
              </a:ext>
            </a:extLst>
          </p:cNvPr>
          <p:cNvCxnSpPr>
            <a:endCxn id="20" idx="2"/>
          </p:cNvCxnSpPr>
          <p:nvPr/>
        </p:nvCxnSpPr>
        <p:spPr>
          <a:xfrm flipV="1">
            <a:off x="10174942" y="2449804"/>
            <a:ext cx="1008529" cy="19653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A2ACAD0D-B243-4A4F-BBA3-E998AEB05921}"/>
              </a:ext>
            </a:extLst>
          </p:cNvPr>
          <p:cNvCxnSpPr>
            <a:cxnSpLocks/>
            <a:endCxn id="32" idx="2"/>
          </p:cNvCxnSpPr>
          <p:nvPr/>
        </p:nvCxnSpPr>
        <p:spPr>
          <a:xfrm flipV="1">
            <a:off x="10183908" y="4999567"/>
            <a:ext cx="945777" cy="16136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F4384143-0CEC-43A6-A512-F15319B981BD}"/>
              </a:ext>
            </a:extLst>
          </p:cNvPr>
          <p:cNvSpPr/>
          <p:nvPr/>
        </p:nvSpPr>
        <p:spPr>
          <a:xfrm>
            <a:off x="4069977" y="2271562"/>
            <a:ext cx="2286000" cy="24752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en-IE" sz="1200" dirty="0" err="1"/>
          </a:p>
        </p:txBody>
      </p:sp>
    </p:spTree>
    <p:extLst>
      <p:ext uri="{BB962C8B-B14F-4D97-AF65-F5344CB8AC3E}">
        <p14:creationId xmlns:p14="http://schemas.microsoft.com/office/powerpoint/2010/main" val="3805358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18903" y="184795"/>
            <a:ext cx="9020447" cy="668652"/>
          </a:xfrm>
        </p:spPr>
        <p:txBody>
          <a:bodyPr anchor="t" anchorCtr="0">
            <a:noAutofit/>
          </a:bodyPr>
          <a:lstStyle/>
          <a:p>
            <a:r>
              <a:rPr lang="fr-LU" sz="2000" b="1">
                <a:solidFill>
                  <a:schemeClr val="accent5">
                    <a:lumMod val="60000"/>
                    <a:lumOff val="40000"/>
                  </a:schemeClr>
                </a:solidFill>
              </a:rPr>
              <a:t>V.2. </a:t>
            </a:r>
            <a:r>
              <a:rPr lang="fr-LU" sz="2000" b="1" dirty="0" err="1">
                <a:solidFill>
                  <a:schemeClr val="accent5">
                    <a:lumMod val="60000"/>
                    <a:lumOff val="40000"/>
                  </a:schemeClr>
                </a:solidFill>
              </a:rPr>
              <a:t>Statistics</a:t>
            </a:r>
            <a:br>
              <a:rPr lang="fr-LU" sz="2000" b="1" dirty="0">
                <a:solidFill>
                  <a:schemeClr val="accent5">
                    <a:lumMod val="60000"/>
                    <a:lumOff val="40000"/>
                  </a:schemeClr>
                </a:solidFill>
                <a:ea typeface="ＭＳ Ｐゴシック" pitchFamily="34" charset="-128"/>
                <a:cs typeface="Arial" panose="020B0604020202020204" pitchFamily="34" charset="0"/>
              </a:rPr>
            </a:br>
            <a:r>
              <a:rPr lang="fr-LU" sz="2000" dirty="0">
                <a:solidFill>
                  <a:schemeClr val="accent5">
                    <a:lumMod val="60000"/>
                    <a:lumOff val="40000"/>
                  </a:schemeClr>
                </a:solidFill>
                <a:ea typeface="ＭＳ Ｐゴシック" pitchFamily="34" charset="-128"/>
                <a:cs typeface="Arial" panose="020B0604020202020204" pitchFamily="34" charset="0"/>
              </a:rPr>
              <a:t>Breakdown of Luxembourg UCI </a:t>
            </a:r>
            <a:r>
              <a:rPr lang="fr-LU" sz="2000" dirty="0" err="1">
                <a:solidFill>
                  <a:schemeClr val="accent5">
                    <a:lumMod val="60000"/>
                    <a:lumOff val="40000"/>
                  </a:schemeClr>
                </a:solidFill>
                <a:ea typeface="ＭＳ Ｐゴシック" pitchFamily="34" charset="-128"/>
                <a:cs typeface="Arial" panose="020B0604020202020204" pitchFamily="34" charset="0"/>
              </a:rPr>
              <a:t>funds</a:t>
            </a:r>
            <a:r>
              <a:rPr lang="fr-LU" sz="2000" dirty="0">
                <a:solidFill>
                  <a:schemeClr val="accent5">
                    <a:lumMod val="60000"/>
                    <a:lumOff val="40000"/>
                  </a:schemeClr>
                </a:solidFill>
                <a:ea typeface="ＭＳ Ｐゴシック" pitchFamily="34" charset="-128"/>
                <a:cs typeface="Arial" panose="020B0604020202020204" pitchFamily="34" charset="0"/>
              </a:rPr>
              <a:t> by </a:t>
            </a:r>
            <a:r>
              <a:rPr lang="fr-LU" sz="2000" dirty="0" err="1">
                <a:solidFill>
                  <a:schemeClr val="accent5">
                    <a:lumMod val="60000"/>
                    <a:lumOff val="40000"/>
                  </a:schemeClr>
                </a:solidFill>
                <a:ea typeface="ＭＳ Ｐゴシック" pitchFamily="34" charset="-128"/>
                <a:cs typeface="Arial" panose="020B0604020202020204" pitchFamily="34" charset="0"/>
              </a:rPr>
              <a:t>reference</a:t>
            </a:r>
            <a:r>
              <a:rPr lang="fr-LU" sz="2000" dirty="0">
                <a:solidFill>
                  <a:schemeClr val="accent5">
                    <a:lumMod val="60000"/>
                    <a:lumOff val="40000"/>
                  </a:schemeClr>
                </a:solidFill>
                <a:ea typeface="ＭＳ Ｐゴシック" pitchFamily="34" charset="-128"/>
                <a:cs typeface="Arial" panose="020B0604020202020204" pitchFamily="34" charset="0"/>
              </a:rPr>
              <a:t> </a:t>
            </a:r>
            <a:r>
              <a:rPr lang="fr-LU" sz="2000" dirty="0" err="1">
                <a:solidFill>
                  <a:schemeClr val="accent5">
                    <a:lumMod val="60000"/>
                    <a:lumOff val="40000"/>
                  </a:schemeClr>
                </a:solidFill>
                <a:ea typeface="ＭＳ Ｐゴシック" pitchFamily="34" charset="-128"/>
                <a:cs typeface="Arial" panose="020B0604020202020204" pitchFamily="34" charset="0"/>
              </a:rPr>
              <a:t>currency</a:t>
            </a:r>
            <a:endParaRPr lang="fr-LU" sz="1600" dirty="0">
              <a:latin typeface="+mn-lt"/>
              <a:ea typeface="ＭＳ Ｐゴシック" pitchFamily="34" charset="-128"/>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6" name="Title 1">
            <a:extLst>
              <a:ext uri="{FF2B5EF4-FFF2-40B4-BE49-F238E27FC236}">
                <a16:creationId xmlns:a16="http://schemas.microsoft.com/office/drawing/2014/main" id="{BCC91BB8-9352-4D79-B78D-6B78406668E9}"/>
              </a:ext>
            </a:extLst>
          </p:cNvPr>
          <p:cNvSpPr txBox="1">
            <a:spLocks/>
          </p:cNvSpPr>
          <p:nvPr/>
        </p:nvSpPr>
        <p:spPr bwMode="auto">
          <a:xfrm>
            <a:off x="2000253" y="6597352"/>
            <a:ext cx="2790894" cy="2452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LU" sz="900" b="0" i="0" u="none" strike="noStrike" kern="1200" cap="none" spc="0" normalizeH="0" baseline="0" noProof="0" dirty="0">
                <a:ln>
                  <a:noFill/>
                </a:ln>
                <a:solidFill>
                  <a:srgbClr val="35323C"/>
                </a:solidFill>
                <a:effectLst/>
                <a:uLnTx/>
                <a:uFillTx/>
                <a:latin typeface="Franklin Gothic Demi Cond"/>
                <a:ea typeface="+mj-ea"/>
                <a:cs typeface="+mj-cs"/>
              </a:rPr>
              <a:t>© </a:t>
            </a:r>
            <a:r>
              <a:rPr kumimoji="0" lang="fr-FR" sz="900" b="0" i="0" u="none" strike="noStrike" kern="1200" cap="none" spc="0" normalizeH="0" baseline="0" noProof="0" dirty="0">
                <a:ln>
                  <a:noFill/>
                </a:ln>
                <a:solidFill>
                  <a:srgbClr val="35323C">
                    <a:lumMod val="50000"/>
                    <a:lumOff val="50000"/>
                  </a:srgbClr>
                </a:solidFill>
                <a:effectLst/>
                <a:uLnTx/>
                <a:uFillTx/>
                <a:latin typeface="Franklin Gothic Demi Cond"/>
                <a:ea typeface="+mj-ea"/>
                <a:cs typeface="+mj-cs"/>
              </a:rPr>
              <a:t>ALFI 2023</a:t>
            </a:r>
            <a:endParaRPr kumimoji="0" lang="fr-LU" sz="900" b="0" i="0" u="none" strike="noStrike" kern="1200" cap="none" spc="0" normalizeH="0" baseline="0" noProof="0" dirty="0">
              <a:ln>
                <a:noFill/>
              </a:ln>
              <a:solidFill>
                <a:srgbClr val="35323C">
                  <a:lumMod val="50000"/>
                  <a:lumOff val="50000"/>
                </a:srgbClr>
              </a:solidFill>
              <a:effectLst/>
              <a:uLnTx/>
              <a:uFillTx/>
              <a:latin typeface="Franklin Gothic Demi Cond"/>
              <a:ea typeface="+mj-ea"/>
              <a:cs typeface="+mj-cs"/>
            </a:endParaRPr>
          </a:p>
        </p:txBody>
      </p:sp>
      <p:pic>
        <p:nvPicPr>
          <p:cNvPr id="2" name="Picture 1">
            <a:extLst>
              <a:ext uri="{FF2B5EF4-FFF2-40B4-BE49-F238E27FC236}">
                <a16:creationId xmlns:a16="http://schemas.microsoft.com/office/drawing/2014/main" id="{73DCE05A-37A1-4CC8-B21B-5DE468BFBD44}"/>
              </a:ext>
            </a:extLst>
          </p:cNvPr>
          <p:cNvPicPr>
            <a:picLocks noChangeAspect="1"/>
          </p:cNvPicPr>
          <p:nvPr/>
        </p:nvPicPr>
        <p:blipFill>
          <a:blip r:embed="rId2"/>
          <a:stretch>
            <a:fillRect/>
          </a:stretch>
        </p:blipFill>
        <p:spPr>
          <a:xfrm>
            <a:off x="2362200" y="868365"/>
            <a:ext cx="6593541" cy="5903910"/>
          </a:xfrm>
          <a:prstGeom prst="rect">
            <a:avLst/>
          </a:prstGeom>
        </p:spPr>
      </p:pic>
      <p:sp>
        <p:nvSpPr>
          <p:cNvPr id="17" name="Rectangle 16">
            <a:extLst>
              <a:ext uri="{FF2B5EF4-FFF2-40B4-BE49-F238E27FC236}">
                <a16:creationId xmlns:a16="http://schemas.microsoft.com/office/drawing/2014/main" id="{433D867E-B6E0-4759-BAFC-27BBF0429D4B}"/>
              </a:ext>
            </a:extLst>
          </p:cNvPr>
          <p:cNvSpPr/>
          <p:nvPr/>
        </p:nvSpPr>
        <p:spPr>
          <a:xfrm>
            <a:off x="2252699" y="6025490"/>
            <a:ext cx="5331441" cy="303592"/>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en-IE" sz="1200" dirty="0" err="1"/>
          </a:p>
        </p:txBody>
      </p:sp>
      <p:sp>
        <p:nvSpPr>
          <p:cNvPr id="10" name="TextBox 9">
            <a:extLst>
              <a:ext uri="{FF2B5EF4-FFF2-40B4-BE49-F238E27FC236}">
                <a16:creationId xmlns:a16="http://schemas.microsoft.com/office/drawing/2014/main" id="{C20A125F-9FB9-43A9-B52D-77900ACD5D3E}"/>
              </a:ext>
            </a:extLst>
          </p:cNvPr>
          <p:cNvSpPr txBox="1"/>
          <p:nvPr/>
        </p:nvSpPr>
        <p:spPr>
          <a:xfrm>
            <a:off x="2187388" y="1121717"/>
            <a:ext cx="10004612" cy="169277"/>
          </a:xfrm>
          <a:prstGeom prst="rect">
            <a:avLst/>
          </a:prstGeom>
          <a:noFill/>
        </p:spPr>
        <p:txBody>
          <a:bodyPr wrap="square" lIns="0" tIns="0" rIns="0" bIns="0" rtlCol="0">
            <a:spAutoFit/>
          </a:bodyPr>
          <a:lstStyle/>
          <a:p>
            <a:r>
              <a:rPr lang="en-GB" sz="1100" b="1" i="1" dirty="0"/>
              <a:t>Source CSSF, </a:t>
            </a:r>
            <a:r>
              <a:rPr lang="en-GB" sz="1100" i="1" dirty="0"/>
              <a:t>Newsletter n°274 November 2023, page 13. Available </a:t>
            </a:r>
            <a:r>
              <a:rPr lang="en-GB" sz="1100" i="1" dirty="0">
                <a:hlinkClick r:id="rId3"/>
              </a:rPr>
              <a:t>here</a:t>
            </a:r>
            <a:r>
              <a:rPr lang="en-GB" sz="1100" i="1" dirty="0"/>
              <a:t>.</a:t>
            </a:r>
            <a:endParaRPr lang="en-IE" sz="1100" i="1" dirty="0"/>
          </a:p>
        </p:txBody>
      </p:sp>
    </p:spTree>
    <p:extLst>
      <p:ext uri="{BB962C8B-B14F-4D97-AF65-F5344CB8AC3E}">
        <p14:creationId xmlns:p14="http://schemas.microsoft.com/office/powerpoint/2010/main" val="4292795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p:txBody>
          <a:bodyPr/>
          <a:lstStyle/>
          <a:p>
            <a:pPr algn="r">
              <a:defRPr/>
            </a:pPr>
            <a:fld id="{0C1A43FE-59B8-4166-A9BA-B2B9347C9C86}" type="slidenum">
              <a:rPr lang="en-GB" sz="1200">
                <a:solidFill>
                  <a:prstClr val="black">
                    <a:tint val="75000"/>
                  </a:prstClr>
                </a:solidFill>
                <a:latin typeface="Calibri" panose="020F0502020204030204"/>
              </a:rPr>
              <a:pPr algn="r">
                <a:defRPr/>
              </a:pPr>
              <a:t>16</a:t>
            </a:fld>
            <a:endParaRPr lang="en-GB" sz="1200">
              <a:solidFill>
                <a:prstClr val="black">
                  <a:tint val="75000"/>
                </a:prstClr>
              </a:solidFill>
              <a:latin typeface="Calibri" panose="020F0502020204030204"/>
            </a:endParaRPr>
          </a:p>
        </p:txBody>
      </p:sp>
      <p:sp>
        <p:nvSpPr>
          <p:cNvPr id="9" name="Rectangle 8">
            <a:extLst>
              <a:ext uri="{FF2B5EF4-FFF2-40B4-BE49-F238E27FC236}">
                <a16:creationId xmlns:a16="http://schemas.microsoft.com/office/drawing/2014/main" id="{19C3EFDF-811C-4F71-BF57-6C82782687CF}"/>
              </a:ext>
            </a:extLst>
          </p:cNvPr>
          <p:cNvSpPr/>
          <p:nvPr/>
        </p:nvSpPr>
        <p:spPr>
          <a:xfrm>
            <a:off x="5912851" y="6542809"/>
            <a:ext cx="705642" cy="246221"/>
          </a:xfrm>
          <a:prstGeom prst="rect">
            <a:avLst/>
          </a:prstGeom>
        </p:spPr>
        <p:txBody>
          <a:bodyPr wrap="none">
            <a:spAutoFit/>
          </a:bodyPr>
          <a:lstStyle/>
          <a:p>
            <a:pPr>
              <a:defRPr/>
            </a:pPr>
            <a:r>
              <a:rPr lang="fr-BE" sz="1000" dirty="0">
                <a:solidFill>
                  <a:prstClr val="white">
                    <a:lumMod val="75000"/>
                  </a:prstClr>
                </a:solidFill>
                <a:latin typeface="Calibri" panose="020F0502020204030204"/>
              </a:rPr>
              <a:t>INTERNAL</a:t>
            </a:r>
            <a:endParaRPr lang="en-GB" sz="1000" dirty="0">
              <a:solidFill>
                <a:prstClr val="white">
                  <a:lumMod val="75000"/>
                </a:prstClr>
              </a:solidFill>
              <a:latin typeface="Calibri" panose="020F0502020204030204"/>
            </a:endParaRPr>
          </a:p>
        </p:txBody>
      </p:sp>
      <p:sp>
        <p:nvSpPr>
          <p:cNvPr id="6" name="Title 1">
            <a:extLst>
              <a:ext uri="{FF2B5EF4-FFF2-40B4-BE49-F238E27FC236}">
                <a16:creationId xmlns:a16="http://schemas.microsoft.com/office/drawing/2014/main" id="{4D0D58F9-3AD8-440D-81BF-9E5A28112CE9}"/>
              </a:ext>
            </a:extLst>
          </p:cNvPr>
          <p:cNvSpPr txBox="1">
            <a:spLocks/>
          </p:cNvSpPr>
          <p:nvPr/>
        </p:nvSpPr>
        <p:spPr>
          <a:xfrm>
            <a:off x="2152651" y="184798"/>
            <a:ext cx="7886700" cy="607219"/>
          </a:xfrm>
          <a:prstGeom prst="rect">
            <a:avLst/>
          </a:prstGeom>
        </p:spPr>
        <p:txBody>
          <a:bodyPr vert="horz" wrap="square" lIns="0" tIns="0" rIns="0" bIns="0" rtlCol="0" anchor="b">
            <a:noAutofit/>
          </a:bodyPr>
          <a:lstStyle>
            <a:lvl1pPr defTabSz="685783">
              <a:lnSpc>
                <a:spcPct val="80000"/>
              </a:lnSpc>
              <a:spcBef>
                <a:spcPct val="0"/>
              </a:spcBef>
              <a:buNone/>
              <a:defRPr b="1">
                <a:latin typeface="Franklin Gothic Demi" panose="020B0703020102020204" pitchFamily="34" charset="0"/>
                <a:ea typeface="ＭＳ Ｐゴシック" pitchFamily="34" charset="-128"/>
                <a:cs typeface="Arial" panose="020B0604020202020204" pitchFamily="34" charset="0"/>
              </a:defRPr>
            </a:lvl1pPr>
          </a:lstStyle>
          <a:p>
            <a:r>
              <a:rPr lang="fr-LU" dirty="0" err="1"/>
              <a:t>Glossary</a:t>
            </a:r>
            <a:endParaRPr lang="fr-LU" dirty="0"/>
          </a:p>
        </p:txBody>
      </p:sp>
      <p:graphicFrame>
        <p:nvGraphicFramePr>
          <p:cNvPr id="8" name="Table 7">
            <a:extLst>
              <a:ext uri="{FF2B5EF4-FFF2-40B4-BE49-F238E27FC236}">
                <a16:creationId xmlns:a16="http://schemas.microsoft.com/office/drawing/2014/main" id="{773F3F9F-59B9-4CF5-BE71-7113836ACE46}"/>
              </a:ext>
            </a:extLst>
          </p:cNvPr>
          <p:cNvGraphicFramePr>
            <a:graphicFrameLocks noGrp="1"/>
          </p:cNvGraphicFramePr>
          <p:nvPr>
            <p:extLst>
              <p:ext uri="{D42A27DB-BD31-4B8C-83A1-F6EECF244321}">
                <p14:modId xmlns:p14="http://schemas.microsoft.com/office/powerpoint/2010/main" val="3578628377"/>
              </p:ext>
            </p:extLst>
          </p:nvPr>
        </p:nvGraphicFramePr>
        <p:xfrm>
          <a:off x="3878639" y="521320"/>
          <a:ext cx="5211573" cy="5844954"/>
        </p:xfrm>
        <a:graphic>
          <a:graphicData uri="http://schemas.openxmlformats.org/drawingml/2006/table">
            <a:tbl>
              <a:tblPr firstRow="1" bandRow="1">
                <a:tableStyleId>{5C22544A-7EE6-4342-B048-85BDC9FD1C3A}</a:tableStyleId>
              </a:tblPr>
              <a:tblGrid>
                <a:gridCol w="925043">
                  <a:extLst>
                    <a:ext uri="{9D8B030D-6E8A-4147-A177-3AD203B41FA5}">
                      <a16:colId xmlns:a16="http://schemas.microsoft.com/office/drawing/2014/main" val="20000"/>
                    </a:ext>
                  </a:extLst>
                </a:gridCol>
                <a:gridCol w="4286530">
                  <a:extLst>
                    <a:ext uri="{9D8B030D-6E8A-4147-A177-3AD203B41FA5}">
                      <a16:colId xmlns:a16="http://schemas.microsoft.com/office/drawing/2014/main" val="20001"/>
                    </a:ext>
                  </a:extLst>
                </a:gridCol>
              </a:tblGrid>
              <a:tr h="309351">
                <a:tc>
                  <a:txBody>
                    <a:bodyPr/>
                    <a:lstStyle/>
                    <a:p>
                      <a:pPr algn="ctr"/>
                      <a:r>
                        <a:rPr lang="fr-FR" sz="1100" b="1" dirty="0" err="1">
                          <a:solidFill>
                            <a:schemeClr val="bg1"/>
                          </a:solidFill>
                        </a:rPr>
                        <a:t>Acronym</a:t>
                      </a:r>
                      <a:endParaRPr lang="fr-LU" sz="1100" b="1" dirty="0">
                        <a:solidFill>
                          <a:schemeClr val="bg1"/>
                        </a:solidFill>
                      </a:endParaRPr>
                    </a:p>
                  </a:txBody>
                  <a:tcPr anchor="ctr">
                    <a:solidFill>
                      <a:schemeClr val="accent1">
                        <a:lumMod val="75000"/>
                      </a:schemeClr>
                    </a:solidFill>
                  </a:tcPr>
                </a:tc>
                <a:tc>
                  <a:txBody>
                    <a:bodyPr/>
                    <a:lstStyle/>
                    <a:p>
                      <a:pPr algn="ctr"/>
                      <a:r>
                        <a:rPr lang="fr-FR" sz="1100" b="1" dirty="0">
                          <a:solidFill>
                            <a:schemeClr val="bg1"/>
                          </a:solidFill>
                        </a:rPr>
                        <a:t>Description</a:t>
                      </a:r>
                      <a:endParaRPr lang="fr-LU" sz="1100" b="1" dirty="0">
                        <a:solidFill>
                          <a:schemeClr val="bg1"/>
                        </a:solidFill>
                      </a:endParaRPr>
                    </a:p>
                  </a:txBody>
                  <a:tcPr anchor="ctr">
                    <a:solidFill>
                      <a:schemeClr val="accent1">
                        <a:lumMod val="75000"/>
                      </a:schemeClr>
                    </a:solidFill>
                  </a:tcPr>
                </a:tc>
                <a:extLst>
                  <a:ext uri="{0D108BD9-81ED-4DB2-BD59-A6C34878D82A}">
                    <a16:rowId xmlns:a16="http://schemas.microsoft.com/office/drawing/2014/main" val="10000"/>
                  </a:ext>
                </a:extLst>
              </a:tr>
              <a:tr h="269627">
                <a:tc>
                  <a:txBody>
                    <a:bodyPr/>
                    <a:lstStyle/>
                    <a:p>
                      <a:pPr algn="ctr"/>
                      <a:r>
                        <a:rPr lang="fr-LU" sz="1100" b="1" dirty="0"/>
                        <a:t>AP</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dk1"/>
                          </a:solidFill>
                          <a:latin typeface="+mn-lt"/>
                          <a:ea typeface="+mn-ea"/>
                          <a:cs typeface="+mn-cs"/>
                        </a:rPr>
                        <a:t>Authorised Participant</a:t>
                      </a:r>
                      <a:endParaRPr lang="fr-LU" sz="1100" b="0" dirty="0"/>
                    </a:p>
                  </a:txBody>
                  <a:tcPr anchor="ctr"/>
                </a:tc>
                <a:extLst>
                  <a:ext uri="{0D108BD9-81ED-4DB2-BD59-A6C34878D82A}">
                    <a16:rowId xmlns:a16="http://schemas.microsoft.com/office/drawing/2014/main" val="1857413032"/>
                  </a:ext>
                </a:extLst>
              </a:tr>
              <a:tr h="269627">
                <a:tc>
                  <a:txBody>
                    <a:bodyPr/>
                    <a:lstStyle/>
                    <a:p>
                      <a:pPr algn="ctr"/>
                      <a:r>
                        <a:rPr lang="fr-FR" sz="1100" b="1" dirty="0"/>
                        <a:t>CSDR</a:t>
                      </a:r>
                      <a:endParaRPr lang="fr-LU" sz="1100" b="1" dirty="0"/>
                    </a:p>
                  </a:txBody>
                  <a:tcPr anchor="ctr"/>
                </a:tc>
                <a:tc>
                  <a:txBody>
                    <a:bodyPr/>
                    <a:lstStyle/>
                    <a:p>
                      <a:pPr algn="ctr"/>
                      <a:r>
                        <a:rPr lang="fr-FR" sz="1100" b="0" dirty="0"/>
                        <a:t>Central</a:t>
                      </a:r>
                      <a:r>
                        <a:rPr lang="fr-FR" sz="1100" b="0" baseline="0" dirty="0"/>
                        <a:t> Securities </a:t>
                      </a:r>
                      <a:r>
                        <a:rPr lang="fr-FR" sz="1100" b="0" baseline="0" dirty="0" err="1"/>
                        <a:t>Depositories</a:t>
                      </a:r>
                      <a:r>
                        <a:rPr lang="fr-FR" sz="1100" b="0" baseline="0" dirty="0"/>
                        <a:t> </a:t>
                      </a:r>
                      <a:r>
                        <a:rPr lang="fr-FR" sz="1100" b="0" baseline="0" dirty="0" err="1"/>
                        <a:t>Regulation</a:t>
                      </a:r>
                      <a:endParaRPr lang="fr-LU" sz="1100" b="0" dirty="0"/>
                    </a:p>
                  </a:txBody>
                  <a:tcPr anchor="ctr"/>
                </a:tc>
                <a:extLst>
                  <a:ext uri="{0D108BD9-81ED-4DB2-BD59-A6C34878D82A}">
                    <a16:rowId xmlns:a16="http://schemas.microsoft.com/office/drawing/2014/main" val="10002"/>
                  </a:ext>
                </a:extLst>
              </a:tr>
              <a:tr h="269627">
                <a:tc>
                  <a:txBody>
                    <a:bodyPr/>
                    <a:lstStyle/>
                    <a:p>
                      <a:pPr algn="ctr"/>
                      <a:r>
                        <a:rPr lang="fr-LU" sz="1100" b="1" dirty="0"/>
                        <a:t>CCY</a:t>
                      </a:r>
                    </a:p>
                  </a:txBody>
                  <a:tcPr anchor="ctr"/>
                </a:tc>
                <a:tc>
                  <a:txBody>
                    <a:bodyPr/>
                    <a:lstStyle/>
                    <a:p>
                      <a:pPr algn="ctr"/>
                      <a:r>
                        <a:rPr lang="fr-LU" sz="1100" b="0" dirty="0"/>
                        <a:t>Currency</a:t>
                      </a:r>
                    </a:p>
                  </a:txBody>
                  <a:tcPr anchor="ctr"/>
                </a:tc>
                <a:extLst>
                  <a:ext uri="{0D108BD9-81ED-4DB2-BD59-A6C34878D82A}">
                    <a16:rowId xmlns:a16="http://schemas.microsoft.com/office/drawing/2014/main" val="2532658476"/>
                  </a:ext>
                </a:extLst>
              </a:tr>
              <a:tr h="269627">
                <a:tc>
                  <a:txBody>
                    <a:bodyPr/>
                    <a:lstStyle/>
                    <a:p>
                      <a:pPr algn="ctr"/>
                      <a:r>
                        <a:rPr lang="fr-LU" sz="1100" b="1" dirty="0"/>
                        <a:t>DTCC</a:t>
                      </a:r>
                    </a:p>
                  </a:txBody>
                  <a:tcPr anchor="ctr"/>
                </a:tc>
                <a:tc>
                  <a:txBody>
                    <a:bodyPr/>
                    <a:lstStyle/>
                    <a:p>
                      <a:pPr algn="ctr"/>
                      <a:r>
                        <a:rPr lang="en-GB" sz="1100" dirty="0"/>
                        <a:t>Depository Trust and Clearing Corporation </a:t>
                      </a:r>
                      <a:endParaRPr lang="fr-LU" sz="1100" b="0" dirty="0"/>
                    </a:p>
                  </a:txBody>
                  <a:tcPr anchor="ctr"/>
                </a:tc>
                <a:extLst>
                  <a:ext uri="{0D108BD9-81ED-4DB2-BD59-A6C34878D82A}">
                    <a16:rowId xmlns:a16="http://schemas.microsoft.com/office/drawing/2014/main" val="1212222501"/>
                  </a:ext>
                </a:extLst>
              </a:tr>
              <a:tr h="269627">
                <a:tc>
                  <a:txBody>
                    <a:bodyPr/>
                    <a:lstStyle/>
                    <a:p>
                      <a:pPr algn="ctr"/>
                      <a:r>
                        <a:rPr lang="fr-LU" sz="1100" b="1" dirty="0"/>
                        <a:t>DVP</a:t>
                      </a:r>
                    </a:p>
                  </a:txBody>
                  <a:tcPr anchor="ctr"/>
                </a:tc>
                <a:tc>
                  <a:txBody>
                    <a:bodyPr/>
                    <a:lstStyle/>
                    <a:p>
                      <a:pPr algn="ctr"/>
                      <a:r>
                        <a:rPr lang="fr-LU" sz="1100" kern="1200" dirty="0">
                          <a:solidFill>
                            <a:schemeClr val="dk1"/>
                          </a:solidFill>
                          <a:latin typeface="+mn-lt"/>
                          <a:ea typeface="+mn-ea"/>
                          <a:cs typeface="+mn-cs"/>
                        </a:rPr>
                        <a:t>Delivery versus </a:t>
                      </a:r>
                      <a:r>
                        <a:rPr lang="fr-LU" sz="1100" kern="1200" dirty="0" err="1">
                          <a:solidFill>
                            <a:schemeClr val="dk1"/>
                          </a:solidFill>
                          <a:latin typeface="+mn-lt"/>
                          <a:ea typeface="+mn-ea"/>
                          <a:cs typeface="+mn-cs"/>
                        </a:rPr>
                        <a:t>Payment</a:t>
                      </a:r>
                      <a:r>
                        <a:rPr lang="fr-LU" sz="1100" kern="1200" dirty="0">
                          <a:solidFill>
                            <a:schemeClr val="dk1"/>
                          </a:solidFill>
                          <a:latin typeface="+mn-lt"/>
                          <a:ea typeface="+mn-ea"/>
                          <a:cs typeface="+mn-cs"/>
                        </a:rPr>
                        <a:t> (Securities </a:t>
                      </a:r>
                      <a:r>
                        <a:rPr lang="fr-LU" sz="1100" kern="1200" dirty="0" err="1">
                          <a:solidFill>
                            <a:schemeClr val="dk1"/>
                          </a:solidFill>
                          <a:latin typeface="+mn-lt"/>
                          <a:ea typeface="+mn-ea"/>
                          <a:cs typeface="+mn-cs"/>
                        </a:rPr>
                        <a:t>against</a:t>
                      </a:r>
                      <a:r>
                        <a:rPr lang="fr-LU" sz="1100" kern="1200" dirty="0">
                          <a:solidFill>
                            <a:schemeClr val="dk1"/>
                          </a:solidFill>
                          <a:latin typeface="+mn-lt"/>
                          <a:ea typeface="+mn-ea"/>
                          <a:cs typeface="+mn-cs"/>
                        </a:rPr>
                        <a:t> Cash)</a:t>
                      </a:r>
                    </a:p>
                  </a:txBody>
                  <a:tcPr anchor="ctr"/>
                </a:tc>
                <a:extLst>
                  <a:ext uri="{0D108BD9-81ED-4DB2-BD59-A6C34878D82A}">
                    <a16:rowId xmlns:a16="http://schemas.microsoft.com/office/drawing/2014/main" val="1997782989"/>
                  </a:ext>
                </a:extLst>
              </a:tr>
              <a:tr h="269627">
                <a:tc>
                  <a:txBody>
                    <a:bodyPr/>
                    <a:lstStyle/>
                    <a:p>
                      <a:pPr algn="ctr"/>
                      <a:r>
                        <a:rPr lang="fr-LU" sz="1100" b="1" dirty="0"/>
                        <a:t>EPM</a:t>
                      </a:r>
                    </a:p>
                  </a:txBody>
                  <a:tcPr anchor="ctr"/>
                </a:tc>
                <a:tc>
                  <a:txBody>
                    <a:bodyPr/>
                    <a:lstStyle/>
                    <a:p>
                      <a:pPr algn="ctr"/>
                      <a:r>
                        <a:rPr lang="fr-LU" sz="1100" kern="1200" dirty="0">
                          <a:solidFill>
                            <a:schemeClr val="dk1"/>
                          </a:solidFill>
                          <a:latin typeface="+mn-lt"/>
                          <a:ea typeface="+mn-ea"/>
                          <a:cs typeface="+mn-cs"/>
                        </a:rPr>
                        <a:t>Efficient Portfolio Management</a:t>
                      </a:r>
                    </a:p>
                  </a:txBody>
                  <a:tcPr anchor="ctr"/>
                </a:tc>
                <a:extLst>
                  <a:ext uri="{0D108BD9-81ED-4DB2-BD59-A6C34878D82A}">
                    <a16:rowId xmlns:a16="http://schemas.microsoft.com/office/drawing/2014/main" val="3216584122"/>
                  </a:ext>
                </a:extLst>
              </a:tr>
              <a:tr h="269627">
                <a:tc>
                  <a:txBody>
                    <a:bodyPr/>
                    <a:lstStyle/>
                    <a:p>
                      <a:pPr algn="ctr"/>
                      <a:r>
                        <a:rPr lang="fr-LU" sz="1100" b="1" dirty="0"/>
                        <a:t>EPTF</a:t>
                      </a:r>
                    </a:p>
                  </a:txBody>
                  <a:tcPr anchor="ctr"/>
                </a:tc>
                <a:tc>
                  <a:txBody>
                    <a:bodyPr/>
                    <a:lstStyle/>
                    <a:p>
                      <a:pPr algn="ctr"/>
                      <a:r>
                        <a:rPr lang="fr-LU" sz="1100" kern="1200" dirty="0" err="1">
                          <a:solidFill>
                            <a:schemeClr val="dk1"/>
                          </a:solidFill>
                          <a:latin typeface="+mn-lt"/>
                          <a:ea typeface="+mn-ea"/>
                          <a:cs typeface="+mn-cs"/>
                        </a:rPr>
                        <a:t>European</a:t>
                      </a:r>
                      <a:r>
                        <a:rPr lang="fr-LU" sz="1100" kern="1200" dirty="0">
                          <a:solidFill>
                            <a:schemeClr val="dk1"/>
                          </a:solidFill>
                          <a:latin typeface="+mn-lt"/>
                          <a:ea typeface="+mn-ea"/>
                          <a:cs typeface="+mn-cs"/>
                        </a:rPr>
                        <a:t> Post Trade Forum</a:t>
                      </a:r>
                    </a:p>
                  </a:txBody>
                  <a:tcPr anchor="ctr"/>
                </a:tc>
                <a:extLst>
                  <a:ext uri="{0D108BD9-81ED-4DB2-BD59-A6C34878D82A}">
                    <a16:rowId xmlns:a16="http://schemas.microsoft.com/office/drawing/2014/main" val="111059491"/>
                  </a:ext>
                </a:extLst>
              </a:tr>
              <a:tr h="269627">
                <a:tc>
                  <a:txBody>
                    <a:bodyPr/>
                    <a:lstStyle/>
                    <a:p>
                      <a:pPr algn="ctr"/>
                      <a:r>
                        <a:rPr lang="fr-LU" sz="1100" b="1" dirty="0"/>
                        <a:t>ESMA</a:t>
                      </a:r>
                    </a:p>
                  </a:txBody>
                  <a:tcPr anchor="ctr"/>
                </a:tc>
                <a:tc>
                  <a:txBody>
                    <a:bodyPr/>
                    <a:lstStyle/>
                    <a:p>
                      <a:pPr algn="ctr"/>
                      <a:r>
                        <a:rPr lang="en-GB" sz="1100" kern="1200" dirty="0">
                          <a:solidFill>
                            <a:schemeClr val="dk1"/>
                          </a:solidFill>
                          <a:latin typeface="+mn-lt"/>
                          <a:ea typeface="+mn-ea"/>
                          <a:cs typeface="+mn-cs"/>
                        </a:rPr>
                        <a:t>European Securities and Markets Authority</a:t>
                      </a:r>
                      <a:endParaRPr lang="fr-LU" sz="1100" kern="1200" dirty="0">
                        <a:solidFill>
                          <a:schemeClr val="dk1"/>
                        </a:solidFill>
                        <a:latin typeface="+mn-lt"/>
                        <a:ea typeface="+mn-ea"/>
                        <a:cs typeface="+mn-cs"/>
                      </a:endParaRPr>
                    </a:p>
                  </a:txBody>
                  <a:tcPr anchor="ctr"/>
                </a:tc>
                <a:extLst>
                  <a:ext uri="{0D108BD9-81ED-4DB2-BD59-A6C34878D82A}">
                    <a16:rowId xmlns:a16="http://schemas.microsoft.com/office/drawing/2014/main" val="1405734785"/>
                  </a:ext>
                </a:extLst>
              </a:tr>
              <a:tr h="269627">
                <a:tc>
                  <a:txBody>
                    <a:bodyPr/>
                    <a:lstStyle/>
                    <a:p>
                      <a:pPr algn="ctr"/>
                      <a:r>
                        <a:rPr lang="fr-LU" sz="1100" b="1" dirty="0"/>
                        <a:t>ETF</a:t>
                      </a:r>
                    </a:p>
                  </a:txBody>
                  <a:tcPr anchor="ctr"/>
                </a:tc>
                <a:tc>
                  <a:txBody>
                    <a:bodyPr/>
                    <a:lstStyle/>
                    <a:p>
                      <a:pPr algn="ctr"/>
                      <a:r>
                        <a:rPr lang="fr-LU" sz="1100" b="0" dirty="0"/>
                        <a:t>Exchange </a:t>
                      </a:r>
                      <a:r>
                        <a:rPr lang="fr-LU" sz="1100" b="0" dirty="0" err="1"/>
                        <a:t>Traded</a:t>
                      </a:r>
                      <a:r>
                        <a:rPr lang="fr-LU" sz="1100" b="0" dirty="0"/>
                        <a:t> </a:t>
                      </a:r>
                      <a:r>
                        <a:rPr lang="fr-LU" sz="1100" b="0" dirty="0" err="1"/>
                        <a:t>Fund</a:t>
                      </a:r>
                      <a:endParaRPr lang="fr-LU" sz="1100" b="0" dirty="0"/>
                    </a:p>
                  </a:txBody>
                  <a:tcPr anchor="ctr"/>
                </a:tc>
                <a:extLst>
                  <a:ext uri="{0D108BD9-81ED-4DB2-BD59-A6C34878D82A}">
                    <a16:rowId xmlns:a16="http://schemas.microsoft.com/office/drawing/2014/main" val="2468758537"/>
                  </a:ext>
                </a:extLst>
              </a:tr>
              <a:tr h="254000">
                <a:tc>
                  <a:txBody>
                    <a:bodyPr/>
                    <a:lstStyle/>
                    <a:p>
                      <a:pPr algn="ctr"/>
                      <a:r>
                        <a:rPr lang="fr-LU" sz="1100" b="1" dirty="0"/>
                        <a:t>EU</a:t>
                      </a:r>
                    </a:p>
                  </a:txBody>
                  <a:tcPr anchor="ctr"/>
                </a:tc>
                <a:tc>
                  <a:txBody>
                    <a:bodyPr/>
                    <a:lstStyle/>
                    <a:p>
                      <a:pPr algn="ctr"/>
                      <a:r>
                        <a:rPr lang="fr-LU" sz="1100" b="0" dirty="0" err="1"/>
                        <a:t>European</a:t>
                      </a:r>
                      <a:r>
                        <a:rPr lang="fr-LU" sz="1100" b="0" dirty="0"/>
                        <a:t> Union</a:t>
                      </a:r>
                    </a:p>
                  </a:txBody>
                  <a:tcPr anchor="ctr"/>
                </a:tc>
                <a:extLst>
                  <a:ext uri="{0D108BD9-81ED-4DB2-BD59-A6C34878D82A}">
                    <a16:rowId xmlns:a16="http://schemas.microsoft.com/office/drawing/2014/main" val="3412002018"/>
                  </a:ext>
                </a:extLst>
              </a:tr>
              <a:tr h="254000">
                <a:tc>
                  <a:txBody>
                    <a:bodyPr/>
                    <a:lstStyle/>
                    <a:p>
                      <a:pPr algn="ctr"/>
                      <a:r>
                        <a:rPr lang="fr-LU" sz="1100" b="1" dirty="0"/>
                        <a:t>FOP</a:t>
                      </a:r>
                    </a:p>
                  </a:txBody>
                  <a:tcPr anchor="ctr"/>
                </a:tc>
                <a:tc>
                  <a:txBody>
                    <a:bodyPr/>
                    <a:lstStyle/>
                    <a:p>
                      <a:pPr algn="ctr"/>
                      <a:r>
                        <a:rPr lang="fr-LU" sz="1100" b="0" dirty="0"/>
                        <a:t>Free of </a:t>
                      </a:r>
                      <a:r>
                        <a:rPr lang="fr-LU" sz="1100" b="0" dirty="0" err="1"/>
                        <a:t>Payment</a:t>
                      </a:r>
                      <a:r>
                        <a:rPr lang="fr-LU" sz="1100" b="0" dirty="0"/>
                        <a:t> (no cash </a:t>
                      </a:r>
                      <a:r>
                        <a:rPr lang="fr-LU" sz="1100" b="0" dirty="0" err="1"/>
                        <a:t>exchanged</a:t>
                      </a:r>
                      <a:r>
                        <a:rPr lang="fr-LU" sz="1100" b="0" dirty="0"/>
                        <a:t>)</a:t>
                      </a:r>
                    </a:p>
                  </a:txBody>
                  <a:tcPr anchor="ctr"/>
                </a:tc>
                <a:extLst>
                  <a:ext uri="{0D108BD9-81ED-4DB2-BD59-A6C34878D82A}">
                    <a16:rowId xmlns:a16="http://schemas.microsoft.com/office/drawing/2014/main" val="4193764402"/>
                  </a:ext>
                </a:extLst>
              </a:tr>
              <a:tr h="254000">
                <a:tc>
                  <a:txBody>
                    <a:bodyPr/>
                    <a:lstStyle/>
                    <a:p>
                      <a:pPr algn="ctr"/>
                      <a:r>
                        <a:rPr lang="fr-FR" sz="1100" b="1" dirty="0"/>
                        <a:t>FX</a:t>
                      </a:r>
                      <a:endParaRPr lang="fr-LU" sz="1100" b="1" dirty="0"/>
                    </a:p>
                  </a:txBody>
                  <a:tcPr anchor="ctr"/>
                </a:tc>
                <a:tc>
                  <a:txBody>
                    <a:bodyPr/>
                    <a:lstStyle/>
                    <a:p>
                      <a:pPr algn="ctr"/>
                      <a:r>
                        <a:rPr lang="fr-FR" sz="1100" b="0" dirty="0" err="1"/>
                        <a:t>Foreign</a:t>
                      </a:r>
                      <a:r>
                        <a:rPr lang="fr-FR" sz="1100" b="0" dirty="0"/>
                        <a:t> exchange</a:t>
                      </a:r>
                      <a:endParaRPr lang="fr-LU" sz="1100" b="0" dirty="0"/>
                    </a:p>
                  </a:txBody>
                  <a:tcPr anchor="ctr"/>
                </a:tc>
                <a:extLst>
                  <a:ext uri="{0D108BD9-81ED-4DB2-BD59-A6C34878D82A}">
                    <a16:rowId xmlns:a16="http://schemas.microsoft.com/office/drawing/2014/main" val="10007"/>
                  </a:ext>
                </a:extLst>
              </a:tr>
              <a:tr h="25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LU" sz="1100" b="1" dirty="0"/>
                        <a:t>ICI</a:t>
                      </a:r>
                    </a:p>
                  </a:txBody>
                  <a:tcPr anchor="ctr"/>
                </a:tc>
                <a:tc>
                  <a:txBody>
                    <a:bodyPr/>
                    <a:lstStyle/>
                    <a:p>
                      <a:pPr lvl="0" algn="ctr"/>
                      <a:r>
                        <a:rPr lang="en-GB" sz="1100" dirty="0"/>
                        <a:t>Investment Company Institute</a:t>
                      </a:r>
                      <a:endParaRPr lang="fr-LU" sz="1100" b="0" dirty="0"/>
                    </a:p>
                  </a:txBody>
                  <a:tcPr anchor="ctr"/>
                </a:tc>
                <a:extLst>
                  <a:ext uri="{0D108BD9-81ED-4DB2-BD59-A6C34878D82A}">
                    <a16:rowId xmlns:a16="http://schemas.microsoft.com/office/drawing/2014/main" val="3998452380"/>
                  </a:ext>
                </a:extLst>
              </a:tr>
              <a:tr h="25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LU" sz="1100" b="1" dirty="0"/>
                        <a:t>MBI</a:t>
                      </a:r>
                    </a:p>
                  </a:txBody>
                  <a:tcPr anchor="ctr"/>
                </a:tc>
                <a:tc>
                  <a:txBody>
                    <a:bodyPr/>
                    <a:lstStyle/>
                    <a:p>
                      <a:pPr algn="ctr"/>
                      <a:r>
                        <a:rPr lang="fr-LU" sz="1100" b="0" dirty="0" err="1"/>
                        <a:t>Mandatory</a:t>
                      </a:r>
                      <a:r>
                        <a:rPr lang="fr-LU" sz="1100" b="0" dirty="0"/>
                        <a:t> </a:t>
                      </a:r>
                      <a:r>
                        <a:rPr lang="fr-LU" sz="1100" b="0" dirty="0" err="1"/>
                        <a:t>Buy</a:t>
                      </a:r>
                      <a:r>
                        <a:rPr lang="fr-LU" sz="1100" b="0"/>
                        <a:t>-In (CSDR)</a:t>
                      </a:r>
                      <a:endParaRPr lang="fr-LU" sz="1100" b="0" dirty="0"/>
                    </a:p>
                  </a:txBody>
                  <a:tcPr anchor="ctr"/>
                </a:tc>
                <a:extLst>
                  <a:ext uri="{0D108BD9-81ED-4DB2-BD59-A6C34878D82A}">
                    <a16:rowId xmlns:a16="http://schemas.microsoft.com/office/drawing/2014/main" val="3028079595"/>
                  </a:ext>
                </a:extLst>
              </a:tr>
              <a:tr h="25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LU" sz="1100" b="1" dirty="0"/>
                        <a:t>NAV</a:t>
                      </a:r>
                    </a:p>
                  </a:txBody>
                  <a:tcPr anchor="ctr"/>
                </a:tc>
                <a:tc>
                  <a:txBody>
                    <a:bodyPr/>
                    <a:lstStyle/>
                    <a:p>
                      <a:pPr algn="ctr"/>
                      <a:r>
                        <a:rPr lang="fr-LU" sz="1100" b="0" dirty="0"/>
                        <a:t>Net Asset Value</a:t>
                      </a:r>
                    </a:p>
                  </a:txBody>
                  <a:tcPr anchor="ctr"/>
                </a:tc>
                <a:extLst>
                  <a:ext uri="{0D108BD9-81ED-4DB2-BD59-A6C34878D82A}">
                    <a16:rowId xmlns:a16="http://schemas.microsoft.com/office/drawing/2014/main" val="1278180700"/>
                  </a:ext>
                </a:extLst>
              </a:tr>
              <a:tr h="25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LU" sz="1100" b="1" dirty="0"/>
                        <a:t>RTS</a:t>
                      </a:r>
                    </a:p>
                  </a:txBody>
                  <a:tcPr anchor="ctr"/>
                </a:tc>
                <a:tc>
                  <a:txBody>
                    <a:bodyPr/>
                    <a:lstStyle/>
                    <a:p>
                      <a:pPr algn="ctr"/>
                      <a:r>
                        <a:rPr lang="fr-LU" sz="1100" b="0" dirty="0" err="1"/>
                        <a:t>Regulatory</a:t>
                      </a:r>
                      <a:r>
                        <a:rPr lang="fr-LU" sz="1100" b="0" dirty="0"/>
                        <a:t> </a:t>
                      </a:r>
                      <a:r>
                        <a:rPr lang="fr-LU" sz="1100" b="0" dirty="0" err="1"/>
                        <a:t>Technical</a:t>
                      </a:r>
                      <a:r>
                        <a:rPr lang="fr-LU" sz="1100" b="0" dirty="0"/>
                        <a:t> Standards</a:t>
                      </a:r>
                    </a:p>
                  </a:txBody>
                  <a:tcPr anchor="ctr"/>
                </a:tc>
                <a:extLst>
                  <a:ext uri="{0D108BD9-81ED-4DB2-BD59-A6C34878D82A}">
                    <a16:rowId xmlns:a16="http://schemas.microsoft.com/office/drawing/2014/main" val="1390820868"/>
                  </a:ext>
                </a:extLst>
              </a:tr>
              <a:tr h="25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LU" sz="1100" b="1" dirty="0"/>
                        <a:t>SIFMA</a:t>
                      </a:r>
                    </a:p>
                  </a:txBody>
                  <a:tcPr anchor="ctr"/>
                </a:tc>
                <a:tc>
                  <a:txBody>
                    <a:bodyPr/>
                    <a:lstStyle/>
                    <a:p>
                      <a:pPr lvl="0" algn="ctr"/>
                      <a:r>
                        <a:rPr lang="en-GB" sz="1100" dirty="0"/>
                        <a:t>Securities Industry and Financial Markets Association</a:t>
                      </a:r>
                      <a:endParaRPr lang="fr-LU" sz="1100" b="0" dirty="0"/>
                    </a:p>
                  </a:txBody>
                  <a:tcPr anchor="ctr"/>
                </a:tc>
                <a:extLst>
                  <a:ext uri="{0D108BD9-81ED-4DB2-BD59-A6C34878D82A}">
                    <a16:rowId xmlns:a16="http://schemas.microsoft.com/office/drawing/2014/main" val="322419845"/>
                  </a:ext>
                </a:extLst>
              </a:tr>
              <a:tr h="254000">
                <a:tc>
                  <a:txBody>
                    <a:bodyPr/>
                    <a:lstStyle/>
                    <a:p>
                      <a:pPr algn="ctr"/>
                      <a:r>
                        <a:rPr lang="fr-LU" sz="1100" b="1" dirty="0"/>
                        <a:t>TD</a:t>
                      </a:r>
                    </a:p>
                  </a:txBody>
                  <a:tcPr anchor="ctr"/>
                </a:tc>
                <a:tc>
                  <a:txBody>
                    <a:bodyPr/>
                    <a:lstStyle/>
                    <a:p>
                      <a:pPr algn="ctr"/>
                      <a:r>
                        <a:rPr lang="fr-LU" sz="1100" b="0" dirty="0"/>
                        <a:t>Trade Date</a:t>
                      </a:r>
                    </a:p>
                  </a:txBody>
                  <a:tcPr anchor="ctr"/>
                </a:tc>
                <a:extLst>
                  <a:ext uri="{0D108BD9-81ED-4DB2-BD59-A6C34878D82A}">
                    <a16:rowId xmlns:a16="http://schemas.microsoft.com/office/drawing/2014/main" val="3414134288"/>
                  </a:ext>
                </a:extLst>
              </a:tr>
              <a:tr h="254000">
                <a:tc>
                  <a:txBody>
                    <a:bodyPr/>
                    <a:lstStyle/>
                    <a:p>
                      <a:pPr algn="ctr"/>
                      <a:r>
                        <a:rPr lang="fr-LU" sz="1100" b="1" dirty="0"/>
                        <a:t>SD</a:t>
                      </a:r>
                    </a:p>
                  </a:txBody>
                  <a:tcPr anchor="ctr"/>
                </a:tc>
                <a:tc>
                  <a:txBody>
                    <a:bodyPr/>
                    <a:lstStyle/>
                    <a:p>
                      <a:pPr algn="ctr"/>
                      <a:r>
                        <a:rPr lang="fr-LU" sz="1100" b="0" dirty="0" err="1"/>
                        <a:t>Settlement</a:t>
                      </a:r>
                      <a:r>
                        <a:rPr lang="fr-LU" sz="1100" b="0" dirty="0"/>
                        <a:t> Date</a:t>
                      </a:r>
                    </a:p>
                  </a:txBody>
                  <a:tcPr anchor="ctr"/>
                </a:tc>
                <a:extLst>
                  <a:ext uri="{0D108BD9-81ED-4DB2-BD59-A6C34878D82A}">
                    <a16:rowId xmlns:a16="http://schemas.microsoft.com/office/drawing/2014/main" val="1788858628"/>
                  </a:ext>
                </a:extLst>
              </a:tr>
              <a:tr h="256851">
                <a:tc>
                  <a:txBody>
                    <a:bodyPr/>
                    <a:lstStyle/>
                    <a:p>
                      <a:pPr algn="ctr"/>
                      <a:r>
                        <a:rPr lang="fr-FR" sz="1100" b="1" dirty="0"/>
                        <a:t>UCITS</a:t>
                      </a:r>
                      <a:endParaRPr lang="fr-LU" sz="1100" b="1" dirty="0"/>
                    </a:p>
                  </a:txBody>
                  <a:tcPr anchor="ctr"/>
                </a:tc>
                <a:tc>
                  <a:txBody>
                    <a:bodyPr/>
                    <a:lstStyle/>
                    <a:p>
                      <a:pPr algn="ctr"/>
                      <a:r>
                        <a:rPr lang="fr-FR" sz="1100" b="0" dirty="0" err="1"/>
                        <a:t>Undertaking</a:t>
                      </a:r>
                      <a:r>
                        <a:rPr lang="fr-FR" sz="1100" b="0" dirty="0"/>
                        <a:t> for Collective Investment in </a:t>
                      </a:r>
                      <a:r>
                        <a:rPr lang="fr-FR" sz="1100" b="0" dirty="0" err="1"/>
                        <a:t>Transferable</a:t>
                      </a:r>
                      <a:r>
                        <a:rPr lang="fr-FR" sz="1100" b="0" dirty="0"/>
                        <a:t> Securities</a:t>
                      </a:r>
                      <a:endParaRPr lang="fr-LU" sz="1100" b="0" dirty="0"/>
                    </a:p>
                  </a:txBody>
                  <a:tcPr anchor="ctr"/>
                </a:tc>
                <a:extLst>
                  <a:ext uri="{0D108BD9-81ED-4DB2-BD59-A6C34878D82A}">
                    <a16:rowId xmlns:a16="http://schemas.microsoft.com/office/drawing/2014/main" val="10013"/>
                  </a:ext>
                </a:extLst>
              </a:tr>
              <a:tr h="254000">
                <a:tc>
                  <a:txBody>
                    <a:bodyPr/>
                    <a:lstStyle/>
                    <a:p>
                      <a:pPr algn="ctr"/>
                      <a:r>
                        <a:rPr lang="fr-LU" sz="1100" b="1" dirty="0"/>
                        <a:t>VD</a:t>
                      </a:r>
                    </a:p>
                  </a:txBody>
                  <a:tcPr anchor="ctr"/>
                </a:tc>
                <a:tc>
                  <a:txBody>
                    <a:bodyPr/>
                    <a:lstStyle/>
                    <a:p>
                      <a:pPr algn="ctr"/>
                      <a:r>
                        <a:rPr lang="fr-LU" sz="1100" b="0" dirty="0"/>
                        <a:t>Value Date</a:t>
                      </a:r>
                    </a:p>
                  </a:txBody>
                  <a:tcPr anchor="ctr"/>
                </a:tc>
                <a:extLst>
                  <a:ext uri="{0D108BD9-81ED-4DB2-BD59-A6C34878D82A}">
                    <a16:rowId xmlns:a16="http://schemas.microsoft.com/office/drawing/2014/main" val="361278830"/>
                  </a:ext>
                </a:extLst>
              </a:tr>
            </a:tbl>
          </a:graphicData>
        </a:graphic>
      </p:graphicFrame>
      <p:sp>
        <p:nvSpPr>
          <p:cNvPr id="11" name="Title 1">
            <a:extLst>
              <a:ext uri="{FF2B5EF4-FFF2-40B4-BE49-F238E27FC236}">
                <a16:creationId xmlns:a16="http://schemas.microsoft.com/office/drawing/2014/main" id="{5FB51D5A-154B-40B2-A995-6BA0E65B8CFB}"/>
              </a:ext>
            </a:extLst>
          </p:cNvPr>
          <p:cNvSpPr txBox="1">
            <a:spLocks/>
          </p:cNvSpPr>
          <p:nvPr/>
        </p:nvSpPr>
        <p:spPr bwMode="auto">
          <a:xfrm>
            <a:off x="2000256" y="6597355"/>
            <a:ext cx="2790895" cy="2452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fr-LU" sz="900" dirty="0"/>
              <a:t>© </a:t>
            </a:r>
            <a:r>
              <a:rPr lang="fr-FR" sz="900" dirty="0">
                <a:solidFill>
                  <a:schemeClr val="tx1">
                    <a:lumMod val="50000"/>
                    <a:lumOff val="50000"/>
                  </a:schemeClr>
                </a:solidFill>
              </a:rPr>
              <a:t>ALFI 2023</a:t>
            </a:r>
            <a:endParaRPr lang="fr-LU" sz="900" dirty="0">
              <a:solidFill>
                <a:schemeClr val="tx1">
                  <a:lumMod val="50000"/>
                  <a:lumOff val="50000"/>
                </a:schemeClr>
              </a:solidFill>
            </a:endParaRPr>
          </a:p>
        </p:txBody>
      </p:sp>
    </p:spTree>
    <p:extLst>
      <p:ext uri="{BB962C8B-B14F-4D97-AF65-F5344CB8AC3E}">
        <p14:creationId xmlns:p14="http://schemas.microsoft.com/office/powerpoint/2010/main" val="3031593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p:txBody>
          <a:bodyPr/>
          <a:lstStyle/>
          <a:p>
            <a:pPr algn="r">
              <a:defRPr/>
            </a:pPr>
            <a:fld id="{0C1A43FE-59B8-4166-A9BA-B2B9347C9C86}" type="slidenum">
              <a:rPr lang="en-GB" sz="1200">
                <a:solidFill>
                  <a:prstClr val="black">
                    <a:tint val="75000"/>
                  </a:prstClr>
                </a:solidFill>
                <a:latin typeface="Calibri" panose="020F0502020204030204"/>
              </a:rPr>
              <a:pPr algn="r">
                <a:defRPr/>
              </a:pPr>
              <a:t>17</a:t>
            </a:fld>
            <a:endParaRPr lang="en-GB" sz="1200">
              <a:solidFill>
                <a:prstClr val="black">
                  <a:tint val="75000"/>
                </a:prstClr>
              </a:solidFill>
              <a:latin typeface="Calibri" panose="020F0502020204030204"/>
            </a:endParaRPr>
          </a:p>
        </p:txBody>
      </p:sp>
      <p:sp>
        <p:nvSpPr>
          <p:cNvPr id="9" name="Rectangle 8">
            <a:extLst>
              <a:ext uri="{FF2B5EF4-FFF2-40B4-BE49-F238E27FC236}">
                <a16:creationId xmlns:a16="http://schemas.microsoft.com/office/drawing/2014/main" id="{19C3EFDF-811C-4F71-BF57-6C82782687CF}"/>
              </a:ext>
            </a:extLst>
          </p:cNvPr>
          <p:cNvSpPr/>
          <p:nvPr/>
        </p:nvSpPr>
        <p:spPr>
          <a:xfrm>
            <a:off x="5912851" y="6542809"/>
            <a:ext cx="705642" cy="246221"/>
          </a:xfrm>
          <a:prstGeom prst="rect">
            <a:avLst/>
          </a:prstGeom>
        </p:spPr>
        <p:txBody>
          <a:bodyPr wrap="none">
            <a:spAutoFit/>
          </a:bodyPr>
          <a:lstStyle/>
          <a:p>
            <a:pPr>
              <a:defRPr/>
            </a:pPr>
            <a:r>
              <a:rPr lang="fr-BE" sz="1000" dirty="0">
                <a:solidFill>
                  <a:prstClr val="white">
                    <a:lumMod val="75000"/>
                  </a:prstClr>
                </a:solidFill>
                <a:latin typeface="Calibri" panose="020F0502020204030204"/>
              </a:rPr>
              <a:t>INTERNAL</a:t>
            </a:r>
            <a:endParaRPr lang="en-GB" sz="1000" dirty="0">
              <a:solidFill>
                <a:prstClr val="white">
                  <a:lumMod val="75000"/>
                </a:prstClr>
              </a:solidFill>
              <a:latin typeface="Calibri" panose="020F0502020204030204"/>
            </a:endParaRPr>
          </a:p>
        </p:txBody>
      </p:sp>
      <p:sp>
        <p:nvSpPr>
          <p:cNvPr id="6" name="Title 3">
            <a:extLst>
              <a:ext uri="{FF2B5EF4-FFF2-40B4-BE49-F238E27FC236}">
                <a16:creationId xmlns:a16="http://schemas.microsoft.com/office/drawing/2014/main" id="{2A28DB88-4FFB-4DD7-B70C-750CBC324331}"/>
              </a:ext>
            </a:extLst>
          </p:cNvPr>
          <p:cNvSpPr txBox="1">
            <a:spLocks/>
          </p:cNvSpPr>
          <p:nvPr/>
        </p:nvSpPr>
        <p:spPr>
          <a:xfrm>
            <a:off x="2225967" y="228232"/>
            <a:ext cx="7428531" cy="494631"/>
          </a:xfrm>
          <a:prstGeom prst="rect">
            <a:avLst/>
          </a:prstGeom>
        </p:spPr>
        <p:txBody>
          <a:bodyPr vert="horz" wrap="square" lIns="0" tIns="0" rIns="0" bIns="0" rtlCol="0" anchor="b">
            <a:noAutofit/>
          </a:bodyPr>
          <a:lstStyle>
            <a:lvl1pPr defTabSz="685783">
              <a:lnSpc>
                <a:spcPct val="80000"/>
              </a:lnSpc>
              <a:spcBef>
                <a:spcPct val="0"/>
              </a:spcBef>
              <a:buNone/>
              <a:defRPr b="1">
                <a:latin typeface="Franklin Gothic Demi" panose="020B0703020102020204" pitchFamily="34" charset="0"/>
                <a:ea typeface="ＭＳ Ｐゴシック" pitchFamily="34" charset="-128"/>
                <a:cs typeface="Arial" panose="020B0604020202020204" pitchFamily="34" charset="0"/>
              </a:defRPr>
            </a:lvl1pPr>
          </a:lstStyle>
          <a:p>
            <a:r>
              <a:rPr lang="fr-LU" dirty="0"/>
              <a:t>Disclaimer</a:t>
            </a:r>
          </a:p>
        </p:txBody>
      </p:sp>
      <p:sp>
        <p:nvSpPr>
          <p:cNvPr id="10" name="Content Placeholder 2">
            <a:extLst>
              <a:ext uri="{FF2B5EF4-FFF2-40B4-BE49-F238E27FC236}">
                <a16:creationId xmlns:a16="http://schemas.microsoft.com/office/drawing/2014/main" id="{DAE91D33-C179-47D7-AC56-54DFF3ED2A09}"/>
              </a:ext>
            </a:extLst>
          </p:cNvPr>
          <p:cNvSpPr txBox="1">
            <a:spLocks/>
          </p:cNvSpPr>
          <p:nvPr/>
        </p:nvSpPr>
        <p:spPr>
          <a:xfrm>
            <a:off x="2225963" y="1484784"/>
            <a:ext cx="7813388" cy="2405898"/>
          </a:xfrm>
          <a:prstGeom prst="rect">
            <a:avLst/>
          </a:prstGeom>
          <a:ln>
            <a:solidFill>
              <a:schemeClr val="bg1">
                <a:lumMod val="75000"/>
              </a:schemeClr>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GB" sz="1051" dirty="0"/>
              <a:t>The present presentation represents a consensus expressed by the members of the ALFI having authored this presentation regarding their views of currently accepted practices and approaches to the duties of a counterparty vis-à-vis its settlement obligations and procedures. This presentation is not intended to be directional in nature but informative. This presentation does not represent legal advice. Whilst reasonable endeavours are taken to ensure that the information included in this presentation is accurate and up-to-date as at the date of publication, ALFI as well as its contributing authors do not accept any liability or responsibility for any loss or damage occasioned to any person acting or refraining from acting on any information contained in this presentation. Specialist legal or other professional advice should be sought in case of any specific questions and/or queries in regard of the topics touched upon in this presentation. This presentation has not been reviewed and/or validated by any financial sector supervisory authority. </a:t>
            </a:r>
            <a:endParaRPr lang="fr-LU" sz="1051" dirty="0"/>
          </a:p>
          <a:p>
            <a:pPr marL="0" indent="0">
              <a:buNone/>
            </a:pPr>
            <a:endParaRPr lang="en-GB" sz="1051" dirty="0"/>
          </a:p>
          <a:p>
            <a:pPr marL="0" indent="0">
              <a:buNone/>
            </a:pPr>
            <a:endParaRPr lang="fr-LU" sz="1051" dirty="0"/>
          </a:p>
          <a:p>
            <a:pPr marL="0" indent="0">
              <a:buNone/>
            </a:pPr>
            <a:endParaRPr lang="fr-LU" sz="1051" dirty="0"/>
          </a:p>
        </p:txBody>
      </p:sp>
      <p:sp>
        <p:nvSpPr>
          <p:cNvPr id="11" name="Title 1">
            <a:extLst>
              <a:ext uri="{FF2B5EF4-FFF2-40B4-BE49-F238E27FC236}">
                <a16:creationId xmlns:a16="http://schemas.microsoft.com/office/drawing/2014/main" id="{362FCD8B-7739-45BB-AD5E-A537B8DFE1C2}"/>
              </a:ext>
            </a:extLst>
          </p:cNvPr>
          <p:cNvSpPr txBox="1">
            <a:spLocks/>
          </p:cNvSpPr>
          <p:nvPr/>
        </p:nvSpPr>
        <p:spPr bwMode="auto">
          <a:xfrm>
            <a:off x="2000256" y="6597355"/>
            <a:ext cx="2790895" cy="2452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fr-LU" sz="900" dirty="0"/>
              <a:t>© </a:t>
            </a:r>
            <a:r>
              <a:rPr lang="fr-FR" sz="900" dirty="0">
                <a:solidFill>
                  <a:schemeClr val="tx1">
                    <a:lumMod val="50000"/>
                    <a:lumOff val="50000"/>
                  </a:schemeClr>
                </a:solidFill>
              </a:rPr>
              <a:t>ALFI 2023</a:t>
            </a:r>
            <a:endParaRPr lang="fr-LU" sz="900" dirty="0">
              <a:solidFill>
                <a:schemeClr val="tx1">
                  <a:lumMod val="50000"/>
                  <a:lumOff val="50000"/>
                </a:schemeClr>
              </a:solidFill>
            </a:endParaRPr>
          </a:p>
        </p:txBody>
      </p:sp>
    </p:spTree>
    <p:extLst>
      <p:ext uri="{BB962C8B-B14F-4D97-AF65-F5344CB8AC3E}">
        <p14:creationId xmlns:p14="http://schemas.microsoft.com/office/powerpoint/2010/main" val="2284607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5F439B-BC7C-4B03-A228-23EAF8EA0EE3}"/>
              </a:ext>
            </a:extLst>
          </p:cNvPr>
          <p:cNvSpPr>
            <a:spLocks noGrp="1"/>
          </p:cNvSpPr>
          <p:nvPr>
            <p:ph type="title"/>
          </p:nvPr>
        </p:nvSpPr>
        <p:spPr>
          <a:xfrm>
            <a:off x="669990" y="3096602"/>
            <a:ext cx="2099935" cy="664797"/>
          </a:xfrm>
        </p:spPr>
        <p:txBody>
          <a:bodyPr/>
          <a:lstStyle/>
          <a:p>
            <a:r>
              <a:rPr lang="en-GB" dirty="0"/>
              <a:t>Content</a:t>
            </a:r>
          </a:p>
        </p:txBody>
      </p:sp>
      <p:sp>
        <p:nvSpPr>
          <p:cNvPr id="5" name="Content Placeholder 2">
            <a:extLst>
              <a:ext uri="{FF2B5EF4-FFF2-40B4-BE49-F238E27FC236}">
                <a16:creationId xmlns:a16="http://schemas.microsoft.com/office/drawing/2014/main" id="{FE883907-0C95-4B1B-9BD0-86C39A37A59A}"/>
              </a:ext>
            </a:extLst>
          </p:cNvPr>
          <p:cNvSpPr txBox="1">
            <a:spLocks/>
          </p:cNvSpPr>
          <p:nvPr/>
        </p:nvSpPr>
        <p:spPr>
          <a:xfrm>
            <a:off x="3542185" y="905512"/>
            <a:ext cx="7914709" cy="5091871"/>
          </a:xfrm>
          <a:prstGeom prst="rect">
            <a:avLst/>
          </a:prstGeom>
          <a:solidFill>
            <a:schemeClr val="bg1"/>
          </a:solidFill>
        </p:spPr>
        <p:txBody>
          <a:bodyPr>
            <a:noAutofit/>
          </a:bodyPr>
          <a:lstStyle>
            <a:lvl1pPr marL="0" indent="0" algn="l" defTabSz="685800" rtl="0" eaLnBrk="1" latinLnBrk="0" hangingPunct="1">
              <a:lnSpc>
                <a:spcPct val="110000"/>
              </a:lnSpc>
              <a:spcBef>
                <a:spcPts val="600"/>
              </a:spcBef>
              <a:buFont typeface="Arial" panose="020B0604020202020204" pitchFamily="34" charset="0"/>
              <a:buNone/>
              <a:defRPr sz="1300" kern="1200">
                <a:solidFill>
                  <a:schemeClr val="tx1"/>
                </a:solidFill>
                <a:latin typeface="+mn-lt"/>
                <a:ea typeface="+mn-ea"/>
                <a:cs typeface="+mn-cs"/>
              </a:defRPr>
            </a:lvl1pPr>
            <a:lvl2pPr marL="147638" indent="-147638" algn="l" defTabSz="685800" rtl="0" eaLnBrk="1" latinLnBrk="0" hangingPunct="1">
              <a:lnSpc>
                <a:spcPct val="110000"/>
              </a:lnSpc>
              <a:spcBef>
                <a:spcPts val="600"/>
              </a:spcBef>
              <a:buSzPct val="100000"/>
              <a:buFontTx/>
              <a:buBlip>
                <a:blip r:embed="rId3"/>
              </a:buBlip>
              <a:defRPr sz="1300" kern="1200">
                <a:solidFill>
                  <a:schemeClr val="tx1"/>
                </a:solidFill>
                <a:latin typeface="+mn-lt"/>
                <a:ea typeface="+mn-ea"/>
                <a:cs typeface="+mn-cs"/>
              </a:defRPr>
            </a:lvl2pPr>
            <a:lvl3pPr marL="346075" indent="-193675" algn="l" defTabSz="685800" rtl="0" eaLnBrk="1" latinLnBrk="0" hangingPunct="1">
              <a:lnSpc>
                <a:spcPct val="110000"/>
              </a:lnSpc>
              <a:spcBef>
                <a:spcPts val="200"/>
              </a:spcBef>
              <a:buFont typeface="Segoe ui" panose="020B0502040204020203" pitchFamily="34" charset="0"/>
              <a:buChar char="−"/>
              <a:defRPr sz="1300" kern="1200">
                <a:solidFill>
                  <a:schemeClr val="tx1"/>
                </a:solidFill>
                <a:latin typeface="+mn-lt"/>
                <a:ea typeface="+mn-ea"/>
                <a:cs typeface="+mn-cs"/>
              </a:defRPr>
            </a:lvl3pPr>
            <a:lvl4pPr marL="350838" indent="0" algn="l" defTabSz="685800" rtl="0" eaLnBrk="1" latinLnBrk="0" hangingPunct="1">
              <a:lnSpc>
                <a:spcPct val="110000"/>
              </a:lnSpc>
              <a:spcBef>
                <a:spcPts val="200"/>
              </a:spcBef>
              <a:buFont typeface="Arial" panose="020B0604020202020204" pitchFamily="34" charset="0"/>
              <a:buNone/>
              <a:defRPr sz="1100" kern="1200">
                <a:solidFill>
                  <a:schemeClr val="tx2"/>
                </a:solidFill>
                <a:latin typeface="+mn-lt"/>
                <a:ea typeface="+mn-ea"/>
                <a:cs typeface="+mn-cs"/>
              </a:defRPr>
            </a:lvl4pPr>
            <a:lvl5pPr marL="0" indent="0" algn="l" defTabSz="685800" rtl="0" eaLnBrk="1" latinLnBrk="0" hangingPunct="1">
              <a:lnSpc>
                <a:spcPct val="120000"/>
              </a:lnSpc>
              <a:spcBef>
                <a:spcPts val="3600"/>
              </a:spcBef>
              <a:buFont typeface="Arial" panose="020B0604020202020204" pitchFamily="34" charset="0"/>
              <a:buNone/>
              <a:defRPr sz="160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1" indent="-514338">
              <a:lnSpc>
                <a:spcPct val="150000"/>
              </a:lnSpc>
              <a:buFont typeface="+mj-lt"/>
              <a:buAutoNum type="romanUcPeriod"/>
            </a:pPr>
            <a:r>
              <a:rPr lang="en-GB" sz="2400" dirty="0">
                <a:solidFill>
                  <a:schemeClr val="accent1"/>
                </a:solidFill>
                <a:latin typeface="+mj-lt"/>
              </a:rPr>
              <a:t>Impact of the reduction of the securities settlement  </a:t>
            </a:r>
          </a:p>
          <a:p>
            <a:pPr marL="0" lvl="1" indent="0">
              <a:lnSpc>
                <a:spcPct val="150000"/>
              </a:lnSpc>
              <a:buNone/>
            </a:pPr>
            <a:r>
              <a:rPr lang="en-GB" sz="2400" dirty="0">
                <a:solidFill>
                  <a:schemeClr val="accent1"/>
                </a:solidFill>
                <a:latin typeface="+mj-lt"/>
              </a:rPr>
              <a:t>          cycle in the operations of market players (Q1-Q4)</a:t>
            </a:r>
          </a:p>
          <a:p>
            <a:pPr marL="57162" lvl="1" indent="-571500">
              <a:lnSpc>
                <a:spcPct val="150000"/>
              </a:lnSpc>
              <a:buFont typeface="+mj-lt"/>
              <a:buAutoNum type="romanUcPeriod" startAt="2"/>
            </a:pPr>
            <a:r>
              <a:rPr lang="en-GB" sz="2400" dirty="0">
                <a:solidFill>
                  <a:schemeClr val="accent2"/>
                </a:solidFill>
                <a:latin typeface="+mj-lt"/>
              </a:rPr>
              <a:t>Costs and benefits of a shorter securities</a:t>
            </a:r>
          </a:p>
          <a:p>
            <a:pPr marL="0" lvl="1" indent="0">
              <a:lnSpc>
                <a:spcPct val="150000"/>
              </a:lnSpc>
              <a:buNone/>
            </a:pPr>
            <a:r>
              <a:rPr lang="en-GB" sz="2400" dirty="0">
                <a:solidFill>
                  <a:schemeClr val="accent2"/>
                </a:solidFill>
                <a:latin typeface="+mj-lt"/>
              </a:rPr>
              <a:t>           settlement  cycle (Q5-Q14)</a:t>
            </a:r>
            <a:endParaRPr lang="en-IE" sz="2400" dirty="0">
              <a:solidFill>
                <a:schemeClr val="accent2"/>
              </a:solidFill>
              <a:latin typeface="+mj-lt"/>
            </a:endParaRPr>
          </a:p>
          <a:p>
            <a:pPr marL="12" lvl="1" indent="-514350">
              <a:lnSpc>
                <a:spcPct val="150000"/>
              </a:lnSpc>
              <a:buFont typeface="+mj-lt"/>
              <a:buAutoNum type="romanUcPeriod" startAt="3"/>
            </a:pPr>
            <a:r>
              <a:rPr lang="en-GB" sz="2400" dirty="0">
                <a:solidFill>
                  <a:schemeClr val="accent3"/>
                </a:solidFill>
                <a:latin typeface="+mj-lt"/>
              </a:rPr>
              <a:t>How and when to move to a shorter securities </a:t>
            </a:r>
          </a:p>
          <a:p>
            <a:pPr marL="0" lvl="1" indent="0">
              <a:lnSpc>
                <a:spcPct val="150000"/>
              </a:lnSpc>
              <a:buNone/>
            </a:pPr>
            <a:r>
              <a:rPr lang="en-GB" sz="2400" dirty="0">
                <a:solidFill>
                  <a:schemeClr val="accent3"/>
                </a:solidFill>
                <a:latin typeface="+mj-lt"/>
              </a:rPr>
              <a:t>          settlement cycle (Q15-Q20)</a:t>
            </a:r>
            <a:endParaRPr lang="en-IE" sz="2400" dirty="0">
              <a:solidFill>
                <a:schemeClr val="accent3"/>
              </a:solidFill>
              <a:latin typeface="+mj-lt"/>
            </a:endParaRPr>
          </a:p>
          <a:p>
            <a:pPr marL="12" lvl="1" indent="-514350" defTabSz="685783">
              <a:lnSpc>
                <a:spcPct val="150000"/>
              </a:lnSpc>
              <a:buFont typeface="+mj-lt"/>
              <a:buAutoNum type="romanUcPeriod" startAt="4"/>
            </a:pPr>
            <a:r>
              <a:rPr lang="en-GB" sz="2400" dirty="0">
                <a:solidFill>
                  <a:schemeClr val="accent5"/>
                </a:solidFill>
                <a:latin typeface="+mj-lt"/>
              </a:rPr>
              <a:t>International developments on settlement cycles </a:t>
            </a:r>
          </a:p>
          <a:p>
            <a:pPr marL="0" lvl="1" indent="0" defTabSz="685783">
              <a:lnSpc>
                <a:spcPct val="150000"/>
              </a:lnSpc>
              <a:buNone/>
            </a:pPr>
            <a:r>
              <a:rPr lang="en-GB" sz="2400" dirty="0">
                <a:solidFill>
                  <a:schemeClr val="accent5"/>
                </a:solidFill>
                <a:latin typeface="+mj-lt"/>
              </a:rPr>
              <a:t>         and their impact on the Union's capital markets (Q21-Q27)</a:t>
            </a:r>
            <a:endParaRPr lang="en-GB" sz="2400" dirty="0">
              <a:solidFill>
                <a:schemeClr val="accent2"/>
              </a:solidFill>
              <a:latin typeface="+mj-lt"/>
            </a:endParaRPr>
          </a:p>
        </p:txBody>
      </p:sp>
    </p:spTree>
    <p:extLst>
      <p:ext uri="{BB962C8B-B14F-4D97-AF65-F5344CB8AC3E}">
        <p14:creationId xmlns:p14="http://schemas.microsoft.com/office/powerpoint/2010/main" val="3478791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p:txBody>
          <a:bodyPr/>
          <a:lstStyle/>
          <a:p>
            <a:pPr algn="r">
              <a:defRPr/>
            </a:pPr>
            <a:fld id="{0C1A43FE-59B8-4166-A9BA-B2B9347C9C86}" type="slidenum">
              <a:rPr lang="en-GB" sz="1200">
                <a:solidFill>
                  <a:prstClr val="black">
                    <a:tint val="75000"/>
                  </a:prstClr>
                </a:solidFill>
                <a:latin typeface="Calibri" panose="020F0502020204030204"/>
              </a:rPr>
              <a:pPr algn="r">
                <a:defRPr/>
              </a:pPr>
              <a:t>3</a:t>
            </a:fld>
            <a:endParaRPr lang="en-GB" sz="1200">
              <a:solidFill>
                <a:prstClr val="black">
                  <a:tint val="75000"/>
                </a:prstClr>
              </a:solidFill>
              <a:latin typeface="Calibri" panose="020F0502020204030204"/>
            </a:endParaRPr>
          </a:p>
        </p:txBody>
      </p:sp>
      <p:sp>
        <p:nvSpPr>
          <p:cNvPr id="9" name="Rectangle 8">
            <a:extLst>
              <a:ext uri="{FF2B5EF4-FFF2-40B4-BE49-F238E27FC236}">
                <a16:creationId xmlns:a16="http://schemas.microsoft.com/office/drawing/2014/main" id="{19C3EFDF-811C-4F71-BF57-6C82782687CF}"/>
              </a:ext>
            </a:extLst>
          </p:cNvPr>
          <p:cNvSpPr/>
          <p:nvPr/>
        </p:nvSpPr>
        <p:spPr>
          <a:xfrm>
            <a:off x="5912851" y="6542809"/>
            <a:ext cx="705642" cy="246221"/>
          </a:xfrm>
          <a:prstGeom prst="rect">
            <a:avLst/>
          </a:prstGeom>
        </p:spPr>
        <p:txBody>
          <a:bodyPr wrap="none">
            <a:spAutoFit/>
          </a:bodyPr>
          <a:lstStyle/>
          <a:p>
            <a:pPr>
              <a:defRPr/>
            </a:pPr>
            <a:r>
              <a:rPr lang="fr-BE" sz="1000" dirty="0">
                <a:solidFill>
                  <a:prstClr val="white">
                    <a:lumMod val="75000"/>
                  </a:prstClr>
                </a:solidFill>
                <a:latin typeface="Calibri" panose="020F0502020204030204"/>
              </a:rPr>
              <a:t>INTERNAL</a:t>
            </a:r>
            <a:endParaRPr lang="en-GB" sz="1000" dirty="0">
              <a:solidFill>
                <a:prstClr val="white">
                  <a:lumMod val="75000"/>
                </a:prstClr>
              </a:solidFill>
              <a:latin typeface="Calibri" panose="020F0502020204030204"/>
            </a:endParaRPr>
          </a:p>
        </p:txBody>
      </p:sp>
      <p:sp>
        <p:nvSpPr>
          <p:cNvPr id="10" name="Title 3">
            <a:extLst>
              <a:ext uri="{FF2B5EF4-FFF2-40B4-BE49-F238E27FC236}">
                <a16:creationId xmlns:a16="http://schemas.microsoft.com/office/drawing/2014/main" id="{868AAEB6-15EF-43A3-8F58-3703473FD55F}"/>
              </a:ext>
            </a:extLst>
          </p:cNvPr>
          <p:cNvSpPr txBox="1">
            <a:spLocks/>
          </p:cNvSpPr>
          <p:nvPr/>
        </p:nvSpPr>
        <p:spPr>
          <a:xfrm>
            <a:off x="2108279" y="434423"/>
            <a:ext cx="7693992" cy="494631"/>
          </a:xfrm>
          <a:prstGeom prst="rect">
            <a:avLst/>
          </a:prstGeom>
        </p:spPr>
        <p:txBody>
          <a:bodyPr vert="horz" wrap="square" lIns="0" tIns="0" rIns="0" bIns="0" rtlCol="0" anchor="b">
            <a:noAutofit/>
          </a:bodyPr>
          <a:lstStyle>
            <a:lvl1pPr defTabSz="685783">
              <a:lnSpc>
                <a:spcPct val="80000"/>
              </a:lnSpc>
              <a:spcBef>
                <a:spcPct val="0"/>
              </a:spcBef>
              <a:buNone/>
              <a:defRPr b="1">
                <a:latin typeface="Franklin Gothic Demi" panose="020B0703020102020204" pitchFamily="34" charset="0"/>
                <a:ea typeface="ＭＳ Ｐゴシック" pitchFamily="34" charset="-128"/>
                <a:cs typeface="Arial" panose="020B0604020202020204" pitchFamily="34" charset="0"/>
              </a:defRPr>
            </a:lvl1pPr>
          </a:lstStyle>
          <a:p>
            <a:r>
              <a:rPr lang="fr-LU" dirty="0" err="1"/>
              <a:t>Executive</a:t>
            </a:r>
            <a:r>
              <a:rPr lang="fr-LU" dirty="0"/>
              <a:t> </a:t>
            </a:r>
            <a:r>
              <a:rPr lang="fr-LU" dirty="0" err="1"/>
              <a:t>summary</a:t>
            </a:r>
            <a:endParaRPr lang="fr-LU" dirty="0"/>
          </a:p>
        </p:txBody>
      </p:sp>
      <p:sp>
        <p:nvSpPr>
          <p:cNvPr id="8" name="Title 1">
            <a:extLst>
              <a:ext uri="{FF2B5EF4-FFF2-40B4-BE49-F238E27FC236}">
                <a16:creationId xmlns:a16="http://schemas.microsoft.com/office/drawing/2014/main" id="{C4B6B670-E2CD-4058-9A1E-54D80179D164}"/>
              </a:ext>
            </a:extLst>
          </p:cNvPr>
          <p:cNvSpPr txBox="1">
            <a:spLocks/>
          </p:cNvSpPr>
          <p:nvPr/>
        </p:nvSpPr>
        <p:spPr bwMode="auto">
          <a:xfrm>
            <a:off x="2000256" y="6597355"/>
            <a:ext cx="2790895" cy="2452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fr-LU" sz="900" dirty="0"/>
              <a:t>© </a:t>
            </a:r>
            <a:r>
              <a:rPr lang="fr-FR" sz="900" dirty="0">
                <a:solidFill>
                  <a:schemeClr val="tx1">
                    <a:lumMod val="50000"/>
                    <a:lumOff val="50000"/>
                  </a:schemeClr>
                </a:solidFill>
              </a:rPr>
              <a:t>ALFI 2023</a:t>
            </a:r>
            <a:endParaRPr lang="fr-LU" sz="900" dirty="0">
              <a:solidFill>
                <a:schemeClr val="tx1">
                  <a:lumMod val="50000"/>
                  <a:lumOff val="50000"/>
                </a:schemeClr>
              </a:solidFill>
            </a:endParaRPr>
          </a:p>
        </p:txBody>
      </p:sp>
      <p:sp>
        <p:nvSpPr>
          <p:cNvPr id="27" name="Rectangle 26">
            <a:extLst>
              <a:ext uri="{FF2B5EF4-FFF2-40B4-BE49-F238E27FC236}">
                <a16:creationId xmlns:a16="http://schemas.microsoft.com/office/drawing/2014/main" id="{5A5181B1-B1D6-4D8B-B999-DD2B1CEFD6CD}"/>
              </a:ext>
            </a:extLst>
          </p:cNvPr>
          <p:cNvSpPr/>
          <p:nvPr/>
        </p:nvSpPr>
        <p:spPr bwMode="auto">
          <a:xfrm>
            <a:off x="2104148" y="1124433"/>
            <a:ext cx="8545923" cy="48908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r>
              <a:rPr lang="en-GB" sz="1200" b="1" dirty="0">
                <a:solidFill>
                  <a:schemeClr val="accent1">
                    <a:lumMod val="75000"/>
                  </a:schemeClr>
                </a:solidFill>
              </a:rPr>
              <a:t>1.</a:t>
            </a:r>
            <a:r>
              <a:rPr lang="en-GB" sz="1200" dirty="0">
                <a:solidFill>
                  <a:schemeClr val="accent1">
                    <a:lumMod val="75000"/>
                  </a:schemeClr>
                </a:solidFill>
              </a:rPr>
              <a:t> The financial industry already experienced a shortening of the settlement cycle in 2014 when moving from T+3 to T+2, hence there is knowledge on how to deal with this type of initiative.</a:t>
            </a:r>
          </a:p>
          <a:p>
            <a:endParaRPr lang="en-GB" sz="1200" dirty="0">
              <a:solidFill>
                <a:schemeClr val="accent1">
                  <a:lumMod val="75000"/>
                </a:schemeClr>
              </a:solidFill>
            </a:endParaRPr>
          </a:p>
          <a:p>
            <a:r>
              <a:rPr lang="en-GB" sz="1200" b="1" dirty="0">
                <a:solidFill>
                  <a:schemeClr val="accent1">
                    <a:lumMod val="75000"/>
                  </a:schemeClr>
                </a:solidFill>
              </a:rPr>
              <a:t>2.</a:t>
            </a:r>
            <a:r>
              <a:rPr lang="en-GB" sz="1200" dirty="0">
                <a:solidFill>
                  <a:schemeClr val="accent1">
                    <a:lumMod val="75000"/>
                  </a:schemeClr>
                </a:solidFill>
              </a:rPr>
              <a:t> As regards the move to T+1 that the industry has now to face, the environment is more difficult. Indeed, some new constraints have to be considered:</a:t>
            </a:r>
          </a:p>
          <a:p>
            <a:pPr marL="685800" lvl="1" indent="-228600">
              <a:buFont typeface="+mj-lt"/>
              <a:buAutoNum type="alphaLcPeriod"/>
            </a:pPr>
            <a:r>
              <a:rPr lang="en-GB" sz="1200" dirty="0">
                <a:solidFill>
                  <a:schemeClr val="accent1">
                    <a:lumMod val="75000"/>
                  </a:schemeClr>
                </a:solidFill>
              </a:rPr>
              <a:t>fragmented market infrastructure in the EU (14 currencies, 17 CCPs, 31 CSDs) </a:t>
            </a:r>
          </a:p>
          <a:p>
            <a:pPr marL="685800" lvl="1" indent="-228600">
              <a:buFont typeface="+mj-lt"/>
              <a:buAutoNum type="alphaLcPeriod"/>
            </a:pPr>
            <a:r>
              <a:rPr lang="en-GB" sz="1200" dirty="0">
                <a:solidFill>
                  <a:schemeClr val="accent1">
                    <a:lumMod val="75000"/>
                  </a:schemeClr>
                </a:solidFill>
              </a:rPr>
              <a:t>specific regulatory requirements as regards</a:t>
            </a:r>
          </a:p>
          <a:p>
            <a:pPr marL="1200150" lvl="2" indent="-285750">
              <a:buFont typeface="+mj-lt"/>
              <a:buAutoNum type="romanLcPeriod"/>
            </a:pPr>
            <a:r>
              <a:rPr lang="en-GB" sz="1200" dirty="0">
                <a:solidFill>
                  <a:schemeClr val="accent1">
                    <a:lumMod val="75000"/>
                  </a:schemeClr>
                </a:solidFill>
              </a:rPr>
              <a:t>risk management</a:t>
            </a:r>
          </a:p>
          <a:p>
            <a:pPr marL="1200150" lvl="2" indent="-285750">
              <a:buFont typeface="+mj-lt"/>
              <a:buAutoNum type="romanLcPeriod"/>
            </a:pPr>
            <a:r>
              <a:rPr lang="en-GB" sz="1200" dirty="0">
                <a:solidFill>
                  <a:schemeClr val="accent1">
                    <a:lumMod val="75000"/>
                  </a:schemeClr>
                </a:solidFill>
              </a:rPr>
              <a:t>value for money with justification of costs charged to investors	</a:t>
            </a:r>
          </a:p>
          <a:p>
            <a:endParaRPr lang="en-GB" sz="1200" dirty="0">
              <a:solidFill>
                <a:schemeClr val="accent1">
                  <a:lumMod val="75000"/>
                </a:schemeClr>
              </a:solidFill>
            </a:endParaRPr>
          </a:p>
          <a:p>
            <a:r>
              <a:rPr lang="en-GB" sz="1200" b="1" dirty="0">
                <a:solidFill>
                  <a:schemeClr val="accent1">
                    <a:lumMod val="75000"/>
                  </a:schemeClr>
                </a:solidFill>
              </a:rPr>
              <a:t>3.</a:t>
            </a:r>
            <a:r>
              <a:rPr lang="en-GB" sz="1200" dirty="0">
                <a:solidFill>
                  <a:schemeClr val="accent1">
                    <a:lumMod val="75000"/>
                  </a:schemeClr>
                </a:solidFill>
              </a:rPr>
              <a:t> The rationale of the move to T+1 is mainly based on capital requirements reduction benefiting to the credit institutions selling financial product.</a:t>
            </a:r>
          </a:p>
          <a:p>
            <a:endParaRPr lang="en-GB" sz="1200" dirty="0">
              <a:solidFill>
                <a:schemeClr val="accent1">
                  <a:lumMod val="75000"/>
                </a:schemeClr>
              </a:solidFill>
            </a:endParaRPr>
          </a:p>
          <a:p>
            <a:r>
              <a:rPr lang="en-GB" sz="1200" b="1" dirty="0">
                <a:solidFill>
                  <a:schemeClr val="accent1">
                    <a:lumMod val="75000"/>
                  </a:schemeClr>
                </a:solidFill>
              </a:rPr>
              <a:t>4.</a:t>
            </a:r>
            <a:r>
              <a:rPr lang="en-GB" sz="1200" dirty="0">
                <a:solidFill>
                  <a:schemeClr val="accent1">
                    <a:lumMod val="75000"/>
                  </a:schemeClr>
                </a:solidFill>
              </a:rPr>
              <a:t> The move to T+1 has unfortunately no direct benefit for asset managers, who are net buyers of financial instruments. </a:t>
            </a:r>
          </a:p>
          <a:p>
            <a:endParaRPr lang="en-GB" sz="1200" dirty="0">
              <a:solidFill>
                <a:schemeClr val="accent1">
                  <a:lumMod val="75000"/>
                </a:schemeClr>
              </a:solidFill>
            </a:endParaRPr>
          </a:p>
          <a:p>
            <a:r>
              <a:rPr lang="en-GB" sz="1200" b="1" dirty="0">
                <a:solidFill>
                  <a:schemeClr val="accent1">
                    <a:lumMod val="75000"/>
                  </a:schemeClr>
                </a:solidFill>
              </a:rPr>
              <a:t>5.</a:t>
            </a:r>
            <a:r>
              <a:rPr lang="en-GB" sz="1200" dirty="0">
                <a:solidFill>
                  <a:schemeClr val="accent1">
                    <a:lumMod val="75000"/>
                  </a:schemeClr>
                </a:solidFill>
              </a:rPr>
              <a:t> The move to T+1 creates a liquidity mismatch between the settlement date of the fund (typically T+3) and the date of investment in US underlying (T+1). This mismatch generates a cost of trading rise (new cut-offs) as well as a cost of funding rise. The funds’ custodians will be in a position to propose more services to cover this mismatch.</a:t>
            </a:r>
          </a:p>
          <a:p>
            <a:endParaRPr lang="en-GB" sz="1200" dirty="0">
              <a:solidFill>
                <a:schemeClr val="accent1">
                  <a:lumMod val="75000"/>
                </a:schemeClr>
              </a:solidFill>
            </a:endParaRPr>
          </a:p>
          <a:p>
            <a:r>
              <a:rPr lang="en-GB" sz="1200" b="1" dirty="0">
                <a:solidFill>
                  <a:schemeClr val="accent1">
                    <a:lumMod val="75000"/>
                  </a:schemeClr>
                </a:solidFill>
              </a:rPr>
              <a:t>6.</a:t>
            </a:r>
            <a:r>
              <a:rPr lang="en-GB" sz="1200" dirty="0">
                <a:solidFill>
                  <a:schemeClr val="accent1">
                    <a:lumMod val="75000"/>
                  </a:schemeClr>
                </a:solidFill>
              </a:rPr>
              <a:t> Against this background, the longer the transition period between the US T+1 and the EU T+1 go-live (ca. 4 years), the more detrimental it will be for asset managers.</a:t>
            </a:r>
          </a:p>
          <a:p>
            <a:endParaRPr lang="en-GB" sz="1200" dirty="0">
              <a:solidFill>
                <a:schemeClr val="accent1">
                  <a:lumMod val="75000"/>
                </a:schemeClr>
              </a:solidFill>
            </a:endParaRPr>
          </a:p>
          <a:p>
            <a:r>
              <a:rPr lang="en-GB" sz="1200" b="1" dirty="0">
                <a:solidFill>
                  <a:schemeClr val="accent1">
                    <a:lumMod val="75000"/>
                  </a:schemeClr>
                </a:solidFill>
              </a:rPr>
              <a:t>7.</a:t>
            </a:r>
            <a:r>
              <a:rPr lang="en-GB" sz="1200" dirty="0">
                <a:solidFill>
                  <a:schemeClr val="accent1">
                    <a:lumMod val="75000"/>
                  </a:schemeClr>
                </a:solidFill>
              </a:rPr>
              <a:t> It is likely that certain asset managers will be able to isolate the specific T+1 cost and will pass them on to the end investors.</a:t>
            </a:r>
          </a:p>
        </p:txBody>
      </p:sp>
    </p:spTree>
    <p:extLst>
      <p:ext uri="{BB962C8B-B14F-4D97-AF65-F5344CB8AC3E}">
        <p14:creationId xmlns:p14="http://schemas.microsoft.com/office/powerpoint/2010/main" val="606592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à coins arrondis 4">
            <a:extLst>
              <a:ext uri="{FF2B5EF4-FFF2-40B4-BE49-F238E27FC236}">
                <a16:creationId xmlns:a16="http://schemas.microsoft.com/office/drawing/2014/main" id="{9C5BF4DC-D0EE-4C91-9AC0-C92998754809}"/>
              </a:ext>
            </a:extLst>
          </p:cNvPr>
          <p:cNvSpPr/>
          <p:nvPr/>
        </p:nvSpPr>
        <p:spPr bwMode="auto">
          <a:xfrm>
            <a:off x="2890982" y="1740937"/>
            <a:ext cx="3415908" cy="1410979"/>
          </a:xfrm>
          <a:prstGeom prst="homePlate">
            <a:avLst>
              <a:gd name="adj" fmla="val 34579"/>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400" dirty="0">
                <a:solidFill>
                  <a:schemeClr val="accent1">
                    <a:lumMod val="75000"/>
                  </a:schemeClr>
                </a:solidFill>
              </a:rPr>
              <a:t>Trading</a:t>
            </a:r>
          </a:p>
        </p:txBody>
      </p:sp>
      <p:sp>
        <p:nvSpPr>
          <p:cNvPr id="7" name="Slide Number Placeholder 6"/>
          <p:cNvSpPr>
            <a:spLocks noGrp="1"/>
          </p:cNvSpPr>
          <p:nvPr>
            <p:ph type="sldNum" sz="quarter" idx="4294967295"/>
          </p:nvPr>
        </p:nvSpPr>
        <p:spPr/>
        <p:txBody>
          <a:bodyPr/>
          <a:lstStyle/>
          <a:p>
            <a:pPr algn="r">
              <a:defRPr/>
            </a:pPr>
            <a:fld id="{0C1A43FE-59B8-4166-A9BA-B2B9347C9C86}" type="slidenum">
              <a:rPr lang="en-GB" sz="1200">
                <a:solidFill>
                  <a:prstClr val="black">
                    <a:tint val="75000"/>
                  </a:prstClr>
                </a:solidFill>
                <a:latin typeface="Calibri" panose="020F0502020204030204"/>
              </a:rPr>
              <a:pPr algn="r">
                <a:defRPr/>
              </a:pPr>
              <a:t>4</a:t>
            </a:fld>
            <a:endParaRPr lang="en-GB" sz="1200">
              <a:solidFill>
                <a:prstClr val="black">
                  <a:tint val="75000"/>
                </a:prstClr>
              </a:solidFill>
              <a:latin typeface="Calibri" panose="020F0502020204030204"/>
            </a:endParaRPr>
          </a:p>
        </p:txBody>
      </p:sp>
      <p:sp>
        <p:nvSpPr>
          <p:cNvPr id="9" name="Rectangle 8">
            <a:extLst>
              <a:ext uri="{FF2B5EF4-FFF2-40B4-BE49-F238E27FC236}">
                <a16:creationId xmlns:a16="http://schemas.microsoft.com/office/drawing/2014/main" id="{19C3EFDF-811C-4F71-BF57-6C82782687CF}"/>
              </a:ext>
            </a:extLst>
          </p:cNvPr>
          <p:cNvSpPr/>
          <p:nvPr/>
        </p:nvSpPr>
        <p:spPr>
          <a:xfrm>
            <a:off x="5912851" y="6542809"/>
            <a:ext cx="705642" cy="246221"/>
          </a:xfrm>
          <a:prstGeom prst="rect">
            <a:avLst/>
          </a:prstGeom>
        </p:spPr>
        <p:txBody>
          <a:bodyPr wrap="none">
            <a:spAutoFit/>
          </a:bodyPr>
          <a:lstStyle/>
          <a:p>
            <a:pPr>
              <a:defRPr/>
            </a:pPr>
            <a:r>
              <a:rPr lang="fr-BE" sz="1000" dirty="0">
                <a:solidFill>
                  <a:prstClr val="white">
                    <a:lumMod val="75000"/>
                  </a:prstClr>
                </a:solidFill>
                <a:latin typeface="Calibri" panose="020F0502020204030204"/>
              </a:rPr>
              <a:t>INTERNAL</a:t>
            </a:r>
            <a:endParaRPr lang="en-GB" sz="1000" dirty="0">
              <a:solidFill>
                <a:prstClr val="white">
                  <a:lumMod val="75000"/>
                </a:prstClr>
              </a:solidFill>
              <a:latin typeface="Calibri" panose="020F0502020204030204"/>
            </a:endParaRPr>
          </a:p>
        </p:txBody>
      </p:sp>
      <p:sp>
        <p:nvSpPr>
          <p:cNvPr id="10" name="Title 3">
            <a:extLst>
              <a:ext uri="{FF2B5EF4-FFF2-40B4-BE49-F238E27FC236}">
                <a16:creationId xmlns:a16="http://schemas.microsoft.com/office/drawing/2014/main" id="{868AAEB6-15EF-43A3-8F58-3703473FD55F}"/>
              </a:ext>
            </a:extLst>
          </p:cNvPr>
          <p:cNvSpPr txBox="1">
            <a:spLocks/>
          </p:cNvSpPr>
          <p:nvPr/>
        </p:nvSpPr>
        <p:spPr>
          <a:xfrm>
            <a:off x="2108279" y="228232"/>
            <a:ext cx="7693992" cy="494631"/>
          </a:xfrm>
          <a:prstGeom prst="rect">
            <a:avLst/>
          </a:prstGeom>
        </p:spPr>
        <p:txBody>
          <a:bodyPr vert="horz" wrap="square" lIns="0" tIns="0" rIns="0" bIns="0" rtlCol="0" anchor="b">
            <a:noAutofit/>
          </a:bodyPr>
          <a:lstStyle>
            <a:lvl1pPr defTabSz="685783">
              <a:lnSpc>
                <a:spcPct val="80000"/>
              </a:lnSpc>
              <a:spcBef>
                <a:spcPct val="0"/>
              </a:spcBef>
              <a:buNone/>
              <a:defRPr b="1">
                <a:latin typeface="Franklin Gothic Demi" panose="020B0703020102020204" pitchFamily="34" charset="0"/>
                <a:ea typeface="ＭＳ Ｐゴシック" pitchFamily="34" charset="-128"/>
                <a:cs typeface="Arial" panose="020B0604020202020204" pitchFamily="34" charset="0"/>
              </a:defRPr>
            </a:lvl1pPr>
          </a:lstStyle>
          <a:p>
            <a:r>
              <a:rPr lang="fr-LU" sz="2400" dirty="0">
                <a:solidFill>
                  <a:schemeClr val="accent1"/>
                </a:solidFill>
                <a:latin typeface="+mj-lt"/>
                <a:ea typeface="+mn-ea"/>
                <a:cs typeface="+mn-cs"/>
              </a:rPr>
              <a:t>I. Q1-1</a:t>
            </a:r>
          </a:p>
          <a:p>
            <a:r>
              <a:rPr lang="fr-LU" b="0" i="1" dirty="0"/>
              <a:t>US T+1 workflow at DTC</a:t>
            </a:r>
            <a:r>
              <a:rPr lang="en-GB" b="0" i="1" dirty="0"/>
              <a:t> </a:t>
            </a:r>
            <a:r>
              <a:rPr lang="en-GB" b="0" i="1" baseline="30000" dirty="0"/>
              <a:t>1</a:t>
            </a:r>
            <a:endParaRPr lang="fr-LU" b="0" i="1" baseline="30000" dirty="0"/>
          </a:p>
        </p:txBody>
      </p:sp>
      <p:sp>
        <p:nvSpPr>
          <p:cNvPr id="8" name="Title 1">
            <a:extLst>
              <a:ext uri="{FF2B5EF4-FFF2-40B4-BE49-F238E27FC236}">
                <a16:creationId xmlns:a16="http://schemas.microsoft.com/office/drawing/2014/main" id="{C4B6B670-E2CD-4058-9A1E-54D80179D164}"/>
              </a:ext>
            </a:extLst>
          </p:cNvPr>
          <p:cNvSpPr txBox="1">
            <a:spLocks/>
          </p:cNvSpPr>
          <p:nvPr/>
        </p:nvSpPr>
        <p:spPr bwMode="auto">
          <a:xfrm>
            <a:off x="2000256" y="6597355"/>
            <a:ext cx="2790895" cy="2452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fr-LU" sz="900" dirty="0"/>
              <a:t>© </a:t>
            </a:r>
            <a:r>
              <a:rPr lang="fr-FR" sz="900" dirty="0">
                <a:solidFill>
                  <a:schemeClr val="tx1">
                    <a:lumMod val="50000"/>
                    <a:lumOff val="50000"/>
                  </a:schemeClr>
                </a:solidFill>
              </a:rPr>
              <a:t>ALFI 2023</a:t>
            </a:r>
            <a:endParaRPr lang="fr-LU" sz="900" dirty="0">
              <a:solidFill>
                <a:schemeClr val="tx1">
                  <a:lumMod val="50000"/>
                  <a:lumOff val="50000"/>
                </a:schemeClr>
              </a:solidFill>
            </a:endParaRPr>
          </a:p>
        </p:txBody>
      </p:sp>
      <p:sp>
        <p:nvSpPr>
          <p:cNvPr id="4" name="Rectangle 3">
            <a:extLst>
              <a:ext uri="{FF2B5EF4-FFF2-40B4-BE49-F238E27FC236}">
                <a16:creationId xmlns:a16="http://schemas.microsoft.com/office/drawing/2014/main" id="{B1596BF0-B224-4F1D-8FF2-96DCC6F1966D}"/>
              </a:ext>
            </a:extLst>
          </p:cNvPr>
          <p:cNvSpPr/>
          <p:nvPr/>
        </p:nvSpPr>
        <p:spPr>
          <a:xfrm>
            <a:off x="2890982" y="1336971"/>
            <a:ext cx="3415908" cy="2452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t>T+0</a:t>
            </a:r>
            <a:endParaRPr lang="en-IE" sz="1600" dirty="0"/>
          </a:p>
        </p:txBody>
      </p:sp>
      <p:sp>
        <p:nvSpPr>
          <p:cNvPr id="13" name="Rectangle 12">
            <a:extLst>
              <a:ext uri="{FF2B5EF4-FFF2-40B4-BE49-F238E27FC236}">
                <a16:creationId xmlns:a16="http://schemas.microsoft.com/office/drawing/2014/main" id="{E8866C98-35D5-466E-9873-504A1CC4FDC0}"/>
              </a:ext>
            </a:extLst>
          </p:cNvPr>
          <p:cNvSpPr/>
          <p:nvPr/>
        </p:nvSpPr>
        <p:spPr>
          <a:xfrm>
            <a:off x="6411581" y="1336971"/>
            <a:ext cx="3415908" cy="2452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t>T+1</a:t>
            </a:r>
            <a:endParaRPr lang="en-IE" sz="1600" dirty="0"/>
          </a:p>
        </p:txBody>
      </p:sp>
      <p:sp>
        <p:nvSpPr>
          <p:cNvPr id="40" name="Rectangle à coins arrondis 4">
            <a:extLst>
              <a:ext uri="{FF2B5EF4-FFF2-40B4-BE49-F238E27FC236}">
                <a16:creationId xmlns:a16="http://schemas.microsoft.com/office/drawing/2014/main" id="{E988FFAF-AA3D-4DB8-B1BF-A29E84C9450F}"/>
              </a:ext>
            </a:extLst>
          </p:cNvPr>
          <p:cNvSpPr/>
          <p:nvPr/>
        </p:nvSpPr>
        <p:spPr bwMode="auto">
          <a:xfrm>
            <a:off x="2393382" y="1736110"/>
            <a:ext cx="1616365" cy="566801"/>
          </a:xfrm>
          <a:prstGeom prst="homePlate">
            <a:avLst>
              <a:gd name="adj" fmla="val 34579"/>
            </a:avLst>
          </a:prstGeom>
          <a:solidFill>
            <a:schemeClr val="bg1">
              <a:lumMod val="8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400" b="1" dirty="0">
                <a:solidFill>
                  <a:schemeClr val="accent1">
                    <a:lumMod val="75000"/>
                  </a:schemeClr>
                </a:solidFill>
              </a:rPr>
              <a:t>Trading</a:t>
            </a:r>
          </a:p>
        </p:txBody>
      </p:sp>
      <p:sp>
        <p:nvSpPr>
          <p:cNvPr id="21" name="TextBox 20">
            <a:extLst>
              <a:ext uri="{FF2B5EF4-FFF2-40B4-BE49-F238E27FC236}">
                <a16:creationId xmlns:a16="http://schemas.microsoft.com/office/drawing/2014/main" id="{AD98C1E7-1657-49F4-8A93-C1DDF415E1A3}"/>
              </a:ext>
            </a:extLst>
          </p:cNvPr>
          <p:cNvSpPr txBox="1"/>
          <p:nvPr/>
        </p:nvSpPr>
        <p:spPr>
          <a:xfrm>
            <a:off x="3943154" y="2066267"/>
            <a:ext cx="1492830" cy="830997"/>
          </a:xfrm>
          <a:prstGeom prst="rect">
            <a:avLst/>
          </a:prstGeom>
          <a:noFill/>
        </p:spPr>
        <p:txBody>
          <a:bodyPr wrap="square" rtlCol="0">
            <a:spAutoFit/>
          </a:bodyPr>
          <a:lstStyle/>
          <a:p>
            <a:r>
              <a:rPr lang="en-GB" sz="1600" b="1" dirty="0">
                <a:solidFill>
                  <a:schemeClr val="bg1"/>
                </a:solidFill>
              </a:rPr>
              <a:t>Allocation </a:t>
            </a:r>
          </a:p>
          <a:p>
            <a:r>
              <a:rPr lang="en-GB" sz="1600" b="1" dirty="0">
                <a:solidFill>
                  <a:schemeClr val="bg1"/>
                </a:solidFill>
              </a:rPr>
              <a:t>Confirmation</a:t>
            </a:r>
          </a:p>
          <a:p>
            <a:r>
              <a:rPr lang="en-GB" sz="1600" b="1" dirty="0">
                <a:solidFill>
                  <a:schemeClr val="bg1"/>
                </a:solidFill>
              </a:rPr>
              <a:t>Affirmation </a:t>
            </a:r>
            <a:r>
              <a:rPr lang="en-GB" sz="1600" b="1" baseline="30000" dirty="0">
                <a:solidFill>
                  <a:schemeClr val="bg1"/>
                </a:solidFill>
              </a:rPr>
              <a:t>2</a:t>
            </a:r>
            <a:endParaRPr lang="en-IE" sz="1600" b="1" dirty="0">
              <a:solidFill>
                <a:schemeClr val="bg1"/>
              </a:solidFill>
            </a:endParaRPr>
          </a:p>
        </p:txBody>
      </p:sp>
      <p:sp>
        <p:nvSpPr>
          <p:cNvPr id="49" name="Rectangle à coins arrondis 4">
            <a:extLst>
              <a:ext uri="{FF2B5EF4-FFF2-40B4-BE49-F238E27FC236}">
                <a16:creationId xmlns:a16="http://schemas.microsoft.com/office/drawing/2014/main" id="{44F41963-FD1E-46B4-AB90-943331C348B1}"/>
              </a:ext>
            </a:extLst>
          </p:cNvPr>
          <p:cNvSpPr/>
          <p:nvPr/>
        </p:nvSpPr>
        <p:spPr bwMode="auto">
          <a:xfrm>
            <a:off x="6411583" y="1736107"/>
            <a:ext cx="3072915" cy="1410979"/>
          </a:xfrm>
          <a:prstGeom prst="homePlate">
            <a:avLst>
              <a:gd name="adj" fmla="val 34579"/>
            </a:avLst>
          </a:prstGeom>
          <a:solidFill>
            <a:schemeClr val="tx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sz="1400" dirty="0">
              <a:solidFill>
                <a:schemeClr val="accent1">
                  <a:lumMod val="75000"/>
                </a:schemeClr>
              </a:solidFill>
            </a:endParaRPr>
          </a:p>
        </p:txBody>
      </p:sp>
      <p:sp>
        <p:nvSpPr>
          <p:cNvPr id="48" name="Dodecagon 47">
            <a:extLst>
              <a:ext uri="{FF2B5EF4-FFF2-40B4-BE49-F238E27FC236}">
                <a16:creationId xmlns:a16="http://schemas.microsoft.com/office/drawing/2014/main" id="{4976DB47-EBDC-4967-8804-609FE2A194AA}"/>
              </a:ext>
            </a:extLst>
          </p:cNvPr>
          <p:cNvSpPr/>
          <p:nvPr/>
        </p:nvSpPr>
        <p:spPr>
          <a:xfrm>
            <a:off x="5655721" y="1921827"/>
            <a:ext cx="1281056" cy="1052507"/>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t>Night settlement cycle</a:t>
            </a:r>
            <a:endParaRPr lang="en-IE" sz="1400" b="1" dirty="0"/>
          </a:p>
        </p:txBody>
      </p:sp>
      <p:sp>
        <p:nvSpPr>
          <p:cNvPr id="50" name="TextBox 49">
            <a:extLst>
              <a:ext uri="{FF2B5EF4-FFF2-40B4-BE49-F238E27FC236}">
                <a16:creationId xmlns:a16="http://schemas.microsoft.com/office/drawing/2014/main" id="{B642D604-9165-44E9-9CA7-C99FF485B887}"/>
              </a:ext>
            </a:extLst>
          </p:cNvPr>
          <p:cNvSpPr txBox="1"/>
          <p:nvPr/>
        </p:nvSpPr>
        <p:spPr>
          <a:xfrm>
            <a:off x="7352921" y="2132429"/>
            <a:ext cx="1311564" cy="584775"/>
          </a:xfrm>
          <a:prstGeom prst="rect">
            <a:avLst/>
          </a:prstGeom>
          <a:noFill/>
        </p:spPr>
        <p:txBody>
          <a:bodyPr wrap="square" rtlCol="0">
            <a:spAutoFit/>
          </a:bodyPr>
          <a:lstStyle/>
          <a:p>
            <a:pPr algn="ctr"/>
            <a:r>
              <a:rPr lang="fr-FR" sz="1600" b="1" dirty="0">
                <a:solidFill>
                  <a:schemeClr val="bg1"/>
                </a:solidFill>
              </a:rPr>
              <a:t>Delivery </a:t>
            </a:r>
            <a:r>
              <a:rPr lang="fr-FR" sz="1600" b="1" dirty="0" err="1">
                <a:solidFill>
                  <a:schemeClr val="bg1"/>
                </a:solidFill>
              </a:rPr>
              <a:t>orders</a:t>
            </a:r>
            <a:endParaRPr lang="fr-FR" sz="1600" b="1" dirty="0">
              <a:solidFill>
                <a:schemeClr val="bg1"/>
              </a:solidFill>
            </a:endParaRPr>
          </a:p>
        </p:txBody>
      </p:sp>
      <p:sp>
        <p:nvSpPr>
          <p:cNvPr id="61" name="TextBox 60">
            <a:extLst>
              <a:ext uri="{FF2B5EF4-FFF2-40B4-BE49-F238E27FC236}">
                <a16:creationId xmlns:a16="http://schemas.microsoft.com/office/drawing/2014/main" id="{83EC259E-1971-4533-A38F-31DF6451520B}"/>
              </a:ext>
            </a:extLst>
          </p:cNvPr>
          <p:cNvSpPr txBox="1"/>
          <p:nvPr/>
        </p:nvSpPr>
        <p:spPr>
          <a:xfrm>
            <a:off x="3571016" y="4828231"/>
            <a:ext cx="851285" cy="646331"/>
          </a:xfrm>
          <a:prstGeom prst="rect">
            <a:avLst/>
          </a:prstGeom>
          <a:noFill/>
        </p:spPr>
        <p:txBody>
          <a:bodyPr wrap="square" rtlCol="0">
            <a:spAutoFit/>
          </a:bodyPr>
          <a:lstStyle/>
          <a:p>
            <a:pPr algn="ctr"/>
            <a:r>
              <a:rPr lang="en-GB" sz="1200" dirty="0"/>
              <a:t>US market closure</a:t>
            </a:r>
            <a:endParaRPr lang="en-IE" sz="1200" dirty="0"/>
          </a:p>
        </p:txBody>
      </p:sp>
      <p:cxnSp>
        <p:nvCxnSpPr>
          <p:cNvPr id="63" name="Straight Connector 62">
            <a:extLst>
              <a:ext uri="{FF2B5EF4-FFF2-40B4-BE49-F238E27FC236}">
                <a16:creationId xmlns:a16="http://schemas.microsoft.com/office/drawing/2014/main" id="{A21445BD-EAB0-4B03-BA0F-9F2E5A6ED867}"/>
              </a:ext>
            </a:extLst>
          </p:cNvPr>
          <p:cNvCxnSpPr>
            <a:cxnSpLocks/>
            <a:stCxn id="40" idx="3"/>
            <a:endCxn id="61" idx="0"/>
          </p:cNvCxnSpPr>
          <p:nvPr/>
        </p:nvCxnSpPr>
        <p:spPr>
          <a:xfrm flipH="1">
            <a:off x="3996657" y="2019509"/>
            <a:ext cx="13088" cy="280872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31EE2241-0161-466C-997F-691D91662B42}"/>
              </a:ext>
            </a:extLst>
          </p:cNvPr>
          <p:cNvSpPr txBox="1"/>
          <p:nvPr/>
        </p:nvSpPr>
        <p:spPr>
          <a:xfrm>
            <a:off x="4111336" y="4334090"/>
            <a:ext cx="954811" cy="276999"/>
          </a:xfrm>
          <a:prstGeom prst="rect">
            <a:avLst/>
          </a:prstGeom>
          <a:noFill/>
        </p:spPr>
        <p:txBody>
          <a:bodyPr wrap="square" rtlCol="0">
            <a:spAutoFit/>
          </a:bodyPr>
          <a:lstStyle/>
          <a:p>
            <a:r>
              <a:rPr lang="en-GB" sz="1200" dirty="0"/>
              <a:t>Allocation</a:t>
            </a:r>
            <a:endParaRPr lang="en-IE" sz="1200" dirty="0"/>
          </a:p>
        </p:txBody>
      </p:sp>
      <p:cxnSp>
        <p:nvCxnSpPr>
          <p:cNvPr id="67" name="Straight Connector 66">
            <a:extLst>
              <a:ext uri="{FF2B5EF4-FFF2-40B4-BE49-F238E27FC236}">
                <a16:creationId xmlns:a16="http://schemas.microsoft.com/office/drawing/2014/main" id="{E414119C-80D2-473F-8B1B-A75AE5B7A2AF}"/>
              </a:ext>
            </a:extLst>
          </p:cNvPr>
          <p:cNvCxnSpPr>
            <a:cxnSpLocks/>
            <a:endCxn id="66" idx="0"/>
          </p:cNvCxnSpPr>
          <p:nvPr/>
        </p:nvCxnSpPr>
        <p:spPr>
          <a:xfrm>
            <a:off x="4546225" y="2902540"/>
            <a:ext cx="42517" cy="143155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122FFBB7-54DA-4CF5-BADC-D14F023871E5}"/>
              </a:ext>
            </a:extLst>
          </p:cNvPr>
          <p:cNvSpPr txBox="1"/>
          <p:nvPr/>
        </p:nvSpPr>
        <p:spPr>
          <a:xfrm>
            <a:off x="4725557" y="4846711"/>
            <a:ext cx="954811" cy="461665"/>
          </a:xfrm>
          <a:prstGeom prst="rect">
            <a:avLst/>
          </a:prstGeom>
          <a:noFill/>
        </p:spPr>
        <p:txBody>
          <a:bodyPr wrap="square" rtlCol="0">
            <a:spAutoFit/>
          </a:bodyPr>
          <a:lstStyle/>
          <a:p>
            <a:pPr algn="ctr"/>
            <a:r>
              <a:rPr lang="en-GB" sz="1200" dirty="0"/>
              <a:t>Affirmation Cut-off </a:t>
            </a:r>
            <a:endParaRPr lang="en-IE" sz="1200" dirty="0"/>
          </a:p>
        </p:txBody>
      </p:sp>
      <p:cxnSp>
        <p:nvCxnSpPr>
          <p:cNvPr id="72" name="Straight Connector 71">
            <a:extLst>
              <a:ext uri="{FF2B5EF4-FFF2-40B4-BE49-F238E27FC236}">
                <a16:creationId xmlns:a16="http://schemas.microsoft.com/office/drawing/2014/main" id="{F046CA5F-A005-4ACD-8116-E78E590A456F}"/>
              </a:ext>
            </a:extLst>
          </p:cNvPr>
          <p:cNvCxnSpPr>
            <a:cxnSpLocks/>
            <a:endCxn id="71" idx="0"/>
          </p:cNvCxnSpPr>
          <p:nvPr/>
        </p:nvCxnSpPr>
        <p:spPr>
          <a:xfrm>
            <a:off x="5189874" y="2913833"/>
            <a:ext cx="13089" cy="193287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4AE5C2FE-E79D-44E2-AE30-192485AC7E70}"/>
              </a:ext>
            </a:extLst>
          </p:cNvPr>
          <p:cNvSpPr txBox="1"/>
          <p:nvPr/>
        </p:nvSpPr>
        <p:spPr>
          <a:xfrm>
            <a:off x="5392009" y="4345383"/>
            <a:ext cx="851285" cy="646331"/>
          </a:xfrm>
          <a:prstGeom prst="rect">
            <a:avLst/>
          </a:prstGeom>
          <a:noFill/>
        </p:spPr>
        <p:txBody>
          <a:bodyPr wrap="square" rtlCol="0">
            <a:spAutoFit/>
          </a:bodyPr>
          <a:lstStyle/>
          <a:p>
            <a:pPr algn="ctr"/>
            <a:r>
              <a:rPr lang="en-GB" sz="1200" dirty="0"/>
              <a:t>Start of night cycle</a:t>
            </a:r>
            <a:endParaRPr lang="en-IE" sz="1200" dirty="0"/>
          </a:p>
        </p:txBody>
      </p:sp>
      <p:cxnSp>
        <p:nvCxnSpPr>
          <p:cNvPr id="78" name="Straight Connector 77">
            <a:extLst>
              <a:ext uri="{FF2B5EF4-FFF2-40B4-BE49-F238E27FC236}">
                <a16:creationId xmlns:a16="http://schemas.microsoft.com/office/drawing/2014/main" id="{B3EE8880-3353-49AF-B1BD-2C0CF7BC8FAC}"/>
              </a:ext>
            </a:extLst>
          </p:cNvPr>
          <p:cNvCxnSpPr>
            <a:cxnSpLocks/>
            <a:endCxn id="77" idx="0"/>
          </p:cNvCxnSpPr>
          <p:nvPr/>
        </p:nvCxnSpPr>
        <p:spPr>
          <a:xfrm flipH="1">
            <a:off x="5817652" y="2913833"/>
            <a:ext cx="9243" cy="143154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462C13C0-5E73-493B-958B-FDEFAF81DB33}"/>
              </a:ext>
            </a:extLst>
          </p:cNvPr>
          <p:cNvSpPr txBox="1"/>
          <p:nvPr/>
        </p:nvSpPr>
        <p:spPr>
          <a:xfrm>
            <a:off x="6615829" y="4340769"/>
            <a:ext cx="851285" cy="646331"/>
          </a:xfrm>
          <a:prstGeom prst="rect">
            <a:avLst/>
          </a:prstGeom>
          <a:noFill/>
        </p:spPr>
        <p:txBody>
          <a:bodyPr wrap="square" rtlCol="0">
            <a:spAutoFit/>
          </a:bodyPr>
          <a:lstStyle/>
          <a:p>
            <a:pPr algn="ctr"/>
            <a:r>
              <a:rPr lang="en-GB" sz="1200" dirty="0"/>
              <a:t>End of night cycle</a:t>
            </a:r>
            <a:endParaRPr lang="en-IE" sz="1200" dirty="0"/>
          </a:p>
        </p:txBody>
      </p:sp>
      <p:cxnSp>
        <p:nvCxnSpPr>
          <p:cNvPr id="80" name="Straight Connector 79">
            <a:extLst>
              <a:ext uri="{FF2B5EF4-FFF2-40B4-BE49-F238E27FC236}">
                <a16:creationId xmlns:a16="http://schemas.microsoft.com/office/drawing/2014/main" id="{5E44CFAF-FD4A-4D3B-9D4F-D3386A599570}"/>
              </a:ext>
            </a:extLst>
          </p:cNvPr>
          <p:cNvCxnSpPr>
            <a:cxnSpLocks/>
            <a:endCxn id="79" idx="0"/>
          </p:cNvCxnSpPr>
          <p:nvPr/>
        </p:nvCxnSpPr>
        <p:spPr>
          <a:xfrm flipH="1">
            <a:off x="7041472" y="2909222"/>
            <a:ext cx="9243" cy="143154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D4AE790C-73B2-4C05-BE2F-532E6AAE3497}"/>
              </a:ext>
            </a:extLst>
          </p:cNvPr>
          <p:cNvSpPr txBox="1"/>
          <p:nvPr/>
        </p:nvSpPr>
        <p:spPr>
          <a:xfrm>
            <a:off x="9058856" y="4345388"/>
            <a:ext cx="851285" cy="646331"/>
          </a:xfrm>
          <a:prstGeom prst="rect">
            <a:avLst/>
          </a:prstGeom>
          <a:noFill/>
        </p:spPr>
        <p:txBody>
          <a:bodyPr wrap="square" rtlCol="0">
            <a:spAutoFit/>
          </a:bodyPr>
          <a:lstStyle/>
          <a:p>
            <a:pPr algn="ctr"/>
            <a:r>
              <a:rPr lang="en-GB" sz="1200" dirty="0"/>
              <a:t>End of night cycle</a:t>
            </a:r>
            <a:endParaRPr lang="en-IE" sz="1200" dirty="0"/>
          </a:p>
        </p:txBody>
      </p:sp>
      <p:cxnSp>
        <p:nvCxnSpPr>
          <p:cNvPr id="82" name="Straight Connector 81">
            <a:extLst>
              <a:ext uri="{FF2B5EF4-FFF2-40B4-BE49-F238E27FC236}">
                <a16:creationId xmlns:a16="http://schemas.microsoft.com/office/drawing/2014/main" id="{2E8FE2CD-1365-43B6-B4A0-465A33351EDE}"/>
              </a:ext>
            </a:extLst>
          </p:cNvPr>
          <p:cNvCxnSpPr>
            <a:cxnSpLocks/>
            <a:stCxn id="49" idx="3"/>
            <a:endCxn id="81" idx="0"/>
          </p:cNvCxnSpPr>
          <p:nvPr/>
        </p:nvCxnSpPr>
        <p:spPr>
          <a:xfrm>
            <a:off x="9484498" y="2441597"/>
            <a:ext cx="1" cy="190379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9A2C52F-705D-4D9E-8E66-1F9ABCA003DD}"/>
              </a:ext>
            </a:extLst>
          </p:cNvPr>
          <p:cNvSpPr/>
          <p:nvPr/>
        </p:nvSpPr>
        <p:spPr>
          <a:xfrm>
            <a:off x="2272049" y="3454408"/>
            <a:ext cx="7693991" cy="36512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400"/>
          </a:p>
        </p:txBody>
      </p:sp>
      <p:sp>
        <p:nvSpPr>
          <p:cNvPr id="44" name="Rectangle 43">
            <a:extLst>
              <a:ext uri="{FF2B5EF4-FFF2-40B4-BE49-F238E27FC236}">
                <a16:creationId xmlns:a16="http://schemas.microsoft.com/office/drawing/2014/main" id="{DEC1FA47-9A14-491B-8D83-0ECBAE0BE6E7}"/>
              </a:ext>
            </a:extLst>
          </p:cNvPr>
          <p:cNvSpPr/>
          <p:nvPr/>
        </p:nvSpPr>
        <p:spPr>
          <a:xfrm>
            <a:off x="2267433" y="3819246"/>
            <a:ext cx="7693991" cy="36512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400"/>
          </a:p>
        </p:txBody>
      </p:sp>
      <p:sp>
        <p:nvSpPr>
          <p:cNvPr id="12" name="TextBox 11">
            <a:extLst>
              <a:ext uri="{FF2B5EF4-FFF2-40B4-BE49-F238E27FC236}">
                <a16:creationId xmlns:a16="http://schemas.microsoft.com/office/drawing/2014/main" id="{4F9DDFDD-E382-4EA6-8C39-BE88336E396D}"/>
              </a:ext>
            </a:extLst>
          </p:cNvPr>
          <p:cNvSpPr txBox="1"/>
          <p:nvPr/>
        </p:nvSpPr>
        <p:spPr>
          <a:xfrm>
            <a:off x="2225967" y="3836926"/>
            <a:ext cx="996367" cy="276999"/>
          </a:xfrm>
          <a:prstGeom prst="rect">
            <a:avLst/>
          </a:prstGeom>
          <a:noFill/>
        </p:spPr>
        <p:txBody>
          <a:bodyPr wrap="square" rtlCol="0">
            <a:spAutoFit/>
          </a:bodyPr>
          <a:lstStyle/>
          <a:p>
            <a:r>
              <a:rPr lang="en-GB" sz="1200" dirty="0"/>
              <a:t>EU (CET)</a:t>
            </a:r>
            <a:endParaRPr lang="en-IE" sz="1200" dirty="0"/>
          </a:p>
        </p:txBody>
      </p:sp>
      <p:sp>
        <p:nvSpPr>
          <p:cNvPr id="45" name="TextBox 44">
            <a:extLst>
              <a:ext uri="{FF2B5EF4-FFF2-40B4-BE49-F238E27FC236}">
                <a16:creationId xmlns:a16="http://schemas.microsoft.com/office/drawing/2014/main" id="{B76F536A-86C3-4B98-80DD-FCD7F96BECC6}"/>
              </a:ext>
            </a:extLst>
          </p:cNvPr>
          <p:cNvSpPr txBox="1"/>
          <p:nvPr/>
        </p:nvSpPr>
        <p:spPr>
          <a:xfrm>
            <a:off x="2225924" y="3464997"/>
            <a:ext cx="996367" cy="276999"/>
          </a:xfrm>
          <a:prstGeom prst="rect">
            <a:avLst/>
          </a:prstGeom>
          <a:noFill/>
        </p:spPr>
        <p:txBody>
          <a:bodyPr wrap="square" rtlCol="0">
            <a:spAutoFit/>
          </a:bodyPr>
          <a:lstStyle/>
          <a:p>
            <a:r>
              <a:rPr lang="en-GB" sz="1200" dirty="0"/>
              <a:t>US (EST)</a:t>
            </a:r>
            <a:endParaRPr lang="en-IE" sz="1200" dirty="0"/>
          </a:p>
        </p:txBody>
      </p:sp>
      <p:sp>
        <p:nvSpPr>
          <p:cNvPr id="51" name="TextBox 50">
            <a:extLst>
              <a:ext uri="{FF2B5EF4-FFF2-40B4-BE49-F238E27FC236}">
                <a16:creationId xmlns:a16="http://schemas.microsoft.com/office/drawing/2014/main" id="{E4FBCE40-780F-492C-9F0D-C6F287B7DBE0}"/>
              </a:ext>
            </a:extLst>
          </p:cNvPr>
          <p:cNvSpPr txBox="1"/>
          <p:nvPr/>
        </p:nvSpPr>
        <p:spPr>
          <a:xfrm>
            <a:off x="3693389" y="3442437"/>
            <a:ext cx="527635" cy="276999"/>
          </a:xfrm>
          <a:prstGeom prst="rect">
            <a:avLst/>
          </a:prstGeom>
          <a:noFill/>
        </p:spPr>
        <p:txBody>
          <a:bodyPr wrap="square" lIns="0" rIns="0" rtlCol="0">
            <a:spAutoFit/>
          </a:bodyPr>
          <a:lstStyle/>
          <a:p>
            <a:pPr algn="ctr"/>
            <a:r>
              <a:rPr lang="en-GB" sz="1200" dirty="0"/>
              <a:t>4pm</a:t>
            </a:r>
            <a:endParaRPr lang="en-IE" sz="1200" dirty="0"/>
          </a:p>
        </p:txBody>
      </p:sp>
      <p:sp>
        <p:nvSpPr>
          <p:cNvPr id="52" name="TextBox 51">
            <a:extLst>
              <a:ext uri="{FF2B5EF4-FFF2-40B4-BE49-F238E27FC236}">
                <a16:creationId xmlns:a16="http://schemas.microsoft.com/office/drawing/2014/main" id="{8C840A6E-10F4-4A1D-BC26-F260D2149688}"/>
              </a:ext>
            </a:extLst>
          </p:cNvPr>
          <p:cNvSpPr txBox="1"/>
          <p:nvPr/>
        </p:nvSpPr>
        <p:spPr>
          <a:xfrm>
            <a:off x="3688775" y="3816507"/>
            <a:ext cx="527635" cy="276999"/>
          </a:xfrm>
          <a:prstGeom prst="rect">
            <a:avLst/>
          </a:prstGeom>
          <a:noFill/>
        </p:spPr>
        <p:txBody>
          <a:bodyPr wrap="square" lIns="0" rIns="0" rtlCol="0">
            <a:spAutoFit/>
          </a:bodyPr>
          <a:lstStyle/>
          <a:p>
            <a:pPr algn="ctr"/>
            <a:r>
              <a:rPr lang="en-GB" sz="1200" dirty="0"/>
              <a:t>10pm</a:t>
            </a:r>
            <a:endParaRPr lang="en-IE" sz="1200" dirty="0"/>
          </a:p>
        </p:txBody>
      </p:sp>
      <p:sp>
        <p:nvSpPr>
          <p:cNvPr id="53" name="TextBox 52">
            <a:extLst>
              <a:ext uri="{FF2B5EF4-FFF2-40B4-BE49-F238E27FC236}">
                <a16:creationId xmlns:a16="http://schemas.microsoft.com/office/drawing/2014/main" id="{F1A2CAD4-C8C8-4336-9127-79712CAD3849}"/>
              </a:ext>
            </a:extLst>
          </p:cNvPr>
          <p:cNvSpPr txBox="1"/>
          <p:nvPr/>
        </p:nvSpPr>
        <p:spPr>
          <a:xfrm>
            <a:off x="4297609" y="3441352"/>
            <a:ext cx="527635" cy="276999"/>
          </a:xfrm>
          <a:prstGeom prst="rect">
            <a:avLst/>
          </a:prstGeom>
          <a:noFill/>
        </p:spPr>
        <p:txBody>
          <a:bodyPr wrap="square" lIns="0" rIns="0" rtlCol="0">
            <a:spAutoFit/>
          </a:bodyPr>
          <a:lstStyle/>
          <a:p>
            <a:pPr algn="ctr"/>
            <a:r>
              <a:rPr lang="en-GB" sz="1200" dirty="0"/>
              <a:t>7pm</a:t>
            </a:r>
            <a:endParaRPr lang="en-IE" sz="1200" dirty="0"/>
          </a:p>
        </p:txBody>
      </p:sp>
      <p:sp>
        <p:nvSpPr>
          <p:cNvPr id="54" name="TextBox 53">
            <a:extLst>
              <a:ext uri="{FF2B5EF4-FFF2-40B4-BE49-F238E27FC236}">
                <a16:creationId xmlns:a16="http://schemas.microsoft.com/office/drawing/2014/main" id="{BF5FAF41-EA10-4D7E-90A0-11ED3659F78D}"/>
              </a:ext>
            </a:extLst>
          </p:cNvPr>
          <p:cNvSpPr txBox="1"/>
          <p:nvPr/>
        </p:nvSpPr>
        <p:spPr>
          <a:xfrm>
            <a:off x="4292995" y="3815421"/>
            <a:ext cx="527635" cy="276999"/>
          </a:xfrm>
          <a:prstGeom prst="rect">
            <a:avLst/>
          </a:prstGeom>
          <a:noFill/>
        </p:spPr>
        <p:txBody>
          <a:bodyPr wrap="square" lIns="0" rIns="0" rtlCol="0">
            <a:spAutoFit/>
          </a:bodyPr>
          <a:lstStyle/>
          <a:p>
            <a:pPr algn="ctr"/>
            <a:r>
              <a:rPr lang="en-GB" sz="1200" dirty="0"/>
              <a:t>1am</a:t>
            </a:r>
            <a:endParaRPr lang="en-IE" sz="1200" dirty="0"/>
          </a:p>
        </p:txBody>
      </p:sp>
      <p:sp>
        <p:nvSpPr>
          <p:cNvPr id="55" name="TextBox 54">
            <a:extLst>
              <a:ext uri="{FF2B5EF4-FFF2-40B4-BE49-F238E27FC236}">
                <a16:creationId xmlns:a16="http://schemas.microsoft.com/office/drawing/2014/main" id="{3976C96F-887E-442D-B84D-7302147186D7}"/>
              </a:ext>
            </a:extLst>
          </p:cNvPr>
          <p:cNvSpPr txBox="1"/>
          <p:nvPr/>
        </p:nvSpPr>
        <p:spPr>
          <a:xfrm>
            <a:off x="4884118" y="3445973"/>
            <a:ext cx="527635" cy="276999"/>
          </a:xfrm>
          <a:prstGeom prst="rect">
            <a:avLst/>
          </a:prstGeom>
          <a:noFill/>
        </p:spPr>
        <p:txBody>
          <a:bodyPr wrap="square" lIns="0" rIns="0" rtlCol="0">
            <a:spAutoFit/>
          </a:bodyPr>
          <a:lstStyle/>
          <a:p>
            <a:pPr algn="ctr"/>
            <a:r>
              <a:rPr lang="en-GB" sz="1200" dirty="0"/>
              <a:t>9pm</a:t>
            </a:r>
            <a:endParaRPr lang="en-IE" sz="1200" dirty="0"/>
          </a:p>
        </p:txBody>
      </p:sp>
      <p:sp>
        <p:nvSpPr>
          <p:cNvPr id="56" name="TextBox 55">
            <a:extLst>
              <a:ext uri="{FF2B5EF4-FFF2-40B4-BE49-F238E27FC236}">
                <a16:creationId xmlns:a16="http://schemas.microsoft.com/office/drawing/2014/main" id="{DF648583-79A6-4EA4-94FB-3407D85295B2}"/>
              </a:ext>
            </a:extLst>
          </p:cNvPr>
          <p:cNvSpPr txBox="1"/>
          <p:nvPr/>
        </p:nvSpPr>
        <p:spPr>
          <a:xfrm>
            <a:off x="4879503" y="3820043"/>
            <a:ext cx="527635" cy="276999"/>
          </a:xfrm>
          <a:prstGeom prst="rect">
            <a:avLst/>
          </a:prstGeom>
          <a:noFill/>
        </p:spPr>
        <p:txBody>
          <a:bodyPr wrap="square" lIns="0" rIns="0" rtlCol="0">
            <a:spAutoFit/>
          </a:bodyPr>
          <a:lstStyle/>
          <a:p>
            <a:pPr algn="ctr"/>
            <a:r>
              <a:rPr lang="en-GB" sz="1200" dirty="0"/>
              <a:t>3am</a:t>
            </a:r>
            <a:endParaRPr lang="en-IE" sz="1200" dirty="0"/>
          </a:p>
        </p:txBody>
      </p:sp>
      <p:sp>
        <p:nvSpPr>
          <p:cNvPr id="57" name="TextBox 56">
            <a:extLst>
              <a:ext uri="{FF2B5EF4-FFF2-40B4-BE49-F238E27FC236}">
                <a16:creationId xmlns:a16="http://schemas.microsoft.com/office/drawing/2014/main" id="{0F13A98D-12A4-436B-8EEA-F9302BA58B7C}"/>
              </a:ext>
            </a:extLst>
          </p:cNvPr>
          <p:cNvSpPr txBox="1"/>
          <p:nvPr/>
        </p:nvSpPr>
        <p:spPr>
          <a:xfrm>
            <a:off x="5512186" y="3442515"/>
            <a:ext cx="740828" cy="276999"/>
          </a:xfrm>
          <a:prstGeom prst="rect">
            <a:avLst/>
          </a:prstGeom>
          <a:noFill/>
        </p:spPr>
        <p:txBody>
          <a:bodyPr wrap="square" lIns="0" rIns="0" rtlCol="0">
            <a:spAutoFit/>
          </a:bodyPr>
          <a:lstStyle/>
          <a:p>
            <a:pPr algn="ctr"/>
            <a:r>
              <a:rPr lang="en-GB" sz="1200" dirty="0"/>
              <a:t>11:30pm</a:t>
            </a:r>
            <a:endParaRPr lang="en-IE" sz="1200" dirty="0"/>
          </a:p>
        </p:txBody>
      </p:sp>
      <p:sp>
        <p:nvSpPr>
          <p:cNvPr id="58" name="TextBox 57">
            <a:extLst>
              <a:ext uri="{FF2B5EF4-FFF2-40B4-BE49-F238E27FC236}">
                <a16:creationId xmlns:a16="http://schemas.microsoft.com/office/drawing/2014/main" id="{B3F0A3A4-D3D2-4B86-9F04-B7B2300849E1}"/>
              </a:ext>
            </a:extLst>
          </p:cNvPr>
          <p:cNvSpPr txBox="1"/>
          <p:nvPr/>
        </p:nvSpPr>
        <p:spPr>
          <a:xfrm>
            <a:off x="5516799" y="3816584"/>
            <a:ext cx="731600" cy="276999"/>
          </a:xfrm>
          <a:prstGeom prst="rect">
            <a:avLst/>
          </a:prstGeom>
          <a:noFill/>
        </p:spPr>
        <p:txBody>
          <a:bodyPr wrap="square" lIns="0" rIns="0" rtlCol="0">
            <a:spAutoFit/>
          </a:bodyPr>
          <a:lstStyle/>
          <a:p>
            <a:pPr algn="ctr"/>
            <a:r>
              <a:rPr lang="en-GB" sz="1200" dirty="0"/>
              <a:t>5:30am</a:t>
            </a:r>
            <a:endParaRPr lang="en-IE" sz="1200" dirty="0"/>
          </a:p>
        </p:txBody>
      </p:sp>
      <p:sp>
        <p:nvSpPr>
          <p:cNvPr id="59" name="TextBox 58">
            <a:extLst>
              <a:ext uri="{FF2B5EF4-FFF2-40B4-BE49-F238E27FC236}">
                <a16:creationId xmlns:a16="http://schemas.microsoft.com/office/drawing/2014/main" id="{40E6829E-F7FC-4361-999B-068C25B9BE20}"/>
              </a:ext>
            </a:extLst>
          </p:cNvPr>
          <p:cNvSpPr txBox="1"/>
          <p:nvPr/>
        </p:nvSpPr>
        <p:spPr>
          <a:xfrm>
            <a:off x="6779290" y="3454408"/>
            <a:ext cx="653093" cy="276999"/>
          </a:xfrm>
          <a:prstGeom prst="rect">
            <a:avLst/>
          </a:prstGeom>
          <a:noFill/>
        </p:spPr>
        <p:txBody>
          <a:bodyPr wrap="square" lIns="0" rIns="0" rtlCol="0">
            <a:spAutoFit/>
          </a:bodyPr>
          <a:lstStyle/>
          <a:p>
            <a:pPr algn="ctr"/>
            <a:r>
              <a:rPr lang="en-GB" sz="1200" dirty="0"/>
              <a:t>1:30am</a:t>
            </a:r>
            <a:endParaRPr lang="en-IE" sz="1200" dirty="0"/>
          </a:p>
        </p:txBody>
      </p:sp>
      <p:sp>
        <p:nvSpPr>
          <p:cNvPr id="60" name="TextBox 59">
            <a:extLst>
              <a:ext uri="{FF2B5EF4-FFF2-40B4-BE49-F238E27FC236}">
                <a16:creationId xmlns:a16="http://schemas.microsoft.com/office/drawing/2014/main" id="{10D4B828-9AA1-46B0-9A8D-0928F6490433}"/>
              </a:ext>
            </a:extLst>
          </p:cNvPr>
          <p:cNvSpPr txBox="1"/>
          <p:nvPr/>
        </p:nvSpPr>
        <p:spPr>
          <a:xfrm>
            <a:off x="6774676" y="3828478"/>
            <a:ext cx="653093" cy="276999"/>
          </a:xfrm>
          <a:prstGeom prst="rect">
            <a:avLst/>
          </a:prstGeom>
          <a:noFill/>
        </p:spPr>
        <p:txBody>
          <a:bodyPr wrap="square" lIns="0" rIns="0" rtlCol="0">
            <a:spAutoFit/>
          </a:bodyPr>
          <a:lstStyle/>
          <a:p>
            <a:pPr algn="ctr"/>
            <a:r>
              <a:rPr lang="en-GB" sz="1200" dirty="0"/>
              <a:t>7:30am</a:t>
            </a:r>
            <a:endParaRPr lang="en-IE" sz="1200" dirty="0"/>
          </a:p>
        </p:txBody>
      </p:sp>
      <p:sp>
        <p:nvSpPr>
          <p:cNvPr id="83" name="TextBox 82">
            <a:extLst>
              <a:ext uri="{FF2B5EF4-FFF2-40B4-BE49-F238E27FC236}">
                <a16:creationId xmlns:a16="http://schemas.microsoft.com/office/drawing/2014/main" id="{3C37C813-9392-4B27-A093-35C1BDE7FE78}"/>
              </a:ext>
            </a:extLst>
          </p:cNvPr>
          <p:cNvSpPr txBox="1"/>
          <p:nvPr/>
        </p:nvSpPr>
        <p:spPr>
          <a:xfrm>
            <a:off x="9194609" y="3459027"/>
            <a:ext cx="653093" cy="276999"/>
          </a:xfrm>
          <a:prstGeom prst="rect">
            <a:avLst/>
          </a:prstGeom>
          <a:noFill/>
        </p:spPr>
        <p:txBody>
          <a:bodyPr wrap="square" lIns="0" rIns="0" rtlCol="0">
            <a:spAutoFit/>
          </a:bodyPr>
          <a:lstStyle/>
          <a:p>
            <a:pPr algn="ctr"/>
            <a:r>
              <a:rPr lang="en-GB" sz="1200" dirty="0"/>
              <a:t>3:20pm</a:t>
            </a:r>
            <a:endParaRPr lang="en-IE" sz="1200" dirty="0"/>
          </a:p>
        </p:txBody>
      </p:sp>
      <p:sp>
        <p:nvSpPr>
          <p:cNvPr id="84" name="TextBox 83">
            <a:extLst>
              <a:ext uri="{FF2B5EF4-FFF2-40B4-BE49-F238E27FC236}">
                <a16:creationId xmlns:a16="http://schemas.microsoft.com/office/drawing/2014/main" id="{300BAD86-5F33-48E7-8796-3CCC06DDF897}"/>
              </a:ext>
            </a:extLst>
          </p:cNvPr>
          <p:cNvSpPr txBox="1"/>
          <p:nvPr/>
        </p:nvSpPr>
        <p:spPr>
          <a:xfrm>
            <a:off x="9189994" y="3833096"/>
            <a:ext cx="653093" cy="276999"/>
          </a:xfrm>
          <a:prstGeom prst="rect">
            <a:avLst/>
          </a:prstGeom>
          <a:noFill/>
        </p:spPr>
        <p:txBody>
          <a:bodyPr wrap="square" lIns="0" rIns="0" rtlCol="0">
            <a:spAutoFit/>
          </a:bodyPr>
          <a:lstStyle/>
          <a:p>
            <a:pPr algn="ctr"/>
            <a:r>
              <a:rPr lang="en-GB" sz="1200" dirty="0"/>
              <a:t>9:20pm</a:t>
            </a:r>
            <a:endParaRPr lang="en-IE" sz="1200" dirty="0"/>
          </a:p>
        </p:txBody>
      </p:sp>
      <p:sp>
        <p:nvSpPr>
          <p:cNvPr id="86" name="TextBox 85">
            <a:extLst>
              <a:ext uri="{FF2B5EF4-FFF2-40B4-BE49-F238E27FC236}">
                <a16:creationId xmlns:a16="http://schemas.microsoft.com/office/drawing/2014/main" id="{D117BE59-6858-4764-A073-0DA887CA1C2D}"/>
              </a:ext>
            </a:extLst>
          </p:cNvPr>
          <p:cNvSpPr txBox="1"/>
          <p:nvPr/>
        </p:nvSpPr>
        <p:spPr>
          <a:xfrm>
            <a:off x="2238890" y="5650891"/>
            <a:ext cx="7846404" cy="739177"/>
          </a:xfrm>
          <a:prstGeom prst="rect">
            <a:avLst/>
          </a:prstGeom>
          <a:noFill/>
        </p:spPr>
        <p:txBody>
          <a:bodyPr wrap="square" rtlCol="0">
            <a:spAutoFit/>
          </a:bodyPr>
          <a:lstStyle/>
          <a:p>
            <a:r>
              <a:rPr lang="en-GB" sz="1051" baseline="30000" dirty="0">
                <a:solidFill>
                  <a:prstClr val="black"/>
                </a:solidFill>
              </a:rPr>
              <a:t>1  </a:t>
            </a:r>
            <a:r>
              <a:rPr lang="en-IE" sz="1051" dirty="0"/>
              <a:t>Source: Accelerated Settlement (T+1), DTCC, </a:t>
            </a:r>
            <a:r>
              <a:rPr lang="en-IE" sz="1051"/>
              <a:t>June 2023.</a:t>
            </a:r>
            <a:endParaRPr lang="en-GB" sz="1051" baseline="30000" dirty="0">
              <a:solidFill>
                <a:prstClr val="black"/>
              </a:solidFill>
            </a:endParaRPr>
          </a:p>
          <a:p>
            <a:r>
              <a:rPr lang="en-GB" sz="1051" baseline="30000" dirty="0">
                <a:solidFill>
                  <a:prstClr val="black"/>
                </a:solidFill>
              </a:rPr>
              <a:t>2  </a:t>
            </a:r>
            <a:r>
              <a:rPr lang="en-IE" sz="1051" dirty="0"/>
              <a:t>The Allocation process occurs when an Investment Manager sends instructions to its Broker on how to allocate a block trade to underlying client funds. Once the Allocation has been completed, the Confirmation and Affirmation process occurs, providing a detailed record of a transaction. </a:t>
            </a:r>
            <a:r>
              <a:rPr lang="en-GB" sz="1051" i="1" dirty="0"/>
              <a:t>Source: Automated Institutional Trade Processing Required to Achieve T+1, </a:t>
            </a:r>
            <a:r>
              <a:rPr lang="en-GB" sz="1051" dirty="0"/>
              <a:t>DTCC, 21 March 2022.</a:t>
            </a:r>
          </a:p>
        </p:txBody>
      </p:sp>
    </p:spTree>
    <p:extLst>
      <p:ext uri="{BB962C8B-B14F-4D97-AF65-F5344CB8AC3E}">
        <p14:creationId xmlns:p14="http://schemas.microsoft.com/office/powerpoint/2010/main" val="3804658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lgn="r">
              <a:defRPr/>
            </a:pPr>
            <a:fld id="{0C1A43FE-59B8-4166-A9BA-B2B9347C9C86}" type="slidenum">
              <a:rPr lang="en-GB" sz="1200">
                <a:solidFill>
                  <a:prstClr val="black">
                    <a:tint val="75000"/>
                  </a:prstClr>
                </a:solidFill>
                <a:latin typeface="Calibri" panose="020F0502020204030204"/>
              </a:rPr>
              <a:pPr algn="r">
                <a:defRPr/>
              </a:pPr>
              <a:t>5</a:t>
            </a:fld>
            <a:endParaRPr lang="en-GB" sz="1200">
              <a:solidFill>
                <a:prstClr val="black">
                  <a:tint val="75000"/>
                </a:prstClr>
              </a:solidFill>
              <a:latin typeface="Calibri" panose="020F0502020204030204"/>
            </a:endParaRPr>
          </a:p>
        </p:txBody>
      </p:sp>
      <p:sp>
        <p:nvSpPr>
          <p:cNvPr id="9" name="Rectangle 8">
            <a:extLst>
              <a:ext uri="{FF2B5EF4-FFF2-40B4-BE49-F238E27FC236}">
                <a16:creationId xmlns:a16="http://schemas.microsoft.com/office/drawing/2014/main" id="{19C3EFDF-811C-4F71-BF57-6C82782687CF}"/>
              </a:ext>
            </a:extLst>
          </p:cNvPr>
          <p:cNvSpPr/>
          <p:nvPr/>
        </p:nvSpPr>
        <p:spPr>
          <a:xfrm>
            <a:off x="5912851" y="6542809"/>
            <a:ext cx="705642" cy="246221"/>
          </a:xfrm>
          <a:prstGeom prst="rect">
            <a:avLst/>
          </a:prstGeom>
        </p:spPr>
        <p:txBody>
          <a:bodyPr wrap="none">
            <a:spAutoFit/>
          </a:bodyPr>
          <a:lstStyle/>
          <a:p>
            <a:pPr>
              <a:defRPr/>
            </a:pPr>
            <a:r>
              <a:rPr lang="fr-BE" sz="1000" dirty="0">
                <a:solidFill>
                  <a:prstClr val="white">
                    <a:lumMod val="75000"/>
                  </a:prstClr>
                </a:solidFill>
                <a:latin typeface="Calibri" panose="020F0502020204030204"/>
              </a:rPr>
              <a:t>INTERNAL</a:t>
            </a:r>
            <a:endParaRPr lang="en-GB" sz="1000" dirty="0">
              <a:solidFill>
                <a:prstClr val="white">
                  <a:lumMod val="75000"/>
                </a:prstClr>
              </a:solidFill>
              <a:latin typeface="Calibri" panose="020F0502020204030204"/>
            </a:endParaRPr>
          </a:p>
        </p:txBody>
      </p:sp>
      <p:sp>
        <p:nvSpPr>
          <p:cNvPr id="8" name="Title 1">
            <a:extLst>
              <a:ext uri="{FF2B5EF4-FFF2-40B4-BE49-F238E27FC236}">
                <a16:creationId xmlns:a16="http://schemas.microsoft.com/office/drawing/2014/main" id="{C4B6B670-E2CD-4058-9A1E-54D80179D164}"/>
              </a:ext>
            </a:extLst>
          </p:cNvPr>
          <p:cNvSpPr txBox="1">
            <a:spLocks/>
          </p:cNvSpPr>
          <p:nvPr/>
        </p:nvSpPr>
        <p:spPr bwMode="auto">
          <a:xfrm>
            <a:off x="2000256" y="6597355"/>
            <a:ext cx="2790895" cy="2452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fr-LU" sz="900" dirty="0"/>
              <a:t>© </a:t>
            </a:r>
            <a:r>
              <a:rPr lang="fr-FR" sz="900" dirty="0">
                <a:solidFill>
                  <a:schemeClr val="tx1">
                    <a:lumMod val="50000"/>
                    <a:lumOff val="50000"/>
                  </a:schemeClr>
                </a:solidFill>
              </a:rPr>
              <a:t>ALFI 2023</a:t>
            </a:r>
            <a:endParaRPr lang="fr-LU" sz="900" dirty="0">
              <a:solidFill>
                <a:schemeClr val="tx1">
                  <a:lumMod val="50000"/>
                  <a:lumOff val="50000"/>
                </a:schemeClr>
              </a:solidFill>
            </a:endParaRPr>
          </a:p>
        </p:txBody>
      </p:sp>
      <p:sp>
        <p:nvSpPr>
          <p:cNvPr id="27" name="Rectangle 26">
            <a:extLst>
              <a:ext uri="{FF2B5EF4-FFF2-40B4-BE49-F238E27FC236}">
                <a16:creationId xmlns:a16="http://schemas.microsoft.com/office/drawing/2014/main" id="{5A5181B1-B1D6-4D8B-B999-DD2B1CEFD6CD}"/>
              </a:ext>
            </a:extLst>
          </p:cNvPr>
          <p:cNvSpPr/>
          <p:nvPr/>
        </p:nvSpPr>
        <p:spPr bwMode="auto">
          <a:xfrm>
            <a:off x="2238890" y="1103289"/>
            <a:ext cx="7607989" cy="400879"/>
          </a:xfrm>
          <a:prstGeom prst="rect">
            <a:avLst/>
          </a:prstGeom>
          <a:solidFill>
            <a:schemeClr val="bg1">
              <a:lumMod val="8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r>
              <a:rPr lang="en-GB" sz="1100" dirty="0">
                <a:solidFill>
                  <a:schemeClr val="accent1">
                    <a:lumMod val="75000"/>
                  </a:schemeClr>
                </a:solidFill>
              </a:rPr>
              <a:t>Illustration of the subscriptions and redemptions operations into a mutual funds with an underlying composed of US securities, considering the </a:t>
            </a:r>
            <a:r>
              <a:rPr lang="en-GB" sz="1100" b="1" dirty="0">
                <a:solidFill>
                  <a:schemeClr val="accent1">
                    <a:lumMod val="75000"/>
                  </a:schemeClr>
                </a:solidFill>
              </a:rPr>
              <a:t>typical</a:t>
            </a:r>
            <a:r>
              <a:rPr lang="en-GB" sz="1100" dirty="0">
                <a:solidFill>
                  <a:schemeClr val="accent1">
                    <a:lumMod val="75000"/>
                  </a:schemeClr>
                </a:solidFill>
              </a:rPr>
              <a:t> T+3 settlement cycle of the mutual funds &amp; platform/distributor.</a:t>
            </a:r>
          </a:p>
        </p:txBody>
      </p:sp>
      <p:sp>
        <p:nvSpPr>
          <p:cNvPr id="5" name="Callout: Left Arrow 4">
            <a:extLst>
              <a:ext uri="{FF2B5EF4-FFF2-40B4-BE49-F238E27FC236}">
                <a16:creationId xmlns:a16="http://schemas.microsoft.com/office/drawing/2014/main" id="{F82D72D6-7BDD-1CB4-163D-DBCBD688FA3A}"/>
              </a:ext>
            </a:extLst>
          </p:cNvPr>
          <p:cNvSpPr/>
          <p:nvPr/>
        </p:nvSpPr>
        <p:spPr>
          <a:xfrm>
            <a:off x="6652220" y="3480129"/>
            <a:ext cx="758308" cy="297944"/>
          </a:xfrm>
          <a:prstGeom prst="leftArrowCallout">
            <a:avLst>
              <a:gd name="adj1" fmla="val 16127"/>
              <a:gd name="adj2" fmla="val 25000"/>
              <a:gd name="adj3" fmla="val 96833"/>
              <a:gd name="adj4" fmla="val 19552"/>
            </a:avLst>
          </a:prstGeom>
          <a:solidFill>
            <a:srgbClr val="52D8E6"/>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GB" sz="1000" dirty="0">
              <a:solidFill>
                <a:schemeClr val="tx1"/>
              </a:solidFill>
            </a:endParaRPr>
          </a:p>
        </p:txBody>
      </p:sp>
      <p:sp>
        <p:nvSpPr>
          <p:cNvPr id="6" name="Rectangle 5">
            <a:extLst>
              <a:ext uri="{FF2B5EF4-FFF2-40B4-BE49-F238E27FC236}">
                <a16:creationId xmlns:a16="http://schemas.microsoft.com/office/drawing/2014/main" id="{7E66FA04-13AE-8719-1921-2EDF718208AA}"/>
              </a:ext>
            </a:extLst>
          </p:cNvPr>
          <p:cNvSpPr/>
          <p:nvPr/>
        </p:nvSpPr>
        <p:spPr>
          <a:xfrm>
            <a:off x="4270749" y="2817444"/>
            <a:ext cx="1196096" cy="2452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t>T+0</a:t>
            </a:r>
            <a:endParaRPr lang="en-IE" sz="1600" dirty="0"/>
          </a:p>
        </p:txBody>
      </p:sp>
      <p:sp>
        <p:nvSpPr>
          <p:cNvPr id="12" name="Rectangle 11">
            <a:extLst>
              <a:ext uri="{FF2B5EF4-FFF2-40B4-BE49-F238E27FC236}">
                <a16:creationId xmlns:a16="http://schemas.microsoft.com/office/drawing/2014/main" id="{6C80561C-B6E6-F4A6-1598-B0FFF1DF2C28}"/>
              </a:ext>
            </a:extLst>
          </p:cNvPr>
          <p:cNvSpPr/>
          <p:nvPr/>
        </p:nvSpPr>
        <p:spPr>
          <a:xfrm>
            <a:off x="5519203" y="2817444"/>
            <a:ext cx="1196096" cy="2452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t>T+1</a:t>
            </a:r>
            <a:endParaRPr lang="en-IE" sz="1600" dirty="0"/>
          </a:p>
        </p:txBody>
      </p:sp>
      <p:sp>
        <p:nvSpPr>
          <p:cNvPr id="21" name="Rectangle 20">
            <a:extLst>
              <a:ext uri="{FF2B5EF4-FFF2-40B4-BE49-F238E27FC236}">
                <a16:creationId xmlns:a16="http://schemas.microsoft.com/office/drawing/2014/main" id="{9DE43F30-87E3-9CF2-01B2-60A9528DE027}"/>
              </a:ext>
            </a:extLst>
          </p:cNvPr>
          <p:cNvSpPr/>
          <p:nvPr/>
        </p:nvSpPr>
        <p:spPr>
          <a:xfrm>
            <a:off x="6767655" y="2817444"/>
            <a:ext cx="1196096" cy="2452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t>T+2</a:t>
            </a:r>
            <a:endParaRPr lang="en-IE" sz="1600" dirty="0"/>
          </a:p>
        </p:txBody>
      </p:sp>
      <p:sp>
        <p:nvSpPr>
          <p:cNvPr id="22" name="Rectangle 21">
            <a:extLst>
              <a:ext uri="{FF2B5EF4-FFF2-40B4-BE49-F238E27FC236}">
                <a16:creationId xmlns:a16="http://schemas.microsoft.com/office/drawing/2014/main" id="{75F7BE21-D174-4200-1627-B4AD3E5653D7}"/>
              </a:ext>
            </a:extLst>
          </p:cNvPr>
          <p:cNvSpPr/>
          <p:nvPr/>
        </p:nvSpPr>
        <p:spPr>
          <a:xfrm>
            <a:off x="8016108" y="2817444"/>
            <a:ext cx="1196096" cy="2452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t>T+3</a:t>
            </a:r>
            <a:endParaRPr lang="en-IE" sz="1600" dirty="0"/>
          </a:p>
        </p:txBody>
      </p:sp>
      <p:sp>
        <p:nvSpPr>
          <p:cNvPr id="40" name="Rectangle 39">
            <a:extLst>
              <a:ext uri="{FF2B5EF4-FFF2-40B4-BE49-F238E27FC236}">
                <a16:creationId xmlns:a16="http://schemas.microsoft.com/office/drawing/2014/main" id="{6CE96736-DB0F-2A0F-BAC6-9ED6FF02A217}"/>
              </a:ext>
            </a:extLst>
          </p:cNvPr>
          <p:cNvSpPr/>
          <p:nvPr/>
        </p:nvSpPr>
        <p:spPr>
          <a:xfrm>
            <a:off x="4276902" y="2469963"/>
            <a:ext cx="1196096" cy="245203"/>
          </a:xfrm>
          <a:prstGeom prst="rect">
            <a:avLst/>
          </a:prstGeom>
          <a:solidFill>
            <a:schemeClr val="bg1">
              <a:lumMod val="8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solidFill>
                  <a:schemeClr val="accent1">
                    <a:lumMod val="75000"/>
                  </a:schemeClr>
                </a:solidFill>
              </a:rPr>
              <a:t>Day 0</a:t>
            </a:r>
            <a:endParaRPr lang="en-IE" sz="1600" dirty="0">
              <a:solidFill>
                <a:schemeClr val="accent1">
                  <a:lumMod val="75000"/>
                </a:schemeClr>
              </a:solidFill>
            </a:endParaRPr>
          </a:p>
        </p:txBody>
      </p:sp>
      <p:sp>
        <p:nvSpPr>
          <p:cNvPr id="50" name="Rectangle 49">
            <a:extLst>
              <a:ext uri="{FF2B5EF4-FFF2-40B4-BE49-F238E27FC236}">
                <a16:creationId xmlns:a16="http://schemas.microsoft.com/office/drawing/2014/main" id="{5079A02A-F638-BD06-DE7C-BAB39CA16132}"/>
              </a:ext>
            </a:extLst>
          </p:cNvPr>
          <p:cNvSpPr/>
          <p:nvPr/>
        </p:nvSpPr>
        <p:spPr>
          <a:xfrm>
            <a:off x="5528432" y="2469963"/>
            <a:ext cx="1196096" cy="245203"/>
          </a:xfrm>
          <a:prstGeom prst="rect">
            <a:avLst/>
          </a:prstGeom>
          <a:solidFill>
            <a:schemeClr val="bg1">
              <a:lumMod val="8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solidFill>
                  <a:schemeClr val="accent1">
                    <a:lumMod val="75000"/>
                  </a:schemeClr>
                </a:solidFill>
              </a:rPr>
              <a:t>Day 1</a:t>
            </a:r>
            <a:endParaRPr lang="en-IE" sz="1600" dirty="0">
              <a:solidFill>
                <a:schemeClr val="accent1">
                  <a:lumMod val="75000"/>
                </a:schemeClr>
              </a:solidFill>
            </a:endParaRPr>
          </a:p>
        </p:txBody>
      </p:sp>
      <p:sp>
        <p:nvSpPr>
          <p:cNvPr id="51" name="Rectangle 50">
            <a:extLst>
              <a:ext uri="{FF2B5EF4-FFF2-40B4-BE49-F238E27FC236}">
                <a16:creationId xmlns:a16="http://schemas.microsoft.com/office/drawing/2014/main" id="{72CE0542-6276-DD69-2C3B-4916E85E181B}"/>
              </a:ext>
            </a:extLst>
          </p:cNvPr>
          <p:cNvSpPr/>
          <p:nvPr/>
        </p:nvSpPr>
        <p:spPr>
          <a:xfrm>
            <a:off x="6779962" y="2469963"/>
            <a:ext cx="1196096" cy="245203"/>
          </a:xfrm>
          <a:prstGeom prst="rect">
            <a:avLst/>
          </a:prstGeom>
          <a:solidFill>
            <a:schemeClr val="bg1">
              <a:lumMod val="8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solidFill>
                  <a:schemeClr val="accent1">
                    <a:lumMod val="75000"/>
                  </a:schemeClr>
                </a:solidFill>
              </a:rPr>
              <a:t>Day 2</a:t>
            </a:r>
            <a:endParaRPr lang="en-IE" sz="1600" dirty="0">
              <a:solidFill>
                <a:schemeClr val="accent1">
                  <a:lumMod val="75000"/>
                </a:schemeClr>
              </a:solidFill>
            </a:endParaRPr>
          </a:p>
        </p:txBody>
      </p:sp>
      <p:sp>
        <p:nvSpPr>
          <p:cNvPr id="52" name="Rectangle 51">
            <a:extLst>
              <a:ext uri="{FF2B5EF4-FFF2-40B4-BE49-F238E27FC236}">
                <a16:creationId xmlns:a16="http://schemas.microsoft.com/office/drawing/2014/main" id="{AD692197-F1D5-91F3-FD6D-95B63FDB6417}"/>
              </a:ext>
            </a:extLst>
          </p:cNvPr>
          <p:cNvSpPr/>
          <p:nvPr/>
        </p:nvSpPr>
        <p:spPr>
          <a:xfrm>
            <a:off x="8031491" y="2469963"/>
            <a:ext cx="1196096" cy="245203"/>
          </a:xfrm>
          <a:prstGeom prst="rect">
            <a:avLst/>
          </a:prstGeom>
          <a:solidFill>
            <a:schemeClr val="bg1">
              <a:lumMod val="8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solidFill>
                  <a:schemeClr val="accent1">
                    <a:lumMod val="75000"/>
                  </a:schemeClr>
                </a:solidFill>
              </a:rPr>
              <a:t>Day 3</a:t>
            </a:r>
            <a:endParaRPr lang="en-IE" sz="1600" dirty="0">
              <a:solidFill>
                <a:schemeClr val="accent1">
                  <a:lumMod val="75000"/>
                </a:schemeClr>
              </a:solidFill>
            </a:endParaRPr>
          </a:p>
        </p:txBody>
      </p:sp>
      <p:sp>
        <p:nvSpPr>
          <p:cNvPr id="53" name="Rectangle 52">
            <a:extLst>
              <a:ext uri="{FF2B5EF4-FFF2-40B4-BE49-F238E27FC236}">
                <a16:creationId xmlns:a16="http://schemas.microsoft.com/office/drawing/2014/main" id="{2E42D88F-F2BB-BD96-C03B-47724D8AAC23}"/>
              </a:ext>
            </a:extLst>
          </p:cNvPr>
          <p:cNvSpPr/>
          <p:nvPr/>
        </p:nvSpPr>
        <p:spPr>
          <a:xfrm>
            <a:off x="4323106" y="3947831"/>
            <a:ext cx="1196096" cy="2452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t>T+0</a:t>
            </a:r>
            <a:endParaRPr lang="en-IE" sz="1600" dirty="0"/>
          </a:p>
        </p:txBody>
      </p:sp>
      <p:sp>
        <p:nvSpPr>
          <p:cNvPr id="54" name="Rectangle 53">
            <a:extLst>
              <a:ext uri="{FF2B5EF4-FFF2-40B4-BE49-F238E27FC236}">
                <a16:creationId xmlns:a16="http://schemas.microsoft.com/office/drawing/2014/main" id="{F03AE0B3-4890-2F1B-FB7A-E66AF579FBD6}"/>
              </a:ext>
            </a:extLst>
          </p:cNvPr>
          <p:cNvSpPr/>
          <p:nvPr/>
        </p:nvSpPr>
        <p:spPr>
          <a:xfrm>
            <a:off x="5571559" y="3947831"/>
            <a:ext cx="1196096" cy="2452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t>T+1</a:t>
            </a:r>
            <a:endParaRPr lang="en-IE" sz="1600" dirty="0"/>
          </a:p>
        </p:txBody>
      </p:sp>
      <p:sp>
        <p:nvSpPr>
          <p:cNvPr id="55" name="Rectangle 54">
            <a:extLst>
              <a:ext uri="{FF2B5EF4-FFF2-40B4-BE49-F238E27FC236}">
                <a16:creationId xmlns:a16="http://schemas.microsoft.com/office/drawing/2014/main" id="{A944BBCC-D149-5CBF-C3EC-25E57E47C986}"/>
              </a:ext>
            </a:extLst>
          </p:cNvPr>
          <p:cNvSpPr/>
          <p:nvPr/>
        </p:nvSpPr>
        <p:spPr>
          <a:xfrm>
            <a:off x="6820012" y="3947831"/>
            <a:ext cx="1196096" cy="2452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t>T+2</a:t>
            </a:r>
            <a:endParaRPr lang="en-IE" sz="1600" dirty="0"/>
          </a:p>
        </p:txBody>
      </p:sp>
      <p:sp>
        <p:nvSpPr>
          <p:cNvPr id="56" name="Rectangle 55">
            <a:extLst>
              <a:ext uri="{FF2B5EF4-FFF2-40B4-BE49-F238E27FC236}">
                <a16:creationId xmlns:a16="http://schemas.microsoft.com/office/drawing/2014/main" id="{FA6C7F86-9364-5800-6CFC-D062A4E6ABB0}"/>
              </a:ext>
            </a:extLst>
          </p:cNvPr>
          <p:cNvSpPr/>
          <p:nvPr/>
        </p:nvSpPr>
        <p:spPr>
          <a:xfrm>
            <a:off x="8068466" y="3947831"/>
            <a:ext cx="1196096" cy="2452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t>T+3</a:t>
            </a:r>
            <a:endParaRPr lang="en-IE" sz="1600" dirty="0"/>
          </a:p>
        </p:txBody>
      </p:sp>
      <p:sp>
        <p:nvSpPr>
          <p:cNvPr id="57" name="TextBox 56">
            <a:extLst>
              <a:ext uri="{FF2B5EF4-FFF2-40B4-BE49-F238E27FC236}">
                <a16:creationId xmlns:a16="http://schemas.microsoft.com/office/drawing/2014/main" id="{6615186D-8BDB-D08D-5224-E07673A51B4C}"/>
              </a:ext>
            </a:extLst>
          </p:cNvPr>
          <p:cNvSpPr txBox="1"/>
          <p:nvPr/>
        </p:nvSpPr>
        <p:spPr>
          <a:xfrm>
            <a:off x="4594114" y="3484022"/>
            <a:ext cx="972989" cy="400110"/>
          </a:xfrm>
          <a:prstGeom prst="rect">
            <a:avLst/>
          </a:prstGeom>
          <a:noFill/>
        </p:spPr>
        <p:txBody>
          <a:bodyPr wrap="square" rtlCol="0">
            <a:spAutoFit/>
          </a:bodyPr>
          <a:lstStyle/>
          <a:p>
            <a:pPr algn="r"/>
            <a:r>
              <a:rPr lang="en-GB" sz="1000" dirty="0"/>
              <a:t>Purchase US securities</a:t>
            </a:r>
            <a:endParaRPr lang="en-IE" sz="1000" dirty="0"/>
          </a:p>
        </p:txBody>
      </p:sp>
      <p:cxnSp>
        <p:nvCxnSpPr>
          <p:cNvPr id="58" name="Straight Connector 57">
            <a:extLst>
              <a:ext uri="{FF2B5EF4-FFF2-40B4-BE49-F238E27FC236}">
                <a16:creationId xmlns:a16="http://schemas.microsoft.com/office/drawing/2014/main" id="{A2880BAD-6D70-A8C6-58E5-0EBA53346E46}"/>
              </a:ext>
            </a:extLst>
          </p:cNvPr>
          <p:cNvCxnSpPr>
            <a:cxnSpLocks/>
          </p:cNvCxnSpPr>
          <p:nvPr/>
        </p:nvCxnSpPr>
        <p:spPr>
          <a:xfrm>
            <a:off x="2561190" y="2762006"/>
            <a:ext cx="668794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3A0D7DF-A181-5193-A2E1-EF3E773A9277}"/>
              </a:ext>
            </a:extLst>
          </p:cNvPr>
          <p:cNvCxnSpPr>
            <a:cxnSpLocks/>
          </p:cNvCxnSpPr>
          <p:nvPr/>
        </p:nvCxnSpPr>
        <p:spPr>
          <a:xfrm>
            <a:off x="2561190" y="3865920"/>
            <a:ext cx="669484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D260CFCC-3BF4-C329-1AAC-017F9CBAA95F}"/>
              </a:ext>
            </a:extLst>
          </p:cNvPr>
          <p:cNvSpPr txBox="1"/>
          <p:nvPr/>
        </p:nvSpPr>
        <p:spPr>
          <a:xfrm>
            <a:off x="8024983" y="3117025"/>
            <a:ext cx="1194786" cy="307777"/>
          </a:xfrm>
          <a:prstGeom prst="rect">
            <a:avLst/>
          </a:prstGeom>
          <a:noFill/>
        </p:spPr>
        <p:txBody>
          <a:bodyPr wrap="square" lIns="0" tIns="0" rIns="0" bIns="0" rtlCol="0">
            <a:spAutoFit/>
          </a:bodyPr>
          <a:lstStyle/>
          <a:p>
            <a:r>
              <a:rPr lang="en-GB" sz="1000" dirty="0"/>
              <a:t>Subscription payments</a:t>
            </a:r>
            <a:endParaRPr lang="en-IE" sz="1000" b="1" dirty="0"/>
          </a:p>
        </p:txBody>
      </p:sp>
      <p:sp>
        <p:nvSpPr>
          <p:cNvPr id="61" name="TextBox 60">
            <a:extLst>
              <a:ext uri="{FF2B5EF4-FFF2-40B4-BE49-F238E27FC236}">
                <a16:creationId xmlns:a16="http://schemas.microsoft.com/office/drawing/2014/main" id="{E5275852-06E2-CFA7-99A7-C488F15E82A9}"/>
              </a:ext>
            </a:extLst>
          </p:cNvPr>
          <p:cNvSpPr txBox="1"/>
          <p:nvPr/>
        </p:nvSpPr>
        <p:spPr>
          <a:xfrm>
            <a:off x="8059937" y="4253795"/>
            <a:ext cx="1196096" cy="307777"/>
          </a:xfrm>
          <a:prstGeom prst="rect">
            <a:avLst/>
          </a:prstGeom>
          <a:noFill/>
        </p:spPr>
        <p:txBody>
          <a:bodyPr wrap="square" lIns="0" tIns="0" rIns="0" bIns="0" rtlCol="0">
            <a:spAutoFit/>
          </a:bodyPr>
          <a:lstStyle/>
          <a:p>
            <a:r>
              <a:rPr lang="en-GB" sz="1000" dirty="0"/>
              <a:t>Redemption proceeds</a:t>
            </a:r>
            <a:endParaRPr lang="en-IE" sz="1000" b="1" dirty="0"/>
          </a:p>
        </p:txBody>
      </p:sp>
      <p:sp>
        <p:nvSpPr>
          <p:cNvPr id="62" name="TextBox 61">
            <a:extLst>
              <a:ext uri="{FF2B5EF4-FFF2-40B4-BE49-F238E27FC236}">
                <a16:creationId xmlns:a16="http://schemas.microsoft.com/office/drawing/2014/main" id="{83304D7A-04EE-2CA4-E5C8-CF6302245C1A}"/>
              </a:ext>
            </a:extLst>
          </p:cNvPr>
          <p:cNvSpPr txBox="1"/>
          <p:nvPr/>
        </p:nvSpPr>
        <p:spPr>
          <a:xfrm>
            <a:off x="4290528" y="3108668"/>
            <a:ext cx="1194787" cy="307777"/>
          </a:xfrm>
          <a:prstGeom prst="rect">
            <a:avLst/>
          </a:prstGeom>
          <a:noFill/>
        </p:spPr>
        <p:txBody>
          <a:bodyPr wrap="square" lIns="0" tIns="0" rIns="0" bIns="0" rtlCol="0">
            <a:spAutoFit/>
          </a:bodyPr>
          <a:lstStyle/>
          <a:p>
            <a:r>
              <a:rPr lang="en-GB" sz="1000" dirty="0"/>
              <a:t>Investor Subscriptions</a:t>
            </a:r>
            <a:endParaRPr lang="en-IE" sz="1000" dirty="0"/>
          </a:p>
        </p:txBody>
      </p:sp>
      <p:sp>
        <p:nvSpPr>
          <p:cNvPr id="63" name="TextBox 62">
            <a:extLst>
              <a:ext uri="{FF2B5EF4-FFF2-40B4-BE49-F238E27FC236}">
                <a16:creationId xmlns:a16="http://schemas.microsoft.com/office/drawing/2014/main" id="{BEA77623-D7B2-612D-252E-37AC3425C516}"/>
              </a:ext>
            </a:extLst>
          </p:cNvPr>
          <p:cNvSpPr txBox="1"/>
          <p:nvPr/>
        </p:nvSpPr>
        <p:spPr>
          <a:xfrm>
            <a:off x="4343281" y="4253794"/>
            <a:ext cx="1008518" cy="307777"/>
          </a:xfrm>
          <a:prstGeom prst="rect">
            <a:avLst/>
          </a:prstGeom>
          <a:noFill/>
        </p:spPr>
        <p:txBody>
          <a:bodyPr wrap="square" lIns="0" tIns="0" rIns="0" bIns="0" rtlCol="0">
            <a:spAutoFit/>
          </a:bodyPr>
          <a:lstStyle/>
          <a:p>
            <a:r>
              <a:rPr lang="en-GB" sz="1000" dirty="0"/>
              <a:t>Investor Redemptions</a:t>
            </a:r>
            <a:endParaRPr lang="en-IE" sz="1000" dirty="0"/>
          </a:p>
        </p:txBody>
      </p:sp>
      <p:sp>
        <p:nvSpPr>
          <p:cNvPr id="64" name="TextBox 63">
            <a:extLst>
              <a:ext uri="{FF2B5EF4-FFF2-40B4-BE49-F238E27FC236}">
                <a16:creationId xmlns:a16="http://schemas.microsoft.com/office/drawing/2014/main" id="{A701A643-8F1C-5447-1AB4-4BD2646E70AF}"/>
              </a:ext>
            </a:extLst>
          </p:cNvPr>
          <p:cNvSpPr txBox="1"/>
          <p:nvPr/>
        </p:nvSpPr>
        <p:spPr>
          <a:xfrm>
            <a:off x="4558404" y="4668319"/>
            <a:ext cx="979331" cy="307777"/>
          </a:xfrm>
          <a:prstGeom prst="rect">
            <a:avLst/>
          </a:prstGeom>
          <a:noFill/>
        </p:spPr>
        <p:txBody>
          <a:bodyPr wrap="square" lIns="0" tIns="0" rIns="0" bIns="0" rtlCol="0">
            <a:spAutoFit/>
          </a:bodyPr>
          <a:lstStyle/>
          <a:p>
            <a:pPr algn="r"/>
            <a:r>
              <a:rPr lang="en-GB" sz="1000" dirty="0"/>
              <a:t>Sell</a:t>
            </a:r>
          </a:p>
          <a:p>
            <a:pPr algn="r"/>
            <a:r>
              <a:rPr lang="en-GB" sz="1000" dirty="0"/>
              <a:t>US securities</a:t>
            </a:r>
          </a:p>
        </p:txBody>
      </p:sp>
      <p:cxnSp>
        <p:nvCxnSpPr>
          <p:cNvPr id="65" name="Straight Connector 64">
            <a:extLst>
              <a:ext uri="{FF2B5EF4-FFF2-40B4-BE49-F238E27FC236}">
                <a16:creationId xmlns:a16="http://schemas.microsoft.com/office/drawing/2014/main" id="{DB41A6A1-59DB-1220-55FD-32B0B38D2513}"/>
              </a:ext>
            </a:extLst>
          </p:cNvPr>
          <p:cNvCxnSpPr>
            <a:cxnSpLocks/>
          </p:cNvCxnSpPr>
          <p:nvPr/>
        </p:nvCxnSpPr>
        <p:spPr>
          <a:xfrm>
            <a:off x="2883110" y="3415995"/>
            <a:ext cx="6356794" cy="3015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D30F8A6-DD7A-5F80-2EE9-D6220FD94F97}"/>
              </a:ext>
            </a:extLst>
          </p:cNvPr>
          <p:cNvCxnSpPr>
            <a:cxnSpLocks/>
          </p:cNvCxnSpPr>
          <p:nvPr/>
        </p:nvCxnSpPr>
        <p:spPr>
          <a:xfrm>
            <a:off x="3109098" y="4599742"/>
            <a:ext cx="6155464"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8C186C17-5F1E-478F-926C-B7CE7C6DB713}"/>
              </a:ext>
            </a:extLst>
          </p:cNvPr>
          <p:cNvSpPr txBox="1"/>
          <p:nvPr/>
        </p:nvSpPr>
        <p:spPr>
          <a:xfrm>
            <a:off x="2883110" y="2755375"/>
            <a:ext cx="1459345" cy="338554"/>
          </a:xfrm>
          <a:prstGeom prst="rect">
            <a:avLst/>
          </a:prstGeom>
          <a:noFill/>
        </p:spPr>
        <p:txBody>
          <a:bodyPr wrap="square" lIns="0" rIns="0" rtlCol="0">
            <a:spAutoFit/>
          </a:bodyPr>
          <a:lstStyle/>
          <a:p>
            <a:r>
              <a:rPr lang="en-GB" sz="1600" b="1" i="1" dirty="0">
                <a:solidFill>
                  <a:schemeClr val="accent1">
                    <a:lumMod val="50000"/>
                  </a:schemeClr>
                </a:solidFill>
              </a:rPr>
              <a:t>I. Net Inflows</a:t>
            </a:r>
            <a:endParaRPr lang="en-IE" sz="1600" b="1" i="1" dirty="0">
              <a:solidFill>
                <a:schemeClr val="accent1">
                  <a:lumMod val="50000"/>
                </a:schemeClr>
              </a:solidFill>
            </a:endParaRPr>
          </a:p>
        </p:txBody>
      </p:sp>
      <p:sp>
        <p:nvSpPr>
          <p:cNvPr id="68" name="TextBox 67">
            <a:extLst>
              <a:ext uri="{FF2B5EF4-FFF2-40B4-BE49-F238E27FC236}">
                <a16:creationId xmlns:a16="http://schemas.microsoft.com/office/drawing/2014/main" id="{D80E7D07-83BB-E1BF-F6E3-9A6509DDC5A7}"/>
              </a:ext>
            </a:extLst>
          </p:cNvPr>
          <p:cNvSpPr txBox="1"/>
          <p:nvPr/>
        </p:nvSpPr>
        <p:spPr>
          <a:xfrm>
            <a:off x="2736750" y="3933346"/>
            <a:ext cx="1634372" cy="338554"/>
          </a:xfrm>
          <a:prstGeom prst="rect">
            <a:avLst/>
          </a:prstGeom>
          <a:noFill/>
        </p:spPr>
        <p:txBody>
          <a:bodyPr wrap="square" lIns="0" rIns="0" rtlCol="0">
            <a:spAutoFit/>
          </a:bodyPr>
          <a:lstStyle/>
          <a:p>
            <a:r>
              <a:rPr lang="en-GB" sz="1600" b="1" i="1" dirty="0">
                <a:solidFill>
                  <a:schemeClr val="accent1">
                    <a:lumMod val="50000"/>
                  </a:schemeClr>
                </a:solidFill>
              </a:rPr>
              <a:t>II. Net Outflows</a:t>
            </a:r>
            <a:endParaRPr lang="en-IE" sz="1600" b="1" i="1" dirty="0">
              <a:solidFill>
                <a:schemeClr val="accent1">
                  <a:lumMod val="50000"/>
                </a:schemeClr>
              </a:solidFill>
            </a:endParaRPr>
          </a:p>
        </p:txBody>
      </p:sp>
      <p:sp>
        <p:nvSpPr>
          <p:cNvPr id="69" name="TextBox 68">
            <a:extLst>
              <a:ext uri="{FF2B5EF4-FFF2-40B4-BE49-F238E27FC236}">
                <a16:creationId xmlns:a16="http://schemas.microsoft.com/office/drawing/2014/main" id="{66420900-4E55-602A-2EF5-03E837D01AEA}"/>
              </a:ext>
            </a:extLst>
          </p:cNvPr>
          <p:cNvSpPr txBox="1"/>
          <p:nvPr/>
        </p:nvSpPr>
        <p:spPr>
          <a:xfrm>
            <a:off x="5933076" y="3480129"/>
            <a:ext cx="979331" cy="246221"/>
          </a:xfrm>
          <a:prstGeom prst="rect">
            <a:avLst/>
          </a:prstGeom>
          <a:noFill/>
        </p:spPr>
        <p:txBody>
          <a:bodyPr wrap="square" rtlCol="0">
            <a:spAutoFit/>
          </a:bodyPr>
          <a:lstStyle/>
          <a:p>
            <a:r>
              <a:rPr lang="en-GB" sz="1000" dirty="0"/>
              <a:t>Settlement</a:t>
            </a:r>
            <a:endParaRPr lang="en-IE" sz="1000" dirty="0"/>
          </a:p>
        </p:txBody>
      </p:sp>
      <p:sp>
        <p:nvSpPr>
          <p:cNvPr id="70" name="TextBox 69">
            <a:extLst>
              <a:ext uri="{FF2B5EF4-FFF2-40B4-BE49-F238E27FC236}">
                <a16:creationId xmlns:a16="http://schemas.microsoft.com/office/drawing/2014/main" id="{F0B73B99-4F34-9117-F190-9CFC974C6795}"/>
              </a:ext>
            </a:extLst>
          </p:cNvPr>
          <p:cNvSpPr txBox="1"/>
          <p:nvPr/>
        </p:nvSpPr>
        <p:spPr>
          <a:xfrm>
            <a:off x="5941605" y="4629797"/>
            <a:ext cx="979331" cy="246221"/>
          </a:xfrm>
          <a:prstGeom prst="rect">
            <a:avLst/>
          </a:prstGeom>
          <a:noFill/>
        </p:spPr>
        <p:txBody>
          <a:bodyPr wrap="square" rtlCol="0">
            <a:spAutoFit/>
          </a:bodyPr>
          <a:lstStyle/>
          <a:p>
            <a:r>
              <a:rPr lang="en-GB" sz="1000" dirty="0"/>
              <a:t>Settlement</a:t>
            </a:r>
            <a:endParaRPr lang="en-IE" sz="1000" dirty="0"/>
          </a:p>
        </p:txBody>
      </p:sp>
      <p:sp>
        <p:nvSpPr>
          <p:cNvPr id="71" name="TextBox 70">
            <a:extLst>
              <a:ext uri="{FF2B5EF4-FFF2-40B4-BE49-F238E27FC236}">
                <a16:creationId xmlns:a16="http://schemas.microsoft.com/office/drawing/2014/main" id="{80D7E466-ADD3-BB53-AC61-6BEA69AA3F0C}"/>
              </a:ext>
            </a:extLst>
          </p:cNvPr>
          <p:cNvSpPr txBox="1"/>
          <p:nvPr/>
        </p:nvSpPr>
        <p:spPr>
          <a:xfrm>
            <a:off x="2683472" y="3106284"/>
            <a:ext cx="1194787" cy="153888"/>
          </a:xfrm>
          <a:prstGeom prst="rect">
            <a:avLst/>
          </a:prstGeom>
          <a:noFill/>
        </p:spPr>
        <p:txBody>
          <a:bodyPr wrap="square" lIns="0" tIns="0" rIns="0" bIns="0" rtlCol="0">
            <a:spAutoFit/>
          </a:bodyPr>
          <a:lstStyle/>
          <a:p>
            <a:pPr algn="ctr"/>
            <a:r>
              <a:rPr lang="en-GB" sz="1000" dirty="0"/>
              <a:t>Investors</a:t>
            </a:r>
            <a:endParaRPr lang="en-IE" sz="1000" dirty="0"/>
          </a:p>
        </p:txBody>
      </p:sp>
      <p:sp>
        <p:nvSpPr>
          <p:cNvPr id="72" name="TextBox 71">
            <a:extLst>
              <a:ext uri="{FF2B5EF4-FFF2-40B4-BE49-F238E27FC236}">
                <a16:creationId xmlns:a16="http://schemas.microsoft.com/office/drawing/2014/main" id="{174E4013-DE30-204E-1F09-59893EB6101B}"/>
              </a:ext>
            </a:extLst>
          </p:cNvPr>
          <p:cNvSpPr txBox="1"/>
          <p:nvPr/>
        </p:nvSpPr>
        <p:spPr>
          <a:xfrm>
            <a:off x="3090157" y="3514755"/>
            <a:ext cx="1194787" cy="153888"/>
          </a:xfrm>
          <a:prstGeom prst="rect">
            <a:avLst/>
          </a:prstGeom>
          <a:noFill/>
        </p:spPr>
        <p:txBody>
          <a:bodyPr wrap="square" lIns="0" tIns="0" rIns="0" bIns="0" rtlCol="0">
            <a:spAutoFit/>
          </a:bodyPr>
          <a:lstStyle/>
          <a:p>
            <a:pPr algn="r"/>
            <a:r>
              <a:rPr lang="en-GB" sz="1000" dirty="0"/>
              <a:t>Portfolio</a:t>
            </a:r>
            <a:endParaRPr lang="en-IE" sz="1000" dirty="0"/>
          </a:p>
        </p:txBody>
      </p:sp>
      <p:sp>
        <p:nvSpPr>
          <p:cNvPr id="73" name="TextBox 72">
            <a:extLst>
              <a:ext uri="{FF2B5EF4-FFF2-40B4-BE49-F238E27FC236}">
                <a16:creationId xmlns:a16="http://schemas.microsoft.com/office/drawing/2014/main" id="{18CDCC52-A373-84D6-87D1-CF80C9C21F85}"/>
              </a:ext>
            </a:extLst>
          </p:cNvPr>
          <p:cNvSpPr txBox="1"/>
          <p:nvPr/>
        </p:nvSpPr>
        <p:spPr>
          <a:xfrm>
            <a:off x="2801280" y="4291965"/>
            <a:ext cx="1194787" cy="153888"/>
          </a:xfrm>
          <a:prstGeom prst="rect">
            <a:avLst/>
          </a:prstGeom>
          <a:noFill/>
        </p:spPr>
        <p:txBody>
          <a:bodyPr wrap="square" lIns="0" tIns="0" rIns="0" bIns="0" rtlCol="0">
            <a:spAutoFit/>
          </a:bodyPr>
          <a:lstStyle/>
          <a:p>
            <a:pPr algn="ctr"/>
            <a:r>
              <a:rPr lang="en-GB" sz="1000" dirty="0"/>
              <a:t>Investors</a:t>
            </a:r>
            <a:endParaRPr lang="en-IE" sz="1000" dirty="0"/>
          </a:p>
        </p:txBody>
      </p:sp>
      <p:sp>
        <p:nvSpPr>
          <p:cNvPr id="74" name="TextBox 73">
            <a:extLst>
              <a:ext uri="{FF2B5EF4-FFF2-40B4-BE49-F238E27FC236}">
                <a16:creationId xmlns:a16="http://schemas.microsoft.com/office/drawing/2014/main" id="{3A7C37A5-4413-563D-B6D9-9065286D45B9}"/>
              </a:ext>
            </a:extLst>
          </p:cNvPr>
          <p:cNvSpPr txBox="1"/>
          <p:nvPr/>
        </p:nvSpPr>
        <p:spPr>
          <a:xfrm>
            <a:off x="3090157" y="4721444"/>
            <a:ext cx="1194787" cy="153888"/>
          </a:xfrm>
          <a:prstGeom prst="rect">
            <a:avLst/>
          </a:prstGeom>
          <a:noFill/>
        </p:spPr>
        <p:txBody>
          <a:bodyPr wrap="square" lIns="0" tIns="0" rIns="0" bIns="0" rtlCol="0">
            <a:spAutoFit/>
          </a:bodyPr>
          <a:lstStyle/>
          <a:p>
            <a:pPr algn="r"/>
            <a:r>
              <a:rPr lang="en-GB" sz="1000" dirty="0"/>
              <a:t>Portfolio</a:t>
            </a:r>
            <a:endParaRPr lang="en-IE" sz="1000" dirty="0"/>
          </a:p>
        </p:txBody>
      </p:sp>
      <p:sp>
        <p:nvSpPr>
          <p:cNvPr id="75" name="Callout: Left-Right Arrow 74">
            <a:extLst>
              <a:ext uri="{FF2B5EF4-FFF2-40B4-BE49-F238E27FC236}">
                <a16:creationId xmlns:a16="http://schemas.microsoft.com/office/drawing/2014/main" id="{4E05FA8A-B50B-152F-2DEE-EF85DE0D480D}"/>
              </a:ext>
            </a:extLst>
          </p:cNvPr>
          <p:cNvSpPr/>
          <p:nvPr/>
        </p:nvSpPr>
        <p:spPr>
          <a:xfrm>
            <a:off x="6101149" y="5055208"/>
            <a:ext cx="2939269" cy="389653"/>
          </a:xfrm>
          <a:prstGeom prst="leftRightArrowCallout">
            <a:avLst>
              <a:gd name="adj1" fmla="val 25232"/>
              <a:gd name="adj2" fmla="val 36712"/>
              <a:gd name="adj3" fmla="val 131371"/>
              <a:gd name="adj4" fmla="val 58094"/>
            </a:avLst>
          </a:prstGeom>
          <a:solidFill>
            <a:srgbClr val="52D8E6"/>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r>
              <a:rPr lang="en-GB" sz="1200" b="1" dirty="0">
                <a:solidFill>
                  <a:schemeClr val="accent6">
                    <a:lumMod val="50000"/>
                  </a:schemeClr>
                </a:solidFill>
              </a:rPr>
              <a:t>+1 BD Mismatch</a:t>
            </a:r>
          </a:p>
          <a:p>
            <a:pPr algn="ctr"/>
            <a:r>
              <a:rPr lang="en-GB" sz="1200" b="1" dirty="0">
                <a:solidFill>
                  <a:schemeClr val="accent6">
                    <a:lumMod val="50000"/>
                  </a:schemeClr>
                </a:solidFill>
              </a:rPr>
              <a:t>Cash management</a:t>
            </a:r>
          </a:p>
        </p:txBody>
      </p:sp>
      <p:sp>
        <p:nvSpPr>
          <p:cNvPr id="76" name="Callout: Left Arrow 75">
            <a:extLst>
              <a:ext uri="{FF2B5EF4-FFF2-40B4-BE49-F238E27FC236}">
                <a16:creationId xmlns:a16="http://schemas.microsoft.com/office/drawing/2014/main" id="{9B5C2A2C-AD05-2E94-3541-9B517CAFF177}"/>
              </a:ext>
            </a:extLst>
          </p:cNvPr>
          <p:cNvSpPr/>
          <p:nvPr/>
        </p:nvSpPr>
        <p:spPr>
          <a:xfrm>
            <a:off x="6706707" y="4631529"/>
            <a:ext cx="758308" cy="297944"/>
          </a:xfrm>
          <a:prstGeom prst="leftArrowCallout">
            <a:avLst>
              <a:gd name="adj1" fmla="val 16127"/>
              <a:gd name="adj2" fmla="val 25000"/>
              <a:gd name="adj3" fmla="val 96833"/>
              <a:gd name="adj4" fmla="val 19552"/>
            </a:avLst>
          </a:prstGeom>
          <a:solidFill>
            <a:srgbClr val="52D8E6"/>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GB" sz="1000" dirty="0">
              <a:solidFill>
                <a:schemeClr val="tx1"/>
              </a:solidFill>
            </a:endParaRPr>
          </a:p>
        </p:txBody>
      </p:sp>
      <p:sp>
        <p:nvSpPr>
          <p:cNvPr id="41" name="Title 3">
            <a:extLst>
              <a:ext uri="{FF2B5EF4-FFF2-40B4-BE49-F238E27FC236}">
                <a16:creationId xmlns:a16="http://schemas.microsoft.com/office/drawing/2014/main" id="{649CDA40-93D5-4A07-81C1-AC3C31957E51}"/>
              </a:ext>
            </a:extLst>
          </p:cNvPr>
          <p:cNvSpPr txBox="1">
            <a:spLocks/>
          </p:cNvSpPr>
          <p:nvPr/>
        </p:nvSpPr>
        <p:spPr>
          <a:xfrm>
            <a:off x="2108279" y="228232"/>
            <a:ext cx="7693992" cy="494631"/>
          </a:xfrm>
          <a:prstGeom prst="rect">
            <a:avLst/>
          </a:prstGeom>
        </p:spPr>
        <p:txBody>
          <a:bodyPr vert="horz" wrap="square" lIns="0" tIns="0" rIns="0" bIns="0" rtlCol="0" anchor="b">
            <a:noAutofit/>
          </a:bodyPr>
          <a:lstStyle>
            <a:lvl1pPr defTabSz="685783">
              <a:lnSpc>
                <a:spcPct val="80000"/>
              </a:lnSpc>
              <a:spcBef>
                <a:spcPct val="0"/>
              </a:spcBef>
              <a:buNone/>
              <a:defRPr b="1">
                <a:latin typeface="Franklin Gothic Demi" panose="020B0703020102020204" pitchFamily="34" charset="0"/>
                <a:ea typeface="ＭＳ Ｐゴシック" pitchFamily="34" charset="-128"/>
                <a:cs typeface="Arial" panose="020B0604020202020204" pitchFamily="34" charset="0"/>
              </a:defRPr>
            </a:lvl1pPr>
          </a:lstStyle>
          <a:p>
            <a:r>
              <a:rPr lang="fr-LU" dirty="0">
                <a:solidFill>
                  <a:schemeClr val="accent1"/>
                </a:solidFill>
              </a:rPr>
              <a:t>I. Q1-2</a:t>
            </a:r>
          </a:p>
          <a:p>
            <a:r>
              <a:rPr lang="fr-LU" dirty="0" err="1"/>
              <a:t>Liquidity</a:t>
            </a:r>
            <a:r>
              <a:rPr lang="fr-LU" dirty="0"/>
              <a:t> </a:t>
            </a:r>
            <a:r>
              <a:rPr lang="fr-LU" dirty="0" err="1"/>
              <a:t>mismatch</a:t>
            </a:r>
            <a:r>
              <a:rPr lang="fr-LU" dirty="0"/>
              <a:t> in the </a:t>
            </a:r>
            <a:r>
              <a:rPr lang="fr-LU" dirty="0" err="1"/>
              <a:t>subscription</a:t>
            </a:r>
            <a:r>
              <a:rPr lang="fr-LU" dirty="0"/>
              <a:t>/</a:t>
            </a:r>
            <a:r>
              <a:rPr lang="fr-LU" dirty="0" err="1"/>
              <a:t>redemption</a:t>
            </a:r>
            <a:r>
              <a:rPr lang="fr-LU" dirty="0"/>
              <a:t> </a:t>
            </a:r>
            <a:r>
              <a:rPr lang="fr-LU" dirty="0" err="1"/>
              <a:t>processes</a:t>
            </a:r>
            <a:r>
              <a:rPr lang="fr-LU" dirty="0"/>
              <a:t> </a:t>
            </a:r>
            <a:r>
              <a:rPr lang="fr-LU" b="0" i="1" dirty="0"/>
              <a:t>Investment/</a:t>
            </a:r>
            <a:r>
              <a:rPr lang="fr-LU" b="0" i="1" dirty="0" err="1"/>
              <a:t>Divestment</a:t>
            </a:r>
            <a:r>
              <a:rPr lang="fr-LU" b="0" i="1" dirty="0"/>
              <a:t> vs. Investor </a:t>
            </a:r>
            <a:r>
              <a:rPr lang="fr-LU" b="0" i="1" dirty="0" err="1"/>
              <a:t>settlement</a:t>
            </a:r>
            <a:endParaRPr lang="fr-LU" b="0" i="1" dirty="0"/>
          </a:p>
        </p:txBody>
      </p:sp>
    </p:spTree>
    <p:extLst>
      <p:ext uri="{BB962C8B-B14F-4D97-AF65-F5344CB8AC3E}">
        <p14:creationId xmlns:p14="http://schemas.microsoft.com/office/powerpoint/2010/main" val="1888735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E672263-FCB8-405B-894D-72F27299667F}"/>
              </a:ext>
            </a:extLst>
          </p:cNvPr>
          <p:cNvSpPr>
            <a:spLocks noGrp="1"/>
          </p:cNvSpPr>
          <p:nvPr>
            <p:ph type="body" sz="quarter" idx="10"/>
          </p:nvPr>
        </p:nvSpPr>
        <p:spPr>
          <a:xfrm>
            <a:off x="1260527" y="2053390"/>
            <a:ext cx="3297043" cy="4131511"/>
          </a:xfrm>
        </p:spPr>
        <p:txBody>
          <a:bodyPr/>
          <a:lstStyle/>
          <a:p>
            <a:pPr marL="342891" indent="-342891">
              <a:buAutoNum type="arabicPeriod"/>
            </a:pPr>
            <a:r>
              <a:rPr lang="en-GB" dirty="0"/>
              <a:t>Methodology</a:t>
            </a:r>
          </a:p>
          <a:p>
            <a:pPr marL="342891" indent="-342891">
              <a:buAutoNum type="arabicPeriod"/>
            </a:pPr>
            <a:endParaRPr lang="en-GB" dirty="0"/>
          </a:p>
          <a:p>
            <a:pPr defTabSz="457189" fontAlgn="base">
              <a:lnSpc>
                <a:spcPct val="100000"/>
              </a:lnSpc>
              <a:spcBef>
                <a:spcPct val="0"/>
              </a:spcBef>
              <a:spcAft>
                <a:spcPct val="0"/>
              </a:spcAft>
            </a:pPr>
            <a:r>
              <a:rPr lang="en-IE" sz="1100" cap="none" spc="0" dirty="0">
                <a:solidFill>
                  <a:prstClr val="black"/>
                </a:solidFill>
                <a:latin typeface="Calibri" panose="020F0502020204030204"/>
              </a:rPr>
              <a:t>Consider the distinction between</a:t>
            </a:r>
          </a:p>
          <a:p>
            <a:pPr marL="742932" lvl="1" indent="-285744" defTabSz="457189" fontAlgn="base">
              <a:spcBef>
                <a:spcPct val="0"/>
              </a:spcBef>
              <a:spcAft>
                <a:spcPct val="0"/>
              </a:spcAft>
              <a:buSzTx/>
              <a:buFont typeface="+mj-lt"/>
              <a:buAutoNum type="romanLcPeriod"/>
            </a:pPr>
            <a:r>
              <a:rPr lang="en-IE" b="1" dirty="0">
                <a:solidFill>
                  <a:prstClr val="black"/>
                </a:solidFill>
                <a:latin typeface="Calibri" panose="020F0502020204030204"/>
              </a:rPr>
              <a:t>secondary market transactions </a:t>
            </a:r>
            <a:r>
              <a:rPr lang="en-IE" dirty="0">
                <a:solidFill>
                  <a:prstClr val="black"/>
                </a:solidFill>
                <a:latin typeface="Calibri" panose="020F0502020204030204"/>
              </a:rPr>
              <a:t>and</a:t>
            </a:r>
          </a:p>
          <a:p>
            <a:pPr marL="742932" lvl="1" indent="-285744" defTabSz="457189" fontAlgn="base">
              <a:spcBef>
                <a:spcPct val="0"/>
              </a:spcBef>
              <a:spcAft>
                <a:spcPct val="0"/>
              </a:spcAft>
              <a:buSzTx/>
              <a:buFont typeface="+mj-lt"/>
              <a:buAutoNum type="romanLcPeriod"/>
            </a:pPr>
            <a:r>
              <a:rPr lang="en-GB" b="1" dirty="0">
                <a:solidFill>
                  <a:prstClr val="black"/>
                </a:solidFill>
                <a:latin typeface="Calibri" panose="020F0502020204030204"/>
              </a:rPr>
              <a:t>p</a:t>
            </a:r>
            <a:r>
              <a:rPr lang="en-IE" b="1" dirty="0" err="1">
                <a:solidFill>
                  <a:prstClr val="black"/>
                </a:solidFill>
                <a:latin typeface="Calibri" panose="020F0502020204030204"/>
              </a:rPr>
              <a:t>rimary</a:t>
            </a:r>
            <a:r>
              <a:rPr lang="en-IE" b="1" dirty="0">
                <a:solidFill>
                  <a:prstClr val="black"/>
                </a:solidFill>
                <a:latin typeface="Calibri" panose="020F0502020204030204"/>
              </a:rPr>
              <a:t> market transactions</a:t>
            </a:r>
            <a:endParaRPr lang="en-GB" b="1" dirty="0">
              <a:solidFill>
                <a:prstClr val="black"/>
              </a:solidFill>
              <a:latin typeface="Calibri" panose="020F0502020204030204"/>
            </a:endParaRPr>
          </a:p>
          <a:p>
            <a:pPr defTabSz="457189" fontAlgn="base">
              <a:lnSpc>
                <a:spcPct val="100000"/>
              </a:lnSpc>
              <a:spcBef>
                <a:spcPct val="0"/>
              </a:spcBef>
              <a:spcAft>
                <a:spcPct val="0"/>
              </a:spcAft>
            </a:pPr>
            <a:r>
              <a:rPr lang="en-GB" sz="1100" cap="none" spc="0" dirty="0">
                <a:solidFill>
                  <a:prstClr val="black"/>
                </a:solidFill>
                <a:latin typeface="Calibri" panose="020F0502020204030204"/>
              </a:rPr>
              <a:t>which allows to better consider the situation of the asset management industry essentially involved in primary markets.</a:t>
            </a:r>
          </a:p>
          <a:p>
            <a:pPr defTabSz="457189" fontAlgn="base">
              <a:lnSpc>
                <a:spcPct val="100000"/>
              </a:lnSpc>
              <a:spcBef>
                <a:spcPct val="0"/>
              </a:spcBef>
              <a:spcAft>
                <a:spcPct val="0"/>
              </a:spcAft>
            </a:pPr>
            <a:endParaRPr lang="en-GB" sz="1100" cap="none" spc="0" dirty="0">
              <a:solidFill>
                <a:prstClr val="black"/>
              </a:solidFill>
              <a:latin typeface="Calibri" panose="020F0502020204030204"/>
            </a:endParaRPr>
          </a:p>
          <a:p>
            <a:pPr defTabSz="457189" fontAlgn="base">
              <a:lnSpc>
                <a:spcPct val="100000"/>
              </a:lnSpc>
              <a:spcBef>
                <a:spcPct val="0"/>
              </a:spcBef>
              <a:spcAft>
                <a:spcPct val="0"/>
              </a:spcAft>
            </a:pPr>
            <a:r>
              <a:rPr lang="en-GB" sz="1100" cap="none" spc="0" dirty="0">
                <a:solidFill>
                  <a:prstClr val="black"/>
                </a:solidFill>
                <a:latin typeface="Calibri" panose="020F0502020204030204"/>
              </a:rPr>
              <a:t>Indeed, </a:t>
            </a:r>
          </a:p>
          <a:p>
            <a:pPr marL="742932" lvl="1" indent="-285744" defTabSz="457189" fontAlgn="base">
              <a:spcBef>
                <a:spcPct val="0"/>
              </a:spcBef>
              <a:spcAft>
                <a:spcPct val="0"/>
              </a:spcAft>
              <a:buSzTx/>
              <a:buFont typeface="+mj-lt"/>
              <a:buAutoNum type="romanLcPeriod"/>
            </a:pPr>
            <a:r>
              <a:rPr lang="en-GB" dirty="0">
                <a:solidFill>
                  <a:prstClr val="black"/>
                </a:solidFill>
                <a:latin typeface="Calibri" panose="020F0502020204030204"/>
              </a:rPr>
              <a:t>while the move </a:t>
            </a:r>
            <a:r>
              <a:rPr lang="en-GB" b="1" dirty="0">
                <a:solidFill>
                  <a:prstClr val="black"/>
                </a:solidFill>
                <a:latin typeface="Calibri" panose="020F0502020204030204"/>
              </a:rPr>
              <a:t>of secondary market transactions </a:t>
            </a:r>
            <a:r>
              <a:rPr lang="en-GB" dirty="0">
                <a:solidFill>
                  <a:prstClr val="black"/>
                </a:solidFill>
                <a:latin typeface="Calibri" panose="020F0502020204030204"/>
              </a:rPr>
              <a:t>to T+1 will be mainly solved through market infrastructures adjustments outside the asset manager’s sphere,</a:t>
            </a:r>
          </a:p>
          <a:p>
            <a:pPr marL="742932" lvl="1" indent="-285744" defTabSz="457189" fontAlgn="base">
              <a:spcBef>
                <a:spcPct val="0"/>
              </a:spcBef>
              <a:spcAft>
                <a:spcPct val="0"/>
              </a:spcAft>
              <a:buSzTx/>
              <a:buFont typeface="+mj-lt"/>
              <a:buAutoNum type="romanLcPeriod"/>
            </a:pPr>
            <a:r>
              <a:rPr lang="en-GB" b="1" dirty="0">
                <a:solidFill>
                  <a:prstClr val="black"/>
                </a:solidFill>
                <a:latin typeface="Calibri" panose="020F0502020204030204"/>
              </a:rPr>
              <a:t>primary market transactions </a:t>
            </a:r>
            <a:r>
              <a:rPr lang="en-GB" dirty="0">
                <a:solidFill>
                  <a:prstClr val="black"/>
                </a:solidFill>
                <a:latin typeface="Calibri" panose="020F0502020204030204"/>
              </a:rPr>
              <a:t>will imply organisational changes in the business model of asset managers and their relationships with their business partners.</a:t>
            </a:r>
          </a:p>
        </p:txBody>
      </p:sp>
      <p:sp>
        <p:nvSpPr>
          <p:cNvPr id="38" name="Text Placeholder 37">
            <a:extLst>
              <a:ext uri="{FF2B5EF4-FFF2-40B4-BE49-F238E27FC236}">
                <a16:creationId xmlns:a16="http://schemas.microsoft.com/office/drawing/2014/main" id="{14D1450B-046C-432F-8F96-D30FC1034AB5}"/>
              </a:ext>
            </a:extLst>
          </p:cNvPr>
          <p:cNvSpPr>
            <a:spLocks noGrp="1"/>
          </p:cNvSpPr>
          <p:nvPr>
            <p:ph type="body" sz="quarter" idx="16"/>
          </p:nvPr>
        </p:nvSpPr>
        <p:spPr>
          <a:xfrm>
            <a:off x="4723057" y="2053392"/>
            <a:ext cx="3297043" cy="4131511"/>
          </a:xfrm>
        </p:spPr>
        <p:txBody>
          <a:bodyPr/>
          <a:lstStyle/>
          <a:p>
            <a:pPr lvl="0"/>
            <a:r>
              <a:rPr lang="en-GB" dirty="0"/>
              <a:t>2. t+2 as legal reference for the transition period</a:t>
            </a:r>
          </a:p>
          <a:p>
            <a:pPr defTabSz="457189" fontAlgn="base">
              <a:lnSpc>
                <a:spcPct val="100000"/>
              </a:lnSpc>
              <a:spcBef>
                <a:spcPct val="0"/>
              </a:spcBef>
              <a:spcAft>
                <a:spcPct val="0"/>
              </a:spcAft>
            </a:pPr>
            <a:endParaRPr lang="en-GB" sz="1100" cap="none" spc="0" dirty="0">
              <a:solidFill>
                <a:prstClr val="black"/>
              </a:solidFill>
              <a:latin typeface="Calibri" panose="020F0502020204030204"/>
            </a:endParaRPr>
          </a:p>
          <a:p>
            <a:pPr defTabSz="457189" fontAlgn="base">
              <a:lnSpc>
                <a:spcPct val="100000"/>
              </a:lnSpc>
              <a:spcBef>
                <a:spcPct val="0"/>
              </a:spcBef>
              <a:spcAft>
                <a:spcPct val="0"/>
              </a:spcAft>
            </a:pPr>
            <a:r>
              <a:rPr lang="en-IE" sz="1100" cap="none" spc="0" dirty="0">
                <a:solidFill>
                  <a:prstClr val="black"/>
                </a:solidFill>
                <a:latin typeface="Calibri" panose="020F0502020204030204"/>
              </a:rPr>
              <a:t>During the transition period (</a:t>
            </a:r>
            <a:r>
              <a:rPr lang="en-IE" sz="1100" cap="none" spc="0" dirty="0" err="1">
                <a:solidFill>
                  <a:prstClr val="black"/>
                </a:solidFill>
                <a:latin typeface="Calibri" panose="020F0502020204030204"/>
              </a:rPr>
              <a:t>ie</a:t>
            </a:r>
            <a:r>
              <a:rPr lang="en-IE" sz="1100" cap="none" spc="0" dirty="0">
                <a:solidFill>
                  <a:prstClr val="black"/>
                </a:solidFill>
                <a:latin typeface="Calibri" panose="020F0502020204030204"/>
              </a:rPr>
              <a:t>. US T+1/EU T+2) keep T+2 as the legal reference, in line with CSDR, while certain segments of the markets will move to T+1 on a voluntary basis, for competitiveness reasons.</a:t>
            </a:r>
            <a:endParaRPr lang="en-GB" sz="1100" cap="none" spc="0" dirty="0">
              <a:solidFill>
                <a:prstClr val="black"/>
              </a:solidFill>
              <a:latin typeface="Calibri" panose="020F0502020204030204"/>
            </a:endParaRPr>
          </a:p>
          <a:p>
            <a:pPr lvl="1"/>
            <a:br>
              <a:rPr lang="en-GB" dirty="0"/>
            </a:br>
            <a:endParaRPr lang="fr-FR" dirty="0"/>
          </a:p>
        </p:txBody>
      </p:sp>
      <p:sp>
        <p:nvSpPr>
          <p:cNvPr id="39" name="Text Placeholder 38">
            <a:extLst>
              <a:ext uri="{FF2B5EF4-FFF2-40B4-BE49-F238E27FC236}">
                <a16:creationId xmlns:a16="http://schemas.microsoft.com/office/drawing/2014/main" id="{573158D1-97A1-485D-B071-DC8EA5FEF907}"/>
              </a:ext>
            </a:extLst>
          </p:cNvPr>
          <p:cNvSpPr>
            <a:spLocks noGrp="1"/>
          </p:cNvSpPr>
          <p:nvPr>
            <p:ph type="body" sz="quarter" idx="17"/>
          </p:nvPr>
        </p:nvSpPr>
        <p:spPr>
          <a:xfrm>
            <a:off x="8185586" y="2053392"/>
            <a:ext cx="3297043" cy="4131511"/>
          </a:xfrm>
        </p:spPr>
        <p:txBody>
          <a:bodyPr/>
          <a:lstStyle/>
          <a:p>
            <a:pPr lvl="0"/>
            <a:r>
              <a:rPr lang="en-GB" dirty="0"/>
              <a:t>3. Measures to be taken</a:t>
            </a:r>
          </a:p>
          <a:p>
            <a:pPr defTabSz="457189" fontAlgn="base">
              <a:lnSpc>
                <a:spcPct val="100000"/>
              </a:lnSpc>
              <a:spcBef>
                <a:spcPct val="0"/>
              </a:spcBef>
              <a:spcAft>
                <a:spcPct val="0"/>
              </a:spcAft>
            </a:pPr>
            <a:endParaRPr lang="en-GB" sz="1100" cap="none" spc="0" dirty="0">
              <a:solidFill>
                <a:prstClr val="black"/>
              </a:solidFill>
              <a:latin typeface="Calibri" panose="020F0502020204030204"/>
            </a:endParaRPr>
          </a:p>
          <a:p>
            <a:pPr defTabSz="457189" fontAlgn="base">
              <a:lnSpc>
                <a:spcPct val="100000"/>
              </a:lnSpc>
              <a:spcBef>
                <a:spcPct val="0"/>
              </a:spcBef>
              <a:spcAft>
                <a:spcPct val="0"/>
              </a:spcAft>
            </a:pPr>
            <a:endParaRPr lang="en-GB" sz="1100" cap="none" spc="0" dirty="0">
              <a:solidFill>
                <a:prstClr val="black"/>
              </a:solidFill>
              <a:latin typeface="Calibri" panose="020F0502020204030204"/>
            </a:endParaRPr>
          </a:p>
          <a:p>
            <a:pPr marL="228594" indent="-228594" defTabSz="457189" fontAlgn="base">
              <a:lnSpc>
                <a:spcPct val="100000"/>
              </a:lnSpc>
              <a:spcBef>
                <a:spcPct val="0"/>
              </a:spcBef>
              <a:spcAft>
                <a:spcPct val="0"/>
              </a:spcAft>
              <a:buFont typeface="+mj-lt"/>
              <a:buAutoNum type="alphaLcPeriod"/>
            </a:pPr>
            <a:r>
              <a:rPr lang="en-GB" sz="1100" cap="none" spc="0" dirty="0">
                <a:solidFill>
                  <a:prstClr val="black"/>
                </a:solidFill>
                <a:latin typeface="Calibri" panose="020F0502020204030204"/>
              </a:rPr>
              <a:t>Provide guidance on how to handle </a:t>
            </a:r>
            <a:r>
              <a:rPr lang="en-GB" sz="1100" b="1" cap="none" spc="0" dirty="0">
                <a:solidFill>
                  <a:prstClr val="black"/>
                </a:solidFill>
                <a:latin typeface="Calibri" panose="020F0502020204030204"/>
              </a:rPr>
              <a:t>point-in-time breaches of cash limits </a:t>
            </a:r>
            <a:r>
              <a:rPr lang="en-GB" sz="1100" cap="none" spc="0" dirty="0">
                <a:solidFill>
                  <a:prstClr val="black"/>
                </a:solidFill>
                <a:latin typeface="Calibri" panose="020F0502020204030204"/>
              </a:rPr>
              <a:t>(pursuant to Art. 52(1) UCITS  Directive) due to settlement cycle misalignment</a:t>
            </a:r>
            <a:r>
              <a:rPr lang="en-GB" sz="1100" b="1" cap="none" spc="0" dirty="0">
                <a:solidFill>
                  <a:prstClr val="black"/>
                </a:solidFill>
                <a:latin typeface="Calibri" panose="020F0502020204030204"/>
              </a:rPr>
              <a:t>, as a specific impact of the unwanted T+1 move. </a:t>
            </a:r>
            <a:r>
              <a:rPr lang="en-GB" sz="1100" cap="none" spc="0" dirty="0">
                <a:solidFill>
                  <a:prstClr val="black"/>
                </a:solidFill>
                <a:latin typeface="Calibri" panose="020F0502020204030204"/>
              </a:rPr>
              <a:t>Grant a temporary carve out for these technical breaches.</a:t>
            </a:r>
          </a:p>
          <a:p>
            <a:pPr marL="228594" indent="-228594" defTabSz="457189" fontAlgn="base">
              <a:lnSpc>
                <a:spcPct val="100000"/>
              </a:lnSpc>
              <a:spcBef>
                <a:spcPct val="0"/>
              </a:spcBef>
              <a:spcAft>
                <a:spcPct val="0"/>
              </a:spcAft>
              <a:buFont typeface="+mj-lt"/>
              <a:buAutoNum type="alphaLcPeriod"/>
            </a:pPr>
            <a:endParaRPr lang="en-GB" sz="1100" cap="none" spc="0" dirty="0">
              <a:solidFill>
                <a:prstClr val="black"/>
              </a:solidFill>
              <a:latin typeface="Calibri" panose="020F0502020204030204"/>
            </a:endParaRPr>
          </a:p>
          <a:p>
            <a:pPr marL="228594" indent="-228594" defTabSz="457189" fontAlgn="base">
              <a:lnSpc>
                <a:spcPct val="100000"/>
              </a:lnSpc>
              <a:spcBef>
                <a:spcPct val="0"/>
              </a:spcBef>
              <a:spcAft>
                <a:spcPct val="0"/>
              </a:spcAft>
              <a:buFont typeface="+mj-lt"/>
              <a:buAutoNum type="alphaLcPeriod"/>
            </a:pPr>
            <a:r>
              <a:rPr lang="en-GB" sz="1100" cap="none" spc="0" dirty="0">
                <a:solidFill>
                  <a:prstClr val="black"/>
                </a:solidFill>
                <a:latin typeface="Calibri" panose="020F0502020204030204"/>
              </a:rPr>
              <a:t>Provide guidance on how to handle </a:t>
            </a:r>
            <a:r>
              <a:rPr lang="en-GB" sz="1100" b="1" cap="none" spc="0" dirty="0">
                <a:solidFill>
                  <a:prstClr val="black"/>
                </a:solidFill>
                <a:latin typeface="Calibri" panose="020F0502020204030204"/>
              </a:rPr>
              <a:t>point-in-time breaches of borrowing limits</a:t>
            </a:r>
            <a:r>
              <a:rPr lang="en-GB" sz="1100" cap="none" spc="0" dirty="0">
                <a:solidFill>
                  <a:prstClr val="black"/>
                </a:solidFill>
                <a:latin typeface="Calibri" panose="020F0502020204030204"/>
              </a:rPr>
              <a:t>, and on how to </a:t>
            </a:r>
            <a:r>
              <a:rPr lang="en-GB" sz="1100" cap="none" spc="0" dirty="0" err="1">
                <a:solidFill>
                  <a:prstClr val="black"/>
                </a:solidFill>
                <a:latin typeface="Calibri" panose="020F0502020204030204"/>
              </a:rPr>
              <a:t>interprete</a:t>
            </a:r>
            <a:r>
              <a:rPr lang="en-GB" sz="1100" cap="none" spc="0" dirty="0">
                <a:solidFill>
                  <a:prstClr val="black"/>
                </a:solidFill>
                <a:latin typeface="Calibri" panose="020F0502020204030204"/>
              </a:rPr>
              <a:t> the temporary basis notion that makes a borrowing eligible (pursuant to Art. 83(2) UCITS  Directive) due to settlement cycle misalignment, </a:t>
            </a:r>
            <a:r>
              <a:rPr lang="en-GB" sz="1100" b="1" cap="none" spc="0" dirty="0">
                <a:solidFill>
                  <a:prstClr val="black"/>
                </a:solidFill>
                <a:latin typeface="Calibri" panose="020F0502020204030204"/>
              </a:rPr>
              <a:t>as a specific impact of the unwanted T+1 move</a:t>
            </a:r>
            <a:r>
              <a:rPr lang="en-GB" sz="1100" cap="none" spc="0" dirty="0">
                <a:solidFill>
                  <a:prstClr val="black"/>
                </a:solidFill>
                <a:latin typeface="Calibri" panose="020F0502020204030204"/>
              </a:rPr>
              <a:t>. Grant a temporary carve out for these technical breaches.</a:t>
            </a:r>
          </a:p>
          <a:p>
            <a:pPr marL="228594" indent="-228594" defTabSz="457189" fontAlgn="base">
              <a:lnSpc>
                <a:spcPct val="100000"/>
              </a:lnSpc>
              <a:spcBef>
                <a:spcPct val="0"/>
              </a:spcBef>
              <a:spcAft>
                <a:spcPct val="0"/>
              </a:spcAft>
              <a:buFont typeface="+mj-lt"/>
              <a:buAutoNum type="alphaLcPeriod"/>
            </a:pPr>
            <a:endParaRPr lang="en-IE" sz="1100" cap="none" spc="0" dirty="0">
              <a:solidFill>
                <a:prstClr val="black"/>
              </a:solidFill>
              <a:latin typeface="Calibri" panose="020F0502020204030204"/>
            </a:endParaRPr>
          </a:p>
          <a:p>
            <a:pPr defTabSz="457189" fontAlgn="base">
              <a:lnSpc>
                <a:spcPct val="100000"/>
              </a:lnSpc>
              <a:spcBef>
                <a:spcPct val="0"/>
              </a:spcBef>
              <a:spcAft>
                <a:spcPct val="0"/>
              </a:spcAft>
            </a:pPr>
            <a:endParaRPr lang="en-GB" sz="1100" cap="none" spc="0" dirty="0">
              <a:solidFill>
                <a:prstClr val="black"/>
              </a:solidFill>
              <a:latin typeface="Calibri" panose="020F0502020204030204"/>
            </a:endParaRPr>
          </a:p>
        </p:txBody>
      </p:sp>
      <p:sp>
        <p:nvSpPr>
          <p:cNvPr id="9" name="Title 1">
            <a:extLst>
              <a:ext uri="{FF2B5EF4-FFF2-40B4-BE49-F238E27FC236}">
                <a16:creationId xmlns:a16="http://schemas.microsoft.com/office/drawing/2014/main" id="{BA7EBF55-FA1D-4D7C-9CD6-9055EF51A1A7}"/>
              </a:ext>
            </a:extLst>
          </p:cNvPr>
          <p:cNvSpPr>
            <a:spLocks noGrp="1"/>
          </p:cNvSpPr>
          <p:nvPr>
            <p:ph type="title"/>
          </p:nvPr>
        </p:nvSpPr>
        <p:spPr>
          <a:xfrm>
            <a:off x="2152651" y="184798"/>
            <a:ext cx="7886700" cy="607219"/>
          </a:xfrm>
        </p:spPr>
        <p:txBody>
          <a:bodyPr vert="horz" wrap="square" lIns="0" tIns="0" rIns="0" bIns="0" rtlCol="0" anchor="b">
            <a:noAutofit/>
          </a:bodyPr>
          <a:lstStyle/>
          <a:p>
            <a:r>
              <a:rPr lang="fr-LU" sz="2400" dirty="0">
                <a:solidFill>
                  <a:schemeClr val="accent1"/>
                </a:solidFill>
              </a:rPr>
              <a:t>I. Q1-3</a:t>
            </a:r>
            <a:br>
              <a:rPr lang="fr-LU" sz="2400" dirty="0">
                <a:solidFill>
                  <a:schemeClr val="accent1"/>
                </a:solidFill>
              </a:rPr>
            </a:br>
            <a:r>
              <a:rPr lang="fr-LU" sz="1800" b="1" dirty="0" err="1">
                <a:latin typeface="Franklin Gothic Demi" panose="020B0703020102020204" pitchFamily="34" charset="0"/>
                <a:ea typeface="ＭＳ Ｐゴシック" pitchFamily="34" charset="-128"/>
                <a:cs typeface="Arial" panose="020B0604020202020204" pitchFamily="34" charset="0"/>
              </a:rPr>
              <a:t>Recommendations</a:t>
            </a:r>
            <a:r>
              <a:rPr lang="fr-LU" sz="1800" b="1" dirty="0">
                <a:latin typeface="Franklin Gothic Demi" panose="020B0703020102020204" pitchFamily="34" charset="0"/>
                <a:ea typeface="ＭＳ Ｐゴシック" pitchFamily="34" charset="-128"/>
                <a:cs typeface="Arial" panose="020B0604020202020204" pitchFamily="34" charset="0"/>
              </a:rPr>
              <a:t> to EU </a:t>
            </a:r>
            <a:r>
              <a:rPr lang="fr-LU" sz="1800" b="1" dirty="0" err="1">
                <a:latin typeface="Franklin Gothic Demi" panose="020B0703020102020204" pitchFamily="34" charset="0"/>
                <a:ea typeface="ＭＳ Ｐゴシック" pitchFamily="34" charset="-128"/>
                <a:cs typeface="Arial" panose="020B0604020202020204" pitchFamily="34" charset="0"/>
              </a:rPr>
              <a:t>policy</a:t>
            </a:r>
            <a:r>
              <a:rPr lang="fr-LU" sz="1800" b="1" dirty="0">
                <a:latin typeface="Franklin Gothic Demi" panose="020B0703020102020204" pitchFamily="34" charset="0"/>
                <a:ea typeface="ＭＳ Ｐゴシック" pitchFamily="34" charset="-128"/>
                <a:cs typeface="Arial" panose="020B0604020202020204" pitchFamily="34" charset="0"/>
              </a:rPr>
              <a:t> </a:t>
            </a:r>
            <a:r>
              <a:rPr lang="fr-LU" sz="1800" b="1" dirty="0" err="1">
                <a:latin typeface="Franklin Gothic Demi" panose="020B0703020102020204" pitchFamily="34" charset="0"/>
                <a:ea typeface="ＭＳ Ｐゴシック" pitchFamily="34" charset="-128"/>
                <a:cs typeface="Arial" panose="020B0604020202020204" pitchFamily="34" charset="0"/>
              </a:rPr>
              <a:t>makers</a:t>
            </a:r>
            <a:r>
              <a:rPr lang="fr-LU" sz="1800" b="1" dirty="0">
                <a:latin typeface="Franklin Gothic Demi" panose="020B0703020102020204" pitchFamily="34" charset="0"/>
                <a:ea typeface="ＭＳ Ｐゴシック" pitchFamily="34" charset="-128"/>
                <a:cs typeface="Arial" panose="020B0604020202020204" pitchFamily="34" charset="0"/>
              </a:rPr>
              <a:t> </a:t>
            </a:r>
            <a:br>
              <a:rPr lang="en-GB" sz="1800" b="1" dirty="0">
                <a:latin typeface="Franklin Gothic Demi" panose="020B0703020102020204" pitchFamily="34" charset="0"/>
                <a:ea typeface="ＭＳ Ｐゴシック" pitchFamily="34" charset="-128"/>
                <a:cs typeface="Arial" panose="020B0604020202020204" pitchFamily="34" charset="0"/>
              </a:rPr>
            </a:br>
            <a:endParaRPr lang="fr-LU" sz="1800" b="1" dirty="0">
              <a:latin typeface="Franklin Gothic Demi" panose="020B07030201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373277445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Connector 53">
            <a:extLst>
              <a:ext uri="{FF2B5EF4-FFF2-40B4-BE49-F238E27FC236}">
                <a16:creationId xmlns:a16="http://schemas.microsoft.com/office/drawing/2014/main" id="{FD965CA7-A31D-4C52-9A43-B7AD705F7658}"/>
              </a:ext>
            </a:extLst>
          </p:cNvPr>
          <p:cNvCxnSpPr/>
          <p:nvPr/>
        </p:nvCxnSpPr>
        <p:spPr>
          <a:xfrm>
            <a:off x="1171976" y="3239667"/>
            <a:ext cx="1030194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6D81323-30B8-4801-86A7-B6A8FB6C501E}"/>
              </a:ext>
            </a:extLst>
          </p:cNvPr>
          <p:cNvCxnSpPr/>
          <p:nvPr/>
        </p:nvCxnSpPr>
        <p:spPr>
          <a:xfrm>
            <a:off x="1103958" y="4425339"/>
            <a:ext cx="1030194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0" name="Chevron 36">
            <a:extLst>
              <a:ext uri="{FF2B5EF4-FFF2-40B4-BE49-F238E27FC236}">
                <a16:creationId xmlns:a16="http://schemas.microsoft.com/office/drawing/2014/main" id="{DAB1E539-3738-4373-87F6-050C56D3B72E}"/>
              </a:ext>
            </a:extLst>
          </p:cNvPr>
          <p:cNvSpPr/>
          <p:nvPr/>
        </p:nvSpPr>
        <p:spPr>
          <a:xfrm>
            <a:off x="1856413" y="3735965"/>
            <a:ext cx="938880" cy="1239976"/>
          </a:xfrm>
          <a:prstGeom prst="chevron">
            <a:avLst>
              <a:gd name="adj" fmla="val 10826"/>
            </a:avLst>
          </a:prstGeom>
          <a:solidFill>
            <a:schemeClr val="accent3">
              <a:lumMod val="40000"/>
              <a:lumOff val="6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en-US" sz="1050" b="1" dirty="0">
                <a:solidFill>
                  <a:srgbClr val="4F81BD">
                    <a:lumMod val="50000"/>
                  </a:srgbClr>
                </a:solidFill>
                <a:latin typeface="Calibri"/>
              </a:rPr>
              <a:t>Consultation</a:t>
            </a:r>
          </a:p>
          <a:p>
            <a:pPr algn="ctr" fontAlgn="base">
              <a:spcBef>
                <a:spcPct val="0"/>
              </a:spcBef>
              <a:spcAft>
                <a:spcPct val="0"/>
              </a:spcAft>
            </a:pPr>
            <a:r>
              <a:rPr lang="en-US" sz="1050" b="1" dirty="0">
                <a:solidFill>
                  <a:srgbClr val="4F81BD">
                    <a:lumMod val="50000"/>
                  </a:srgbClr>
                </a:solidFill>
                <a:latin typeface="Calibri"/>
              </a:rPr>
              <a:t>on impacts</a:t>
            </a:r>
          </a:p>
          <a:p>
            <a:pPr algn="ctr" fontAlgn="base">
              <a:spcBef>
                <a:spcPct val="0"/>
              </a:spcBef>
              <a:spcAft>
                <a:spcPct val="0"/>
              </a:spcAft>
            </a:pPr>
            <a:r>
              <a:rPr lang="en-US" sz="1050" b="1" dirty="0">
                <a:solidFill>
                  <a:srgbClr val="4F81BD">
                    <a:lumMod val="50000"/>
                  </a:srgbClr>
                </a:solidFill>
                <a:latin typeface="Calibri"/>
              </a:rPr>
              <a:t>and remedies</a:t>
            </a:r>
            <a:endParaRPr lang="en-GB" sz="1050" b="1" dirty="0">
              <a:solidFill>
                <a:srgbClr val="4F81BD">
                  <a:lumMod val="50000"/>
                </a:srgbClr>
              </a:solidFill>
              <a:latin typeface="Calibri"/>
            </a:endParaRPr>
          </a:p>
        </p:txBody>
      </p:sp>
      <p:sp>
        <p:nvSpPr>
          <p:cNvPr id="7" name="Slide Number Placeholder 6"/>
          <p:cNvSpPr>
            <a:spLocks noGrp="1"/>
          </p:cNvSpPr>
          <p:nvPr>
            <p:ph type="sldNum" sz="quarter" idx="4294967295"/>
          </p:nvPr>
        </p:nvSpPr>
        <p:spPr/>
        <p:txBody>
          <a:bodyPr/>
          <a:lstStyle/>
          <a:p>
            <a:pPr algn="r">
              <a:defRPr/>
            </a:pPr>
            <a:endParaRPr lang="en-GB" sz="1200" dirty="0">
              <a:solidFill>
                <a:prstClr val="black">
                  <a:tint val="75000"/>
                </a:prstClr>
              </a:solidFill>
              <a:latin typeface="Calibri" panose="020F0502020204030204"/>
            </a:endParaRPr>
          </a:p>
        </p:txBody>
      </p:sp>
      <p:sp>
        <p:nvSpPr>
          <p:cNvPr id="16" name="Title 1">
            <a:extLst>
              <a:ext uri="{FF2B5EF4-FFF2-40B4-BE49-F238E27FC236}">
                <a16:creationId xmlns:a16="http://schemas.microsoft.com/office/drawing/2014/main" id="{BCC91BB8-9352-4D79-B78D-6B78406668E9}"/>
              </a:ext>
            </a:extLst>
          </p:cNvPr>
          <p:cNvSpPr txBox="1">
            <a:spLocks/>
          </p:cNvSpPr>
          <p:nvPr/>
        </p:nvSpPr>
        <p:spPr bwMode="auto">
          <a:xfrm>
            <a:off x="2000253" y="6597352"/>
            <a:ext cx="2790894" cy="245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fr-LU" sz="900" dirty="0"/>
              <a:t>© </a:t>
            </a:r>
            <a:r>
              <a:rPr lang="fr-FR" sz="900" dirty="0">
                <a:solidFill>
                  <a:schemeClr val="tx1">
                    <a:lumMod val="50000"/>
                    <a:lumOff val="50000"/>
                  </a:schemeClr>
                </a:solidFill>
              </a:rPr>
              <a:t>ALFI 2023</a:t>
            </a:r>
            <a:endParaRPr lang="fr-LU" sz="900" dirty="0">
              <a:solidFill>
                <a:schemeClr val="tx1">
                  <a:lumMod val="50000"/>
                  <a:lumOff val="50000"/>
                </a:schemeClr>
              </a:solidFill>
            </a:endParaRPr>
          </a:p>
        </p:txBody>
      </p:sp>
      <p:sp>
        <p:nvSpPr>
          <p:cNvPr id="15" name="Chevron 62">
            <a:extLst>
              <a:ext uri="{FF2B5EF4-FFF2-40B4-BE49-F238E27FC236}">
                <a16:creationId xmlns:a16="http://schemas.microsoft.com/office/drawing/2014/main" id="{4C5B9E03-D0B5-49A8-B6AD-0012183BE98D}"/>
              </a:ext>
            </a:extLst>
          </p:cNvPr>
          <p:cNvSpPr/>
          <p:nvPr/>
        </p:nvSpPr>
        <p:spPr>
          <a:xfrm>
            <a:off x="1103958" y="1087220"/>
            <a:ext cx="1630287" cy="338267"/>
          </a:xfrm>
          <a:prstGeom prst="chevron">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LU" sz="1200" b="1" i="1" dirty="0">
                <a:solidFill>
                  <a:prstClr val="black"/>
                </a:solidFill>
              </a:rPr>
              <a:t>2023</a:t>
            </a:r>
          </a:p>
        </p:txBody>
      </p:sp>
      <p:cxnSp>
        <p:nvCxnSpPr>
          <p:cNvPr id="21" name="Straight Connector 20">
            <a:extLst>
              <a:ext uri="{FF2B5EF4-FFF2-40B4-BE49-F238E27FC236}">
                <a16:creationId xmlns:a16="http://schemas.microsoft.com/office/drawing/2014/main" id="{05F536AB-7000-4AA0-8005-764FDC6DD58E}"/>
              </a:ext>
            </a:extLst>
          </p:cNvPr>
          <p:cNvCxnSpPr/>
          <p:nvPr/>
        </p:nvCxnSpPr>
        <p:spPr>
          <a:xfrm>
            <a:off x="1171976" y="1953411"/>
            <a:ext cx="1030194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Flowchart: Decision 22">
            <a:extLst>
              <a:ext uri="{FF2B5EF4-FFF2-40B4-BE49-F238E27FC236}">
                <a16:creationId xmlns:a16="http://schemas.microsoft.com/office/drawing/2014/main" id="{5BCCC304-352E-4540-834C-821E46854300}"/>
              </a:ext>
            </a:extLst>
          </p:cNvPr>
          <p:cNvSpPr/>
          <p:nvPr/>
        </p:nvSpPr>
        <p:spPr>
          <a:xfrm>
            <a:off x="2386765" y="1345067"/>
            <a:ext cx="155667" cy="228529"/>
          </a:xfrm>
          <a:prstGeom prst="flowChartDecision">
            <a:avLst/>
          </a:prstGeom>
          <a:solidFill>
            <a:schemeClr val="accent3">
              <a:lumMod val="50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fr-LU" sz="1100" b="1">
              <a:solidFill>
                <a:srgbClr val="F79646">
                  <a:lumMod val="50000"/>
                </a:srgbClr>
              </a:solidFill>
            </a:endParaRPr>
          </a:p>
        </p:txBody>
      </p:sp>
      <p:sp>
        <p:nvSpPr>
          <p:cNvPr id="28" name="TextBox 27">
            <a:extLst>
              <a:ext uri="{FF2B5EF4-FFF2-40B4-BE49-F238E27FC236}">
                <a16:creationId xmlns:a16="http://schemas.microsoft.com/office/drawing/2014/main" id="{5E75F270-ED24-4F0A-93DC-F203C81B851D}"/>
              </a:ext>
            </a:extLst>
          </p:cNvPr>
          <p:cNvSpPr txBox="1"/>
          <p:nvPr/>
        </p:nvSpPr>
        <p:spPr>
          <a:xfrm>
            <a:off x="2098734" y="1523227"/>
            <a:ext cx="720080" cy="369332"/>
          </a:xfrm>
          <a:prstGeom prst="rect">
            <a:avLst/>
          </a:prstGeom>
          <a:noFill/>
        </p:spPr>
        <p:txBody>
          <a:bodyPr wrap="square" rtlCol="0">
            <a:spAutoFit/>
          </a:bodyPr>
          <a:lstStyle/>
          <a:p>
            <a:pPr algn="ctr"/>
            <a:r>
              <a:rPr lang="fr-LU" sz="900" i="1" dirty="0">
                <a:solidFill>
                  <a:prstClr val="black"/>
                </a:solidFill>
              </a:rPr>
              <a:t>ESMA </a:t>
            </a:r>
            <a:r>
              <a:rPr lang="fr-LU" sz="900" i="1" dirty="0" err="1">
                <a:solidFill>
                  <a:prstClr val="black"/>
                </a:solidFill>
              </a:rPr>
              <a:t>CfE</a:t>
            </a:r>
            <a:endParaRPr lang="fr-LU" sz="900" i="1" dirty="0">
              <a:solidFill>
                <a:prstClr val="black"/>
              </a:solidFill>
            </a:endParaRPr>
          </a:p>
          <a:p>
            <a:pPr algn="ctr"/>
            <a:r>
              <a:rPr lang="fr-LU" sz="900" i="1" dirty="0">
                <a:solidFill>
                  <a:prstClr val="black"/>
                </a:solidFill>
              </a:rPr>
              <a:t>15 </a:t>
            </a:r>
            <a:r>
              <a:rPr lang="fr-LU" sz="900" i="1" dirty="0" err="1">
                <a:solidFill>
                  <a:prstClr val="black"/>
                </a:solidFill>
              </a:rPr>
              <a:t>Dec</a:t>
            </a:r>
            <a:r>
              <a:rPr lang="fr-LU" sz="900" i="1" dirty="0">
                <a:solidFill>
                  <a:prstClr val="black"/>
                </a:solidFill>
              </a:rPr>
              <a:t>.</a:t>
            </a:r>
          </a:p>
        </p:txBody>
      </p:sp>
      <p:sp>
        <p:nvSpPr>
          <p:cNvPr id="29" name="TextBox 28">
            <a:extLst>
              <a:ext uri="{FF2B5EF4-FFF2-40B4-BE49-F238E27FC236}">
                <a16:creationId xmlns:a16="http://schemas.microsoft.com/office/drawing/2014/main" id="{7343A190-1D65-4558-980B-A17D79E58394}"/>
              </a:ext>
            </a:extLst>
          </p:cNvPr>
          <p:cNvSpPr txBox="1"/>
          <p:nvPr/>
        </p:nvSpPr>
        <p:spPr>
          <a:xfrm>
            <a:off x="2782255" y="1523227"/>
            <a:ext cx="1109054" cy="369332"/>
          </a:xfrm>
          <a:prstGeom prst="rect">
            <a:avLst/>
          </a:prstGeom>
          <a:noFill/>
        </p:spPr>
        <p:txBody>
          <a:bodyPr wrap="square" rtlCol="0">
            <a:spAutoFit/>
          </a:bodyPr>
          <a:lstStyle/>
          <a:p>
            <a:pPr algn="ctr"/>
            <a:r>
              <a:rPr lang="fr-LU" sz="900" i="1" dirty="0">
                <a:solidFill>
                  <a:prstClr val="black"/>
                </a:solidFill>
              </a:rPr>
              <a:t>US T+1 Go-live</a:t>
            </a:r>
          </a:p>
          <a:p>
            <a:pPr algn="ctr"/>
            <a:r>
              <a:rPr lang="fr-LU" sz="900" i="1" dirty="0">
                <a:solidFill>
                  <a:prstClr val="black"/>
                </a:solidFill>
              </a:rPr>
              <a:t>28 May</a:t>
            </a:r>
          </a:p>
        </p:txBody>
      </p:sp>
      <p:sp>
        <p:nvSpPr>
          <p:cNvPr id="40" name="Chevron 62">
            <a:extLst>
              <a:ext uri="{FF2B5EF4-FFF2-40B4-BE49-F238E27FC236}">
                <a16:creationId xmlns:a16="http://schemas.microsoft.com/office/drawing/2014/main" id="{87EB1E62-9A5B-4916-9507-8FE7795DE28F}"/>
              </a:ext>
            </a:extLst>
          </p:cNvPr>
          <p:cNvSpPr/>
          <p:nvPr/>
        </p:nvSpPr>
        <p:spPr>
          <a:xfrm>
            <a:off x="2658101" y="1087220"/>
            <a:ext cx="1630287" cy="338267"/>
          </a:xfrm>
          <a:prstGeom prst="chevron">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LU" sz="1200" b="1" i="1" dirty="0">
                <a:solidFill>
                  <a:prstClr val="black"/>
                </a:solidFill>
              </a:rPr>
              <a:t>2024</a:t>
            </a:r>
          </a:p>
        </p:txBody>
      </p:sp>
      <p:sp>
        <p:nvSpPr>
          <p:cNvPr id="41" name="Chevron 62">
            <a:extLst>
              <a:ext uri="{FF2B5EF4-FFF2-40B4-BE49-F238E27FC236}">
                <a16:creationId xmlns:a16="http://schemas.microsoft.com/office/drawing/2014/main" id="{F0DC7847-582C-4FE4-84E7-C90C514FA9DD}"/>
              </a:ext>
            </a:extLst>
          </p:cNvPr>
          <p:cNvSpPr/>
          <p:nvPr/>
        </p:nvSpPr>
        <p:spPr>
          <a:xfrm>
            <a:off x="4212244" y="1087220"/>
            <a:ext cx="1630287" cy="338267"/>
          </a:xfrm>
          <a:prstGeom prst="chevron">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LU" sz="1200" b="1" i="1" dirty="0">
                <a:solidFill>
                  <a:prstClr val="black"/>
                </a:solidFill>
              </a:rPr>
              <a:t>2025</a:t>
            </a:r>
          </a:p>
        </p:txBody>
      </p:sp>
      <p:sp>
        <p:nvSpPr>
          <p:cNvPr id="42" name="Chevron 62">
            <a:extLst>
              <a:ext uri="{FF2B5EF4-FFF2-40B4-BE49-F238E27FC236}">
                <a16:creationId xmlns:a16="http://schemas.microsoft.com/office/drawing/2014/main" id="{64161AC0-E457-4B44-B59D-51AB9C0AA655}"/>
              </a:ext>
            </a:extLst>
          </p:cNvPr>
          <p:cNvSpPr/>
          <p:nvPr/>
        </p:nvSpPr>
        <p:spPr>
          <a:xfrm>
            <a:off x="5766387" y="1087220"/>
            <a:ext cx="1630287" cy="338267"/>
          </a:xfrm>
          <a:prstGeom prst="chevron">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LU" sz="1200" b="1" i="1" dirty="0">
                <a:solidFill>
                  <a:prstClr val="black"/>
                </a:solidFill>
              </a:rPr>
              <a:t>2026</a:t>
            </a:r>
          </a:p>
        </p:txBody>
      </p:sp>
      <p:sp>
        <p:nvSpPr>
          <p:cNvPr id="43" name="Chevron 62">
            <a:extLst>
              <a:ext uri="{FF2B5EF4-FFF2-40B4-BE49-F238E27FC236}">
                <a16:creationId xmlns:a16="http://schemas.microsoft.com/office/drawing/2014/main" id="{E2D39F65-8CC4-492C-9F73-4504ECED6776}"/>
              </a:ext>
            </a:extLst>
          </p:cNvPr>
          <p:cNvSpPr/>
          <p:nvPr/>
        </p:nvSpPr>
        <p:spPr>
          <a:xfrm>
            <a:off x="7320530" y="1087220"/>
            <a:ext cx="1630287" cy="338267"/>
          </a:xfrm>
          <a:prstGeom prst="chevron">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LU" sz="1200" b="1" i="1" dirty="0">
                <a:solidFill>
                  <a:prstClr val="black"/>
                </a:solidFill>
              </a:rPr>
              <a:t>2027</a:t>
            </a:r>
          </a:p>
        </p:txBody>
      </p:sp>
      <p:sp>
        <p:nvSpPr>
          <p:cNvPr id="46" name="Flowchart: Alternate Process 45">
            <a:extLst>
              <a:ext uri="{FF2B5EF4-FFF2-40B4-BE49-F238E27FC236}">
                <a16:creationId xmlns:a16="http://schemas.microsoft.com/office/drawing/2014/main" id="{3AE851D8-E813-4117-BE43-0884A619EB34}"/>
              </a:ext>
            </a:extLst>
          </p:cNvPr>
          <p:cNvSpPr/>
          <p:nvPr/>
        </p:nvSpPr>
        <p:spPr>
          <a:xfrm>
            <a:off x="806773" y="2058333"/>
            <a:ext cx="1053590" cy="1038773"/>
          </a:xfrm>
          <a:prstGeom prst="flowChartAlternateProcess">
            <a:avLst/>
          </a:prstGeom>
          <a:solidFill>
            <a:schemeClr val="accent1">
              <a:lumMod val="75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US" sz="1050" b="1" dirty="0">
                <a:solidFill>
                  <a:prstClr val="white"/>
                </a:solidFill>
              </a:rPr>
              <a:t>European</a:t>
            </a:r>
          </a:p>
          <a:p>
            <a:pPr algn="ctr"/>
            <a:r>
              <a:rPr lang="en-US" sz="1050" b="1" dirty="0">
                <a:solidFill>
                  <a:prstClr val="white"/>
                </a:solidFill>
              </a:rPr>
              <a:t>Commission</a:t>
            </a:r>
            <a:endParaRPr lang="en-GB" sz="1050" b="1" dirty="0">
              <a:solidFill>
                <a:prstClr val="white"/>
              </a:solidFill>
            </a:endParaRPr>
          </a:p>
        </p:txBody>
      </p:sp>
      <p:sp>
        <p:nvSpPr>
          <p:cNvPr id="47" name="Flowchart: Alternate Process 46">
            <a:extLst>
              <a:ext uri="{FF2B5EF4-FFF2-40B4-BE49-F238E27FC236}">
                <a16:creationId xmlns:a16="http://schemas.microsoft.com/office/drawing/2014/main" id="{91C037E5-1AA4-4AC8-B8B6-5F76297C04F2}"/>
              </a:ext>
            </a:extLst>
          </p:cNvPr>
          <p:cNvSpPr/>
          <p:nvPr/>
        </p:nvSpPr>
        <p:spPr>
          <a:xfrm>
            <a:off x="766507" y="4521418"/>
            <a:ext cx="1134122" cy="974127"/>
          </a:xfrm>
          <a:prstGeom prst="flowChartAlternateProcess">
            <a:avLst/>
          </a:prstGeom>
          <a:solidFill>
            <a:schemeClr val="bg1">
              <a:lumMod val="8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US" sz="1050" b="1" dirty="0">
                <a:solidFill>
                  <a:srgbClr val="4F81BD">
                    <a:lumMod val="50000"/>
                  </a:srgbClr>
                </a:solidFill>
              </a:rPr>
              <a:t>Asset Management industry</a:t>
            </a:r>
            <a:endParaRPr lang="en-GB" sz="1050" b="1" dirty="0">
              <a:solidFill>
                <a:srgbClr val="4F81BD">
                  <a:lumMod val="50000"/>
                </a:srgbClr>
              </a:solidFill>
            </a:endParaRPr>
          </a:p>
        </p:txBody>
      </p:sp>
      <p:sp>
        <p:nvSpPr>
          <p:cNvPr id="48" name="Rounded Rectangle 120">
            <a:extLst>
              <a:ext uri="{FF2B5EF4-FFF2-40B4-BE49-F238E27FC236}">
                <a16:creationId xmlns:a16="http://schemas.microsoft.com/office/drawing/2014/main" id="{EB3A22C8-3044-4950-82E7-A8FA9A340BC0}"/>
              </a:ext>
            </a:extLst>
          </p:cNvPr>
          <p:cNvSpPr/>
          <p:nvPr/>
        </p:nvSpPr>
        <p:spPr>
          <a:xfrm>
            <a:off x="789787" y="3346006"/>
            <a:ext cx="1087563" cy="974127"/>
          </a:xfrm>
          <a:prstGeom prst="roundRect">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fr-LU" sz="1200" b="1" i="1" dirty="0">
                <a:solidFill>
                  <a:prstClr val="white"/>
                </a:solidFill>
              </a:rPr>
              <a:t>ESMA</a:t>
            </a:r>
          </a:p>
          <a:p>
            <a:pPr algn="ctr"/>
            <a:r>
              <a:rPr lang="fr-LU" sz="1200" b="1" i="1" dirty="0">
                <a:solidFill>
                  <a:prstClr val="white"/>
                </a:solidFill>
              </a:rPr>
              <a:t>/ NCA</a:t>
            </a:r>
          </a:p>
        </p:txBody>
      </p:sp>
      <p:sp>
        <p:nvSpPr>
          <p:cNvPr id="24" name="Flowchart: Decision 23">
            <a:extLst>
              <a:ext uri="{FF2B5EF4-FFF2-40B4-BE49-F238E27FC236}">
                <a16:creationId xmlns:a16="http://schemas.microsoft.com/office/drawing/2014/main" id="{5FA7FA70-D15A-4634-BFC0-839B440B9DEE}"/>
              </a:ext>
            </a:extLst>
          </p:cNvPr>
          <p:cNvSpPr/>
          <p:nvPr/>
        </p:nvSpPr>
        <p:spPr>
          <a:xfrm>
            <a:off x="3280598" y="1345067"/>
            <a:ext cx="155667" cy="228529"/>
          </a:xfrm>
          <a:prstGeom prst="flowChartDecision">
            <a:avLst/>
          </a:prstGeom>
          <a:solidFill>
            <a:srgbClr val="F79646">
              <a:lumMod val="75000"/>
            </a:srgbClr>
          </a:solidFill>
          <a:ln w="19050" cap="flat" cmpd="sng" algn="ctr">
            <a:solidFill>
              <a:sysClr val="windowText" lastClr="000000">
                <a:lumMod val="50000"/>
                <a:lumOff val="50000"/>
              </a:sysClr>
            </a:solidFill>
            <a:prstDash val="soli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fontAlgn="base">
              <a:spcBef>
                <a:spcPct val="0"/>
              </a:spcBef>
              <a:spcAft>
                <a:spcPct val="0"/>
              </a:spcAft>
            </a:pPr>
            <a:endParaRPr lang="fr-LU" sz="1050" b="1" kern="0">
              <a:solidFill>
                <a:srgbClr val="F79646">
                  <a:lumMod val="50000"/>
                </a:srgbClr>
              </a:solidFill>
              <a:latin typeface="Calibri"/>
            </a:endParaRPr>
          </a:p>
        </p:txBody>
      </p:sp>
      <p:sp>
        <p:nvSpPr>
          <p:cNvPr id="49" name="Chevron 36">
            <a:extLst>
              <a:ext uri="{FF2B5EF4-FFF2-40B4-BE49-F238E27FC236}">
                <a16:creationId xmlns:a16="http://schemas.microsoft.com/office/drawing/2014/main" id="{C6D16FE6-2D61-4305-B4B1-06F4A4D50E22}"/>
              </a:ext>
            </a:extLst>
          </p:cNvPr>
          <p:cNvSpPr/>
          <p:nvPr/>
        </p:nvSpPr>
        <p:spPr>
          <a:xfrm>
            <a:off x="3399955" y="3006236"/>
            <a:ext cx="3138006" cy="369878"/>
          </a:xfrm>
          <a:prstGeom prst="homePlate">
            <a:avLst/>
          </a:prstGeom>
          <a:solidFill>
            <a:schemeClr val="accent1">
              <a:lumMod val="20000"/>
              <a:lumOff val="8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en-US" sz="1050" b="1" dirty="0">
                <a:solidFill>
                  <a:schemeClr val="accent1">
                    <a:lumMod val="50000"/>
                  </a:schemeClr>
                </a:solidFill>
                <a:latin typeface="Calibri"/>
              </a:rPr>
              <a:t>Temporary exemption (24 months)</a:t>
            </a:r>
            <a:endParaRPr lang="en-GB" sz="1050" b="1" dirty="0">
              <a:solidFill>
                <a:schemeClr val="accent1">
                  <a:lumMod val="50000"/>
                </a:schemeClr>
              </a:solidFill>
              <a:latin typeface="Calibri"/>
            </a:endParaRPr>
          </a:p>
        </p:txBody>
      </p:sp>
      <p:sp>
        <p:nvSpPr>
          <p:cNvPr id="50" name="TextBox 49">
            <a:extLst>
              <a:ext uri="{FF2B5EF4-FFF2-40B4-BE49-F238E27FC236}">
                <a16:creationId xmlns:a16="http://schemas.microsoft.com/office/drawing/2014/main" id="{1AB7D825-7CDF-4D27-A512-6079607127EC}"/>
              </a:ext>
            </a:extLst>
          </p:cNvPr>
          <p:cNvSpPr txBox="1"/>
          <p:nvPr/>
        </p:nvSpPr>
        <p:spPr>
          <a:xfrm>
            <a:off x="5961318" y="1529323"/>
            <a:ext cx="1143569" cy="369332"/>
          </a:xfrm>
          <a:prstGeom prst="rect">
            <a:avLst/>
          </a:prstGeom>
          <a:noFill/>
        </p:spPr>
        <p:txBody>
          <a:bodyPr wrap="square" rtlCol="0">
            <a:spAutoFit/>
          </a:bodyPr>
          <a:lstStyle/>
          <a:p>
            <a:pPr algn="ctr"/>
            <a:r>
              <a:rPr lang="fr-LU" sz="900" i="1" dirty="0">
                <a:solidFill>
                  <a:prstClr val="black"/>
                </a:solidFill>
              </a:rPr>
              <a:t>End of exemption</a:t>
            </a:r>
          </a:p>
          <a:p>
            <a:pPr algn="ctr"/>
            <a:r>
              <a:rPr lang="fr-LU" sz="900" i="1" dirty="0">
                <a:solidFill>
                  <a:prstClr val="black"/>
                </a:solidFill>
              </a:rPr>
              <a:t>28 May</a:t>
            </a:r>
          </a:p>
        </p:txBody>
      </p:sp>
      <p:sp>
        <p:nvSpPr>
          <p:cNvPr id="51" name="Flowchart: Decision 50">
            <a:extLst>
              <a:ext uri="{FF2B5EF4-FFF2-40B4-BE49-F238E27FC236}">
                <a16:creationId xmlns:a16="http://schemas.microsoft.com/office/drawing/2014/main" id="{AF543EDB-4803-42E9-906E-829AFEE714C2}"/>
              </a:ext>
            </a:extLst>
          </p:cNvPr>
          <p:cNvSpPr/>
          <p:nvPr/>
        </p:nvSpPr>
        <p:spPr>
          <a:xfrm>
            <a:off x="6450518" y="1351163"/>
            <a:ext cx="155667" cy="228529"/>
          </a:xfrm>
          <a:prstGeom prst="flowChartDecision">
            <a:avLst/>
          </a:prstGeom>
          <a:solidFill>
            <a:schemeClr val="bg1">
              <a:lumMod val="8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fr-LU" sz="1100" b="1">
              <a:solidFill>
                <a:srgbClr val="F79646">
                  <a:lumMod val="50000"/>
                </a:srgbClr>
              </a:solidFill>
            </a:endParaRPr>
          </a:p>
        </p:txBody>
      </p:sp>
      <p:sp>
        <p:nvSpPr>
          <p:cNvPr id="52" name="Flowchart: Alternate Process 51">
            <a:extLst>
              <a:ext uri="{FF2B5EF4-FFF2-40B4-BE49-F238E27FC236}">
                <a16:creationId xmlns:a16="http://schemas.microsoft.com/office/drawing/2014/main" id="{3D4DCFCB-703F-4284-A17D-9F752D9D6612}"/>
              </a:ext>
            </a:extLst>
          </p:cNvPr>
          <p:cNvSpPr/>
          <p:nvPr/>
        </p:nvSpPr>
        <p:spPr>
          <a:xfrm>
            <a:off x="766507" y="5652268"/>
            <a:ext cx="1134122" cy="974127"/>
          </a:xfrm>
          <a:prstGeom prst="flowChartAlternateProcess">
            <a:avLst/>
          </a:prstGeom>
          <a:solidFill>
            <a:srgbClr val="FFFFCC"/>
          </a:solidFill>
          <a:ln w="381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US" sz="1050" b="1" dirty="0">
                <a:ln>
                  <a:solidFill>
                    <a:srgbClr val="FF9933"/>
                  </a:solidFill>
                </a:ln>
                <a:solidFill>
                  <a:srgbClr val="4F81BD">
                    <a:lumMod val="50000"/>
                  </a:srgbClr>
                </a:solidFill>
              </a:rPr>
              <a:t>Rest of the ecosystem</a:t>
            </a:r>
            <a:endParaRPr lang="en-GB" sz="1050" b="1" dirty="0">
              <a:ln>
                <a:solidFill>
                  <a:srgbClr val="FF9933"/>
                </a:solidFill>
              </a:ln>
              <a:solidFill>
                <a:srgbClr val="4F81BD">
                  <a:lumMod val="50000"/>
                </a:srgbClr>
              </a:solidFill>
            </a:endParaRPr>
          </a:p>
        </p:txBody>
      </p:sp>
      <p:sp>
        <p:nvSpPr>
          <p:cNvPr id="53" name="Chevron 36">
            <a:extLst>
              <a:ext uri="{FF2B5EF4-FFF2-40B4-BE49-F238E27FC236}">
                <a16:creationId xmlns:a16="http://schemas.microsoft.com/office/drawing/2014/main" id="{1837090A-9065-4F7B-B1DC-E4A249126A03}"/>
              </a:ext>
            </a:extLst>
          </p:cNvPr>
          <p:cNvSpPr/>
          <p:nvPr/>
        </p:nvSpPr>
        <p:spPr>
          <a:xfrm>
            <a:off x="3397587" y="4599417"/>
            <a:ext cx="2026060" cy="369878"/>
          </a:xfrm>
          <a:prstGeom prst="homePlate">
            <a:avLst/>
          </a:prstGeom>
          <a:solidFill>
            <a:schemeClr val="accent1">
              <a:lumMod val="20000"/>
              <a:lumOff val="8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en-US" sz="1050" b="1" dirty="0">
                <a:solidFill>
                  <a:schemeClr val="accent1">
                    <a:lumMod val="50000"/>
                  </a:schemeClr>
                </a:solidFill>
                <a:latin typeface="Calibri"/>
              </a:rPr>
              <a:t>Data collection</a:t>
            </a:r>
            <a:endParaRPr lang="en-GB" sz="1050" b="1" dirty="0">
              <a:solidFill>
                <a:schemeClr val="accent1">
                  <a:lumMod val="50000"/>
                </a:schemeClr>
              </a:solidFill>
              <a:latin typeface="Calibri"/>
            </a:endParaRPr>
          </a:p>
        </p:txBody>
      </p:sp>
      <p:cxnSp>
        <p:nvCxnSpPr>
          <p:cNvPr id="55" name="Straight Connector 54">
            <a:extLst>
              <a:ext uri="{FF2B5EF4-FFF2-40B4-BE49-F238E27FC236}">
                <a16:creationId xmlns:a16="http://schemas.microsoft.com/office/drawing/2014/main" id="{B709E486-F00D-47F7-A54E-BA9673819217}"/>
              </a:ext>
            </a:extLst>
          </p:cNvPr>
          <p:cNvCxnSpPr/>
          <p:nvPr/>
        </p:nvCxnSpPr>
        <p:spPr>
          <a:xfrm>
            <a:off x="1171976" y="5562243"/>
            <a:ext cx="1030194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7" name="Chevron 36">
            <a:extLst>
              <a:ext uri="{FF2B5EF4-FFF2-40B4-BE49-F238E27FC236}">
                <a16:creationId xmlns:a16="http://schemas.microsoft.com/office/drawing/2014/main" id="{4C92D6FC-C657-4420-B0E9-7A7B34527335}"/>
              </a:ext>
            </a:extLst>
          </p:cNvPr>
          <p:cNvSpPr/>
          <p:nvPr/>
        </p:nvSpPr>
        <p:spPr>
          <a:xfrm>
            <a:off x="5336295" y="4599417"/>
            <a:ext cx="1134122" cy="369878"/>
          </a:xfrm>
          <a:prstGeom prst="chevron">
            <a:avLst/>
          </a:prstGeom>
          <a:solidFill>
            <a:schemeClr val="accent1">
              <a:lumMod val="20000"/>
              <a:lumOff val="8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en-US" sz="1050" b="1" dirty="0">
                <a:solidFill>
                  <a:schemeClr val="accent1">
                    <a:lumMod val="50000"/>
                  </a:schemeClr>
                </a:solidFill>
                <a:latin typeface="Calibri"/>
              </a:rPr>
              <a:t>Back testing</a:t>
            </a:r>
            <a:endParaRPr lang="en-GB" sz="1050" b="1" dirty="0">
              <a:solidFill>
                <a:schemeClr val="accent1">
                  <a:lumMod val="50000"/>
                </a:schemeClr>
              </a:solidFill>
              <a:latin typeface="Calibri"/>
            </a:endParaRPr>
          </a:p>
        </p:txBody>
      </p:sp>
      <p:cxnSp>
        <p:nvCxnSpPr>
          <p:cNvPr id="62" name="Elbow Connector 7">
            <a:extLst>
              <a:ext uri="{FF2B5EF4-FFF2-40B4-BE49-F238E27FC236}">
                <a16:creationId xmlns:a16="http://schemas.microsoft.com/office/drawing/2014/main" id="{25E3A62B-09CD-4A51-A86F-A4EC65A69746}"/>
              </a:ext>
            </a:extLst>
          </p:cNvPr>
          <p:cNvCxnSpPr>
            <a:cxnSpLocks/>
            <a:stCxn id="60" idx="3"/>
            <a:endCxn id="49" idx="1"/>
          </p:cNvCxnSpPr>
          <p:nvPr/>
        </p:nvCxnSpPr>
        <p:spPr>
          <a:xfrm flipV="1">
            <a:off x="2795293" y="3191175"/>
            <a:ext cx="604662" cy="116477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Chevron 62">
            <a:extLst>
              <a:ext uri="{FF2B5EF4-FFF2-40B4-BE49-F238E27FC236}">
                <a16:creationId xmlns:a16="http://schemas.microsoft.com/office/drawing/2014/main" id="{B3B1A499-0853-408A-A027-E27A55C3A246}"/>
              </a:ext>
            </a:extLst>
          </p:cNvPr>
          <p:cNvSpPr/>
          <p:nvPr/>
        </p:nvSpPr>
        <p:spPr>
          <a:xfrm>
            <a:off x="8874673" y="1087220"/>
            <a:ext cx="1630287" cy="338267"/>
          </a:xfrm>
          <a:prstGeom prst="chevron">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LU" sz="1200" b="1" i="1" dirty="0">
                <a:solidFill>
                  <a:prstClr val="black"/>
                </a:solidFill>
              </a:rPr>
              <a:t>2028</a:t>
            </a:r>
          </a:p>
        </p:txBody>
      </p:sp>
      <p:sp>
        <p:nvSpPr>
          <p:cNvPr id="64" name="Chevron 62">
            <a:extLst>
              <a:ext uri="{FF2B5EF4-FFF2-40B4-BE49-F238E27FC236}">
                <a16:creationId xmlns:a16="http://schemas.microsoft.com/office/drawing/2014/main" id="{27A7446D-91FE-4F57-A8AF-3EAAEB1E0C5B}"/>
              </a:ext>
            </a:extLst>
          </p:cNvPr>
          <p:cNvSpPr/>
          <p:nvPr/>
        </p:nvSpPr>
        <p:spPr>
          <a:xfrm>
            <a:off x="10428815" y="1087220"/>
            <a:ext cx="1630287" cy="338267"/>
          </a:xfrm>
          <a:prstGeom prst="chevron">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LU" sz="1200" b="1" i="1" dirty="0">
                <a:solidFill>
                  <a:prstClr val="black"/>
                </a:solidFill>
              </a:rPr>
              <a:t>2029</a:t>
            </a:r>
          </a:p>
        </p:txBody>
      </p:sp>
      <p:sp>
        <p:nvSpPr>
          <p:cNvPr id="79" name="TextBox 78">
            <a:extLst>
              <a:ext uri="{FF2B5EF4-FFF2-40B4-BE49-F238E27FC236}">
                <a16:creationId xmlns:a16="http://schemas.microsoft.com/office/drawing/2014/main" id="{540D14A7-05AB-4A0E-9A8C-94B5F660C583}"/>
              </a:ext>
            </a:extLst>
          </p:cNvPr>
          <p:cNvSpPr txBox="1"/>
          <p:nvPr/>
        </p:nvSpPr>
        <p:spPr>
          <a:xfrm>
            <a:off x="9931634" y="1535526"/>
            <a:ext cx="1081179" cy="369332"/>
          </a:xfrm>
          <a:prstGeom prst="rect">
            <a:avLst/>
          </a:prstGeom>
          <a:noFill/>
        </p:spPr>
        <p:txBody>
          <a:bodyPr wrap="square" rtlCol="0">
            <a:spAutoFit/>
          </a:bodyPr>
          <a:lstStyle/>
          <a:p>
            <a:pPr algn="ctr"/>
            <a:r>
              <a:rPr lang="fr-LU" sz="900" i="1" dirty="0">
                <a:solidFill>
                  <a:prstClr val="black"/>
                </a:solidFill>
              </a:rPr>
              <a:t>End of the extension</a:t>
            </a:r>
          </a:p>
        </p:txBody>
      </p:sp>
      <p:sp>
        <p:nvSpPr>
          <p:cNvPr id="37" name="Title 1">
            <a:extLst>
              <a:ext uri="{FF2B5EF4-FFF2-40B4-BE49-F238E27FC236}">
                <a16:creationId xmlns:a16="http://schemas.microsoft.com/office/drawing/2014/main" id="{CA505F33-8161-41BB-B627-FE1B3A04D506}"/>
              </a:ext>
            </a:extLst>
          </p:cNvPr>
          <p:cNvSpPr txBox="1">
            <a:spLocks/>
          </p:cNvSpPr>
          <p:nvPr/>
        </p:nvSpPr>
        <p:spPr>
          <a:xfrm>
            <a:off x="2152651" y="184798"/>
            <a:ext cx="7886700" cy="607219"/>
          </a:xfrm>
          <a:prstGeom prst="rect">
            <a:avLst/>
          </a:prstGeom>
        </p:spPr>
        <p:txBody>
          <a:bodyPr vert="horz" wrap="square" lIns="0" tIns="0" rIns="0" bIns="0" rtlCol="0" anchor="b">
            <a:noAutofit/>
          </a:bodyPr>
          <a:lstStyle>
            <a:lvl1pPr algn="l" defTabSz="685783" rtl="0" eaLnBrk="1" latinLnBrk="0" hangingPunct="1">
              <a:lnSpc>
                <a:spcPct val="80000"/>
              </a:lnSpc>
              <a:spcBef>
                <a:spcPct val="0"/>
              </a:spcBef>
              <a:buNone/>
              <a:defRPr sz="4400" b="0" kern="1200">
                <a:solidFill>
                  <a:schemeClr val="tx1"/>
                </a:solidFill>
                <a:latin typeface="+mj-lt"/>
                <a:ea typeface="+mj-ea"/>
                <a:cs typeface="+mj-cs"/>
              </a:defRPr>
            </a:lvl1pPr>
          </a:lstStyle>
          <a:p>
            <a:r>
              <a:rPr lang="fr-LU" sz="1800" dirty="0">
                <a:solidFill>
                  <a:schemeClr val="accent1"/>
                </a:solidFill>
              </a:rPr>
              <a:t>I. Q1-4</a:t>
            </a:r>
          </a:p>
          <a:p>
            <a:r>
              <a:rPr lang="fr-LU" sz="1800" b="1" dirty="0">
                <a:latin typeface="Franklin Gothic Demi" panose="020B0703020102020204" pitchFamily="34" charset="0"/>
                <a:ea typeface="ＭＳ Ｐゴシック" pitchFamily="34" charset="-128"/>
                <a:cs typeface="Arial" panose="020B0604020202020204" pitchFamily="34" charset="0"/>
              </a:rPr>
              <a:t>Timeline for the </a:t>
            </a:r>
            <a:r>
              <a:rPr lang="fr-LU" sz="1800" b="1" dirty="0" err="1">
                <a:latin typeface="Franklin Gothic Demi" panose="020B0703020102020204" pitchFamily="34" charset="0"/>
                <a:ea typeface="ＭＳ Ｐゴシック" pitchFamily="34" charset="-128"/>
                <a:cs typeface="Arial" panose="020B0604020202020204" pitchFamily="34" charset="0"/>
              </a:rPr>
              <a:t>temporary</a:t>
            </a:r>
            <a:r>
              <a:rPr lang="fr-LU" sz="1800" b="1" dirty="0">
                <a:latin typeface="Franklin Gothic Demi" panose="020B0703020102020204" pitchFamily="34" charset="0"/>
                <a:ea typeface="ＭＳ Ｐゴシック" pitchFamily="34" charset="-128"/>
                <a:cs typeface="Arial" panose="020B0604020202020204" pitchFamily="34" charset="0"/>
              </a:rPr>
              <a:t> exemption of cash/</a:t>
            </a:r>
            <a:r>
              <a:rPr lang="fr-LU" sz="1800" b="1" dirty="0" err="1">
                <a:latin typeface="Franklin Gothic Demi" panose="020B0703020102020204" pitchFamily="34" charset="0"/>
                <a:ea typeface="ＭＳ Ｐゴシック" pitchFamily="34" charset="-128"/>
                <a:cs typeface="Arial" panose="020B0604020202020204" pitchFamily="34" charset="0"/>
              </a:rPr>
              <a:t>borrowing</a:t>
            </a:r>
            <a:r>
              <a:rPr lang="fr-LU" sz="1800" b="1" dirty="0">
                <a:latin typeface="Franklin Gothic Demi" panose="020B0703020102020204" pitchFamily="34" charset="0"/>
                <a:ea typeface="ＭＳ Ｐゴシック" pitchFamily="34" charset="-128"/>
                <a:cs typeface="Arial" panose="020B0604020202020204" pitchFamily="34" charset="0"/>
              </a:rPr>
              <a:t> </a:t>
            </a:r>
            <a:r>
              <a:rPr lang="fr-LU" sz="1800" b="1" dirty="0" err="1">
                <a:latin typeface="Franklin Gothic Demi" panose="020B0703020102020204" pitchFamily="34" charset="0"/>
                <a:ea typeface="ＭＳ Ｐゴシック" pitchFamily="34" charset="-128"/>
                <a:cs typeface="Arial" panose="020B0604020202020204" pitchFamily="34" charset="0"/>
              </a:rPr>
              <a:t>breaches</a:t>
            </a:r>
            <a:r>
              <a:rPr lang="fr-LU" sz="1800" b="1" dirty="0">
                <a:latin typeface="Franklin Gothic Demi" panose="020B0703020102020204" pitchFamily="34" charset="0"/>
                <a:ea typeface="ＭＳ Ｐゴシック" pitchFamily="34" charset="-128"/>
                <a:cs typeface="Arial" panose="020B0604020202020204" pitchFamily="34" charset="0"/>
              </a:rPr>
              <a:t> </a:t>
            </a:r>
          </a:p>
          <a:p>
            <a:r>
              <a:rPr lang="fr-LU" sz="1800" i="1" dirty="0">
                <a:latin typeface="Franklin Gothic Demi" panose="020B0703020102020204" pitchFamily="34" charset="0"/>
                <a:ea typeface="ＭＳ Ｐゴシック" pitchFamily="34" charset="-128"/>
                <a:cs typeface="Arial" panose="020B0604020202020204" pitchFamily="34" charset="0"/>
              </a:rPr>
              <a:t>Illustrative </a:t>
            </a:r>
            <a:r>
              <a:rPr lang="fr-LU" sz="1800" i="1" dirty="0" err="1">
                <a:latin typeface="Franklin Gothic Demi" panose="020B0703020102020204" pitchFamily="34" charset="0"/>
                <a:ea typeface="ＭＳ Ｐゴシック" pitchFamily="34" charset="-128"/>
                <a:cs typeface="Arial" panose="020B0604020202020204" pitchFamily="34" charset="0"/>
              </a:rPr>
              <a:t>proposal</a:t>
            </a:r>
            <a:r>
              <a:rPr lang="fr-LU" sz="1800" i="1" dirty="0">
                <a:latin typeface="Franklin Gothic Demi" panose="020B0703020102020204" pitchFamily="34" charset="0"/>
                <a:ea typeface="ＭＳ Ｐゴシック" pitchFamily="34" charset="-128"/>
                <a:cs typeface="Arial" panose="020B0604020202020204" pitchFamily="34" charset="0"/>
              </a:rPr>
              <a:t> </a:t>
            </a:r>
            <a:r>
              <a:rPr lang="fr-LU" sz="1800" i="1" dirty="0" err="1">
                <a:latin typeface="Franklin Gothic Demi" panose="020B0703020102020204" pitchFamily="34" charset="0"/>
                <a:ea typeface="ＭＳ Ｐゴシック" pitchFamily="34" charset="-128"/>
                <a:cs typeface="Arial" panose="020B0604020202020204" pitchFamily="34" charset="0"/>
              </a:rPr>
              <a:t>subject</a:t>
            </a:r>
            <a:r>
              <a:rPr lang="fr-LU" sz="1800" i="1" dirty="0">
                <a:latin typeface="Franklin Gothic Demi" panose="020B0703020102020204" pitchFamily="34" charset="0"/>
                <a:ea typeface="ＭＳ Ｐゴシック" pitchFamily="34" charset="-128"/>
                <a:cs typeface="Arial" panose="020B0604020202020204" pitchFamily="34" charset="0"/>
              </a:rPr>
              <a:t> to calibration</a:t>
            </a:r>
          </a:p>
        </p:txBody>
      </p:sp>
      <p:cxnSp>
        <p:nvCxnSpPr>
          <p:cNvPr id="4" name="Straight Connector 3">
            <a:extLst>
              <a:ext uri="{FF2B5EF4-FFF2-40B4-BE49-F238E27FC236}">
                <a16:creationId xmlns:a16="http://schemas.microsoft.com/office/drawing/2014/main" id="{5A5B2BAE-1803-40F6-B960-1972A512145E}"/>
              </a:ext>
            </a:extLst>
          </p:cNvPr>
          <p:cNvCxnSpPr/>
          <p:nvPr/>
        </p:nvCxnSpPr>
        <p:spPr>
          <a:xfrm>
            <a:off x="10399055" y="1899621"/>
            <a:ext cx="0" cy="4339813"/>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77" name="Chevron 36">
            <a:extLst>
              <a:ext uri="{FF2B5EF4-FFF2-40B4-BE49-F238E27FC236}">
                <a16:creationId xmlns:a16="http://schemas.microsoft.com/office/drawing/2014/main" id="{AF0DAE47-0940-476E-A880-E5D930A1B2A0}"/>
              </a:ext>
            </a:extLst>
          </p:cNvPr>
          <p:cNvSpPr/>
          <p:nvPr/>
        </p:nvSpPr>
        <p:spPr>
          <a:xfrm>
            <a:off x="6413202" y="3011998"/>
            <a:ext cx="3945585" cy="369878"/>
          </a:xfrm>
          <a:prstGeom prst="chevron">
            <a:avLst/>
          </a:prstGeom>
          <a:solidFill>
            <a:schemeClr val="accent1">
              <a:lumMod val="20000"/>
              <a:lumOff val="80000"/>
            </a:schemeClr>
          </a:solidFill>
          <a:ln w="1905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en-US" sz="1050" b="1" dirty="0">
                <a:solidFill>
                  <a:schemeClr val="accent1">
                    <a:lumMod val="50000"/>
                  </a:schemeClr>
                </a:solidFill>
                <a:latin typeface="Calibri"/>
              </a:rPr>
              <a:t>Possible extension</a:t>
            </a:r>
            <a:endParaRPr lang="en-GB" sz="1050" b="1" dirty="0">
              <a:solidFill>
                <a:schemeClr val="accent1">
                  <a:lumMod val="50000"/>
                </a:schemeClr>
              </a:solidFill>
              <a:latin typeface="Calibri"/>
            </a:endParaRPr>
          </a:p>
        </p:txBody>
      </p:sp>
      <p:sp>
        <p:nvSpPr>
          <p:cNvPr id="65" name="TextBox 64">
            <a:extLst>
              <a:ext uri="{FF2B5EF4-FFF2-40B4-BE49-F238E27FC236}">
                <a16:creationId xmlns:a16="http://schemas.microsoft.com/office/drawing/2014/main" id="{A49125C1-4F9C-453F-BE10-44C8A518D0CE}"/>
              </a:ext>
            </a:extLst>
          </p:cNvPr>
          <p:cNvSpPr txBox="1"/>
          <p:nvPr/>
        </p:nvSpPr>
        <p:spPr>
          <a:xfrm>
            <a:off x="9088950" y="1544486"/>
            <a:ext cx="1081179" cy="369332"/>
          </a:xfrm>
          <a:prstGeom prst="rect">
            <a:avLst/>
          </a:prstGeom>
          <a:noFill/>
        </p:spPr>
        <p:txBody>
          <a:bodyPr wrap="square" rtlCol="0">
            <a:spAutoFit/>
          </a:bodyPr>
          <a:lstStyle/>
          <a:p>
            <a:pPr algn="ctr"/>
            <a:r>
              <a:rPr lang="fr-LU" sz="900" i="1" dirty="0">
                <a:solidFill>
                  <a:prstClr val="black"/>
                </a:solidFill>
              </a:rPr>
              <a:t>EU T+1 Go-live</a:t>
            </a:r>
          </a:p>
          <a:p>
            <a:pPr algn="ctr"/>
            <a:r>
              <a:rPr lang="fr-LU" sz="900" i="1" dirty="0">
                <a:solidFill>
                  <a:prstClr val="black"/>
                </a:solidFill>
              </a:rPr>
              <a:t>28 May</a:t>
            </a:r>
          </a:p>
        </p:txBody>
      </p:sp>
      <p:sp>
        <p:nvSpPr>
          <p:cNvPr id="66" name="Flowchart: Decision 65">
            <a:extLst>
              <a:ext uri="{FF2B5EF4-FFF2-40B4-BE49-F238E27FC236}">
                <a16:creationId xmlns:a16="http://schemas.microsoft.com/office/drawing/2014/main" id="{2B6D9FC2-5F48-44B6-8C31-2C6E8E902098}"/>
              </a:ext>
            </a:extLst>
          </p:cNvPr>
          <p:cNvSpPr/>
          <p:nvPr/>
        </p:nvSpPr>
        <p:spPr>
          <a:xfrm>
            <a:off x="9550718" y="1366326"/>
            <a:ext cx="155667" cy="228529"/>
          </a:xfrm>
          <a:prstGeom prst="flowChartDecision">
            <a:avLst/>
          </a:prstGeom>
          <a:solidFill>
            <a:srgbClr val="F79646">
              <a:lumMod val="75000"/>
            </a:srgbClr>
          </a:solidFill>
          <a:ln w="19050" cap="flat" cmpd="sng" algn="ctr">
            <a:solidFill>
              <a:sysClr val="windowText" lastClr="000000">
                <a:lumMod val="50000"/>
                <a:lumOff val="50000"/>
              </a:sysClr>
            </a:solidFill>
            <a:prstDash val="soli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fontAlgn="base">
              <a:spcBef>
                <a:spcPct val="0"/>
              </a:spcBef>
              <a:spcAft>
                <a:spcPct val="0"/>
              </a:spcAft>
            </a:pPr>
            <a:endParaRPr lang="fr-LU" sz="1050" b="1" kern="0">
              <a:solidFill>
                <a:srgbClr val="F79646">
                  <a:lumMod val="50000"/>
                </a:srgbClr>
              </a:solidFill>
              <a:latin typeface="Calibri"/>
            </a:endParaRPr>
          </a:p>
        </p:txBody>
      </p:sp>
      <p:sp>
        <p:nvSpPr>
          <p:cNvPr id="67" name="Flowchart: Decision 66">
            <a:extLst>
              <a:ext uri="{FF2B5EF4-FFF2-40B4-BE49-F238E27FC236}">
                <a16:creationId xmlns:a16="http://schemas.microsoft.com/office/drawing/2014/main" id="{6CCB6471-E7D3-42F3-BD5A-4F42A6CD746A}"/>
              </a:ext>
            </a:extLst>
          </p:cNvPr>
          <p:cNvSpPr/>
          <p:nvPr/>
        </p:nvSpPr>
        <p:spPr>
          <a:xfrm>
            <a:off x="10321691" y="1357356"/>
            <a:ext cx="155667" cy="228529"/>
          </a:xfrm>
          <a:prstGeom prst="flowChartDecision">
            <a:avLst/>
          </a:prstGeom>
          <a:solidFill>
            <a:schemeClr val="accent3">
              <a:lumMod val="50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fr-LU" sz="1100" b="1">
              <a:solidFill>
                <a:srgbClr val="F79646">
                  <a:lumMod val="50000"/>
                </a:srgbClr>
              </a:solidFill>
            </a:endParaRPr>
          </a:p>
        </p:txBody>
      </p:sp>
      <p:sp>
        <p:nvSpPr>
          <p:cNvPr id="69" name="Oval 68">
            <a:extLst>
              <a:ext uri="{FF2B5EF4-FFF2-40B4-BE49-F238E27FC236}">
                <a16:creationId xmlns:a16="http://schemas.microsoft.com/office/drawing/2014/main" id="{ECD18ED1-4A50-4A88-86B5-8CCD215EE86C}"/>
              </a:ext>
            </a:extLst>
          </p:cNvPr>
          <p:cNvSpPr/>
          <p:nvPr/>
        </p:nvSpPr>
        <p:spPr>
          <a:xfrm>
            <a:off x="2598241" y="3714184"/>
            <a:ext cx="249713" cy="29960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GB" sz="1400" b="1" dirty="0"/>
              <a:t>A</a:t>
            </a:r>
            <a:endParaRPr lang="en-IE" sz="1400" b="1" dirty="0" err="1"/>
          </a:p>
        </p:txBody>
      </p:sp>
      <p:sp>
        <p:nvSpPr>
          <p:cNvPr id="71" name="Oval 70">
            <a:extLst>
              <a:ext uri="{FF2B5EF4-FFF2-40B4-BE49-F238E27FC236}">
                <a16:creationId xmlns:a16="http://schemas.microsoft.com/office/drawing/2014/main" id="{53B9F911-30DC-4D41-930D-EEFD74D17FDF}"/>
              </a:ext>
            </a:extLst>
          </p:cNvPr>
          <p:cNvSpPr/>
          <p:nvPr/>
        </p:nvSpPr>
        <p:spPr>
          <a:xfrm>
            <a:off x="3389808" y="2822186"/>
            <a:ext cx="249713" cy="299603"/>
          </a:xfrm>
          <a:prstGeom prst="ellipse">
            <a:avLst/>
          </a:prstGeom>
          <a:solidFill>
            <a:srgbClr val="007C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GB" sz="1400" b="1" dirty="0"/>
              <a:t>1</a:t>
            </a:r>
            <a:endParaRPr lang="en-IE" sz="1400" b="1" dirty="0" err="1"/>
          </a:p>
        </p:txBody>
      </p:sp>
      <p:sp>
        <p:nvSpPr>
          <p:cNvPr id="72" name="Oval 71">
            <a:extLst>
              <a:ext uri="{FF2B5EF4-FFF2-40B4-BE49-F238E27FC236}">
                <a16:creationId xmlns:a16="http://schemas.microsoft.com/office/drawing/2014/main" id="{06ED85B1-71D3-4A08-B0BB-B86E272C8F84}"/>
              </a:ext>
            </a:extLst>
          </p:cNvPr>
          <p:cNvSpPr/>
          <p:nvPr/>
        </p:nvSpPr>
        <p:spPr>
          <a:xfrm>
            <a:off x="3352643" y="4455941"/>
            <a:ext cx="249713" cy="299603"/>
          </a:xfrm>
          <a:prstGeom prst="ellipse">
            <a:avLst/>
          </a:prstGeom>
          <a:solidFill>
            <a:srgbClr val="007C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GB" sz="1400" b="1" dirty="0"/>
              <a:t>2</a:t>
            </a:r>
            <a:endParaRPr lang="en-IE" sz="1400" b="1" dirty="0" err="1"/>
          </a:p>
        </p:txBody>
      </p:sp>
      <p:sp>
        <p:nvSpPr>
          <p:cNvPr id="73" name="Oval 72">
            <a:extLst>
              <a:ext uri="{FF2B5EF4-FFF2-40B4-BE49-F238E27FC236}">
                <a16:creationId xmlns:a16="http://schemas.microsoft.com/office/drawing/2014/main" id="{1E52A8CB-8A5A-4C82-BFBB-60182AF7BBF7}"/>
              </a:ext>
            </a:extLst>
          </p:cNvPr>
          <p:cNvSpPr/>
          <p:nvPr/>
        </p:nvSpPr>
        <p:spPr>
          <a:xfrm>
            <a:off x="5328166" y="4457924"/>
            <a:ext cx="249713" cy="299603"/>
          </a:xfrm>
          <a:prstGeom prst="ellipse">
            <a:avLst/>
          </a:prstGeom>
          <a:solidFill>
            <a:srgbClr val="007C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GB" sz="1400" b="1" dirty="0"/>
              <a:t>3</a:t>
            </a:r>
            <a:endParaRPr lang="en-IE" sz="1400" b="1" dirty="0" err="1"/>
          </a:p>
        </p:txBody>
      </p:sp>
      <p:sp>
        <p:nvSpPr>
          <p:cNvPr id="74" name="Oval 73">
            <a:extLst>
              <a:ext uri="{FF2B5EF4-FFF2-40B4-BE49-F238E27FC236}">
                <a16:creationId xmlns:a16="http://schemas.microsoft.com/office/drawing/2014/main" id="{3B6E0DA1-2EE9-4388-B494-998F0C0A9B9F}"/>
              </a:ext>
            </a:extLst>
          </p:cNvPr>
          <p:cNvSpPr/>
          <p:nvPr/>
        </p:nvSpPr>
        <p:spPr>
          <a:xfrm>
            <a:off x="6450518" y="2852398"/>
            <a:ext cx="249713" cy="299603"/>
          </a:xfrm>
          <a:prstGeom prst="ellipse">
            <a:avLst/>
          </a:prstGeom>
          <a:solidFill>
            <a:srgbClr val="007C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GB" sz="1400" b="1" dirty="0"/>
              <a:t>4</a:t>
            </a:r>
            <a:endParaRPr lang="en-IE" sz="1400" b="1" dirty="0" err="1"/>
          </a:p>
        </p:txBody>
      </p:sp>
      <p:cxnSp>
        <p:nvCxnSpPr>
          <p:cNvPr id="5" name="Connector: Elbow 4">
            <a:extLst>
              <a:ext uri="{FF2B5EF4-FFF2-40B4-BE49-F238E27FC236}">
                <a16:creationId xmlns:a16="http://schemas.microsoft.com/office/drawing/2014/main" id="{391BB0E3-416D-453F-86DF-C3D48603ACA9}"/>
              </a:ext>
            </a:extLst>
          </p:cNvPr>
          <p:cNvCxnSpPr>
            <a:cxnSpLocks/>
            <a:stCxn id="57" idx="0"/>
            <a:endCxn id="77" idx="2"/>
          </p:cNvCxnSpPr>
          <p:nvPr/>
        </p:nvCxnSpPr>
        <p:spPr>
          <a:xfrm rot="5400000" flipH="1" flipV="1">
            <a:off x="6443436" y="2749328"/>
            <a:ext cx="1217541" cy="248263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Chevron 36">
            <a:extLst>
              <a:ext uri="{FF2B5EF4-FFF2-40B4-BE49-F238E27FC236}">
                <a16:creationId xmlns:a16="http://schemas.microsoft.com/office/drawing/2014/main" id="{B5678741-0061-44E4-9466-7E26D64BCF4E}"/>
              </a:ext>
            </a:extLst>
          </p:cNvPr>
          <p:cNvSpPr/>
          <p:nvPr/>
        </p:nvSpPr>
        <p:spPr>
          <a:xfrm>
            <a:off x="2923133" y="5916458"/>
            <a:ext cx="7435647" cy="369878"/>
          </a:xfrm>
          <a:prstGeom prst="homePlate">
            <a:avLst/>
          </a:prstGeom>
          <a:solidFill>
            <a:schemeClr val="accent3">
              <a:lumMod val="40000"/>
              <a:lumOff val="6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en-US" sz="1050" b="1" dirty="0">
                <a:solidFill>
                  <a:srgbClr val="4F81BD">
                    <a:lumMod val="50000"/>
                  </a:srgbClr>
                </a:solidFill>
                <a:latin typeface="Calibri"/>
              </a:rPr>
              <a:t>Adjustment of the ecosystem, including custodial and distribution (banks, platforms) processes</a:t>
            </a:r>
            <a:endParaRPr lang="en-GB" sz="1050" b="1" dirty="0">
              <a:solidFill>
                <a:srgbClr val="4F81BD">
                  <a:lumMod val="50000"/>
                </a:srgbClr>
              </a:solidFill>
              <a:latin typeface="Calibri"/>
            </a:endParaRPr>
          </a:p>
        </p:txBody>
      </p:sp>
      <p:sp>
        <p:nvSpPr>
          <p:cNvPr id="75" name="Oval 74">
            <a:extLst>
              <a:ext uri="{FF2B5EF4-FFF2-40B4-BE49-F238E27FC236}">
                <a16:creationId xmlns:a16="http://schemas.microsoft.com/office/drawing/2014/main" id="{00510D06-2970-4437-8E09-C392574DC39A}"/>
              </a:ext>
            </a:extLst>
          </p:cNvPr>
          <p:cNvSpPr/>
          <p:nvPr/>
        </p:nvSpPr>
        <p:spPr>
          <a:xfrm>
            <a:off x="2816157" y="5903272"/>
            <a:ext cx="249713" cy="29960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GB" sz="1400" b="1" dirty="0"/>
              <a:t>C</a:t>
            </a:r>
            <a:endParaRPr lang="en-IE" sz="1400" b="1" dirty="0" err="1"/>
          </a:p>
        </p:txBody>
      </p:sp>
      <p:sp>
        <p:nvSpPr>
          <p:cNvPr id="76" name="Chevron 36">
            <a:extLst>
              <a:ext uri="{FF2B5EF4-FFF2-40B4-BE49-F238E27FC236}">
                <a16:creationId xmlns:a16="http://schemas.microsoft.com/office/drawing/2014/main" id="{E7E00140-7B57-4C4C-9404-52B8E644F8B9}"/>
              </a:ext>
            </a:extLst>
          </p:cNvPr>
          <p:cNvSpPr/>
          <p:nvPr/>
        </p:nvSpPr>
        <p:spPr>
          <a:xfrm>
            <a:off x="2932097" y="5127561"/>
            <a:ext cx="7426689" cy="369878"/>
          </a:xfrm>
          <a:prstGeom prst="homePlate">
            <a:avLst/>
          </a:prstGeom>
          <a:solidFill>
            <a:schemeClr val="accent3">
              <a:lumMod val="40000"/>
              <a:lumOff val="6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en-US" sz="1050" b="1" dirty="0">
                <a:solidFill>
                  <a:srgbClr val="4F81BD">
                    <a:lumMod val="50000"/>
                  </a:srgbClr>
                </a:solidFill>
                <a:latin typeface="Calibri"/>
              </a:rPr>
              <a:t>Adjustment of investment funds settlement process</a:t>
            </a:r>
            <a:endParaRPr lang="en-GB" sz="1050" b="1" dirty="0">
              <a:solidFill>
                <a:srgbClr val="4F81BD">
                  <a:lumMod val="50000"/>
                </a:srgbClr>
              </a:solidFill>
              <a:latin typeface="Calibri"/>
            </a:endParaRPr>
          </a:p>
        </p:txBody>
      </p:sp>
      <p:sp>
        <p:nvSpPr>
          <p:cNvPr id="78" name="Oval 77">
            <a:extLst>
              <a:ext uri="{FF2B5EF4-FFF2-40B4-BE49-F238E27FC236}">
                <a16:creationId xmlns:a16="http://schemas.microsoft.com/office/drawing/2014/main" id="{5091745F-703F-49A7-B997-B427CBB0502C}"/>
              </a:ext>
            </a:extLst>
          </p:cNvPr>
          <p:cNvSpPr/>
          <p:nvPr/>
        </p:nvSpPr>
        <p:spPr>
          <a:xfrm>
            <a:off x="2824886" y="5116692"/>
            <a:ext cx="249713" cy="29960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GB" sz="1400" b="1" dirty="0"/>
              <a:t>B</a:t>
            </a:r>
            <a:endParaRPr lang="en-IE" sz="1400" b="1" dirty="0" err="1"/>
          </a:p>
        </p:txBody>
      </p:sp>
    </p:spTree>
    <p:extLst>
      <p:ext uri="{BB962C8B-B14F-4D97-AF65-F5344CB8AC3E}">
        <p14:creationId xmlns:p14="http://schemas.microsoft.com/office/powerpoint/2010/main" val="3776419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A7EBF55-FA1D-4D7C-9CD6-9055EF51A1A7}"/>
              </a:ext>
            </a:extLst>
          </p:cNvPr>
          <p:cNvSpPr>
            <a:spLocks noGrp="1"/>
          </p:cNvSpPr>
          <p:nvPr>
            <p:ph type="title"/>
          </p:nvPr>
        </p:nvSpPr>
        <p:spPr>
          <a:xfrm>
            <a:off x="2152651" y="184798"/>
            <a:ext cx="7886700" cy="607219"/>
          </a:xfrm>
        </p:spPr>
        <p:txBody>
          <a:bodyPr vert="horz" wrap="square" lIns="0" tIns="0" rIns="0" bIns="0" rtlCol="0" anchor="b">
            <a:noAutofit/>
          </a:bodyPr>
          <a:lstStyle/>
          <a:p>
            <a:r>
              <a:rPr lang="fr-LU" sz="2400" dirty="0">
                <a:solidFill>
                  <a:schemeClr val="accent1"/>
                </a:solidFill>
              </a:rPr>
              <a:t>I. Q1-5</a:t>
            </a:r>
            <a:br>
              <a:rPr lang="fr-LU" sz="2400" dirty="0">
                <a:solidFill>
                  <a:schemeClr val="accent1"/>
                </a:solidFill>
              </a:rPr>
            </a:br>
            <a:r>
              <a:rPr lang="fr-LU" sz="1800" b="1" dirty="0" err="1">
                <a:latin typeface="Franklin Gothic Demi" panose="020B0703020102020204" pitchFamily="34" charset="0"/>
                <a:ea typeface="ＭＳ Ｐゴシック" pitchFamily="34" charset="-128"/>
                <a:cs typeface="Arial" panose="020B0604020202020204" pitchFamily="34" charset="0"/>
              </a:rPr>
              <a:t>Recommendations</a:t>
            </a:r>
            <a:r>
              <a:rPr lang="fr-LU" sz="1800" b="1" dirty="0">
                <a:latin typeface="Franklin Gothic Demi" panose="020B0703020102020204" pitchFamily="34" charset="0"/>
                <a:ea typeface="ＭＳ Ｐゴシック" pitchFamily="34" charset="-128"/>
                <a:cs typeface="Arial" panose="020B0604020202020204" pitchFamily="34" charset="0"/>
              </a:rPr>
              <a:t> to EU </a:t>
            </a:r>
            <a:r>
              <a:rPr lang="fr-LU" sz="1800" b="1" dirty="0" err="1">
                <a:latin typeface="Franklin Gothic Demi" panose="020B0703020102020204" pitchFamily="34" charset="0"/>
                <a:ea typeface="ＭＳ Ｐゴシック" pitchFamily="34" charset="-128"/>
                <a:cs typeface="Arial" panose="020B0604020202020204" pitchFamily="34" charset="0"/>
              </a:rPr>
              <a:t>policy</a:t>
            </a:r>
            <a:r>
              <a:rPr lang="fr-LU" sz="1800" b="1" dirty="0">
                <a:latin typeface="Franklin Gothic Demi" panose="020B0703020102020204" pitchFamily="34" charset="0"/>
                <a:ea typeface="ＭＳ Ｐゴシック" pitchFamily="34" charset="-128"/>
                <a:cs typeface="Arial" panose="020B0604020202020204" pitchFamily="34" charset="0"/>
              </a:rPr>
              <a:t> </a:t>
            </a:r>
            <a:r>
              <a:rPr lang="fr-LU" sz="1800" b="1" dirty="0" err="1">
                <a:latin typeface="Franklin Gothic Demi" panose="020B0703020102020204" pitchFamily="34" charset="0"/>
                <a:ea typeface="ＭＳ Ｐゴシック" pitchFamily="34" charset="-128"/>
                <a:cs typeface="Arial" panose="020B0604020202020204" pitchFamily="34" charset="0"/>
              </a:rPr>
              <a:t>makers</a:t>
            </a:r>
            <a:r>
              <a:rPr lang="fr-LU" sz="1800" b="1" dirty="0">
                <a:latin typeface="Franklin Gothic Demi" panose="020B0703020102020204" pitchFamily="34" charset="0"/>
                <a:ea typeface="ＭＳ Ｐゴシック" pitchFamily="34" charset="-128"/>
                <a:cs typeface="Arial" panose="020B0604020202020204" pitchFamily="34" charset="0"/>
              </a:rPr>
              <a:t> </a:t>
            </a:r>
            <a:br>
              <a:rPr lang="en-GB" sz="1800" b="1" dirty="0">
                <a:latin typeface="Franklin Gothic Demi" panose="020B0703020102020204" pitchFamily="34" charset="0"/>
                <a:ea typeface="ＭＳ Ｐゴシック" pitchFamily="34" charset="-128"/>
                <a:cs typeface="Arial" panose="020B0604020202020204" pitchFamily="34" charset="0"/>
              </a:rPr>
            </a:br>
            <a:endParaRPr lang="fr-LU" sz="1800" b="1" dirty="0">
              <a:latin typeface="Franklin Gothic Demi" panose="020B0703020102020204" pitchFamily="34" charset="0"/>
              <a:ea typeface="ＭＳ Ｐゴシック" pitchFamily="34" charset="-128"/>
              <a:cs typeface="Arial" panose="020B0604020202020204" pitchFamily="34" charset="0"/>
            </a:endParaRPr>
          </a:p>
        </p:txBody>
      </p:sp>
      <p:sp>
        <p:nvSpPr>
          <p:cNvPr id="13" name="Rectangle 12">
            <a:extLst>
              <a:ext uri="{FF2B5EF4-FFF2-40B4-BE49-F238E27FC236}">
                <a16:creationId xmlns:a16="http://schemas.microsoft.com/office/drawing/2014/main" id="{42B65BFF-7B35-4D2A-B964-C0DE0C66509F}"/>
              </a:ext>
            </a:extLst>
          </p:cNvPr>
          <p:cNvSpPr/>
          <p:nvPr/>
        </p:nvSpPr>
        <p:spPr bwMode="auto">
          <a:xfrm>
            <a:off x="4374772" y="3122546"/>
            <a:ext cx="6912767" cy="1332915"/>
          </a:xfrm>
          <a:prstGeom prst="rect">
            <a:avLst/>
          </a:prstGeom>
          <a:solidFill>
            <a:schemeClr val="bg2">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r>
              <a:rPr lang="en-GB" sz="1000" dirty="0">
                <a:solidFill>
                  <a:schemeClr val="tx1"/>
                </a:solidFill>
                <a:latin typeface="Segoe UI" panose="020B0502040204020203" pitchFamily="34" charset="0"/>
                <a:cs typeface="Segoe UI" panose="020B0502040204020203" pitchFamily="34" charset="0"/>
              </a:rPr>
              <a:t>a. I</a:t>
            </a:r>
            <a:r>
              <a:rPr lang="en-IE" sz="1000" dirty="0">
                <a:solidFill>
                  <a:schemeClr val="tx1"/>
                </a:solidFill>
                <a:latin typeface="Segoe UI" panose="020B0502040204020203" pitchFamily="34" charset="0"/>
                <a:cs typeface="Segoe UI" panose="020B0502040204020203" pitchFamily="34" charset="0"/>
              </a:rPr>
              <a:t>n order to mitigate the impact of T+1, policy makers would grant a temporary exemption as regards breaches of the UCITSD cash/borrowing limits, specifically due to the T+1 impact.</a:t>
            </a:r>
          </a:p>
          <a:p>
            <a:endParaRPr lang="en-GB" sz="1000" dirty="0">
              <a:solidFill>
                <a:schemeClr val="tx1"/>
              </a:solidFill>
              <a:latin typeface="Segoe UI" panose="020B0502040204020203" pitchFamily="34" charset="0"/>
              <a:cs typeface="Segoe UI" panose="020B0502040204020203" pitchFamily="34" charset="0"/>
            </a:endParaRPr>
          </a:p>
          <a:p>
            <a:r>
              <a:rPr lang="en-GB" sz="1000" dirty="0">
                <a:solidFill>
                  <a:schemeClr val="tx1"/>
                </a:solidFill>
                <a:latin typeface="Segoe UI" panose="020B0502040204020203" pitchFamily="34" charset="0"/>
                <a:cs typeface="Segoe UI" panose="020B0502040204020203" pitchFamily="34" charset="0"/>
              </a:rPr>
              <a:t>b. The corresponding legal instrument could be for instance:</a:t>
            </a:r>
            <a:endParaRPr lang="en-IE" sz="1000" dirty="0">
              <a:solidFill>
                <a:schemeClr val="tx1"/>
              </a:solidFill>
              <a:latin typeface="Segoe UI" panose="020B0502040204020203" pitchFamily="34" charset="0"/>
              <a:cs typeface="Segoe UI" panose="020B0502040204020203" pitchFamily="34" charset="0"/>
            </a:endParaRPr>
          </a:p>
          <a:p>
            <a:r>
              <a:rPr lang="en-GB" sz="1000" dirty="0">
                <a:solidFill>
                  <a:schemeClr val="tx1"/>
                </a:solidFill>
                <a:latin typeface="Segoe UI" panose="020B0502040204020203" pitchFamily="34" charset="0"/>
                <a:cs typeface="Segoe UI" panose="020B0502040204020203" pitchFamily="34" charset="0"/>
              </a:rPr>
              <a:t>    </a:t>
            </a:r>
            <a:r>
              <a:rPr lang="en-GB" sz="1000" dirty="0" err="1">
                <a:solidFill>
                  <a:schemeClr val="tx1"/>
                </a:solidFill>
                <a:latin typeface="Segoe UI" panose="020B0502040204020203" pitchFamily="34" charset="0"/>
                <a:cs typeface="Segoe UI" panose="020B0502040204020203" pitchFamily="34" charset="0"/>
              </a:rPr>
              <a:t>i</a:t>
            </a:r>
            <a:r>
              <a:rPr lang="en-GB" sz="1000" dirty="0">
                <a:solidFill>
                  <a:schemeClr val="tx1"/>
                </a:solidFill>
                <a:latin typeface="Segoe UI" panose="020B0502040204020203" pitchFamily="34" charset="0"/>
                <a:cs typeface="Segoe UI" panose="020B0502040204020203" pitchFamily="34" charset="0"/>
              </a:rPr>
              <a:t>.  delegated act from the European Commission in relation to the corresponding articles of the UCITSD.</a:t>
            </a:r>
          </a:p>
          <a:p>
            <a:r>
              <a:rPr lang="en-GB" sz="1000" dirty="0">
                <a:solidFill>
                  <a:schemeClr val="tx1"/>
                </a:solidFill>
                <a:latin typeface="Segoe UI" panose="020B0502040204020203" pitchFamily="34" charset="0"/>
                <a:cs typeface="Segoe UI" panose="020B0502040204020203" pitchFamily="34" charset="0"/>
              </a:rPr>
              <a:t>    ii. forbearance from ESMA asking the NCAs not to “prioritise their supervisory actions” as regards the potential </a:t>
            </a:r>
          </a:p>
          <a:p>
            <a:r>
              <a:rPr lang="en-GB" sz="1000" dirty="0">
                <a:solidFill>
                  <a:schemeClr val="tx1"/>
                </a:solidFill>
                <a:latin typeface="Segoe UI" panose="020B0502040204020203" pitchFamily="34" charset="0"/>
                <a:cs typeface="Segoe UI" panose="020B0502040204020203" pitchFamily="34" charset="0"/>
              </a:rPr>
              <a:t>        breaches of UCITSD limits due to T+1. This forbearance could be drafted in the same way as the one of 2019 for </a:t>
            </a:r>
          </a:p>
          <a:p>
            <a:r>
              <a:rPr lang="en-GB" sz="1000" dirty="0">
                <a:solidFill>
                  <a:schemeClr val="tx1"/>
                </a:solidFill>
                <a:latin typeface="Segoe UI" panose="020B0502040204020203" pitchFamily="34" charset="0"/>
                <a:cs typeface="Segoe UI" panose="020B0502040204020203" pitchFamily="34" charset="0"/>
              </a:rPr>
              <a:t>        EMIR SFCs</a:t>
            </a:r>
            <a:r>
              <a:rPr lang="en-GB" sz="1050" baseline="30000" dirty="0">
                <a:solidFill>
                  <a:prstClr val="black"/>
                </a:solidFill>
              </a:rPr>
              <a:t> 1</a:t>
            </a:r>
            <a:r>
              <a:rPr lang="en-GB" sz="1000" dirty="0">
                <a:solidFill>
                  <a:schemeClr val="tx1"/>
                </a:solidFill>
                <a:latin typeface="Segoe UI" panose="020B0502040204020203" pitchFamily="34" charset="0"/>
                <a:cs typeface="Segoe UI" panose="020B0502040204020203" pitchFamily="34" charset="0"/>
              </a:rPr>
              <a:t>.</a:t>
            </a:r>
          </a:p>
        </p:txBody>
      </p:sp>
      <p:sp>
        <p:nvSpPr>
          <p:cNvPr id="17" name="Rectangle à coins arrondis 4">
            <a:extLst>
              <a:ext uri="{FF2B5EF4-FFF2-40B4-BE49-F238E27FC236}">
                <a16:creationId xmlns:a16="http://schemas.microsoft.com/office/drawing/2014/main" id="{6BD8EEF2-88BA-4855-8F66-360CEA6A9360}"/>
              </a:ext>
            </a:extLst>
          </p:cNvPr>
          <p:cNvSpPr/>
          <p:nvPr/>
        </p:nvSpPr>
        <p:spPr bwMode="auto">
          <a:xfrm>
            <a:off x="2110264" y="3122546"/>
            <a:ext cx="1491076" cy="1332915"/>
          </a:xfrm>
          <a:prstGeom prst="homePlate">
            <a:avLst>
              <a:gd name="adj" fmla="val 13917"/>
            </a:avLst>
          </a:prstGeom>
          <a:solidFill>
            <a:schemeClr val="accent1">
              <a:lumMod val="20000"/>
              <a:lumOff val="8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fr-FR" sz="1200" b="1" dirty="0" err="1">
                <a:solidFill>
                  <a:schemeClr val="accent1">
                    <a:lumMod val="50000"/>
                  </a:schemeClr>
                </a:solidFill>
                <a:latin typeface="Calibri"/>
              </a:rPr>
              <a:t>Temporary</a:t>
            </a:r>
            <a:endParaRPr lang="fr-FR" sz="1200" b="1" dirty="0">
              <a:solidFill>
                <a:schemeClr val="accent1">
                  <a:lumMod val="50000"/>
                </a:schemeClr>
              </a:solidFill>
              <a:latin typeface="Calibri"/>
            </a:endParaRPr>
          </a:p>
          <a:p>
            <a:pPr algn="ctr" fontAlgn="base">
              <a:spcBef>
                <a:spcPct val="0"/>
              </a:spcBef>
              <a:spcAft>
                <a:spcPct val="0"/>
              </a:spcAft>
            </a:pPr>
            <a:r>
              <a:rPr lang="fr-FR" sz="1200" b="1" dirty="0">
                <a:solidFill>
                  <a:schemeClr val="accent1">
                    <a:lumMod val="50000"/>
                  </a:schemeClr>
                </a:solidFill>
                <a:latin typeface="Calibri"/>
              </a:rPr>
              <a:t>exemption</a:t>
            </a:r>
          </a:p>
        </p:txBody>
      </p:sp>
      <p:sp>
        <p:nvSpPr>
          <p:cNvPr id="15" name="Oval 14">
            <a:extLst>
              <a:ext uri="{FF2B5EF4-FFF2-40B4-BE49-F238E27FC236}">
                <a16:creationId xmlns:a16="http://schemas.microsoft.com/office/drawing/2014/main" id="{37033818-3D8C-4FBA-9712-15DC73E69A73}"/>
              </a:ext>
            </a:extLst>
          </p:cNvPr>
          <p:cNvSpPr/>
          <p:nvPr/>
        </p:nvSpPr>
        <p:spPr>
          <a:xfrm>
            <a:off x="2019483" y="3107216"/>
            <a:ext cx="249713" cy="299603"/>
          </a:xfrm>
          <a:prstGeom prst="ellipse">
            <a:avLst/>
          </a:prstGeom>
          <a:solidFill>
            <a:srgbClr val="007C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GB" sz="1400" b="1" dirty="0"/>
              <a:t>1</a:t>
            </a:r>
            <a:endParaRPr lang="en-IE" sz="1400" b="1" dirty="0" err="1"/>
          </a:p>
        </p:txBody>
      </p:sp>
      <p:sp>
        <p:nvSpPr>
          <p:cNvPr id="20" name="Rectangle 19">
            <a:extLst>
              <a:ext uri="{FF2B5EF4-FFF2-40B4-BE49-F238E27FC236}">
                <a16:creationId xmlns:a16="http://schemas.microsoft.com/office/drawing/2014/main" id="{3052826F-ED2F-458C-8FE3-E988CF7000B0}"/>
              </a:ext>
            </a:extLst>
          </p:cNvPr>
          <p:cNvSpPr/>
          <p:nvPr/>
        </p:nvSpPr>
        <p:spPr bwMode="auto">
          <a:xfrm>
            <a:off x="4374772" y="784472"/>
            <a:ext cx="6912767" cy="607219"/>
          </a:xfrm>
          <a:prstGeom prst="rect">
            <a:avLst/>
          </a:prstGeom>
          <a:solidFill>
            <a:schemeClr val="bg2">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228600" indent="-228600">
              <a:buAutoNum type="alphaLcPeriod"/>
            </a:pPr>
            <a:r>
              <a:rPr lang="en-GB" sz="1000" dirty="0">
                <a:solidFill>
                  <a:schemeClr val="tx1"/>
                </a:solidFill>
                <a:latin typeface="Segoe UI" panose="020B0502040204020203" pitchFamily="34" charset="0"/>
                <a:cs typeface="Segoe UI" panose="020B0502040204020203" pitchFamily="34" charset="0"/>
              </a:rPr>
              <a:t>D</a:t>
            </a:r>
            <a:r>
              <a:rPr lang="en-IE" sz="1000" dirty="0" err="1">
                <a:solidFill>
                  <a:schemeClr val="tx1"/>
                </a:solidFill>
                <a:latin typeface="Segoe UI" panose="020B0502040204020203" pitchFamily="34" charset="0"/>
                <a:cs typeface="Segoe UI" panose="020B0502040204020203" pitchFamily="34" charset="0"/>
              </a:rPr>
              <a:t>escription</a:t>
            </a:r>
            <a:r>
              <a:rPr lang="en-IE" sz="1000" dirty="0">
                <a:solidFill>
                  <a:schemeClr val="tx1"/>
                </a:solidFill>
                <a:latin typeface="Segoe UI" panose="020B0502040204020203" pitchFamily="34" charset="0"/>
                <a:cs typeface="Segoe UI" panose="020B0502040204020203" pitchFamily="34" charset="0"/>
              </a:rPr>
              <a:t> of the remedies proposed by the industry to address the identified impacts</a:t>
            </a:r>
          </a:p>
          <a:p>
            <a:pPr marL="228600" indent="-228600">
              <a:buAutoNum type="alphaLcPeriod"/>
            </a:pPr>
            <a:r>
              <a:rPr lang="en-GB" sz="1000" dirty="0">
                <a:solidFill>
                  <a:schemeClr val="tx1"/>
                </a:solidFill>
                <a:latin typeface="Segoe UI" panose="020B0502040204020203" pitchFamily="34" charset="0"/>
                <a:cs typeface="Segoe UI" panose="020B0502040204020203" pitchFamily="34" charset="0"/>
              </a:rPr>
              <a:t>If operational remedies do not suffice, support will be asked to the policy makers</a:t>
            </a:r>
          </a:p>
        </p:txBody>
      </p:sp>
      <p:sp>
        <p:nvSpPr>
          <p:cNvPr id="21" name="Rectangle à coins arrondis 4">
            <a:extLst>
              <a:ext uri="{FF2B5EF4-FFF2-40B4-BE49-F238E27FC236}">
                <a16:creationId xmlns:a16="http://schemas.microsoft.com/office/drawing/2014/main" id="{D55A7293-C7F3-4F24-8DCB-A3457F90C0DD}"/>
              </a:ext>
            </a:extLst>
          </p:cNvPr>
          <p:cNvSpPr/>
          <p:nvPr/>
        </p:nvSpPr>
        <p:spPr bwMode="auto">
          <a:xfrm>
            <a:off x="2110264" y="784472"/>
            <a:ext cx="1491076" cy="607219"/>
          </a:xfrm>
          <a:prstGeom prst="homePlate">
            <a:avLst>
              <a:gd name="adj" fmla="val 24796"/>
            </a:avLst>
          </a:prstGeom>
          <a:solidFill>
            <a:schemeClr val="accent3">
              <a:lumMod val="40000"/>
              <a:lumOff val="6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fr-FR" sz="1200" b="1" dirty="0">
                <a:solidFill>
                  <a:srgbClr val="4F81BD">
                    <a:lumMod val="50000"/>
                  </a:srgbClr>
                </a:solidFill>
                <a:latin typeface="Calibri"/>
              </a:rPr>
              <a:t>Consultation</a:t>
            </a:r>
          </a:p>
        </p:txBody>
      </p:sp>
      <p:sp>
        <p:nvSpPr>
          <p:cNvPr id="18" name="Oval 17">
            <a:extLst>
              <a:ext uri="{FF2B5EF4-FFF2-40B4-BE49-F238E27FC236}">
                <a16:creationId xmlns:a16="http://schemas.microsoft.com/office/drawing/2014/main" id="{596E3A97-959E-4174-B547-094327DCAD60}"/>
              </a:ext>
            </a:extLst>
          </p:cNvPr>
          <p:cNvSpPr/>
          <p:nvPr/>
        </p:nvSpPr>
        <p:spPr>
          <a:xfrm>
            <a:off x="2045436" y="777206"/>
            <a:ext cx="249713" cy="29960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GB" sz="1400" b="1" dirty="0"/>
              <a:t>A</a:t>
            </a:r>
            <a:endParaRPr lang="en-IE" sz="1400" b="1" dirty="0" err="1"/>
          </a:p>
        </p:txBody>
      </p:sp>
      <p:sp>
        <p:nvSpPr>
          <p:cNvPr id="22" name="Rectangle 21">
            <a:extLst>
              <a:ext uri="{FF2B5EF4-FFF2-40B4-BE49-F238E27FC236}">
                <a16:creationId xmlns:a16="http://schemas.microsoft.com/office/drawing/2014/main" id="{CBC11945-DA01-4937-9DB9-83580486F578}"/>
              </a:ext>
            </a:extLst>
          </p:cNvPr>
          <p:cNvSpPr/>
          <p:nvPr/>
        </p:nvSpPr>
        <p:spPr bwMode="auto">
          <a:xfrm>
            <a:off x="4374772" y="4521043"/>
            <a:ext cx="6912767" cy="607220"/>
          </a:xfrm>
          <a:prstGeom prst="rect">
            <a:avLst/>
          </a:prstGeom>
          <a:solidFill>
            <a:schemeClr val="bg2">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r>
              <a:rPr lang="en-GB" sz="1000" dirty="0">
                <a:solidFill>
                  <a:schemeClr val="tx1"/>
                </a:solidFill>
                <a:latin typeface="Segoe UI" panose="020B0502040204020203" pitchFamily="34" charset="0"/>
                <a:cs typeface="Segoe UI" panose="020B0502040204020203" pitchFamily="34" charset="0"/>
              </a:rPr>
              <a:t>Crossing of the UCITSD limits need to be documented and justified (</a:t>
            </a:r>
            <a:r>
              <a:rPr lang="en-GB" sz="1000" dirty="0" err="1">
                <a:solidFill>
                  <a:schemeClr val="tx1"/>
                </a:solidFill>
                <a:latin typeface="Segoe UI" panose="020B0502040204020203" pitchFamily="34" charset="0"/>
                <a:cs typeface="Segoe UI" panose="020B0502040204020203" pitchFamily="34" charset="0"/>
              </a:rPr>
              <a:t>ie</a:t>
            </a:r>
            <a:r>
              <a:rPr lang="en-GB" sz="1000" dirty="0">
                <a:solidFill>
                  <a:schemeClr val="tx1"/>
                </a:solidFill>
                <a:latin typeface="Segoe UI" panose="020B0502040204020203" pitchFamily="34" charset="0"/>
                <a:cs typeface="Segoe UI" panose="020B0502040204020203" pitchFamily="34" charset="0"/>
              </a:rPr>
              <a:t>. crossing vs. investment in US market) by the asset manager</a:t>
            </a:r>
            <a:r>
              <a:rPr lang="en-IE" sz="1000" dirty="0">
                <a:solidFill>
                  <a:schemeClr val="tx1"/>
                </a:solidFill>
                <a:latin typeface="Segoe UI" panose="020B0502040204020203" pitchFamily="34" charset="0"/>
                <a:cs typeface="Segoe UI" panose="020B0502040204020203" pitchFamily="34" charset="0"/>
              </a:rPr>
              <a:t>. The purpose is to isolate the T+1 impact, in order to be able to restrict the forbearance to T+1 events.</a:t>
            </a:r>
          </a:p>
        </p:txBody>
      </p:sp>
      <p:sp>
        <p:nvSpPr>
          <p:cNvPr id="23" name="Rectangle à coins arrondis 4">
            <a:extLst>
              <a:ext uri="{FF2B5EF4-FFF2-40B4-BE49-F238E27FC236}">
                <a16:creationId xmlns:a16="http://schemas.microsoft.com/office/drawing/2014/main" id="{874766F2-4EB9-48E6-B00B-65F69EB5B41D}"/>
              </a:ext>
            </a:extLst>
          </p:cNvPr>
          <p:cNvSpPr/>
          <p:nvPr/>
        </p:nvSpPr>
        <p:spPr bwMode="auto">
          <a:xfrm>
            <a:off x="2110264" y="4521043"/>
            <a:ext cx="1491076" cy="607220"/>
          </a:xfrm>
          <a:prstGeom prst="homePlate">
            <a:avLst>
              <a:gd name="adj" fmla="val 24796"/>
            </a:avLst>
          </a:prstGeom>
          <a:solidFill>
            <a:schemeClr val="accent1">
              <a:lumMod val="20000"/>
              <a:lumOff val="8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fr-FR" sz="1200" b="1" dirty="0">
                <a:solidFill>
                  <a:schemeClr val="accent1">
                    <a:lumMod val="50000"/>
                  </a:schemeClr>
                </a:solidFill>
                <a:latin typeface="Calibri"/>
              </a:rPr>
              <a:t>Data collection</a:t>
            </a:r>
          </a:p>
        </p:txBody>
      </p:sp>
      <p:sp>
        <p:nvSpPr>
          <p:cNvPr id="24" name="Oval 23">
            <a:extLst>
              <a:ext uri="{FF2B5EF4-FFF2-40B4-BE49-F238E27FC236}">
                <a16:creationId xmlns:a16="http://schemas.microsoft.com/office/drawing/2014/main" id="{BC04715C-7679-4ACE-98BB-6A2829151F65}"/>
              </a:ext>
            </a:extLst>
          </p:cNvPr>
          <p:cNvSpPr/>
          <p:nvPr/>
        </p:nvSpPr>
        <p:spPr>
          <a:xfrm>
            <a:off x="1992590" y="4505710"/>
            <a:ext cx="249713" cy="299603"/>
          </a:xfrm>
          <a:prstGeom prst="ellipse">
            <a:avLst/>
          </a:prstGeom>
          <a:solidFill>
            <a:srgbClr val="007C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GB" sz="1400" b="1" dirty="0"/>
              <a:t>2</a:t>
            </a:r>
            <a:endParaRPr lang="en-IE" sz="1400" b="1" dirty="0" err="1"/>
          </a:p>
        </p:txBody>
      </p:sp>
      <p:sp>
        <p:nvSpPr>
          <p:cNvPr id="25" name="Rectangle 24">
            <a:extLst>
              <a:ext uri="{FF2B5EF4-FFF2-40B4-BE49-F238E27FC236}">
                <a16:creationId xmlns:a16="http://schemas.microsoft.com/office/drawing/2014/main" id="{B4A3E075-5BA7-4C26-9F8F-DDCF0079F7A0}"/>
              </a:ext>
            </a:extLst>
          </p:cNvPr>
          <p:cNvSpPr/>
          <p:nvPr/>
        </p:nvSpPr>
        <p:spPr bwMode="auto">
          <a:xfrm>
            <a:off x="4374772" y="1465787"/>
            <a:ext cx="6912767" cy="607219"/>
          </a:xfrm>
          <a:prstGeom prst="rect">
            <a:avLst/>
          </a:prstGeom>
          <a:solidFill>
            <a:schemeClr val="bg2">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228600" indent="-228600">
              <a:buAutoNum type="alphaLcPeriod"/>
            </a:pPr>
            <a:r>
              <a:rPr lang="en-GB" sz="1000" dirty="0">
                <a:solidFill>
                  <a:schemeClr val="tx1"/>
                </a:solidFill>
                <a:latin typeface="Segoe UI" panose="020B0502040204020203" pitchFamily="34" charset="0"/>
                <a:cs typeface="Segoe UI" panose="020B0502040204020203" pitchFamily="34" charset="0"/>
              </a:rPr>
              <a:t>Bring forward the settlement date of the fund, where relevant, typically from T+3 to T+2 or even T+1</a:t>
            </a:r>
            <a:endParaRPr lang="en-IE" sz="1000" dirty="0">
              <a:solidFill>
                <a:schemeClr val="tx1"/>
              </a:solidFill>
              <a:latin typeface="Segoe UI" panose="020B0502040204020203" pitchFamily="34" charset="0"/>
              <a:cs typeface="Segoe UI" panose="020B0502040204020203" pitchFamily="34" charset="0"/>
            </a:endParaRPr>
          </a:p>
          <a:p>
            <a:pPr marL="228600" indent="-228600">
              <a:buAutoNum type="alphaLcPeriod"/>
            </a:pPr>
            <a:r>
              <a:rPr lang="en-GB" sz="1000" dirty="0">
                <a:solidFill>
                  <a:schemeClr val="tx1"/>
                </a:solidFill>
                <a:latin typeface="Segoe UI" panose="020B0502040204020203" pitchFamily="34" charset="0"/>
                <a:cs typeface="Segoe UI" panose="020B0502040204020203" pitchFamily="34" charset="0"/>
              </a:rPr>
              <a:t>Update processes with custodians to ensure T+1 settlement</a:t>
            </a:r>
          </a:p>
          <a:p>
            <a:pPr marL="228600" indent="-228600">
              <a:buAutoNum type="alphaLcPeriod"/>
            </a:pPr>
            <a:r>
              <a:rPr lang="en-GB" sz="1000" dirty="0">
                <a:solidFill>
                  <a:schemeClr val="tx1"/>
                </a:solidFill>
                <a:latin typeface="Segoe UI" panose="020B0502040204020203" pitchFamily="34" charset="0"/>
                <a:cs typeface="Segoe UI" panose="020B0502040204020203" pitchFamily="34" charset="0"/>
              </a:rPr>
              <a:t>Update processes with funds distributors (banks, platforms) to provide the cash from investors earlier than T+3</a:t>
            </a:r>
          </a:p>
        </p:txBody>
      </p:sp>
      <p:sp>
        <p:nvSpPr>
          <p:cNvPr id="26" name="Rectangle à coins arrondis 4">
            <a:extLst>
              <a:ext uri="{FF2B5EF4-FFF2-40B4-BE49-F238E27FC236}">
                <a16:creationId xmlns:a16="http://schemas.microsoft.com/office/drawing/2014/main" id="{18C98C7A-B4E6-4724-8D5A-3E925D19978F}"/>
              </a:ext>
            </a:extLst>
          </p:cNvPr>
          <p:cNvSpPr/>
          <p:nvPr/>
        </p:nvSpPr>
        <p:spPr bwMode="auto">
          <a:xfrm>
            <a:off x="2110264" y="1465787"/>
            <a:ext cx="1491076" cy="607219"/>
          </a:xfrm>
          <a:prstGeom prst="homePlate">
            <a:avLst>
              <a:gd name="adj" fmla="val 24796"/>
            </a:avLst>
          </a:prstGeom>
          <a:solidFill>
            <a:schemeClr val="accent3">
              <a:lumMod val="40000"/>
              <a:lumOff val="6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fr-FR" sz="1200" b="1" dirty="0" err="1">
                <a:solidFill>
                  <a:srgbClr val="4F81BD">
                    <a:lumMod val="50000"/>
                  </a:srgbClr>
                </a:solidFill>
                <a:latin typeface="Calibri"/>
              </a:rPr>
              <a:t>Adjustment</a:t>
            </a:r>
            <a:endParaRPr lang="fr-FR" sz="1200" b="1" dirty="0">
              <a:solidFill>
                <a:srgbClr val="4F81BD">
                  <a:lumMod val="50000"/>
                </a:srgbClr>
              </a:solidFill>
              <a:latin typeface="Calibri"/>
            </a:endParaRPr>
          </a:p>
          <a:p>
            <a:pPr algn="ctr" fontAlgn="base">
              <a:spcBef>
                <a:spcPct val="0"/>
              </a:spcBef>
              <a:spcAft>
                <a:spcPct val="0"/>
              </a:spcAft>
            </a:pPr>
            <a:r>
              <a:rPr lang="fr-FR" sz="1200" b="1" dirty="0">
                <a:solidFill>
                  <a:srgbClr val="4F81BD">
                    <a:lumMod val="50000"/>
                  </a:srgbClr>
                </a:solidFill>
                <a:latin typeface="Calibri"/>
              </a:rPr>
              <a:t>of </a:t>
            </a:r>
            <a:r>
              <a:rPr lang="fr-FR" sz="1200" b="1" dirty="0" err="1">
                <a:solidFill>
                  <a:srgbClr val="4F81BD">
                    <a:lumMod val="50000"/>
                  </a:srgbClr>
                </a:solidFill>
                <a:latin typeface="Calibri"/>
              </a:rPr>
              <a:t>Investent</a:t>
            </a:r>
            <a:r>
              <a:rPr lang="fr-FR" sz="1200" b="1" dirty="0">
                <a:solidFill>
                  <a:srgbClr val="4F81BD">
                    <a:lumMod val="50000"/>
                  </a:srgbClr>
                </a:solidFill>
                <a:latin typeface="Calibri"/>
              </a:rPr>
              <a:t> Funds </a:t>
            </a:r>
            <a:r>
              <a:rPr lang="fr-FR" sz="1200" b="1" dirty="0" err="1">
                <a:solidFill>
                  <a:srgbClr val="4F81BD">
                    <a:lumMod val="50000"/>
                  </a:srgbClr>
                </a:solidFill>
                <a:latin typeface="Calibri"/>
              </a:rPr>
              <a:t>processes</a:t>
            </a:r>
            <a:endParaRPr lang="fr-FR" sz="1200" b="1" dirty="0">
              <a:solidFill>
                <a:srgbClr val="4F81BD">
                  <a:lumMod val="50000"/>
                </a:srgbClr>
              </a:solidFill>
              <a:latin typeface="Calibri"/>
            </a:endParaRPr>
          </a:p>
        </p:txBody>
      </p:sp>
      <p:sp>
        <p:nvSpPr>
          <p:cNvPr id="19" name="Oval 18">
            <a:extLst>
              <a:ext uri="{FF2B5EF4-FFF2-40B4-BE49-F238E27FC236}">
                <a16:creationId xmlns:a16="http://schemas.microsoft.com/office/drawing/2014/main" id="{98F7A426-1CE6-4251-8CEE-3F58F8514103}"/>
              </a:ext>
            </a:extLst>
          </p:cNvPr>
          <p:cNvSpPr/>
          <p:nvPr/>
        </p:nvSpPr>
        <p:spPr>
          <a:xfrm>
            <a:off x="2020781" y="1472368"/>
            <a:ext cx="249713" cy="29960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GB" sz="1400" b="1" dirty="0"/>
              <a:t>B</a:t>
            </a:r>
            <a:endParaRPr lang="en-IE" sz="1400" b="1" dirty="0" err="1"/>
          </a:p>
        </p:txBody>
      </p:sp>
      <p:sp>
        <p:nvSpPr>
          <p:cNvPr id="27" name="Rectangle 26">
            <a:extLst>
              <a:ext uri="{FF2B5EF4-FFF2-40B4-BE49-F238E27FC236}">
                <a16:creationId xmlns:a16="http://schemas.microsoft.com/office/drawing/2014/main" id="{CF32F24E-3968-428E-BD38-86DA05EFEA8F}"/>
              </a:ext>
            </a:extLst>
          </p:cNvPr>
          <p:cNvSpPr/>
          <p:nvPr/>
        </p:nvSpPr>
        <p:spPr bwMode="auto">
          <a:xfrm>
            <a:off x="4374772" y="5193395"/>
            <a:ext cx="6912767" cy="517124"/>
          </a:xfrm>
          <a:prstGeom prst="rect">
            <a:avLst/>
          </a:prstGeom>
          <a:solidFill>
            <a:schemeClr val="bg2">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r>
              <a:rPr lang="en-GB" sz="1000" dirty="0">
                <a:solidFill>
                  <a:schemeClr val="tx1"/>
                </a:solidFill>
                <a:latin typeface="Segoe UI" panose="020B0502040204020203" pitchFamily="34" charset="0"/>
                <a:cs typeface="Segoe UI" panose="020B0502040204020203" pitchFamily="34" charset="0"/>
              </a:rPr>
              <a:t>Based on the data collected, a trend will be assessed to observe the magnitude of the breaches (amount and frequency).</a:t>
            </a:r>
          </a:p>
          <a:p>
            <a:r>
              <a:rPr lang="en-GB" sz="1000" dirty="0">
                <a:solidFill>
                  <a:schemeClr val="tx1"/>
                </a:solidFill>
                <a:latin typeface="Segoe UI" panose="020B0502040204020203" pitchFamily="34" charset="0"/>
                <a:cs typeface="Segoe UI" panose="020B0502040204020203" pitchFamily="34" charset="0"/>
              </a:rPr>
              <a:t>We assume these breaches will be only point-in-time, and related to the fund’s exposure in US securities, and the size of transactions.</a:t>
            </a:r>
          </a:p>
        </p:txBody>
      </p:sp>
      <p:sp>
        <p:nvSpPr>
          <p:cNvPr id="28" name="Rectangle à coins arrondis 4">
            <a:extLst>
              <a:ext uri="{FF2B5EF4-FFF2-40B4-BE49-F238E27FC236}">
                <a16:creationId xmlns:a16="http://schemas.microsoft.com/office/drawing/2014/main" id="{5A6BB2E2-A197-42E2-B743-8922BA8E9663}"/>
              </a:ext>
            </a:extLst>
          </p:cNvPr>
          <p:cNvSpPr/>
          <p:nvPr/>
        </p:nvSpPr>
        <p:spPr bwMode="auto">
          <a:xfrm>
            <a:off x="2110264" y="5193395"/>
            <a:ext cx="1491076" cy="517124"/>
          </a:xfrm>
          <a:prstGeom prst="homePlate">
            <a:avLst>
              <a:gd name="adj" fmla="val 24796"/>
            </a:avLst>
          </a:prstGeom>
          <a:solidFill>
            <a:schemeClr val="accent1">
              <a:lumMod val="20000"/>
              <a:lumOff val="8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fr-FR" sz="1200" b="1">
                <a:solidFill>
                  <a:schemeClr val="accent1">
                    <a:lumMod val="50000"/>
                  </a:schemeClr>
                </a:solidFill>
                <a:latin typeface="Calibri"/>
              </a:rPr>
              <a:t>Back testing</a:t>
            </a:r>
            <a:endParaRPr lang="fr-FR" sz="1200" b="1" dirty="0">
              <a:solidFill>
                <a:schemeClr val="accent1">
                  <a:lumMod val="50000"/>
                </a:schemeClr>
              </a:solidFill>
              <a:latin typeface="Calibri"/>
            </a:endParaRPr>
          </a:p>
        </p:txBody>
      </p:sp>
      <p:sp>
        <p:nvSpPr>
          <p:cNvPr id="29" name="Oval 28">
            <a:extLst>
              <a:ext uri="{FF2B5EF4-FFF2-40B4-BE49-F238E27FC236}">
                <a16:creationId xmlns:a16="http://schemas.microsoft.com/office/drawing/2014/main" id="{3B66626A-ABE5-40D9-AD01-D2B2C0BF3AA4}"/>
              </a:ext>
            </a:extLst>
          </p:cNvPr>
          <p:cNvSpPr/>
          <p:nvPr/>
        </p:nvSpPr>
        <p:spPr>
          <a:xfrm>
            <a:off x="1983627" y="5178062"/>
            <a:ext cx="249713" cy="299603"/>
          </a:xfrm>
          <a:prstGeom prst="ellipse">
            <a:avLst/>
          </a:prstGeom>
          <a:solidFill>
            <a:srgbClr val="007C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GB" sz="1400" b="1" dirty="0"/>
              <a:t>3</a:t>
            </a:r>
            <a:endParaRPr lang="en-IE" sz="1400" b="1" dirty="0" err="1"/>
          </a:p>
        </p:txBody>
      </p:sp>
      <p:sp>
        <p:nvSpPr>
          <p:cNvPr id="30" name="Rectangle 29">
            <a:extLst>
              <a:ext uri="{FF2B5EF4-FFF2-40B4-BE49-F238E27FC236}">
                <a16:creationId xmlns:a16="http://schemas.microsoft.com/office/drawing/2014/main" id="{7BDD3997-AEF8-4FC7-B1E0-BDBDB795FDD8}"/>
              </a:ext>
            </a:extLst>
          </p:cNvPr>
          <p:cNvSpPr/>
          <p:nvPr/>
        </p:nvSpPr>
        <p:spPr bwMode="auto">
          <a:xfrm>
            <a:off x="4374772" y="5776100"/>
            <a:ext cx="6912767" cy="517125"/>
          </a:xfrm>
          <a:prstGeom prst="rect">
            <a:avLst/>
          </a:prstGeom>
          <a:solidFill>
            <a:schemeClr val="bg2">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r>
              <a:rPr lang="en-GB" sz="1000" dirty="0">
                <a:solidFill>
                  <a:schemeClr val="tx1"/>
                </a:solidFill>
                <a:latin typeface="Segoe UI" panose="020B0502040204020203" pitchFamily="34" charset="0"/>
                <a:cs typeface="Segoe UI" panose="020B0502040204020203" pitchFamily="34" charset="0"/>
              </a:rPr>
              <a:t>The back testing will allow to determine a possible extension until the EU officially moves to T+1, with all the EU ecosystem adjusted.</a:t>
            </a:r>
          </a:p>
        </p:txBody>
      </p:sp>
      <p:sp>
        <p:nvSpPr>
          <p:cNvPr id="31" name="Rectangle à coins arrondis 4">
            <a:extLst>
              <a:ext uri="{FF2B5EF4-FFF2-40B4-BE49-F238E27FC236}">
                <a16:creationId xmlns:a16="http://schemas.microsoft.com/office/drawing/2014/main" id="{3732B898-55EE-4639-A0DF-F6871E3CB07E}"/>
              </a:ext>
            </a:extLst>
          </p:cNvPr>
          <p:cNvSpPr/>
          <p:nvPr/>
        </p:nvSpPr>
        <p:spPr bwMode="auto">
          <a:xfrm>
            <a:off x="2110264" y="5776100"/>
            <a:ext cx="1491076" cy="517125"/>
          </a:xfrm>
          <a:prstGeom prst="homePlate">
            <a:avLst>
              <a:gd name="adj" fmla="val 24796"/>
            </a:avLst>
          </a:prstGeom>
          <a:solidFill>
            <a:schemeClr val="accent1">
              <a:lumMod val="20000"/>
              <a:lumOff val="80000"/>
            </a:schemeClr>
          </a:solidFill>
          <a:ln w="1905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fr-FR" sz="1200" b="1" dirty="0">
                <a:solidFill>
                  <a:schemeClr val="accent1">
                    <a:lumMod val="50000"/>
                  </a:schemeClr>
                </a:solidFill>
                <a:latin typeface="Calibri"/>
              </a:rPr>
              <a:t>Possible extension</a:t>
            </a:r>
          </a:p>
        </p:txBody>
      </p:sp>
      <p:sp>
        <p:nvSpPr>
          <p:cNvPr id="32" name="Oval 31">
            <a:extLst>
              <a:ext uri="{FF2B5EF4-FFF2-40B4-BE49-F238E27FC236}">
                <a16:creationId xmlns:a16="http://schemas.microsoft.com/office/drawing/2014/main" id="{4A6D79DA-38C8-48C2-BDB6-99D227E3B9BE}"/>
              </a:ext>
            </a:extLst>
          </p:cNvPr>
          <p:cNvSpPr/>
          <p:nvPr/>
        </p:nvSpPr>
        <p:spPr>
          <a:xfrm>
            <a:off x="1974663" y="5760768"/>
            <a:ext cx="249713" cy="299603"/>
          </a:xfrm>
          <a:prstGeom prst="ellipse">
            <a:avLst/>
          </a:prstGeom>
          <a:solidFill>
            <a:srgbClr val="007C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GB" sz="1400" b="1" dirty="0"/>
              <a:t>4</a:t>
            </a:r>
            <a:endParaRPr lang="en-IE" sz="1400" b="1" dirty="0" err="1"/>
          </a:p>
        </p:txBody>
      </p:sp>
      <p:sp>
        <p:nvSpPr>
          <p:cNvPr id="33" name="Rectangle 32">
            <a:extLst>
              <a:ext uri="{FF2B5EF4-FFF2-40B4-BE49-F238E27FC236}">
                <a16:creationId xmlns:a16="http://schemas.microsoft.com/office/drawing/2014/main" id="{28DFD18F-2517-4ECF-B0A6-6CC84C25F238}"/>
              </a:ext>
            </a:extLst>
          </p:cNvPr>
          <p:cNvSpPr/>
          <p:nvPr/>
        </p:nvSpPr>
        <p:spPr bwMode="auto">
          <a:xfrm>
            <a:off x="4374772" y="2138146"/>
            <a:ext cx="6912767" cy="607219"/>
          </a:xfrm>
          <a:prstGeom prst="rect">
            <a:avLst/>
          </a:prstGeom>
          <a:solidFill>
            <a:schemeClr val="bg2">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228600" indent="-228600">
              <a:buAutoNum type="alphaLcPeriod"/>
            </a:pPr>
            <a:r>
              <a:rPr lang="en-GB" sz="1000" dirty="0">
                <a:solidFill>
                  <a:schemeClr val="tx1"/>
                </a:solidFill>
                <a:latin typeface="Segoe UI" panose="020B0502040204020203" pitchFamily="34" charset="0"/>
                <a:cs typeface="Segoe UI" panose="020B0502040204020203" pitchFamily="34" charset="0"/>
              </a:rPr>
              <a:t>C</a:t>
            </a:r>
            <a:r>
              <a:rPr lang="en-IE" sz="1000" dirty="0" err="1">
                <a:solidFill>
                  <a:schemeClr val="tx1"/>
                </a:solidFill>
                <a:latin typeface="Segoe UI" panose="020B0502040204020203" pitchFamily="34" charset="0"/>
                <a:cs typeface="Segoe UI" panose="020B0502040204020203" pitchFamily="34" charset="0"/>
              </a:rPr>
              <a:t>ustodians</a:t>
            </a:r>
            <a:r>
              <a:rPr lang="en-IE" sz="1000" dirty="0">
                <a:solidFill>
                  <a:schemeClr val="tx1"/>
                </a:solidFill>
                <a:latin typeface="Segoe UI" panose="020B0502040204020203" pitchFamily="34" charset="0"/>
                <a:cs typeface="Segoe UI" panose="020B0502040204020203" pitchFamily="34" charset="0"/>
              </a:rPr>
              <a:t> will update their offer and processes</a:t>
            </a:r>
          </a:p>
          <a:p>
            <a:pPr marL="228600" indent="-228600">
              <a:buFontTx/>
              <a:buAutoNum type="alphaLcPeriod"/>
            </a:pPr>
            <a:r>
              <a:rPr lang="en-GB" sz="1000" dirty="0">
                <a:solidFill>
                  <a:schemeClr val="tx1"/>
                </a:solidFill>
                <a:latin typeface="Segoe UI" panose="020B0502040204020203" pitchFamily="34" charset="0"/>
                <a:cs typeface="Segoe UI" panose="020B0502040204020203" pitchFamily="34" charset="0"/>
              </a:rPr>
              <a:t>Funds distributors (banks/platforms) </a:t>
            </a:r>
            <a:r>
              <a:rPr lang="en-IE" sz="1000" dirty="0">
                <a:solidFill>
                  <a:schemeClr val="tx1"/>
                </a:solidFill>
                <a:latin typeface="Segoe UI" panose="020B0502040204020203" pitchFamily="34" charset="0"/>
                <a:cs typeface="Segoe UI" panose="020B0502040204020203" pitchFamily="34" charset="0"/>
              </a:rPr>
              <a:t>will update their offer and processes</a:t>
            </a:r>
            <a:endParaRPr lang="en-GB" sz="1000" dirty="0">
              <a:solidFill>
                <a:schemeClr val="tx1"/>
              </a:solidFill>
              <a:latin typeface="Segoe UI" panose="020B0502040204020203" pitchFamily="34" charset="0"/>
              <a:cs typeface="Segoe UI" panose="020B0502040204020203" pitchFamily="34" charset="0"/>
            </a:endParaRPr>
          </a:p>
          <a:p>
            <a:pPr marL="228600" indent="-228600">
              <a:buAutoNum type="alphaLcPeriod"/>
            </a:pPr>
            <a:r>
              <a:rPr lang="en-GB" sz="1000" dirty="0">
                <a:solidFill>
                  <a:schemeClr val="tx1"/>
                </a:solidFill>
                <a:latin typeface="Segoe UI" panose="020B0502040204020203" pitchFamily="34" charset="0"/>
                <a:cs typeface="Segoe UI" panose="020B0502040204020203" pitchFamily="34" charset="0"/>
              </a:rPr>
              <a:t>Other service providers to investment funds </a:t>
            </a:r>
            <a:r>
              <a:rPr lang="en-IE" sz="1000" dirty="0">
                <a:solidFill>
                  <a:schemeClr val="tx1"/>
                </a:solidFill>
                <a:latin typeface="Segoe UI" panose="020B0502040204020203" pitchFamily="34" charset="0"/>
                <a:cs typeface="Segoe UI" panose="020B0502040204020203" pitchFamily="34" charset="0"/>
              </a:rPr>
              <a:t>will update their offer and processes</a:t>
            </a:r>
            <a:endParaRPr lang="en-GB" sz="1000" dirty="0">
              <a:solidFill>
                <a:schemeClr val="tx1"/>
              </a:solidFill>
              <a:latin typeface="Segoe UI" panose="020B0502040204020203" pitchFamily="34" charset="0"/>
              <a:cs typeface="Segoe UI" panose="020B0502040204020203" pitchFamily="34" charset="0"/>
            </a:endParaRPr>
          </a:p>
        </p:txBody>
      </p:sp>
      <p:sp>
        <p:nvSpPr>
          <p:cNvPr id="34" name="Rectangle à coins arrondis 4">
            <a:extLst>
              <a:ext uri="{FF2B5EF4-FFF2-40B4-BE49-F238E27FC236}">
                <a16:creationId xmlns:a16="http://schemas.microsoft.com/office/drawing/2014/main" id="{D77692E0-DDC5-465D-8F6B-4953DC1F1333}"/>
              </a:ext>
            </a:extLst>
          </p:cNvPr>
          <p:cNvSpPr/>
          <p:nvPr/>
        </p:nvSpPr>
        <p:spPr bwMode="auto">
          <a:xfrm>
            <a:off x="2110264" y="2138146"/>
            <a:ext cx="1491076" cy="607219"/>
          </a:xfrm>
          <a:prstGeom prst="homePlate">
            <a:avLst>
              <a:gd name="adj" fmla="val 24796"/>
            </a:avLst>
          </a:prstGeom>
          <a:solidFill>
            <a:schemeClr val="accent3">
              <a:lumMod val="40000"/>
              <a:lumOff val="6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fr-FR" sz="1200" b="1">
                <a:solidFill>
                  <a:srgbClr val="4F81BD">
                    <a:lumMod val="50000"/>
                  </a:srgbClr>
                </a:solidFill>
                <a:latin typeface="Calibri"/>
              </a:rPr>
              <a:t>Adjustment</a:t>
            </a:r>
            <a:endParaRPr lang="fr-FR" sz="1200" b="1" dirty="0">
              <a:solidFill>
                <a:srgbClr val="4F81BD">
                  <a:lumMod val="50000"/>
                </a:srgbClr>
              </a:solidFill>
              <a:latin typeface="Calibri"/>
            </a:endParaRPr>
          </a:p>
          <a:p>
            <a:pPr algn="ctr" fontAlgn="base">
              <a:spcBef>
                <a:spcPct val="0"/>
              </a:spcBef>
              <a:spcAft>
                <a:spcPct val="0"/>
              </a:spcAft>
            </a:pPr>
            <a:r>
              <a:rPr lang="fr-FR" sz="1200" b="1" dirty="0">
                <a:solidFill>
                  <a:srgbClr val="4F81BD">
                    <a:lumMod val="50000"/>
                  </a:srgbClr>
                </a:solidFill>
                <a:latin typeface="Calibri"/>
              </a:rPr>
              <a:t>of </a:t>
            </a:r>
            <a:r>
              <a:rPr lang="fr-FR" sz="1200" b="1">
                <a:solidFill>
                  <a:srgbClr val="4F81BD">
                    <a:lumMod val="50000"/>
                  </a:srgbClr>
                </a:solidFill>
                <a:latin typeface="Calibri"/>
              </a:rPr>
              <a:t>the ecosystem</a:t>
            </a:r>
            <a:endParaRPr lang="fr-FR" sz="1200" b="1" dirty="0">
              <a:solidFill>
                <a:srgbClr val="4F81BD">
                  <a:lumMod val="50000"/>
                </a:srgbClr>
              </a:solidFill>
              <a:latin typeface="Calibri"/>
            </a:endParaRPr>
          </a:p>
        </p:txBody>
      </p:sp>
      <p:sp>
        <p:nvSpPr>
          <p:cNvPr id="35" name="Oval 34">
            <a:extLst>
              <a:ext uri="{FF2B5EF4-FFF2-40B4-BE49-F238E27FC236}">
                <a16:creationId xmlns:a16="http://schemas.microsoft.com/office/drawing/2014/main" id="{79602002-A937-4FEC-B18C-DDB8D0D5F404}"/>
              </a:ext>
            </a:extLst>
          </p:cNvPr>
          <p:cNvSpPr/>
          <p:nvPr/>
        </p:nvSpPr>
        <p:spPr>
          <a:xfrm>
            <a:off x="2002852" y="2135762"/>
            <a:ext cx="249713" cy="29960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GB" sz="1400" b="1" dirty="0"/>
              <a:t>C</a:t>
            </a:r>
            <a:endParaRPr lang="en-IE" sz="1400" b="1" dirty="0" err="1"/>
          </a:p>
        </p:txBody>
      </p:sp>
      <p:sp>
        <p:nvSpPr>
          <p:cNvPr id="36" name="TextBox 35">
            <a:extLst>
              <a:ext uri="{FF2B5EF4-FFF2-40B4-BE49-F238E27FC236}">
                <a16:creationId xmlns:a16="http://schemas.microsoft.com/office/drawing/2014/main" id="{C6E69FA8-88F3-4D00-A87B-37F8505C397E}"/>
              </a:ext>
            </a:extLst>
          </p:cNvPr>
          <p:cNvSpPr txBox="1"/>
          <p:nvPr/>
        </p:nvSpPr>
        <p:spPr>
          <a:xfrm>
            <a:off x="1959020" y="6423071"/>
            <a:ext cx="9004449" cy="254044"/>
          </a:xfrm>
          <a:prstGeom prst="rect">
            <a:avLst/>
          </a:prstGeom>
          <a:noFill/>
        </p:spPr>
        <p:txBody>
          <a:bodyPr wrap="square" rtlCol="0">
            <a:spAutoFit/>
          </a:bodyPr>
          <a:lstStyle/>
          <a:p>
            <a:r>
              <a:rPr lang="en-GB" sz="1051" baseline="30000" dirty="0">
                <a:solidFill>
                  <a:prstClr val="black"/>
                </a:solidFill>
              </a:rPr>
              <a:t>1 </a:t>
            </a:r>
            <a:r>
              <a:rPr lang="en-IE" sz="1051" dirty="0">
                <a:hlinkClick r:id="rId3"/>
              </a:rPr>
              <a:t>ESMA70-151-2050</a:t>
            </a:r>
            <a:r>
              <a:rPr lang="en-IE" sz="1051" dirty="0"/>
              <a:t>, 31 January 2019.</a:t>
            </a:r>
            <a:endParaRPr lang="en-GB" sz="1051" baseline="30000" dirty="0">
              <a:solidFill>
                <a:prstClr val="black"/>
              </a:solidFill>
            </a:endParaRPr>
          </a:p>
        </p:txBody>
      </p:sp>
      <p:cxnSp>
        <p:nvCxnSpPr>
          <p:cNvPr id="11" name="Straight Connector 10">
            <a:extLst>
              <a:ext uri="{FF2B5EF4-FFF2-40B4-BE49-F238E27FC236}">
                <a16:creationId xmlns:a16="http://schemas.microsoft.com/office/drawing/2014/main" id="{5B029B12-46DF-471E-B49D-9D5BE910725C}"/>
              </a:ext>
            </a:extLst>
          </p:cNvPr>
          <p:cNvCxnSpPr/>
          <p:nvPr/>
        </p:nvCxnSpPr>
        <p:spPr>
          <a:xfrm>
            <a:off x="1506071" y="2958353"/>
            <a:ext cx="10210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128605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6" name="Title 1">
            <a:extLst>
              <a:ext uri="{FF2B5EF4-FFF2-40B4-BE49-F238E27FC236}">
                <a16:creationId xmlns:a16="http://schemas.microsoft.com/office/drawing/2014/main" id="{BCC91BB8-9352-4D79-B78D-6B78406668E9}"/>
              </a:ext>
            </a:extLst>
          </p:cNvPr>
          <p:cNvSpPr txBox="1">
            <a:spLocks/>
          </p:cNvSpPr>
          <p:nvPr/>
        </p:nvSpPr>
        <p:spPr bwMode="auto">
          <a:xfrm>
            <a:off x="2000253" y="6597352"/>
            <a:ext cx="2790894" cy="2452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LU" sz="900" b="0" i="0" u="none" strike="noStrike" kern="1200" cap="none" spc="0" normalizeH="0" baseline="0" noProof="0" dirty="0">
                <a:ln>
                  <a:noFill/>
                </a:ln>
                <a:solidFill>
                  <a:srgbClr val="35323C"/>
                </a:solidFill>
                <a:effectLst/>
                <a:uLnTx/>
                <a:uFillTx/>
                <a:latin typeface="Franklin Gothic Demi Cond"/>
                <a:ea typeface="+mj-ea"/>
                <a:cs typeface="+mj-cs"/>
              </a:rPr>
              <a:t>© </a:t>
            </a:r>
            <a:r>
              <a:rPr kumimoji="0" lang="fr-FR" sz="900" b="0" i="0" u="none" strike="noStrike" kern="1200" cap="none" spc="0" normalizeH="0" baseline="0" noProof="0" dirty="0">
                <a:ln>
                  <a:noFill/>
                </a:ln>
                <a:solidFill>
                  <a:srgbClr val="35323C">
                    <a:lumMod val="50000"/>
                    <a:lumOff val="50000"/>
                  </a:srgbClr>
                </a:solidFill>
                <a:effectLst/>
                <a:uLnTx/>
                <a:uFillTx/>
                <a:latin typeface="Franklin Gothic Demi Cond"/>
                <a:ea typeface="+mj-ea"/>
                <a:cs typeface="+mj-cs"/>
              </a:rPr>
              <a:t>ALFI 2023</a:t>
            </a:r>
            <a:endParaRPr kumimoji="0" lang="fr-LU" sz="900" b="0" i="0" u="none" strike="noStrike" kern="1200" cap="none" spc="0" normalizeH="0" baseline="0" noProof="0" dirty="0">
              <a:ln>
                <a:noFill/>
              </a:ln>
              <a:solidFill>
                <a:srgbClr val="35323C">
                  <a:lumMod val="50000"/>
                  <a:lumOff val="50000"/>
                </a:srgbClr>
              </a:solidFill>
              <a:effectLst/>
              <a:uLnTx/>
              <a:uFillTx/>
              <a:latin typeface="Franklin Gothic Demi Cond"/>
              <a:ea typeface="+mj-ea"/>
              <a:cs typeface="+mj-cs"/>
            </a:endParaRPr>
          </a:p>
        </p:txBody>
      </p:sp>
      <p:sp>
        <p:nvSpPr>
          <p:cNvPr id="2" name="Rectangle 1">
            <a:extLst>
              <a:ext uri="{FF2B5EF4-FFF2-40B4-BE49-F238E27FC236}">
                <a16:creationId xmlns:a16="http://schemas.microsoft.com/office/drawing/2014/main" id="{C9A0A010-2CA3-4C67-A793-3A3CF67648C9}"/>
              </a:ext>
            </a:extLst>
          </p:cNvPr>
          <p:cNvSpPr/>
          <p:nvPr/>
        </p:nvSpPr>
        <p:spPr>
          <a:xfrm>
            <a:off x="1039725" y="2248265"/>
            <a:ext cx="5242383" cy="74831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t" anchorCtr="0" forceAA="0" compatLnSpc="1">
            <a:prstTxWarp prst="textNoShape">
              <a:avLst/>
            </a:prstTxWarp>
            <a:noAutofit/>
          </a:bodyPr>
          <a:lstStyle/>
          <a:p>
            <a:pPr lvl="0">
              <a:defRPr/>
            </a:pPr>
            <a:r>
              <a:rPr kumimoji="0" lang="en-GB" sz="1100" b="0" i="0" u="none" strike="noStrike" kern="1200" cap="none" spc="0" normalizeH="0" baseline="0" noProof="0" dirty="0">
                <a:ln>
                  <a:noFill/>
                </a:ln>
                <a:solidFill>
                  <a:srgbClr val="35323C"/>
                </a:solidFill>
                <a:effectLst/>
                <a:uLnTx/>
                <a:uFillTx/>
                <a:latin typeface="Segoe ui"/>
                <a:ea typeface="+mn-ea"/>
                <a:cs typeface="+mn-cs"/>
              </a:rPr>
              <a:t>Art. 57(1): </a:t>
            </a:r>
            <a:r>
              <a:rPr lang="en-GB" sz="1100" dirty="0">
                <a:solidFill>
                  <a:srgbClr val="35323C"/>
                </a:solidFill>
              </a:rPr>
              <a:t>While ensuring observance of the principle of risk spreading, Member States may allow recently authorised UCITS to derogate from Articles 52 to 55 for six months following the date of their authorisation.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35323C"/>
              </a:solidFill>
              <a:effectLst/>
              <a:uLnTx/>
              <a:uFillTx/>
              <a:latin typeface="Segoe ui"/>
              <a:ea typeface="+mn-ea"/>
              <a:cs typeface="+mn-cs"/>
            </a:endParaRPr>
          </a:p>
        </p:txBody>
      </p:sp>
      <p:sp>
        <p:nvSpPr>
          <p:cNvPr id="38" name="Rectangle 37">
            <a:extLst>
              <a:ext uri="{FF2B5EF4-FFF2-40B4-BE49-F238E27FC236}">
                <a16:creationId xmlns:a16="http://schemas.microsoft.com/office/drawing/2014/main" id="{32E6D585-1851-4C18-BD11-9CC96B194D0E}"/>
              </a:ext>
            </a:extLst>
          </p:cNvPr>
          <p:cNvSpPr/>
          <p:nvPr/>
        </p:nvSpPr>
        <p:spPr>
          <a:xfrm>
            <a:off x="1030761" y="3076574"/>
            <a:ext cx="5242383" cy="448231"/>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t" anchorCtr="0" forceAA="0" compatLnSpc="1">
            <a:prstTxWarp prst="textNoShape">
              <a:avLst/>
            </a:prstTxWarp>
            <a:noAutofit/>
          </a:bodyPr>
          <a:lstStyle/>
          <a:p>
            <a:pPr lvl="0">
              <a:defRPr/>
            </a:pPr>
            <a:r>
              <a:rPr kumimoji="0" lang="en-GB" sz="1100" b="0" i="0" u="none" strike="noStrike" kern="1200" cap="none" spc="0" normalizeH="0" baseline="0" noProof="0" dirty="0">
                <a:ln>
                  <a:noFill/>
                </a:ln>
                <a:solidFill>
                  <a:srgbClr val="35323C"/>
                </a:solidFill>
                <a:effectLst/>
                <a:uLnTx/>
                <a:uFillTx/>
                <a:latin typeface="Segoe ui"/>
                <a:ea typeface="+mn-ea"/>
                <a:cs typeface="+mn-cs"/>
              </a:rPr>
              <a:t>Art. 57(2): </a:t>
            </a:r>
            <a:r>
              <a:rPr lang="en-GB" sz="1100" dirty="0">
                <a:solidFill>
                  <a:srgbClr val="35323C"/>
                </a:solidFill>
              </a:rPr>
              <a:t>If the limits referred to in paragraph 1 are exceeded for reasons…</a:t>
            </a:r>
            <a:endParaRPr kumimoji="0" lang="en-GB" sz="1100" b="1" i="0" u="none" strike="noStrike" kern="1200" cap="none" spc="0" normalizeH="0" baseline="0" noProof="0" dirty="0">
              <a:ln>
                <a:noFill/>
              </a:ln>
              <a:solidFill>
                <a:srgbClr val="0070C0"/>
              </a:solidFill>
              <a:effectLst/>
              <a:uLnTx/>
              <a:uFillTx/>
              <a:latin typeface="Segoe ui"/>
              <a:ea typeface="+mn-ea"/>
              <a:cs typeface="+mn-cs"/>
            </a:endParaRPr>
          </a:p>
        </p:txBody>
      </p:sp>
      <p:sp>
        <p:nvSpPr>
          <p:cNvPr id="39" name="Rectangle 38">
            <a:extLst>
              <a:ext uri="{FF2B5EF4-FFF2-40B4-BE49-F238E27FC236}">
                <a16:creationId xmlns:a16="http://schemas.microsoft.com/office/drawing/2014/main" id="{D0A92243-C284-4CF5-B98E-5F9BE995BE41}"/>
              </a:ext>
            </a:extLst>
          </p:cNvPr>
          <p:cNvSpPr/>
          <p:nvPr/>
        </p:nvSpPr>
        <p:spPr>
          <a:xfrm>
            <a:off x="1048689" y="1489337"/>
            <a:ext cx="5242383" cy="668652"/>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5323C"/>
                </a:solidFill>
                <a:effectLst/>
                <a:uLnTx/>
                <a:uFillTx/>
                <a:latin typeface="Segoe ui"/>
                <a:ea typeface="+mn-ea"/>
                <a:cs typeface="+mn-cs"/>
              </a:rPr>
              <a:t>Art. 57(1): </a:t>
            </a:r>
            <a:r>
              <a:rPr lang="en-GB" sz="1100" dirty="0">
                <a:solidFill>
                  <a:srgbClr val="35323C"/>
                </a:solidFill>
              </a:rPr>
              <a:t>UCITS are not required to comply with the limits laid down in this Chapter when exercising subscription rights attaching to transferable securities or money market instruments which form part of their assets.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35323C"/>
              </a:solidFill>
              <a:effectLst/>
              <a:uLnTx/>
              <a:uFillTx/>
              <a:latin typeface="Segoe ui"/>
              <a:ea typeface="+mn-ea"/>
              <a:cs typeface="+mn-cs"/>
            </a:endParaRPr>
          </a:p>
        </p:txBody>
      </p:sp>
      <p:sp>
        <p:nvSpPr>
          <p:cNvPr id="5" name="Rectangle 4">
            <a:extLst>
              <a:ext uri="{FF2B5EF4-FFF2-40B4-BE49-F238E27FC236}">
                <a16:creationId xmlns:a16="http://schemas.microsoft.com/office/drawing/2014/main" id="{97B55471-46CF-47DE-B790-C5B3B4DCC43C}"/>
              </a:ext>
            </a:extLst>
          </p:cNvPr>
          <p:cNvSpPr/>
          <p:nvPr/>
        </p:nvSpPr>
        <p:spPr>
          <a:xfrm>
            <a:off x="1009759" y="1267067"/>
            <a:ext cx="1276311"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1" i="1" u="none" strike="noStrike" kern="1200" cap="none" spc="0" normalizeH="0" baseline="0" noProof="0" dirty="0">
                <a:ln>
                  <a:noFill/>
                </a:ln>
                <a:solidFill>
                  <a:srgbClr val="35323C"/>
                </a:solidFill>
                <a:effectLst/>
                <a:uLnTx/>
                <a:uFillTx/>
                <a:latin typeface="Segoe ui"/>
                <a:ea typeface="+mn-ea"/>
                <a:cs typeface="+mn-cs"/>
              </a:rPr>
              <a:t>Book-entry form</a:t>
            </a:r>
          </a:p>
        </p:txBody>
      </p:sp>
      <p:cxnSp>
        <p:nvCxnSpPr>
          <p:cNvPr id="56" name="Connector: Elbow 55">
            <a:extLst>
              <a:ext uri="{FF2B5EF4-FFF2-40B4-BE49-F238E27FC236}">
                <a16:creationId xmlns:a16="http://schemas.microsoft.com/office/drawing/2014/main" id="{F2CDFE88-6CCC-4526-9A87-A758C5966479}"/>
              </a:ext>
            </a:extLst>
          </p:cNvPr>
          <p:cNvCxnSpPr>
            <a:cxnSpLocks/>
            <a:stCxn id="38" idx="1"/>
            <a:endCxn id="39" idx="1"/>
          </p:cNvCxnSpPr>
          <p:nvPr/>
        </p:nvCxnSpPr>
        <p:spPr>
          <a:xfrm rot="10800000" flipH="1">
            <a:off x="1030761" y="1823664"/>
            <a:ext cx="17928" cy="1477027"/>
          </a:xfrm>
          <a:prstGeom prst="bentConnector3">
            <a:avLst>
              <a:gd name="adj1" fmla="val -1275100"/>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Arrow: Pentagon 7">
            <a:extLst>
              <a:ext uri="{FF2B5EF4-FFF2-40B4-BE49-F238E27FC236}">
                <a16:creationId xmlns:a16="http://schemas.microsoft.com/office/drawing/2014/main" id="{00E49A24-86EE-457F-B117-2B1670F6D974}"/>
              </a:ext>
            </a:extLst>
          </p:cNvPr>
          <p:cNvSpPr/>
          <p:nvPr/>
        </p:nvSpPr>
        <p:spPr>
          <a:xfrm>
            <a:off x="932329" y="853447"/>
            <a:ext cx="5531225" cy="350280"/>
          </a:xfrm>
          <a:prstGeom prst="homePlat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r>
              <a:rPr lang="en-GB" sz="1200" b="1" i="1" dirty="0">
                <a:solidFill>
                  <a:schemeClr val="bg1"/>
                </a:solidFill>
              </a:rPr>
              <a:t>UICTSD provisions</a:t>
            </a:r>
            <a:endParaRPr lang="en-IE" sz="1200" b="1" i="1" dirty="0" err="1">
              <a:solidFill>
                <a:schemeClr val="bg1"/>
              </a:solidFill>
            </a:endParaRPr>
          </a:p>
        </p:txBody>
      </p:sp>
      <p:sp>
        <p:nvSpPr>
          <p:cNvPr id="15" name="Rectangle 14">
            <a:extLst>
              <a:ext uri="{FF2B5EF4-FFF2-40B4-BE49-F238E27FC236}">
                <a16:creationId xmlns:a16="http://schemas.microsoft.com/office/drawing/2014/main" id="{C1BF2E32-95BB-4290-B8B4-FFA10A330BA7}"/>
              </a:ext>
            </a:extLst>
          </p:cNvPr>
          <p:cNvSpPr/>
          <p:nvPr/>
        </p:nvSpPr>
        <p:spPr>
          <a:xfrm>
            <a:off x="6770681" y="862407"/>
            <a:ext cx="4748966" cy="3502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r>
              <a:rPr lang="en-GB" sz="1200" b="1" i="1" dirty="0">
                <a:solidFill>
                  <a:schemeClr val="bg1"/>
                </a:solidFill>
              </a:rPr>
              <a:t>Our interpretation of the applicability in the T+1 context</a:t>
            </a:r>
            <a:endParaRPr lang="en-IE" sz="1200" b="1" i="1" dirty="0" err="1">
              <a:solidFill>
                <a:schemeClr val="bg1"/>
              </a:solidFill>
            </a:endParaRPr>
          </a:p>
        </p:txBody>
      </p:sp>
      <p:sp>
        <p:nvSpPr>
          <p:cNvPr id="17" name="Rectangle 16">
            <a:extLst>
              <a:ext uri="{FF2B5EF4-FFF2-40B4-BE49-F238E27FC236}">
                <a16:creationId xmlns:a16="http://schemas.microsoft.com/office/drawing/2014/main" id="{B510222B-D345-4687-BBBE-E33F4054384F}"/>
              </a:ext>
            </a:extLst>
          </p:cNvPr>
          <p:cNvSpPr/>
          <p:nvPr/>
        </p:nvSpPr>
        <p:spPr>
          <a:xfrm>
            <a:off x="6754443" y="1489337"/>
            <a:ext cx="4748966" cy="668652"/>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t" anchorCtr="0" forceAA="0" compatLnSpc="1">
            <a:prstTxWarp prst="textNoShape">
              <a:avLst/>
            </a:prstTxWarp>
            <a:noAutofit/>
          </a:bodyPr>
          <a:lstStyle/>
          <a:p>
            <a:pPr>
              <a:defRPr/>
            </a:pPr>
            <a:r>
              <a:rPr lang="en-GB" sz="1100" dirty="0">
                <a:solidFill>
                  <a:srgbClr val="35323C"/>
                </a:solidFill>
              </a:rPr>
              <a:t>This provision refers to the ancillary liquid assets limit of Art. 50(2)b.</a:t>
            </a:r>
            <a:endParaRPr kumimoji="0" lang="en-GB" sz="1100" b="0" i="0" u="none" strike="noStrike" kern="1200" cap="none" spc="0" normalizeH="0" baseline="0" noProof="0" dirty="0">
              <a:ln>
                <a:noFill/>
              </a:ln>
              <a:solidFill>
                <a:srgbClr val="35323C"/>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5323C"/>
                </a:solidFill>
                <a:effectLst/>
                <a:uLnTx/>
                <a:uFillTx/>
                <a:latin typeface="Segoe ui"/>
                <a:ea typeface="+mn-ea"/>
                <a:cs typeface="+mn-cs"/>
              </a:rPr>
              <a:t>This provision refers to the cash limit of Art. 52(1).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35323C"/>
                </a:solidFill>
                <a:latin typeface="Segoe ui"/>
              </a:rPr>
              <a:t>This provision does not cover the borrowing limit of Art. 83(2).</a:t>
            </a:r>
            <a:endParaRPr kumimoji="0" lang="en-GB" sz="1100" b="0" i="0" u="none" strike="noStrike" kern="1200" cap="none" spc="0" normalizeH="0" baseline="0" noProof="0" dirty="0">
              <a:ln>
                <a:noFill/>
              </a:ln>
              <a:solidFill>
                <a:srgbClr val="35323C"/>
              </a:solidFill>
              <a:effectLst/>
              <a:uLnTx/>
              <a:uFillTx/>
              <a:latin typeface="Segoe ui"/>
              <a:ea typeface="+mn-ea"/>
              <a:cs typeface="+mn-cs"/>
            </a:endParaRPr>
          </a:p>
        </p:txBody>
      </p:sp>
      <p:sp>
        <p:nvSpPr>
          <p:cNvPr id="19" name="Rectangle 18">
            <a:extLst>
              <a:ext uri="{FF2B5EF4-FFF2-40B4-BE49-F238E27FC236}">
                <a16:creationId xmlns:a16="http://schemas.microsoft.com/office/drawing/2014/main" id="{A77EFC47-B2E5-4155-A85E-70C35AB1C0E5}"/>
              </a:ext>
            </a:extLst>
          </p:cNvPr>
          <p:cNvSpPr/>
          <p:nvPr/>
        </p:nvSpPr>
        <p:spPr>
          <a:xfrm>
            <a:off x="6754443" y="3607959"/>
            <a:ext cx="4748966" cy="1188158"/>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t" anchorCtr="0" forceAA="0" compatLnSpc="1">
            <a:prstTxWarp prst="textNoShape">
              <a:avLst/>
            </a:prstTxWarp>
            <a:noAutofit/>
          </a:bodyPr>
          <a:lstStyle/>
          <a:p>
            <a:pPr lvl="0">
              <a:defRPr/>
            </a:pPr>
            <a:r>
              <a:rPr lang="en-GB" sz="1100" dirty="0">
                <a:solidFill>
                  <a:srgbClr val="35323C"/>
                </a:solidFill>
              </a:rPr>
              <a:t>1. According to CSSF Circ. 02/77 FAQ</a:t>
            </a:r>
            <a:r>
              <a:rPr lang="en-GB" sz="1100" baseline="30000" dirty="0">
                <a:solidFill>
                  <a:prstClr val="black"/>
                </a:solidFill>
              </a:rPr>
              <a:t> 1</a:t>
            </a:r>
            <a:r>
              <a:rPr lang="en-GB" sz="1100" dirty="0">
                <a:solidFill>
                  <a:srgbClr val="35323C"/>
                </a:solidFill>
              </a:rPr>
              <a:t>: “As the settlement date mismatch is predictable/avoidable and thus </a:t>
            </a:r>
            <a:r>
              <a:rPr lang="en-GB" sz="1100" b="1" dirty="0">
                <a:solidFill>
                  <a:srgbClr val="35323C"/>
                </a:solidFill>
              </a:rPr>
              <a:t>not beyond the control of the UCITS</a:t>
            </a:r>
            <a:r>
              <a:rPr lang="en-GB" sz="1100" dirty="0">
                <a:solidFill>
                  <a:srgbClr val="35323C"/>
                </a:solidFill>
              </a:rPr>
              <a:t>, the breach is considered active.”</a:t>
            </a:r>
            <a:endParaRPr lang="en-GB" sz="1100" dirty="0">
              <a:solidFill>
                <a:srgbClr val="35323C"/>
              </a:solidFill>
              <a:latin typeface="Segoe ui"/>
            </a:endParaRPr>
          </a:p>
          <a:p>
            <a:pPr lvl="0">
              <a:defRPr/>
            </a:pPr>
            <a:r>
              <a:rPr lang="en-GB" sz="1100" dirty="0">
                <a:solidFill>
                  <a:srgbClr val="35323C"/>
                </a:solidFill>
              </a:rPr>
              <a:t>2. According to CSSF FAQ</a:t>
            </a:r>
            <a:r>
              <a:rPr lang="en-GB" sz="1100" baseline="30000" dirty="0">
                <a:solidFill>
                  <a:prstClr val="black"/>
                </a:solidFill>
              </a:rPr>
              <a:t> 2</a:t>
            </a:r>
            <a:r>
              <a:rPr lang="en-GB" sz="1100" dirty="0">
                <a:solidFill>
                  <a:srgbClr val="35323C"/>
                </a:solidFill>
              </a:rPr>
              <a:t> on the Law of 17 December 2010, the limit on ancillary asset shall </a:t>
            </a:r>
            <a:r>
              <a:rPr lang="en-GB" sz="1100" b="1" dirty="0">
                <a:solidFill>
                  <a:srgbClr val="35323C"/>
                </a:solidFill>
              </a:rPr>
              <a:t>only</a:t>
            </a:r>
            <a:r>
              <a:rPr lang="en-GB" sz="1100" dirty="0">
                <a:solidFill>
                  <a:srgbClr val="35323C"/>
                </a:solidFill>
              </a:rPr>
              <a:t> be </a:t>
            </a:r>
            <a:r>
              <a:rPr lang="en-GB" sz="1100" b="1" dirty="0">
                <a:solidFill>
                  <a:srgbClr val="35323C"/>
                </a:solidFill>
              </a:rPr>
              <a:t>temporarily</a:t>
            </a:r>
            <a:r>
              <a:rPr lang="en-GB" sz="1100" dirty="0">
                <a:solidFill>
                  <a:srgbClr val="35323C"/>
                </a:solidFill>
              </a:rPr>
              <a:t> breached because of </a:t>
            </a:r>
            <a:r>
              <a:rPr lang="en-GB" sz="1100" b="1" dirty="0">
                <a:solidFill>
                  <a:srgbClr val="35323C"/>
                </a:solidFill>
              </a:rPr>
              <a:t>exceptionally</a:t>
            </a:r>
            <a:r>
              <a:rPr lang="en-GB" sz="1100" dirty="0">
                <a:solidFill>
                  <a:srgbClr val="35323C"/>
                </a:solidFill>
              </a:rPr>
              <a:t> </a:t>
            </a:r>
            <a:r>
              <a:rPr lang="en-GB" sz="1100" b="1" dirty="0">
                <a:solidFill>
                  <a:srgbClr val="35323C"/>
                </a:solidFill>
              </a:rPr>
              <a:t>unfavourable market conditions.</a:t>
            </a:r>
          </a:p>
        </p:txBody>
      </p:sp>
      <p:sp>
        <p:nvSpPr>
          <p:cNvPr id="31" name="Title 1">
            <a:extLst>
              <a:ext uri="{FF2B5EF4-FFF2-40B4-BE49-F238E27FC236}">
                <a16:creationId xmlns:a16="http://schemas.microsoft.com/office/drawing/2014/main" id="{702D3088-C2BA-4EDE-8F42-911FB7432F79}"/>
              </a:ext>
            </a:extLst>
          </p:cNvPr>
          <p:cNvSpPr>
            <a:spLocks noGrp="1"/>
          </p:cNvSpPr>
          <p:nvPr>
            <p:ph type="title"/>
          </p:nvPr>
        </p:nvSpPr>
        <p:spPr>
          <a:xfrm>
            <a:off x="2152651" y="184798"/>
            <a:ext cx="7886700" cy="607219"/>
          </a:xfrm>
        </p:spPr>
        <p:txBody>
          <a:bodyPr vert="horz" wrap="square" lIns="0" tIns="0" rIns="0" bIns="0" rtlCol="0" anchor="b">
            <a:noAutofit/>
          </a:bodyPr>
          <a:lstStyle/>
          <a:p>
            <a:r>
              <a:rPr lang="fr-LU" sz="2400" dirty="0">
                <a:solidFill>
                  <a:schemeClr val="accent1"/>
                </a:solidFill>
              </a:rPr>
              <a:t>I. Q1-6</a:t>
            </a:r>
            <a:br>
              <a:rPr lang="fr-LU" sz="2400" dirty="0">
                <a:solidFill>
                  <a:schemeClr val="accent1"/>
                </a:solidFill>
              </a:rPr>
            </a:br>
            <a:r>
              <a:rPr lang="fr-LU" sz="1800" b="1" dirty="0" err="1">
                <a:latin typeface="Franklin Gothic Demi" panose="020B0703020102020204" pitchFamily="34" charset="0"/>
                <a:ea typeface="ＭＳ Ｐゴシック" pitchFamily="34" charset="-128"/>
                <a:cs typeface="Arial" panose="020B0604020202020204" pitchFamily="34" charset="0"/>
              </a:rPr>
              <a:t>Recommendations</a:t>
            </a:r>
            <a:r>
              <a:rPr lang="fr-LU" sz="1800" b="1" dirty="0">
                <a:latin typeface="Franklin Gothic Demi" panose="020B0703020102020204" pitchFamily="34" charset="0"/>
                <a:ea typeface="ＭＳ Ｐゴシック" pitchFamily="34" charset="-128"/>
                <a:cs typeface="Arial" panose="020B0604020202020204" pitchFamily="34" charset="0"/>
              </a:rPr>
              <a:t> to EU </a:t>
            </a:r>
            <a:r>
              <a:rPr lang="fr-LU" sz="1800" b="1" dirty="0" err="1">
                <a:latin typeface="Franklin Gothic Demi" panose="020B0703020102020204" pitchFamily="34" charset="0"/>
                <a:ea typeface="ＭＳ Ｐゴシック" pitchFamily="34" charset="-128"/>
                <a:cs typeface="Arial" panose="020B0604020202020204" pitchFamily="34" charset="0"/>
              </a:rPr>
              <a:t>policy</a:t>
            </a:r>
            <a:r>
              <a:rPr lang="fr-LU" sz="1800" b="1" dirty="0">
                <a:latin typeface="Franklin Gothic Demi" panose="020B0703020102020204" pitchFamily="34" charset="0"/>
                <a:ea typeface="ＭＳ Ｐゴシック" pitchFamily="34" charset="-128"/>
                <a:cs typeface="Arial" panose="020B0604020202020204" pitchFamily="34" charset="0"/>
              </a:rPr>
              <a:t> </a:t>
            </a:r>
            <a:r>
              <a:rPr lang="fr-LU" sz="1800" b="1" dirty="0" err="1">
                <a:latin typeface="Franklin Gothic Demi" panose="020B0703020102020204" pitchFamily="34" charset="0"/>
                <a:ea typeface="ＭＳ Ｐゴシック" pitchFamily="34" charset="-128"/>
                <a:cs typeface="Arial" panose="020B0604020202020204" pitchFamily="34" charset="0"/>
              </a:rPr>
              <a:t>makers</a:t>
            </a:r>
            <a:r>
              <a:rPr lang="fr-LU" sz="1800" b="1" dirty="0">
                <a:latin typeface="Franklin Gothic Demi" panose="020B0703020102020204" pitchFamily="34" charset="0"/>
                <a:ea typeface="ＭＳ Ｐゴシック" pitchFamily="34" charset="-128"/>
                <a:cs typeface="Arial" panose="020B0604020202020204" pitchFamily="34" charset="0"/>
              </a:rPr>
              <a:t> </a:t>
            </a:r>
            <a:br>
              <a:rPr lang="en-GB" sz="1800" b="1" dirty="0">
                <a:latin typeface="Franklin Gothic Demi" panose="020B0703020102020204" pitchFamily="34" charset="0"/>
                <a:ea typeface="ＭＳ Ｐゴシック" pitchFamily="34" charset="-128"/>
                <a:cs typeface="Arial" panose="020B0604020202020204" pitchFamily="34" charset="0"/>
              </a:rPr>
            </a:br>
            <a:endParaRPr lang="fr-LU" sz="1800" b="1" dirty="0">
              <a:latin typeface="Franklin Gothic Demi" panose="020B0703020102020204" pitchFamily="34" charset="0"/>
              <a:ea typeface="ＭＳ Ｐゴシック" pitchFamily="34" charset="-128"/>
              <a:cs typeface="Arial" panose="020B0604020202020204" pitchFamily="34" charset="0"/>
            </a:endParaRPr>
          </a:p>
        </p:txBody>
      </p:sp>
      <p:sp>
        <p:nvSpPr>
          <p:cNvPr id="34" name="Rectangle 33">
            <a:extLst>
              <a:ext uri="{FF2B5EF4-FFF2-40B4-BE49-F238E27FC236}">
                <a16:creationId xmlns:a16="http://schemas.microsoft.com/office/drawing/2014/main" id="{6CE12384-EEFC-4E7F-BC5C-2568438B327C}"/>
              </a:ext>
            </a:extLst>
          </p:cNvPr>
          <p:cNvSpPr/>
          <p:nvPr/>
        </p:nvSpPr>
        <p:spPr>
          <a:xfrm>
            <a:off x="1417942" y="3607959"/>
            <a:ext cx="4864166" cy="1188158"/>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t" anchorCtr="0" forceAA="0" compatLnSpc="1">
            <a:prstTxWarp prst="textNoShape">
              <a:avLst/>
            </a:prstTxWarp>
            <a:noAutofit/>
          </a:bodyPr>
          <a:lstStyle/>
          <a:p>
            <a:pPr lvl="0">
              <a:defRPr/>
            </a:pPr>
            <a:r>
              <a:rPr kumimoji="0" lang="en-GB" sz="1100" b="0" i="0" u="none" strike="noStrike" kern="1200" cap="none" spc="0" normalizeH="0" baseline="0" noProof="0" dirty="0">
                <a:ln>
                  <a:noFill/>
                </a:ln>
                <a:solidFill>
                  <a:srgbClr val="35323C"/>
                </a:solidFill>
                <a:effectLst/>
                <a:uLnTx/>
                <a:uFillTx/>
                <a:latin typeface="Segoe ui"/>
                <a:ea typeface="+mn-ea"/>
                <a:cs typeface="+mn-cs"/>
              </a:rPr>
              <a:t>…</a:t>
            </a:r>
            <a:r>
              <a:rPr lang="en-GB" sz="1100" dirty="0">
                <a:solidFill>
                  <a:srgbClr val="35323C"/>
                </a:solidFill>
              </a:rPr>
              <a:t>beyond the control of a UCITS…</a:t>
            </a:r>
            <a:endParaRPr kumimoji="0" lang="en-GB" sz="1100" b="1" i="0" u="none" strike="noStrike" kern="1200" cap="none" spc="0" normalizeH="0" baseline="0" noProof="0" dirty="0">
              <a:ln>
                <a:noFill/>
              </a:ln>
              <a:solidFill>
                <a:srgbClr val="0070C0"/>
              </a:solidFill>
              <a:effectLst/>
              <a:uLnTx/>
              <a:uFillTx/>
              <a:latin typeface="Segoe ui"/>
              <a:ea typeface="+mn-ea"/>
              <a:cs typeface="+mn-cs"/>
            </a:endParaRPr>
          </a:p>
        </p:txBody>
      </p:sp>
      <p:sp>
        <p:nvSpPr>
          <p:cNvPr id="35" name="Rectangle 34">
            <a:extLst>
              <a:ext uri="{FF2B5EF4-FFF2-40B4-BE49-F238E27FC236}">
                <a16:creationId xmlns:a16="http://schemas.microsoft.com/office/drawing/2014/main" id="{4195AEE7-905F-497C-8226-1F9B4030ED4C}"/>
              </a:ext>
            </a:extLst>
          </p:cNvPr>
          <p:cNvSpPr/>
          <p:nvPr/>
        </p:nvSpPr>
        <p:spPr>
          <a:xfrm>
            <a:off x="1417940" y="4923504"/>
            <a:ext cx="4864167" cy="480234"/>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t" anchorCtr="0" forceAA="0" compatLnSpc="1">
            <a:prstTxWarp prst="textNoShape">
              <a:avLst/>
            </a:prstTxWarp>
            <a:noAutofit/>
          </a:bodyPr>
          <a:lstStyle/>
          <a:p>
            <a:pPr lvl="0">
              <a:defRPr/>
            </a:pPr>
            <a:r>
              <a:rPr kumimoji="0" lang="en-GB" sz="1100" b="0" i="0" u="none" strike="noStrike" kern="1200" cap="none" spc="0" normalizeH="0" baseline="0" noProof="0" dirty="0">
                <a:ln>
                  <a:noFill/>
                </a:ln>
                <a:solidFill>
                  <a:srgbClr val="35323C"/>
                </a:solidFill>
                <a:effectLst/>
                <a:uLnTx/>
                <a:uFillTx/>
                <a:latin typeface="Segoe ui"/>
                <a:ea typeface="+mn-ea"/>
                <a:cs typeface="+mn-cs"/>
              </a:rPr>
              <a:t>…</a:t>
            </a:r>
            <a:r>
              <a:rPr lang="en-GB" sz="1100" dirty="0">
                <a:solidFill>
                  <a:srgbClr val="35323C"/>
                </a:solidFill>
              </a:rPr>
              <a:t>or as a result of the exercise of subscription rights,…</a:t>
            </a:r>
            <a:endParaRPr kumimoji="0" lang="en-GB" sz="1100" b="1" i="0" u="none" strike="noStrike" kern="1200" cap="none" spc="0" normalizeH="0" baseline="0" noProof="0" dirty="0">
              <a:ln>
                <a:noFill/>
              </a:ln>
              <a:solidFill>
                <a:srgbClr val="0070C0"/>
              </a:solidFill>
              <a:effectLst/>
              <a:uLnTx/>
              <a:uFillTx/>
              <a:latin typeface="Segoe ui"/>
              <a:ea typeface="+mn-ea"/>
              <a:cs typeface="+mn-cs"/>
            </a:endParaRPr>
          </a:p>
        </p:txBody>
      </p:sp>
      <p:sp>
        <p:nvSpPr>
          <p:cNvPr id="36" name="Rectangle 35">
            <a:extLst>
              <a:ext uri="{FF2B5EF4-FFF2-40B4-BE49-F238E27FC236}">
                <a16:creationId xmlns:a16="http://schemas.microsoft.com/office/drawing/2014/main" id="{29E0C6BE-D220-4E9D-AF86-BC1805B9963B}"/>
              </a:ext>
            </a:extLst>
          </p:cNvPr>
          <p:cNvSpPr/>
          <p:nvPr/>
        </p:nvSpPr>
        <p:spPr>
          <a:xfrm>
            <a:off x="1048689" y="5503333"/>
            <a:ext cx="5242383" cy="610853"/>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t" anchorCtr="0" forceAA="0" compatLnSpc="1">
            <a:prstTxWarp prst="textNoShape">
              <a:avLst/>
            </a:prstTxWarp>
            <a:noAutofit/>
          </a:bodyPr>
          <a:lstStyle/>
          <a:p>
            <a:pPr lvl="0">
              <a:defRPr/>
            </a:pPr>
            <a:r>
              <a:rPr kumimoji="0" lang="en-GB" sz="1100" b="0" i="0" u="none" strike="noStrike" kern="1200" cap="none" spc="0" normalizeH="0" baseline="0" noProof="0" dirty="0">
                <a:ln>
                  <a:noFill/>
                </a:ln>
                <a:solidFill>
                  <a:srgbClr val="35323C"/>
                </a:solidFill>
                <a:effectLst/>
                <a:uLnTx/>
                <a:uFillTx/>
                <a:latin typeface="Segoe ui"/>
                <a:ea typeface="+mn-ea"/>
                <a:cs typeface="+mn-cs"/>
              </a:rPr>
              <a:t>…</a:t>
            </a:r>
            <a:r>
              <a:rPr lang="en-GB" sz="1100" dirty="0">
                <a:solidFill>
                  <a:srgbClr val="35323C"/>
                </a:solidFill>
              </a:rPr>
              <a:t>that UCITS shall adopt as a </a:t>
            </a:r>
            <a:r>
              <a:rPr lang="en-GB" sz="1100" b="1" dirty="0">
                <a:solidFill>
                  <a:srgbClr val="35323C"/>
                </a:solidFill>
              </a:rPr>
              <a:t>priority objective </a:t>
            </a:r>
            <a:r>
              <a:rPr lang="en-GB" sz="1100" dirty="0">
                <a:solidFill>
                  <a:srgbClr val="35323C"/>
                </a:solidFill>
              </a:rPr>
              <a:t>for its sales transactions the remedying of that situation, taking due account of the </a:t>
            </a:r>
            <a:r>
              <a:rPr lang="en-GB" sz="1100" b="1" dirty="0">
                <a:solidFill>
                  <a:srgbClr val="35323C"/>
                </a:solidFill>
              </a:rPr>
              <a:t>interests of its unit-holders</a:t>
            </a:r>
            <a:r>
              <a:rPr lang="en-GB" sz="1100" dirty="0">
                <a:solidFill>
                  <a:srgbClr val="35323C"/>
                </a:solidFill>
              </a:rPr>
              <a:t>.</a:t>
            </a:r>
            <a:endParaRPr kumimoji="0" lang="en-GB" sz="1100" b="1" i="0" u="none" strike="noStrike" kern="1200" cap="none" spc="0" normalizeH="0" baseline="0" noProof="0" dirty="0">
              <a:ln>
                <a:noFill/>
              </a:ln>
              <a:solidFill>
                <a:srgbClr val="0070C0"/>
              </a:solidFill>
              <a:effectLst/>
              <a:uLnTx/>
              <a:uFillTx/>
              <a:latin typeface="Segoe ui"/>
              <a:ea typeface="+mn-ea"/>
              <a:cs typeface="+mn-cs"/>
            </a:endParaRPr>
          </a:p>
        </p:txBody>
      </p:sp>
      <p:sp>
        <p:nvSpPr>
          <p:cNvPr id="40" name="Rectangle 39">
            <a:extLst>
              <a:ext uri="{FF2B5EF4-FFF2-40B4-BE49-F238E27FC236}">
                <a16:creationId xmlns:a16="http://schemas.microsoft.com/office/drawing/2014/main" id="{5038EAF0-92E1-4CE7-A5FF-C51B897E0A70}"/>
              </a:ext>
            </a:extLst>
          </p:cNvPr>
          <p:cNvSpPr/>
          <p:nvPr/>
        </p:nvSpPr>
        <p:spPr>
          <a:xfrm>
            <a:off x="6754443" y="4921620"/>
            <a:ext cx="4748966" cy="47513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t" anchorCtr="0" forceAA="0" compatLnSpc="1">
            <a:prstTxWarp prst="textNoShape">
              <a:avLst/>
            </a:prstTxWarp>
            <a:noAutofit/>
          </a:bodyPr>
          <a:lstStyle/>
          <a:p>
            <a:pPr>
              <a:defRPr/>
            </a:pPr>
            <a:r>
              <a:rPr lang="en-GB" sz="1100" dirty="0">
                <a:solidFill>
                  <a:srgbClr val="35323C"/>
                </a:solidFill>
                <a:latin typeface="Segoe ui"/>
              </a:rPr>
              <a:t>A subscription right is a specific type of transaction, not encompassing the regular</a:t>
            </a:r>
            <a:r>
              <a:rPr lang="en-GB" sz="1100" dirty="0">
                <a:solidFill>
                  <a:srgbClr val="35323C"/>
                </a:solidFill>
              </a:rPr>
              <a:t> fund units </a:t>
            </a:r>
            <a:r>
              <a:rPr kumimoji="0" lang="en-GB" sz="1100" b="0" i="0" u="none" strike="noStrike" kern="1200" cap="none" spc="0" normalizeH="0" baseline="0" noProof="0" dirty="0">
                <a:ln>
                  <a:noFill/>
                </a:ln>
                <a:solidFill>
                  <a:srgbClr val="35323C"/>
                </a:solidFill>
                <a:effectLst/>
                <a:uLnTx/>
                <a:uFillTx/>
                <a:latin typeface="Segoe ui"/>
                <a:ea typeface="+mn-ea"/>
                <a:cs typeface="+mn-cs"/>
              </a:rPr>
              <a:t>subscription/redemption </a:t>
            </a:r>
            <a:r>
              <a:rPr lang="en-GB" sz="1100" dirty="0">
                <a:solidFill>
                  <a:srgbClr val="35323C"/>
                </a:solidFill>
                <a:latin typeface="Segoe ui"/>
              </a:rPr>
              <a:t>process.</a:t>
            </a:r>
            <a:endParaRPr kumimoji="0" lang="en-GB" sz="1100" b="0" i="0" u="none" strike="noStrike" kern="1200" cap="none" spc="0" normalizeH="0" baseline="0" noProof="0" dirty="0">
              <a:ln>
                <a:noFill/>
              </a:ln>
              <a:solidFill>
                <a:srgbClr val="35323C"/>
              </a:solidFill>
              <a:effectLst/>
              <a:uLnTx/>
              <a:uFillTx/>
              <a:latin typeface="Segoe ui"/>
              <a:ea typeface="+mn-ea"/>
              <a:cs typeface="+mn-cs"/>
            </a:endParaRPr>
          </a:p>
        </p:txBody>
      </p:sp>
      <p:sp>
        <p:nvSpPr>
          <p:cNvPr id="4" name="Rectangle 3">
            <a:extLst>
              <a:ext uri="{FF2B5EF4-FFF2-40B4-BE49-F238E27FC236}">
                <a16:creationId xmlns:a16="http://schemas.microsoft.com/office/drawing/2014/main" id="{33BB75AA-EDB1-4E6F-8032-7480D1502AFD}"/>
              </a:ext>
            </a:extLst>
          </p:cNvPr>
          <p:cNvSpPr/>
          <p:nvPr/>
        </p:nvSpPr>
        <p:spPr>
          <a:xfrm>
            <a:off x="1048688" y="6266580"/>
            <a:ext cx="6101329" cy="415498"/>
          </a:xfrm>
          <a:prstGeom prst="rect">
            <a:avLst/>
          </a:prstGeom>
        </p:spPr>
        <p:txBody>
          <a:bodyPr wrap="square">
            <a:spAutoFit/>
          </a:bodyPr>
          <a:lstStyle/>
          <a:p>
            <a:pPr>
              <a:defRPr/>
            </a:pPr>
            <a:r>
              <a:rPr lang="en-GB" sz="1050" kern="0" baseline="30000" dirty="0">
                <a:solidFill>
                  <a:prstClr val="black"/>
                </a:solidFill>
                <a:latin typeface="Calibri" panose="020F0502020204030204"/>
              </a:rPr>
              <a:t>1 </a:t>
            </a:r>
            <a:r>
              <a:rPr lang="en-GB" sz="1050" kern="0" dirty="0">
                <a:solidFill>
                  <a:prstClr val="black"/>
                </a:solidFill>
                <a:latin typeface="Calibri" panose="020F0502020204030204"/>
              </a:rPr>
              <a:t>FAQ regarding CSSF FAQ on Circ. 02/77 FAQ. See next page.</a:t>
            </a:r>
            <a:r>
              <a:rPr lang="en-GB" sz="1050" kern="0" dirty="0">
                <a:solidFill>
                  <a:prstClr val="black"/>
                </a:solidFill>
                <a:highlight>
                  <a:srgbClr val="FFFF00"/>
                </a:highlight>
                <a:latin typeface="Calibri" panose="020F0502020204030204"/>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30000" noProof="0" dirty="0">
                <a:ln>
                  <a:noFill/>
                </a:ln>
                <a:solidFill>
                  <a:prstClr val="black"/>
                </a:solidFill>
                <a:effectLst/>
                <a:uLnTx/>
                <a:uFillTx/>
                <a:latin typeface="Calibri" panose="020F0502020204030204"/>
              </a:rPr>
              <a:t>2 </a:t>
            </a:r>
            <a:r>
              <a:rPr kumimoji="0" lang="en-GB" sz="1050" b="0" i="0" u="none" strike="noStrike" kern="0" cap="none" spc="0" normalizeH="0" baseline="0" noProof="0" dirty="0">
                <a:ln>
                  <a:noFill/>
                </a:ln>
                <a:solidFill>
                  <a:prstClr val="black"/>
                </a:solidFill>
                <a:effectLst/>
                <a:uLnTx/>
                <a:uFillTx/>
                <a:latin typeface="Calibri" panose="020F0502020204030204"/>
              </a:rPr>
              <a:t>CSSF FAQ on the regarding law of 17 December 2010. See next </a:t>
            </a:r>
            <a:r>
              <a:rPr kumimoji="0" lang="en-GB" sz="1050" b="0" i="0" u="none" strike="noStrike" kern="0" cap="none" spc="0" normalizeH="0" baseline="0" noProof="0">
                <a:ln>
                  <a:noFill/>
                </a:ln>
                <a:solidFill>
                  <a:prstClr val="black"/>
                </a:solidFill>
                <a:effectLst/>
                <a:uLnTx/>
                <a:uFillTx/>
                <a:latin typeface="Calibri" panose="020F0502020204030204"/>
              </a:rPr>
              <a:t>page.</a:t>
            </a:r>
            <a:endParaRPr kumimoji="0" lang="en-IE" sz="1800" b="0" i="0" u="none" strike="noStrike" kern="0" cap="none" spc="0" normalizeH="0" baseline="0" noProof="0" dirty="0">
              <a:ln>
                <a:noFill/>
              </a:ln>
              <a:solidFill>
                <a:sysClr val="windowText" lastClr="000000"/>
              </a:solidFill>
              <a:effectLst/>
              <a:highlight>
                <a:srgbClr val="FFFF00"/>
              </a:highlight>
              <a:uLnTx/>
              <a:uFillTx/>
            </a:endParaRPr>
          </a:p>
        </p:txBody>
      </p:sp>
    </p:spTree>
    <p:extLst>
      <p:ext uri="{BB962C8B-B14F-4D97-AF65-F5344CB8AC3E}">
        <p14:creationId xmlns:p14="http://schemas.microsoft.com/office/powerpoint/2010/main" val="524774133"/>
      </p:ext>
    </p:extLst>
  </p:cSld>
  <p:clrMapOvr>
    <a:masterClrMapping/>
  </p:clrMapOvr>
</p:sld>
</file>

<file path=ppt/theme/theme1.xml><?xml version="1.0" encoding="utf-8"?>
<a:theme xmlns:a="http://schemas.openxmlformats.org/drawingml/2006/main" name="Alfi">
  <a:themeElements>
    <a:clrScheme name="Alfi">
      <a:dk1>
        <a:srgbClr val="35323C"/>
      </a:dk1>
      <a:lt1>
        <a:srgbClr val="FFFFFF"/>
      </a:lt1>
      <a:dk2>
        <a:srgbClr val="617979"/>
      </a:dk2>
      <a:lt2>
        <a:srgbClr val="BEC5C2"/>
      </a:lt2>
      <a:accent1>
        <a:srgbClr val="48A88A"/>
      </a:accent1>
      <a:accent2>
        <a:srgbClr val="007C92"/>
      </a:accent2>
      <a:accent3>
        <a:srgbClr val="88C5D8"/>
      </a:accent3>
      <a:accent4>
        <a:srgbClr val="00005A"/>
      </a:accent4>
      <a:accent5>
        <a:srgbClr val="5E2750"/>
      </a:accent5>
      <a:accent6>
        <a:srgbClr val="949D9E"/>
      </a:accent6>
      <a:hlink>
        <a:srgbClr val="35323C"/>
      </a:hlink>
      <a:folHlink>
        <a:srgbClr val="35323C"/>
      </a:folHlink>
    </a:clrScheme>
    <a:fontScheme name="Alfi">
      <a:majorFont>
        <a:latin typeface="Franklin Gothic Demi Con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400" dirty="0" err="1" smtClean="0"/>
        </a:defPPr>
      </a:lstStyle>
    </a:txDef>
  </a:objectDefaults>
  <a:extraClrSchemeLst/>
  <a:custClrLst>
    <a:custClr name="Custom Color 1">
      <a:srgbClr val="A5D867"/>
    </a:custClr>
    <a:custClr name="Custom Color 2">
      <a:srgbClr val="275937"/>
    </a:custClr>
    <a:custClr name="Alfi">
      <a:srgbClr val="E37222"/>
    </a:custClr>
    <a:custClr name="Custom Color 4">
      <a:srgbClr val="D4BA00"/>
    </a:custClr>
    <a:custClr name="Custom Color 5">
      <a:srgbClr val="5C1823"/>
    </a:custClr>
    <a:custClr name="Alfi">
      <a:srgbClr val="4B08A1"/>
    </a:custClr>
  </a:custClrLst>
  <a:extLst>
    <a:ext uri="{05A4C25C-085E-4340-85A3-A5531E510DB2}">
      <thm15:themeFamily xmlns:thm15="http://schemas.microsoft.com/office/thememl/2012/main" name="Alfi" id="{74D2CE2B-2365-4588-ACF1-11230C9F0AB0}" vid="{E68F54AA-1709-4E12-9FC6-DA786EC9A369}"/>
    </a:ext>
  </a:extLst>
</a:theme>
</file>

<file path=ppt/theme/theme2.xml><?xml version="1.0" encoding="utf-8"?>
<a:theme xmlns:a="http://schemas.openxmlformats.org/drawingml/2006/main" name="1_Alfi">
  <a:themeElements>
    <a:clrScheme name="Alfi">
      <a:dk1>
        <a:srgbClr val="35323C"/>
      </a:dk1>
      <a:lt1>
        <a:srgbClr val="FFFFFF"/>
      </a:lt1>
      <a:dk2>
        <a:srgbClr val="617979"/>
      </a:dk2>
      <a:lt2>
        <a:srgbClr val="BEC5C2"/>
      </a:lt2>
      <a:accent1>
        <a:srgbClr val="48A88A"/>
      </a:accent1>
      <a:accent2>
        <a:srgbClr val="007C92"/>
      </a:accent2>
      <a:accent3>
        <a:srgbClr val="88C5D8"/>
      </a:accent3>
      <a:accent4>
        <a:srgbClr val="00005A"/>
      </a:accent4>
      <a:accent5>
        <a:srgbClr val="5E2750"/>
      </a:accent5>
      <a:accent6>
        <a:srgbClr val="949D9E"/>
      </a:accent6>
      <a:hlink>
        <a:srgbClr val="35323C"/>
      </a:hlink>
      <a:folHlink>
        <a:srgbClr val="35323C"/>
      </a:folHlink>
    </a:clrScheme>
    <a:fontScheme name="Alfi">
      <a:majorFont>
        <a:latin typeface="Franklin Gothic Demi Con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400" dirty="0" err="1" smtClean="0"/>
        </a:defPPr>
      </a:lstStyle>
    </a:txDef>
  </a:objectDefaults>
  <a:extraClrSchemeLst/>
  <a:custClrLst>
    <a:custClr name="Custom Color 1">
      <a:srgbClr val="A5D867"/>
    </a:custClr>
    <a:custClr name="Custom Color 2">
      <a:srgbClr val="275937"/>
    </a:custClr>
    <a:custClr name="Alfi">
      <a:srgbClr val="E37222"/>
    </a:custClr>
    <a:custClr name="Custom Color 4">
      <a:srgbClr val="D4BA00"/>
    </a:custClr>
    <a:custClr name="Custom Color 5">
      <a:srgbClr val="5C1823"/>
    </a:custClr>
    <a:custClr name="Alfi">
      <a:srgbClr val="4B08A1"/>
    </a:custClr>
  </a:custClrLst>
  <a:extLst>
    <a:ext uri="{05A4C25C-085E-4340-85A3-A5531E510DB2}">
      <thm15:themeFamily xmlns:thm15="http://schemas.microsoft.com/office/thememl/2012/main" name="Alfi" id="{74D2CE2B-2365-4588-ACF1-11230C9F0AB0}" vid="{E68F54AA-1709-4E12-9FC6-DA786EC9A369}"/>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Novaty PowerPoint 4x3 FR</Template>
  <TotalTime>2315</TotalTime>
  <Words>3480</Words>
  <Application>Microsoft Office PowerPoint</Application>
  <PresentationFormat>Widescreen</PresentationFormat>
  <Paragraphs>400</Paragraphs>
  <Slides>17</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17</vt:i4>
      </vt:variant>
    </vt:vector>
  </HeadingPairs>
  <TitlesOfParts>
    <vt:vector size="28" baseType="lpstr">
      <vt:lpstr>ＭＳ Ｐゴシック</vt:lpstr>
      <vt:lpstr>Arial</vt:lpstr>
      <vt:lpstr>Calibri</vt:lpstr>
      <vt:lpstr>Calibri Light</vt:lpstr>
      <vt:lpstr>Franklin Gothic Demi</vt:lpstr>
      <vt:lpstr>Franklin Gothic Demi Cond</vt:lpstr>
      <vt:lpstr>Segoe UI</vt:lpstr>
      <vt:lpstr>Segoe UI</vt:lpstr>
      <vt:lpstr>Times New Roman</vt:lpstr>
      <vt:lpstr>Alfi</vt:lpstr>
      <vt:lpstr>1_Alfi</vt:lpstr>
      <vt:lpstr>  Response to the ESMA  Call for Evidence on shortening the settlement cycle</vt:lpstr>
      <vt:lpstr>Content</vt:lpstr>
      <vt:lpstr>PowerPoint Presentation</vt:lpstr>
      <vt:lpstr>PowerPoint Presentation</vt:lpstr>
      <vt:lpstr>PowerPoint Presentation</vt:lpstr>
      <vt:lpstr>I. Q1-3 Recommendations to EU policy makers  </vt:lpstr>
      <vt:lpstr>PowerPoint Presentation</vt:lpstr>
      <vt:lpstr>I. Q1-5 Recommendations to EU policy makers  </vt:lpstr>
      <vt:lpstr>I. Q1-6 Recommendations to EU policy makers  </vt:lpstr>
      <vt:lpstr>I. Q1-7 Recommendations to EU policy makers FAQ regarding CSSF Circ. 02/77</vt:lpstr>
      <vt:lpstr>III.Q15 Timeline to consider 3 phases for the EU settlement cycle</vt:lpstr>
      <vt:lpstr>III.Q17 – 20 Scope of CSDR</vt:lpstr>
      <vt:lpstr>III.Q21 EU Staying under T+2  Opportunity costs</vt:lpstr>
      <vt:lpstr>V.1. Statistics % of US Securities in EU domiciled UCITS funds</vt:lpstr>
      <vt:lpstr>V.2. Statistics Breakdown of Luxembourg UCI funds by reference currency</vt:lpstr>
      <vt:lpstr>PowerPoint Presentation</vt:lpstr>
      <vt:lpstr>PowerPoint Presentation</vt:lpstr>
    </vt:vector>
  </TitlesOfParts>
  <Manager/>
  <Company>Microsoft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Francois.Baratte@ALFI.LU</dc:creator>
  <cp:keywords>PowerPoint Design</cp:keywords>
  <cp:lastModifiedBy>François Baratte</cp:lastModifiedBy>
  <cp:revision>251</cp:revision>
  <cp:lastPrinted>2023-12-08T11:13:24Z</cp:lastPrinted>
  <dcterms:created xsi:type="dcterms:W3CDTF">2016-09-20T11:36:32Z</dcterms:created>
  <dcterms:modified xsi:type="dcterms:W3CDTF">2023-12-15T17:11:46Z</dcterms:modified>
  <cp:category>www.novaty.com</cp:category>
</cp:coreProperties>
</file>