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sldIdLst>
    <p:sldId id="256" r:id="rId6"/>
    <p:sldId id="1067" r:id="rId7"/>
    <p:sldId id="1068" r:id="rId8"/>
    <p:sldId id="1057" r:id="rId9"/>
    <p:sldId id="1064" r:id="rId10"/>
    <p:sldId id="1063" r:id="rId11"/>
    <p:sldId id="1065" r:id="rId12"/>
    <p:sldId id="1066" r:id="rId13"/>
    <p:sldId id="1059" r:id="rId14"/>
    <p:sldId id="758" r:id="rId15"/>
    <p:sldId id="1060" r:id="rId16"/>
    <p:sldId id="495" r:id="rId17"/>
    <p:sldId id="776" r:id="rId18"/>
    <p:sldId id="787" r:id="rId19"/>
    <p:sldId id="1052" r:id="rId20"/>
    <p:sldId id="1053" r:id="rId21"/>
    <p:sldId id="1054" r:id="rId22"/>
    <p:sldId id="1055" r:id="rId23"/>
    <p:sldId id="772" r:id="rId24"/>
    <p:sldId id="1056" r:id="rId25"/>
    <p:sldId id="1061" r:id="rId26"/>
    <p:sldId id="1062" r:id="rId27"/>
    <p:sldId id="1039" r:id="rId28"/>
    <p:sldId id="766" r:id="rId29"/>
    <p:sldId id="414" r:id="rId30"/>
    <p:sldId id="1051" r:id="rId31"/>
    <p:sldId id="803" r:id="rId32"/>
    <p:sldId id="789" r:id="rId33"/>
    <p:sldId id="1048" r:id="rId34"/>
    <p:sldId id="805" r:id="rId35"/>
    <p:sldId id="806" r:id="rId36"/>
    <p:sldId id="1046" r:id="rId37"/>
    <p:sldId id="808" r:id="rId38"/>
  </p:sldIdLst>
  <p:sldSz cx="9144000" cy="6858000" type="screen4x3"/>
  <p:notesSz cx="6810375" cy="9942513"/>
  <p:defaultTextStyle>
    <a:defPPr>
      <a:defRPr lang="de-DE"/>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0">
          <p15:clr>
            <a:srgbClr val="A4A3A4"/>
          </p15:clr>
        </p15:guide>
        <p15:guide id="2" pos="5552">
          <p15:clr>
            <a:srgbClr val="A4A3A4"/>
          </p15:clr>
        </p15:guide>
        <p15:guide id="3" pos="2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83" clrIdx="1"/>
  <p:cmAuthor id="3" name="George Valassopoulos" initials="GV" lastIdx="7" clrIdx="2">
    <p:extLst>
      <p:ext uri="{19B8F6BF-5375-455C-9EA6-DF929625EA0E}">
        <p15:presenceInfo xmlns:p15="http://schemas.microsoft.com/office/powerpoint/2012/main" userId="S-1-5-21-1619747681-126499066-262997424-1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E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p:cViewPr varScale="1">
        <p:scale>
          <a:sx n="110" d="100"/>
          <a:sy n="110" d="100"/>
        </p:scale>
        <p:origin x="1602" y="108"/>
      </p:cViewPr>
      <p:guideLst>
        <p:guide orient="horz" pos="210"/>
        <p:guide pos="5552"/>
        <p:guide pos="218"/>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218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5123" name="Rectangle 3"/>
          <p:cNvSpPr>
            <a:spLocks noGrp="1" noChangeArrowheads="1"/>
          </p:cNvSpPr>
          <p:nvPr>
            <p:ph type="dt"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1038" y="4722694"/>
            <a:ext cx="544830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5127" name="Rectangle 7"/>
          <p:cNvSpPr>
            <a:spLocks noGrp="1" noChangeArrowheads="1"/>
          </p:cNvSpPr>
          <p:nvPr>
            <p:ph type="sldNum" sz="quarter" idx="5"/>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15F447D-FB99-433B-9084-C10B5DCAA9BC}" type="slidenum">
              <a:rPr lang="de-DE"/>
              <a:pPr>
                <a:defRPr/>
              </a:pPr>
              <a:t>‹#›</a:t>
            </a:fld>
            <a:endParaRPr lang="de-DE"/>
          </a:p>
        </p:txBody>
      </p:sp>
    </p:spTree>
    <p:extLst>
      <p:ext uri="{BB962C8B-B14F-4D97-AF65-F5344CB8AC3E}">
        <p14:creationId xmlns:p14="http://schemas.microsoft.com/office/powerpoint/2010/main" val="1364839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Georgia"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Georgia"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Georgia"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Georgia"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5F447D-FB99-433B-9084-C10B5DCAA9BC}" type="slidenum">
              <a:rPr lang="de-DE" smtClean="0"/>
              <a:pPr>
                <a:defRPr/>
              </a:pPr>
              <a:t>1</a:t>
            </a:fld>
            <a:endParaRPr lang="de-DE"/>
          </a:p>
        </p:txBody>
      </p:sp>
    </p:spTree>
    <p:extLst>
      <p:ext uri="{BB962C8B-B14F-4D97-AF65-F5344CB8AC3E}">
        <p14:creationId xmlns:p14="http://schemas.microsoft.com/office/powerpoint/2010/main" val="278733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17</a:t>
            </a:fld>
            <a:endParaRPr lang="de-DE"/>
          </a:p>
        </p:txBody>
      </p:sp>
    </p:spTree>
    <p:extLst>
      <p:ext uri="{BB962C8B-B14F-4D97-AF65-F5344CB8AC3E}">
        <p14:creationId xmlns:p14="http://schemas.microsoft.com/office/powerpoint/2010/main" val="425823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18</a:t>
            </a:fld>
            <a:endParaRPr lang="de-DE"/>
          </a:p>
        </p:txBody>
      </p:sp>
    </p:spTree>
    <p:extLst>
      <p:ext uri="{BB962C8B-B14F-4D97-AF65-F5344CB8AC3E}">
        <p14:creationId xmlns:p14="http://schemas.microsoft.com/office/powerpoint/2010/main" val="351500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21</a:t>
            </a:fld>
            <a:endParaRPr lang="de-DE"/>
          </a:p>
        </p:txBody>
      </p:sp>
    </p:spTree>
    <p:extLst>
      <p:ext uri="{BB962C8B-B14F-4D97-AF65-F5344CB8AC3E}">
        <p14:creationId xmlns:p14="http://schemas.microsoft.com/office/powerpoint/2010/main" val="31757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22</a:t>
            </a:fld>
            <a:endParaRPr lang="de-DE"/>
          </a:p>
        </p:txBody>
      </p:sp>
    </p:spTree>
    <p:extLst>
      <p:ext uri="{BB962C8B-B14F-4D97-AF65-F5344CB8AC3E}">
        <p14:creationId xmlns:p14="http://schemas.microsoft.com/office/powerpoint/2010/main" val="404205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3</a:t>
            </a:fld>
            <a:endParaRPr lang="de-DE"/>
          </a:p>
        </p:txBody>
      </p:sp>
    </p:spTree>
    <p:extLst>
      <p:ext uri="{BB962C8B-B14F-4D97-AF65-F5344CB8AC3E}">
        <p14:creationId xmlns:p14="http://schemas.microsoft.com/office/powerpoint/2010/main" val="65538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5</a:t>
            </a:fld>
            <a:endParaRPr lang="de-DE"/>
          </a:p>
        </p:txBody>
      </p:sp>
    </p:spTree>
    <p:extLst>
      <p:ext uri="{BB962C8B-B14F-4D97-AF65-F5344CB8AC3E}">
        <p14:creationId xmlns:p14="http://schemas.microsoft.com/office/powerpoint/2010/main" val="231807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6</a:t>
            </a:fld>
            <a:endParaRPr lang="de-DE"/>
          </a:p>
        </p:txBody>
      </p:sp>
    </p:spTree>
    <p:extLst>
      <p:ext uri="{BB962C8B-B14F-4D97-AF65-F5344CB8AC3E}">
        <p14:creationId xmlns:p14="http://schemas.microsoft.com/office/powerpoint/2010/main" val="358680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7</a:t>
            </a:fld>
            <a:endParaRPr lang="de-DE"/>
          </a:p>
        </p:txBody>
      </p:sp>
    </p:spTree>
    <p:extLst>
      <p:ext uri="{BB962C8B-B14F-4D97-AF65-F5344CB8AC3E}">
        <p14:creationId xmlns:p14="http://schemas.microsoft.com/office/powerpoint/2010/main" val="68791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8</a:t>
            </a:fld>
            <a:endParaRPr lang="de-DE"/>
          </a:p>
        </p:txBody>
      </p:sp>
    </p:spTree>
    <p:extLst>
      <p:ext uri="{BB962C8B-B14F-4D97-AF65-F5344CB8AC3E}">
        <p14:creationId xmlns:p14="http://schemas.microsoft.com/office/powerpoint/2010/main" val="300013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11</a:t>
            </a:fld>
            <a:endParaRPr lang="de-DE"/>
          </a:p>
        </p:txBody>
      </p:sp>
    </p:spTree>
    <p:extLst>
      <p:ext uri="{BB962C8B-B14F-4D97-AF65-F5344CB8AC3E}">
        <p14:creationId xmlns:p14="http://schemas.microsoft.com/office/powerpoint/2010/main" val="326172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15</a:t>
            </a:fld>
            <a:endParaRPr lang="de-DE"/>
          </a:p>
        </p:txBody>
      </p:sp>
    </p:spTree>
    <p:extLst>
      <p:ext uri="{BB962C8B-B14F-4D97-AF65-F5344CB8AC3E}">
        <p14:creationId xmlns:p14="http://schemas.microsoft.com/office/powerpoint/2010/main" val="112931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5F447D-FB99-433B-9084-C10B5DCAA9BC}" type="slidenum">
              <a:rPr lang="de-DE" smtClean="0"/>
              <a:pPr>
                <a:defRPr/>
              </a:pPr>
              <a:t>16</a:t>
            </a:fld>
            <a:endParaRPr lang="de-DE"/>
          </a:p>
        </p:txBody>
      </p:sp>
    </p:spTree>
    <p:extLst>
      <p:ext uri="{BB962C8B-B14F-4D97-AF65-F5344CB8AC3E}">
        <p14:creationId xmlns:p14="http://schemas.microsoft.com/office/powerpoint/2010/main" val="1408937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ma_8_V3"/>
          <p:cNvPicPr>
            <a:picLocks noChangeAspect="1" noChangeArrowheads="1"/>
          </p:cNvPicPr>
          <p:nvPr userDrawn="1"/>
        </p:nvPicPr>
        <p:blipFill>
          <a:blip r:embed="rId2" cstate="print"/>
          <a:srcRect/>
          <a:stretch>
            <a:fillRect/>
          </a:stretch>
        </p:blipFill>
        <p:spPr bwMode="auto">
          <a:xfrm>
            <a:off x="341313" y="341313"/>
            <a:ext cx="2324100" cy="949325"/>
          </a:xfrm>
          <a:prstGeom prst="rect">
            <a:avLst/>
          </a:prstGeom>
          <a:noFill/>
          <a:ln w="9525">
            <a:noFill/>
            <a:miter lim="800000"/>
            <a:headEnd/>
            <a:tailEnd/>
          </a:ln>
        </p:spPr>
      </p:pic>
      <p:pic>
        <p:nvPicPr>
          <p:cNvPr id="5" name="Picture 7" descr="pp_titel"/>
          <p:cNvPicPr>
            <a:picLocks noChangeAspect="1" noChangeArrowheads="1"/>
          </p:cNvPicPr>
          <p:nvPr userDrawn="1"/>
        </p:nvPicPr>
        <p:blipFill>
          <a:blip r:embed="rId3" cstate="print"/>
          <a:srcRect/>
          <a:stretch>
            <a:fillRect/>
          </a:stretch>
        </p:blipFill>
        <p:spPr bwMode="auto">
          <a:xfrm>
            <a:off x="0" y="2787650"/>
            <a:ext cx="9144000" cy="4075113"/>
          </a:xfrm>
          <a:prstGeom prst="rect">
            <a:avLst/>
          </a:prstGeom>
          <a:noFill/>
          <a:ln w="9525">
            <a:noFill/>
            <a:miter lim="800000"/>
            <a:headEnd/>
            <a:tailEnd/>
          </a:ln>
        </p:spPr>
      </p:pic>
      <p:sp>
        <p:nvSpPr>
          <p:cNvPr id="3074" name="Rectangle 2"/>
          <p:cNvSpPr>
            <a:spLocks noGrp="1" noChangeArrowheads="1"/>
          </p:cNvSpPr>
          <p:nvPr>
            <p:ph type="ctrTitle"/>
          </p:nvPr>
        </p:nvSpPr>
        <p:spPr>
          <a:xfrm>
            <a:off x="1469744" y="1869281"/>
            <a:ext cx="7329488" cy="407591"/>
          </a:xfrm>
        </p:spPr>
        <p:txBody>
          <a:bodyPr/>
          <a:lstStyle>
            <a:lvl1pPr algn="l">
              <a:defRPr sz="2800" b="0">
                <a:solidFill>
                  <a:schemeClr val="accent1"/>
                </a:solidFill>
              </a:defRPr>
            </a:lvl1pPr>
          </a:lstStyle>
          <a:p>
            <a:r>
              <a:rPr lang="en-US" dirty="0"/>
              <a:t>Click to edit Master title style</a:t>
            </a:r>
            <a:endParaRPr lang="de-DE" dirty="0"/>
          </a:p>
        </p:txBody>
      </p:sp>
      <p:sp>
        <p:nvSpPr>
          <p:cNvPr id="3075" name="Rectangle 3"/>
          <p:cNvSpPr>
            <a:spLocks noGrp="1" noChangeArrowheads="1"/>
          </p:cNvSpPr>
          <p:nvPr>
            <p:ph type="subTitle" idx="1"/>
          </p:nvPr>
        </p:nvSpPr>
        <p:spPr>
          <a:xfrm>
            <a:off x="1469744" y="2349234"/>
            <a:ext cx="7329488" cy="287677"/>
          </a:xfrm>
        </p:spPr>
        <p:txBody>
          <a:bodyPr/>
          <a:lstStyle>
            <a:lvl1pPr marL="0" indent="0" algn="l">
              <a:buFontTx/>
              <a:buNone/>
              <a:defRPr sz="2000"/>
            </a:lvl1pPr>
          </a:lstStyle>
          <a:p>
            <a:r>
              <a:rPr lang="en-US"/>
              <a:t>Click to edit Master subtitle style</a:t>
            </a:r>
            <a:endParaRPr lang="de-DE" dirty="0"/>
          </a:p>
        </p:txBody>
      </p:sp>
      <p:sp>
        <p:nvSpPr>
          <p:cNvPr id="6" name="Footer Placeholder 5"/>
          <p:cNvSpPr>
            <a:spLocks noGrp="1" noChangeArrowheads="1"/>
          </p:cNvSpPr>
          <p:nvPr>
            <p:ph type="ftr" sz="quarter" idx="10"/>
          </p:nvPr>
        </p:nvSpPr>
        <p:spPr>
          <a:xfrm>
            <a:off x="5908675" y="812800"/>
            <a:ext cx="2895600" cy="144463"/>
          </a:xfrm>
          <a:prstGeom prst="rect">
            <a:avLst/>
          </a:prstGeom>
        </p:spPr>
        <p:txBody>
          <a:bodyPr/>
          <a:lstStyle>
            <a:lvl1pPr>
              <a:defRPr smtClean="0"/>
            </a:lvl1pPr>
          </a:lstStyle>
          <a:p>
            <a:pPr>
              <a:defRPr/>
            </a:pPr>
            <a:fld id="{267C57BA-575A-4B83-8105-71664660159C}" type="datetime4">
              <a:rPr lang="de-DE"/>
              <a:pPr>
                <a:defRPr/>
              </a:pPr>
              <a:t>31. Januar 2022</a:t>
            </a:fld>
            <a:r>
              <a:rPr lang="de-DE" dirty="0"/>
              <a:t> | Location,City</a:t>
            </a:r>
          </a:p>
        </p:txBody>
      </p:sp>
      <p:sp>
        <p:nvSpPr>
          <p:cNvPr id="7" name="Rectangle 5"/>
          <p:cNvSpPr txBox="1">
            <a:spLocks noChangeArrowheads="1"/>
          </p:cNvSpPr>
          <p:nvPr userDrawn="1"/>
        </p:nvSpPr>
        <p:spPr bwMode="auto">
          <a:xfrm>
            <a:off x="5908675" y="549539"/>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algn="r" rtl="0" fontAlgn="base">
              <a:spcBef>
                <a:spcPct val="0"/>
              </a:spcBef>
              <a:spcAft>
                <a:spcPct val="0"/>
              </a:spcAft>
              <a:defRPr sz="900" kern="1200" smtClean="0">
                <a:solidFill>
                  <a:schemeClr val="tx1"/>
                </a:solidFill>
                <a:latin typeface="Calibri Light" panose="020F0302020204030204" pitchFamily="34"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r>
              <a:rPr lang="de-DE" sz="1000" dirty="0">
                <a:solidFill>
                  <a:schemeClr val="accent1">
                    <a:lumMod val="75000"/>
                  </a:schemeClr>
                </a:solidFill>
                <a:latin typeface="+mn-lt"/>
              </a:rPr>
              <a:t> </a:t>
            </a:r>
            <a:r>
              <a:rPr lang="de-DE" sz="1000" b="1" dirty="0">
                <a:solidFill>
                  <a:schemeClr val="accent1">
                    <a:lumMod val="75000"/>
                  </a:schemeClr>
                </a:solidFill>
                <a:latin typeface="+mn-lt"/>
              </a:rPr>
              <a:t>ESMA REGULAR</a:t>
            </a:r>
            <a:r>
              <a:rPr lang="de-DE" sz="1000" b="1" baseline="0" dirty="0">
                <a:solidFill>
                  <a:schemeClr val="accent1">
                    <a:lumMod val="75000"/>
                  </a:schemeClr>
                </a:solidFill>
                <a:latin typeface="+mn-lt"/>
              </a:rPr>
              <a:t> USE</a:t>
            </a:r>
            <a:endParaRPr lang="de-DE" sz="1000" b="1" dirty="0">
              <a:solidFill>
                <a:schemeClr val="accent1">
                  <a:lumMod val="75000"/>
                </a:schemeClr>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39725" y="620713"/>
            <a:ext cx="6203950" cy="5557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97503E98-5A02-4FF3-88AB-6AB5C4669C6E}" type="slidenum">
              <a:rPr lang="de-DE"/>
              <a:pPr>
                <a:defRPr/>
              </a:pPr>
              <a:t>‹#›</a:t>
            </a:fld>
            <a:endParaRPr lang="de-DE"/>
          </a:p>
        </p:txBody>
      </p:sp>
      <p:sp>
        <p:nvSpPr>
          <p:cNvPr id="6" name="Title 1"/>
          <p:cNvSpPr txBox="1">
            <a:spLocks/>
          </p:cNvSpPr>
          <p:nvPr userDrawn="1"/>
        </p:nvSpPr>
        <p:spPr bwMode="auto">
          <a:xfrm rot="5400000">
            <a:off x="5297030" y="3412221"/>
            <a:ext cx="6015038" cy="432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a:lstStyle>
          <a:p>
            <a:r>
              <a:rPr lang="en-US" sz="2400" kern="0" dirty="0"/>
              <a:t>Click to edit Master title style</a:t>
            </a:r>
          </a:p>
        </p:txBody>
      </p:sp>
      <p:sp>
        <p:nvSpPr>
          <p:cNvPr id="8"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4D246A27-E895-426B-8818-1F56FA878B0E}" type="slidenum">
              <a:rPr lang="de-DE"/>
              <a:pPr>
                <a:defRPr/>
              </a:pPr>
              <a:t>‹#›</a:t>
            </a:fld>
            <a:endParaRPr lang="de-DE"/>
          </a:p>
        </p:txBody>
      </p:sp>
      <p:sp>
        <p:nvSpPr>
          <p:cNvPr id="8" name="Rectangle 5"/>
          <p:cNvSpPr>
            <a:spLocks noGrp="1" noChangeArrowheads="1"/>
          </p:cNvSpPr>
          <p:nvPr>
            <p:ph type="ftr" sz="quarter" idx="10"/>
          </p:nvPr>
        </p:nvSpPr>
        <p:spPr>
          <a:xfrm>
            <a:off x="6084168" y="332656"/>
            <a:ext cx="2895600" cy="144463"/>
          </a:xfrm>
          <a:prstGeom prst="rect">
            <a:avLst/>
          </a:prstGeom>
        </p:spPr>
        <p:txBody>
          <a:bodyPr/>
          <a:lstStyle>
            <a:lvl1pPr>
              <a:defRPr smtClean="0"/>
            </a:lvl1pPr>
          </a:lstStyle>
          <a:p>
            <a:pPr>
              <a:defRPr/>
            </a:pPr>
            <a:r>
              <a:rPr lang="de-DE" dirty="0"/>
              <a:t>28 February 2017 | Paris</a:t>
            </a:r>
          </a:p>
        </p:txBody>
      </p:sp>
      <p:sp>
        <p:nvSpPr>
          <p:cNvPr id="4" name="Title 3">
            <a:extLst>
              <a:ext uri="{FF2B5EF4-FFF2-40B4-BE49-F238E27FC236}">
                <a16:creationId xmlns:a16="http://schemas.microsoft.com/office/drawing/2014/main" id="{73801ED7-F613-4892-9E4F-7F4AB8BD3EF3}"/>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AD17-DBEF-461C-9E7F-1D981ADA124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B32E913-6914-4393-8C5C-C77BC834E9DA}"/>
              </a:ext>
            </a:extLst>
          </p:cNvPr>
          <p:cNvSpPr>
            <a:spLocks noGrp="1"/>
          </p:cNvSpPr>
          <p:nvPr>
            <p:ph type="ftr" sz="quarter" idx="10"/>
          </p:nvPr>
        </p:nvSpPr>
        <p:spPr/>
        <p:txBody>
          <a:bodyPr/>
          <a:lstStyle/>
          <a:p>
            <a:pPr>
              <a:defRPr/>
            </a:pPr>
            <a:r>
              <a:rPr lang="de-DE"/>
              <a:t>28 February 2017 | Paris</a:t>
            </a:r>
            <a:endParaRPr lang="de-DE" dirty="0"/>
          </a:p>
        </p:txBody>
      </p:sp>
      <p:sp>
        <p:nvSpPr>
          <p:cNvPr id="4" name="Slide Number Placeholder 3">
            <a:extLst>
              <a:ext uri="{FF2B5EF4-FFF2-40B4-BE49-F238E27FC236}">
                <a16:creationId xmlns:a16="http://schemas.microsoft.com/office/drawing/2014/main" id="{35FD4ED4-7177-4513-9C3A-48C2281CB4E2}"/>
              </a:ext>
            </a:extLst>
          </p:cNvPr>
          <p:cNvSpPr>
            <a:spLocks noGrp="1"/>
          </p:cNvSpPr>
          <p:nvPr>
            <p:ph type="sldNum" sz="quarter" idx="11"/>
          </p:nvPr>
        </p:nvSpPr>
        <p:spPr>
          <a:xfrm>
            <a:off x="7364413" y="6629399"/>
            <a:ext cx="1439862" cy="144000"/>
          </a:xfrm>
        </p:spPr>
        <p:txBody>
          <a:bodyPr/>
          <a:lstStyle/>
          <a:p>
            <a:pPr>
              <a:defRPr/>
            </a:pPr>
            <a:fld id="{EA8A5BD7-FFEA-4648-888E-70AEF0FAE1E1}" type="slidenum">
              <a:rPr lang="de-DE" smtClean="0"/>
              <a:pPr>
                <a:defRPr/>
              </a:pPr>
              <a:t>‹#›</a:t>
            </a:fld>
            <a:endParaRPr lang="de-DE"/>
          </a:p>
        </p:txBody>
      </p:sp>
    </p:spTree>
    <p:extLst>
      <p:ext uri="{BB962C8B-B14F-4D97-AF65-F5344CB8AC3E}">
        <p14:creationId xmlns:p14="http://schemas.microsoft.com/office/powerpoint/2010/main" val="324218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9632" y="488838"/>
            <a:ext cx="7560840" cy="432023"/>
          </a:xfrm>
        </p:spPr>
        <p:txBody>
          <a:bodyPr/>
          <a:lstStyle>
            <a:lvl1pPr>
              <a:defRPr sz="2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
        <p:nvSpPr>
          <p:cNvPr id="6" name="Rectangle 6">
            <a:extLst>
              <a:ext uri="{FF2B5EF4-FFF2-40B4-BE49-F238E27FC236}">
                <a16:creationId xmlns:a16="http://schemas.microsoft.com/office/drawing/2014/main" id="{59EC59C5-AE2C-4E28-822B-3143904322CC}"/>
              </a:ext>
            </a:extLst>
          </p:cNvPr>
          <p:cNvSpPr>
            <a:spLocks noGrp="1" noChangeArrowheads="1"/>
          </p:cNvSpPr>
          <p:nvPr>
            <p:ph type="sldNum" sz="quarter" idx="11"/>
          </p:nvPr>
        </p:nvSpPr>
        <p:spPr>
          <a:xfrm>
            <a:off x="7596634" y="6629400"/>
            <a:ext cx="1439862" cy="98425"/>
          </a:xfrm>
          <a:prstGeom prst="rect">
            <a:avLst/>
          </a:prstGeom>
          <a:ln/>
        </p:spPr>
        <p:txBody>
          <a:bodyPr/>
          <a:lstStyle>
            <a:lvl1pPr>
              <a:defRPr/>
            </a:lvl1pPr>
          </a:lstStyle>
          <a:p>
            <a:pPr>
              <a:defRPr/>
            </a:pPr>
            <a:fld id="{26E3B889-83D1-4E8B-AD33-795AD071A1A5}" type="slidenum">
              <a:rPr lang="de-DE"/>
              <a:pPr>
                <a:defRPr/>
              </a:pPr>
              <a:t>‹#›</a:t>
            </a:fld>
            <a:endParaRPr lang="de-DE"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a:defRPr baseline="0"/>
            </a:lvl2pPr>
            <a:lvl5pPr>
              <a:defRPr/>
            </a:lvl5pPr>
          </a:lstStyle>
          <a:p>
            <a:pPr lvl="0"/>
            <a:r>
              <a:rPr lang="en-US" dirty="0"/>
              <a:t>AGENDA</a:t>
            </a:r>
          </a:p>
          <a:p>
            <a:pPr lvl="1"/>
            <a:r>
              <a:rPr lang="en-US" dirty="0"/>
              <a:t>Agenda point 1</a:t>
            </a:r>
          </a:p>
          <a:p>
            <a:pPr lvl="2"/>
            <a:r>
              <a:rPr lang="en-US" dirty="0"/>
              <a:t>Third level</a:t>
            </a:r>
          </a:p>
          <a:p>
            <a:pPr lvl="3"/>
            <a:r>
              <a:rPr lang="en-US" dirty="0"/>
              <a:t>Fourth level</a:t>
            </a:r>
          </a:p>
          <a:p>
            <a:pPr lvl="4"/>
            <a:r>
              <a:rPr lang="en-US" dirty="0"/>
              <a:t>Fifth level</a:t>
            </a:r>
          </a:p>
          <a:p>
            <a:pPr lvl="1"/>
            <a:r>
              <a:rPr lang="en-US" dirty="0"/>
              <a:t>Agenda point 2</a:t>
            </a:r>
          </a:p>
          <a:p>
            <a:pPr lvl="1"/>
            <a:r>
              <a:rPr lang="en-US" dirty="0"/>
              <a:t>…</a:t>
            </a:r>
          </a:p>
        </p:txBody>
      </p:sp>
      <p:sp>
        <p:nvSpPr>
          <p:cNvPr id="5"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26E3B889-83D1-4E8B-AD33-795AD071A1A5}" type="slidenum">
              <a:rPr lang="de-DE"/>
              <a:pPr>
                <a:defRPr/>
              </a:pPr>
              <a:t>‹#›</a:t>
            </a:fld>
            <a:endParaRPr lang="de-DE"/>
          </a:p>
        </p:txBody>
      </p:sp>
      <p:sp>
        <p:nvSpPr>
          <p:cNvPr id="8" name="Title 1"/>
          <p:cNvSpPr>
            <a:spLocks noGrp="1"/>
          </p:cNvSpPr>
          <p:nvPr>
            <p:ph type="title"/>
          </p:nvPr>
        </p:nvSpPr>
        <p:spPr>
          <a:xfrm>
            <a:off x="1259632" y="488838"/>
            <a:ext cx="7560840" cy="432023"/>
          </a:xfrm>
        </p:spPr>
        <p:txBody>
          <a:bodyPr/>
          <a:lstStyle>
            <a:lvl1pPr>
              <a:defRPr sz="2400">
                <a:solidFill>
                  <a:schemeClr val="accent1"/>
                </a:solidFill>
              </a:defRPr>
            </a:lvl1pPr>
          </a:lstStyle>
          <a:p>
            <a:r>
              <a:rPr lang="en-US"/>
              <a:t>Click to edit Master title style</a:t>
            </a:r>
            <a:endParaRPr lang="en-US" dirty="0"/>
          </a:p>
        </p:txBody>
      </p:sp>
      <p:sp>
        <p:nvSpPr>
          <p:cNvPr id="10"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extLst>
      <p:ext uri="{BB962C8B-B14F-4D97-AF65-F5344CB8AC3E}">
        <p14:creationId xmlns:p14="http://schemas.microsoft.com/office/powerpoint/2010/main" val="258200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9725" y="1165225"/>
            <a:ext cx="4160838"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963" y="1165225"/>
            <a:ext cx="4160837"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741EF096-EE34-4FCA-AA18-0BD09ED3682F}" type="slidenum">
              <a:rPr lang="de-DE"/>
              <a:pPr>
                <a:defRPr/>
              </a:pPr>
              <a:t>‹#›</a:t>
            </a:fld>
            <a:endParaRPr lang="de-DE"/>
          </a:p>
        </p:txBody>
      </p:sp>
      <p:sp>
        <p:nvSpPr>
          <p:cNvPr id="7" name="Title 1"/>
          <p:cNvSpPr>
            <a:spLocks noGrp="1"/>
          </p:cNvSpPr>
          <p:nvPr>
            <p:ph type="title"/>
          </p:nvPr>
        </p:nvSpPr>
        <p:spPr>
          <a:xfrm>
            <a:off x="1259632" y="488838"/>
            <a:ext cx="7560840" cy="432023"/>
          </a:xfrm>
        </p:spPr>
        <p:txBody>
          <a:bodyPr/>
          <a:lstStyle>
            <a:lvl1pPr>
              <a:defRPr sz="2400">
                <a:solidFill>
                  <a:schemeClr val="accent1"/>
                </a:solidFill>
              </a:defRPr>
            </a:lvl1pPr>
          </a:lstStyle>
          <a:p>
            <a:r>
              <a:rPr lang="en-US"/>
              <a:t>Click to edit Master title style</a:t>
            </a:r>
            <a:endParaRPr lang="en-US" dirty="0"/>
          </a:p>
        </p:txBody>
      </p:sp>
      <p:sp>
        <p:nvSpPr>
          <p:cNvPr id="9"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B91FFD08-48DB-4792-AE07-6359015243A5}" type="slidenum">
              <a:rPr lang="de-DE"/>
              <a:pPr>
                <a:defRPr/>
              </a:pPr>
              <a:t>‹#›</a:t>
            </a:fld>
            <a:endParaRPr lang="de-DE"/>
          </a:p>
        </p:txBody>
      </p:sp>
      <p:sp>
        <p:nvSpPr>
          <p:cNvPr id="7"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solidFill>
                  <a:schemeClr val="accent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1CCB8E56-0859-4AA9-935C-A800FF86EDE0}" type="slidenum">
              <a:rPr lang="de-DE"/>
              <a:pPr>
                <a:defRPr/>
              </a:pPr>
              <a:t>‹#›</a:t>
            </a:fld>
            <a:endParaRPr lang="de-DE"/>
          </a:p>
        </p:txBody>
      </p:sp>
      <p:sp>
        <p:nvSpPr>
          <p:cNvPr id="7"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7364413" y="6629400"/>
            <a:ext cx="1439862" cy="98425"/>
          </a:xfrm>
          <a:prstGeom prst="rect">
            <a:avLst/>
          </a:prstGeom>
          <a:ln/>
        </p:spPr>
        <p:txBody>
          <a:bodyPr/>
          <a:lstStyle>
            <a:lvl1pPr>
              <a:defRPr/>
            </a:lvl1pPr>
          </a:lstStyle>
          <a:p>
            <a:pPr>
              <a:defRPr/>
            </a:pPr>
            <a:fld id="{CD9BFCFE-3EF8-4559-8A19-3D7886D2E23C}" type="slidenum">
              <a:rPr lang="de-DE"/>
              <a:pPr>
                <a:defRPr/>
              </a:pPr>
              <a:t>‹#›</a:t>
            </a:fld>
            <a:endParaRPr lang="de-DE"/>
          </a:p>
        </p:txBody>
      </p:sp>
      <p:sp>
        <p:nvSpPr>
          <p:cNvPr id="6" name="Title 1"/>
          <p:cNvSpPr>
            <a:spLocks noGrp="1"/>
          </p:cNvSpPr>
          <p:nvPr>
            <p:ph type="title"/>
          </p:nvPr>
        </p:nvSpPr>
        <p:spPr>
          <a:xfrm>
            <a:off x="1259632" y="488838"/>
            <a:ext cx="7488832" cy="432023"/>
          </a:xfrm>
        </p:spPr>
        <p:txBody>
          <a:bodyPr/>
          <a:lstStyle>
            <a:lvl1pPr>
              <a:defRPr sz="2400">
                <a:solidFill>
                  <a:schemeClr val="accent1"/>
                </a:solidFill>
              </a:defRPr>
            </a:lvl1pPr>
          </a:lstStyle>
          <a:p>
            <a:r>
              <a:rPr lang="en-US"/>
              <a:t>Click to edit Master title style</a:t>
            </a:r>
            <a:endParaRPr lang="en-US" dirty="0"/>
          </a:p>
        </p:txBody>
      </p:sp>
      <p:sp>
        <p:nvSpPr>
          <p:cNvPr id="8" name="Rectangle 5"/>
          <p:cNvSpPr>
            <a:spLocks noGrp="1" noChangeArrowheads="1"/>
          </p:cNvSpPr>
          <p:nvPr>
            <p:ph type="ftr" sz="quarter" idx="10"/>
          </p:nvPr>
        </p:nvSpPr>
        <p:spPr>
          <a:xfrm>
            <a:off x="6084168" y="334255"/>
            <a:ext cx="2895600" cy="144463"/>
          </a:xfrm>
          <a:prstGeom prst="rect">
            <a:avLst/>
          </a:prstGeom>
        </p:spPr>
        <p:txBody>
          <a:bodyPr/>
          <a:lstStyle>
            <a:lvl1pPr>
              <a:defRPr smtClean="0"/>
            </a:lvl1pPr>
          </a:lstStyle>
          <a:p>
            <a:pPr>
              <a:defRPr/>
            </a:pPr>
            <a:r>
              <a:rPr lang="de-DE" dirty="0"/>
              <a:t>28 February 2017 | Paris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6505575"/>
            <a:ext cx="9144000" cy="360363"/>
          </a:xfrm>
          <a:prstGeom prst="rect">
            <a:avLst/>
          </a:prstGeom>
          <a:solidFill>
            <a:schemeClr val="accent1"/>
          </a:solidFill>
          <a:ln w="9525">
            <a:noFill/>
            <a:miter lim="800000"/>
            <a:headEnd/>
            <a:tailEnd/>
          </a:ln>
          <a:effectLst/>
        </p:spPr>
        <p:txBody>
          <a:bodyPr wrap="none" anchor="ctr"/>
          <a:lstStyle/>
          <a:p>
            <a:pPr>
              <a:defRPr/>
            </a:pPr>
            <a:endParaRPr lang="en-US" dirty="0">
              <a:latin typeface="Calibri Light" panose="020F0302020204030204" pitchFamily="34" charset="0"/>
            </a:endParaRPr>
          </a:p>
        </p:txBody>
      </p:sp>
      <p:sp>
        <p:nvSpPr>
          <p:cNvPr id="1027" name="Rectangle 2"/>
          <p:cNvSpPr>
            <a:spLocks noGrp="1" noChangeArrowheads="1"/>
          </p:cNvSpPr>
          <p:nvPr>
            <p:ph type="title"/>
          </p:nvPr>
        </p:nvSpPr>
        <p:spPr bwMode="auto">
          <a:xfrm>
            <a:off x="1349375" y="439739"/>
            <a:ext cx="7399089"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de-DE" dirty="0"/>
          </a:p>
        </p:txBody>
      </p:sp>
      <p:sp>
        <p:nvSpPr>
          <p:cNvPr id="1028" name="Rectangle 3"/>
          <p:cNvSpPr>
            <a:spLocks noGrp="1" noChangeArrowheads="1"/>
          </p:cNvSpPr>
          <p:nvPr>
            <p:ph type="body" idx="1"/>
          </p:nvPr>
        </p:nvSpPr>
        <p:spPr bwMode="auto">
          <a:xfrm>
            <a:off x="339725" y="1165225"/>
            <a:ext cx="8474075" cy="5013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Click to edit master text styles </a:t>
            </a:r>
          </a:p>
          <a:p>
            <a:pPr lvl="1"/>
            <a:r>
              <a:rPr lang="de-DE" dirty="0"/>
              <a:t>Second level</a:t>
            </a:r>
          </a:p>
          <a:p>
            <a:pPr lvl="2"/>
            <a:r>
              <a:rPr lang="de-DE" dirty="0"/>
              <a:t>Third level</a:t>
            </a:r>
          </a:p>
          <a:p>
            <a:pPr lvl="3"/>
            <a:r>
              <a:rPr lang="de-DE" dirty="0"/>
              <a:t>Fourth level</a:t>
            </a:r>
          </a:p>
          <a:p>
            <a:pPr lvl="4"/>
            <a:r>
              <a:rPr lang="de-DE" dirty="0"/>
              <a:t>Fifth level</a:t>
            </a:r>
          </a:p>
        </p:txBody>
      </p:sp>
      <p:pic>
        <p:nvPicPr>
          <p:cNvPr id="2" name="Picture 8" descr="esma_8_V3_no_claim"/>
          <p:cNvPicPr>
            <a:picLocks noChangeAspect="1" noChangeArrowheads="1"/>
          </p:cNvPicPr>
          <p:nvPr/>
        </p:nvPicPr>
        <p:blipFill>
          <a:blip r:embed="rId12" cstate="print"/>
          <a:srcRect/>
          <a:stretch>
            <a:fillRect/>
          </a:stretch>
        </p:blipFill>
        <p:spPr bwMode="auto">
          <a:xfrm>
            <a:off x="333375" y="333375"/>
            <a:ext cx="669925" cy="671513"/>
          </a:xfrm>
          <a:prstGeom prst="rect">
            <a:avLst/>
          </a:prstGeom>
          <a:noFill/>
          <a:ln w="9525">
            <a:noFill/>
            <a:miter lim="800000"/>
            <a:headEnd/>
            <a:tailEnd/>
          </a:ln>
        </p:spPr>
      </p:pic>
      <p:sp>
        <p:nvSpPr>
          <p:cNvPr id="1033" name="Line 9"/>
          <p:cNvSpPr>
            <a:spLocks noChangeShapeType="1"/>
          </p:cNvSpPr>
          <p:nvPr/>
        </p:nvSpPr>
        <p:spPr bwMode="auto">
          <a:xfrm flipV="1">
            <a:off x="1168400" y="333375"/>
            <a:ext cx="0" cy="669925"/>
          </a:xfrm>
          <a:prstGeom prst="line">
            <a:avLst/>
          </a:prstGeom>
          <a:noFill/>
          <a:ln w="12700">
            <a:solidFill>
              <a:schemeClr val="accent1"/>
            </a:solidFill>
            <a:round/>
            <a:headEnd/>
            <a:tailEnd/>
          </a:ln>
          <a:effectLst/>
        </p:spPr>
        <p:txBody>
          <a:bodyPr/>
          <a:lstStyle/>
          <a:p>
            <a:pPr>
              <a:defRPr/>
            </a:pPr>
            <a:endParaRPr lang="en-US" dirty="0">
              <a:latin typeface="Calibri Light" panose="020F0302020204030204" pitchFamily="34" charset="0"/>
            </a:endParaRPr>
          </a:p>
        </p:txBody>
      </p:sp>
      <p:sp>
        <p:nvSpPr>
          <p:cNvPr id="13" name="Rectangle 5"/>
          <p:cNvSpPr txBox="1">
            <a:spLocks noChangeArrowheads="1"/>
          </p:cNvSpPr>
          <p:nvPr/>
        </p:nvSpPr>
        <p:spPr bwMode="auto">
          <a:xfrm>
            <a:off x="6084168" y="67610"/>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algn="r" rtl="0" fontAlgn="base">
              <a:spcBef>
                <a:spcPct val="0"/>
              </a:spcBef>
              <a:spcAft>
                <a:spcPct val="0"/>
              </a:spcAft>
              <a:defRPr sz="900" kern="1200" smtClean="0">
                <a:solidFill>
                  <a:schemeClr val="tx1"/>
                </a:solidFill>
                <a:latin typeface="Calibri Light" panose="020F0302020204030204" pitchFamily="34"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r>
              <a:rPr lang="de-DE" sz="1000" dirty="0">
                <a:solidFill>
                  <a:schemeClr val="accent1">
                    <a:lumMod val="75000"/>
                  </a:schemeClr>
                </a:solidFill>
                <a:latin typeface="+mn-lt"/>
              </a:rPr>
              <a:t> </a:t>
            </a:r>
            <a:r>
              <a:rPr lang="de-DE" sz="1000" b="1" dirty="0">
                <a:solidFill>
                  <a:schemeClr val="accent1">
                    <a:lumMod val="75000"/>
                  </a:schemeClr>
                </a:solidFill>
                <a:latin typeface="+mn-lt"/>
              </a:rPr>
              <a:t>ESMA REGULAR USE</a:t>
            </a:r>
          </a:p>
        </p:txBody>
      </p:sp>
      <p:sp>
        <p:nvSpPr>
          <p:cNvPr id="10" name="Rectangle 5"/>
          <p:cNvSpPr>
            <a:spLocks noGrp="1" noChangeArrowheads="1"/>
          </p:cNvSpPr>
          <p:nvPr>
            <p:ph type="ftr" sz="quarter" idx="3"/>
          </p:nvPr>
        </p:nvSpPr>
        <p:spPr bwMode="auto">
          <a:xfrm>
            <a:off x="6849376" y="319088"/>
            <a:ext cx="2124075" cy="120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smtClean="0">
                <a:latin typeface="+mn-lt"/>
              </a:defRPr>
            </a:lvl1pPr>
          </a:lstStyle>
          <a:p>
            <a:pPr>
              <a:defRPr/>
            </a:pPr>
            <a:r>
              <a:rPr lang="de-DE" dirty="0"/>
              <a:t>28 February 2017 | Paris</a:t>
            </a:r>
          </a:p>
        </p:txBody>
      </p:sp>
      <p:sp>
        <p:nvSpPr>
          <p:cNvPr id="11" name="Rectangle 6"/>
          <p:cNvSpPr>
            <a:spLocks noGrp="1" noChangeArrowheads="1"/>
          </p:cNvSpPr>
          <p:nvPr>
            <p:ph type="sldNum" sz="quarter" idx="4"/>
          </p:nvPr>
        </p:nvSpPr>
        <p:spPr bwMode="auto">
          <a:xfrm>
            <a:off x="7364413" y="6629400"/>
            <a:ext cx="1439862" cy="98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700" smtClean="0">
                <a:solidFill>
                  <a:schemeClr val="accent2"/>
                </a:solidFill>
                <a:latin typeface="Calibri Light" panose="020F0302020204030204" pitchFamily="34" charset="0"/>
              </a:defRPr>
            </a:lvl1pPr>
          </a:lstStyle>
          <a:p>
            <a:pPr>
              <a:defRPr/>
            </a:pPr>
            <a:fld id="{EA8A5BD7-FFEA-4648-888E-70AEF0FAE1E1}" type="slidenum">
              <a:rPr lang="de-DE" smtClean="0"/>
              <a:pPr>
                <a:defRPr/>
              </a:pPr>
              <a:t>‹#›</a:t>
            </a:fld>
            <a:endParaRPr lang="de-DE"/>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3" r:id="rId3"/>
    <p:sldLayoutId id="2147483661" r:id="rId4"/>
    <p:sldLayoutId id="2147483672" r:id="rId5"/>
    <p:sldLayoutId id="2147483663" r:id="rId6"/>
    <p:sldLayoutId id="2147483667" r:id="rId7"/>
    <p:sldLayoutId id="2147483668" r:id="rId8"/>
    <p:sldLayoutId id="2147483669" r:id="rId9"/>
    <p:sldLayoutId id="2147483670" r:id="rId10"/>
  </p:sldLayoutIdLst>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900" b="1">
          <a:solidFill>
            <a:schemeClr val="tx2"/>
          </a:solidFill>
          <a:latin typeface="Georgia" pitchFamily="18" charset="0"/>
          <a:cs typeface="Arial" charset="0"/>
        </a:defRPr>
      </a:lvl2pPr>
      <a:lvl3pPr algn="l" rtl="0" eaLnBrk="1" fontAlgn="base" hangingPunct="1">
        <a:spcBef>
          <a:spcPct val="0"/>
        </a:spcBef>
        <a:spcAft>
          <a:spcPct val="0"/>
        </a:spcAft>
        <a:defRPr sz="900" b="1">
          <a:solidFill>
            <a:schemeClr val="tx2"/>
          </a:solidFill>
          <a:latin typeface="Georgia" pitchFamily="18" charset="0"/>
          <a:cs typeface="Arial" charset="0"/>
        </a:defRPr>
      </a:lvl3pPr>
      <a:lvl4pPr algn="l" rtl="0" eaLnBrk="1" fontAlgn="base" hangingPunct="1">
        <a:spcBef>
          <a:spcPct val="0"/>
        </a:spcBef>
        <a:spcAft>
          <a:spcPct val="0"/>
        </a:spcAft>
        <a:defRPr sz="900" b="1">
          <a:solidFill>
            <a:schemeClr val="tx2"/>
          </a:solidFill>
          <a:latin typeface="Georgia" pitchFamily="18" charset="0"/>
          <a:cs typeface="Arial" charset="0"/>
        </a:defRPr>
      </a:lvl4pPr>
      <a:lvl5pPr algn="l" rtl="0" eaLnBrk="1" fontAlgn="base" hangingPunct="1">
        <a:spcBef>
          <a:spcPct val="0"/>
        </a:spcBef>
        <a:spcAft>
          <a:spcPct val="0"/>
        </a:spcAft>
        <a:defRPr sz="900" b="1">
          <a:solidFill>
            <a:schemeClr val="tx2"/>
          </a:solidFill>
          <a:latin typeface="Georgia" pitchFamily="18" charset="0"/>
          <a:cs typeface="Arial" charset="0"/>
        </a:defRPr>
      </a:lvl5pPr>
      <a:lvl6pPr marL="457200" algn="l" rtl="0" eaLnBrk="1" fontAlgn="base" hangingPunct="1">
        <a:spcBef>
          <a:spcPct val="0"/>
        </a:spcBef>
        <a:spcAft>
          <a:spcPct val="0"/>
        </a:spcAft>
        <a:defRPr sz="900" b="1">
          <a:solidFill>
            <a:schemeClr val="tx2"/>
          </a:solidFill>
          <a:latin typeface="Georgia" pitchFamily="18" charset="0"/>
          <a:cs typeface="Arial" charset="0"/>
        </a:defRPr>
      </a:lvl6pPr>
      <a:lvl7pPr marL="914400" algn="l" rtl="0" eaLnBrk="1" fontAlgn="base" hangingPunct="1">
        <a:spcBef>
          <a:spcPct val="0"/>
        </a:spcBef>
        <a:spcAft>
          <a:spcPct val="0"/>
        </a:spcAft>
        <a:defRPr sz="900" b="1">
          <a:solidFill>
            <a:schemeClr val="tx2"/>
          </a:solidFill>
          <a:latin typeface="Georgia" pitchFamily="18" charset="0"/>
          <a:cs typeface="Arial" charset="0"/>
        </a:defRPr>
      </a:lvl7pPr>
      <a:lvl8pPr marL="1371600" algn="l" rtl="0" eaLnBrk="1" fontAlgn="base" hangingPunct="1">
        <a:spcBef>
          <a:spcPct val="0"/>
        </a:spcBef>
        <a:spcAft>
          <a:spcPct val="0"/>
        </a:spcAft>
        <a:defRPr sz="900" b="1">
          <a:solidFill>
            <a:schemeClr val="tx2"/>
          </a:solidFill>
          <a:latin typeface="Georgia" pitchFamily="18" charset="0"/>
          <a:cs typeface="Arial" charset="0"/>
        </a:defRPr>
      </a:lvl8pPr>
      <a:lvl9pPr marL="1828800" algn="l" rtl="0" eaLnBrk="1" fontAlgn="base" hangingPunct="1">
        <a:spcBef>
          <a:spcPct val="0"/>
        </a:spcBef>
        <a:spcAft>
          <a:spcPct val="0"/>
        </a:spcAft>
        <a:defRPr sz="900" b="1">
          <a:solidFill>
            <a:schemeClr val="tx2"/>
          </a:solidFill>
          <a:latin typeface="Georgia" pitchFamily="18" charset="0"/>
          <a:cs typeface="Arial" charset="0"/>
        </a:defRPr>
      </a:lvl9pPr>
    </p:titleStyle>
    <p:body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gisters-t.esma.europa.eu/publication/searchRegister?core=esma_registers_stsr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hyperlink" Target="mailto:STSRegister_Project@esma.europa.e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hyperlink" Target="mailto:IT.Helpdesk@esma.europa.e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registers-t.esma.europa.eu/publication/" TargetMode="External"/><Relationship Id="rId3" Type="http://schemas.openxmlformats.org/officeDocument/2006/relationships/hyperlink" Target="https://registers.esma.europa.eu/stsre-extranet/" TargetMode="External"/><Relationship Id="rId7" Type="http://schemas.openxmlformats.org/officeDocument/2006/relationships/hyperlink" Target="https://registers-t.esma.europa.eu/home-extrane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registers-t.esma.europa.eu/stsre-extranet/" TargetMode="External"/><Relationship Id="rId5" Type="http://schemas.openxmlformats.org/officeDocument/2006/relationships/hyperlink" Target="https://registers.esma.europa.eu/publication/" TargetMode="External"/><Relationship Id="rId4" Type="http://schemas.openxmlformats.org/officeDocument/2006/relationships/hyperlink" Target="https://registers.esma.europa.eu/home-extran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gisters.esma.europa.eu/public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registers-t.esma.europa.eu/public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469744" y="1556792"/>
            <a:ext cx="7329488" cy="407591"/>
          </a:xfrm>
        </p:spPr>
        <p:txBody>
          <a:bodyPr/>
          <a:lstStyle/>
          <a:p>
            <a:r>
              <a:rPr lang="en-GB" sz="2000" dirty="0"/>
              <a:t>Securitisation Regulation - Article 27</a:t>
            </a:r>
            <a:endParaRPr lang="en-US" sz="2000" dirty="0"/>
          </a:p>
        </p:txBody>
      </p:sp>
      <p:sp>
        <p:nvSpPr>
          <p:cNvPr id="3076" name="Rectangle 3"/>
          <p:cNvSpPr>
            <a:spLocks noGrp="1" noChangeArrowheads="1"/>
          </p:cNvSpPr>
          <p:nvPr>
            <p:ph type="subTitle" idx="1"/>
          </p:nvPr>
        </p:nvSpPr>
        <p:spPr>
          <a:xfrm>
            <a:off x="1469744" y="2132856"/>
            <a:ext cx="7329488" cy="287677"/>
          </a:xfrm>
        </p:spPr>
        <p:txBody>
          <a:bodyPr/>
          <a:lstStyle/>
          <a:p>
            <a:pPr eaLnBrk="1" hangingPunct="1"/>
            <a:r>
              <a:rPr lang="en-US" b="1" dirty="0"/>
              <a:t>Register of STS notifications (STSRE)</a:t>
            </a:r>
          </a:p>
          <a:p>
            <a:pPr eaLnBrk="1" hangingPunct="1"/>
            <a:r>
              <a:rPr lang="en-US" b="1" dirty="0"/>
              <a:t>Simplified user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Process – NRE  / DE mapping</a:t>
            </a:r>
          </a:p>
        </p:txBody>
      </p:sp>
      <p:sp>
        <p:nvSpPr>
          <p:cNvPr id="3" name="Content Placeholder 2"/>
          <p:cNvSpPr>
            <a:spLocks noGrp="1"/>
          </p:cNvSpPr>
          <p:nvPr>
            <p:ph idx="1"/>
          </p:nvPr>
        </p:nvSpPr>
        <p:spPr/>
        <p:txBody>
          <a:bodyPr/>
          <a:lstStyle/>
          <a:p>
            <a:pPr marL="614363" lvl="1" indent="-342900">
              <a:defRPr/>
            </a:pPr>
            <a:r>
              <a:rPr lang="en-GB" sz="1600" dirty="0"/>
              <a:t>The originators and sponsors of a securitisation may outsource to a third party the submission of the STS notification to ESMA provided that originators and sponsors retain responsibility for the submitted notification. Therefore, the NREs may be:</a:t>
            </a:r>
          </a:p>
          <a:p>
            <a:pPr marL="1014413" lvl="2" indent="-342900">
              <a:defRPr/>
            </a:pPr>
            <a:r>
              <a:rPr lang="en-GB" sz="1600" dirty="0"/>
              <a:t>the sponsor(s) or the originator(s) of a non-ABCP securitisation or a third party acting on behalf of the sponsor(s) and originator(s)</a:t>
            </a:r>
          </a:p>
          <a:p>
            <a:pPr marL="1014413" lvl="2" indent="-342900">
              <a:defRPr/>
            </a:pPr>
            <a:r>
              <a:rPr lang="en-GB" sz="1600" dirty="0"/>
              <a:t>the sponsor(s) of an ABCP programme/transaction or a third party acting on behalf of the sponsor(s)</a:t>
            </a:r>
          </a:p>
          <a:p>
            <a:pPr marL="614363" lvl="1" indent="-342900">
              <a:defRPr/>
            </a:pPr>
            <a:endParaRPr lang="en-GB" sz="300" dirty="0"/>
          </a:p>
          <a:p>
            <a:pPr marL="614363" lvl="1" indent="-342900">
              <a:defRPr/>
            </a:pPr>
            <a:r>
              <a:rPr lang="en-GB" sz="1600" dirty="0"/>
              <a:t>In order to be able to submit your reports, </a:t>
            </a:r>
            <a:r>
              <a:rPr lang="en-GB" sz="1600" b="1" dirty="0"/>
              <a:t>you must initially define the DE entities on behalf of which you are responsible to report STS notifications</a:t>
            </a:r>
          </a:p>
          <a:p>
            <a:pPr marL="614363" lvl="1" indent="-342900">
              <a:defRPr/>
            </a:pPr>
            <a:r>
              <a:rPr lang="en-GB" sz="1600" dirty="0"/>
              <a:t>One STS notification will be reported together with its unique Delegated Entity (DE) LEI (that may change during the life cycle of the STS notification). </a:t>
            </a:r>
          </a:p>
          <a:p>
            <a:pPr marL="614363" lvl="1" indent="-342900">
              <a:defRPr/>
            </a:pPr>
            <a:endParaRPr lang="en-GB" sz="900" dirty="0"/>
          </a:p>
          <a:p>
            <a:pPr marL="671513" lvl="2" indent="0">
              <a:buNone/>
              <a:defRPr/>
            </a:pPr>
            <a:r>
              <a:rPr lang="en-GB" sz="1600" u="sng" dirty="0"/>
              <a:t>Exceptional cases:</a:t>
            </a:r>
          </a:p>
          <a:p>
            <a:pPr marL="1014413" lvl="2" indent="-342900">
              <a:defRPr/>
            </a:pPr>
            <a:r>
              <a:rPr lang="en-GB" sz="1600" dirty="0"/>
              <a:t>One DE may decide to </a:t>
            </a:r>
            <a:r>
              <a:rPr lang="en-GB" sz="1600" b="1" dirty="0"/>
              <a:t>change from one NRE to another NRE </a:t>
            </a:r>
            <a:r>
              <a:rPr lang="en-GB" sz="1600" dirty="0"/>
              <a:t>whereas STS notifications are still active and may need to be updated. </a:t>
            </a:r>
            <a:r>
              <a:rPr lang="en-GB" sz="1600" dirty="0">
                <a:sym typeface="Wingdings" panose="05000000000000000000" pitchFamily="2" charset="2"/>
              </a:rPr>
              <a:t> </a:t>
            </a:r>
            <a:r>
              <a:rPr lang="en-GB" sz="1600" u="sng" dirty="0"/>
              <a:t>In such case</a:t>
            </a:r>
            <a:r>
              <a:rPr lang="en-GB" sz="1600" dirty="0"/>
              <a:t>, the new NRE will be able to define the old NRE that it is replacing, in order to have access to the STS notifications reported by that old NRE for that specific DE.</a:t>
            </a:r>
          </a:p>
          <a:p>
            <a:pPr marL="614363" lvl="1" indent="-342900">
              <a:defRPr/>
            </a:pPr>
            <a:endParaRPr lang="en-GB" sz="400" dirty="0"/>
          </a:p>
          <a:p>
            <a:pPr marL="1014413" lvl="2" indent="-342900">
              <a:defRPr/>
            </a:pPr>
            <a:r>
              <a:rPr lang="en-GB" sz="1600" b="1" dirty="0"/>
              <a:t>One DE may be related to several NREs </a:t>
            </a:r>
            <a:r>
              <a:rPr lang="en-GB" sz="1600" dirty="0"/>
              <a:t>where several STS notifications have to be reported. </a:t>
            </a:r>
            <a:r>
              <a:rPr lang="en-GB" sz="1600" dirty="0">
                <a:sym typeface="Wingdings" panose="05000000000000000000" pitchFamily="2" charset="2"/>
              </a:rPr>
              <a:t> </a:t>
            </a:r>
            <a:r>
              <a:rPr lang="en-GB" sz="1600" u="sng" dirty="0"/>
              <a:t>But </a:t>
            </a:r>
            <a:r>
              <a:rPr lang="en-GB" sz="1600" dirty="0"/>
              <a:t>at one specific point of time, it is however not possible to have several DEs authorised for the same STS notification.</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10</a:t>
            </a:fld>
            <a:endParaRPr lang="de-DE" dirty="0"/>
          </a:p>
        </p:txBody>
      </p:sp>
    </p:spTree>
    <p:extLst>
      <p:ext uri="{BB962C8B-B14F-4D97-AF65-F5344CB8AC3E}">
        <p14:creationId xmlns:p14="http://schemas.microsoft.com/office/powerpoint/2010/main" val="2197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NRE - DE mapping</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11</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2" y="1196752"/>
            <a:ext cx="4841033" cy="52565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After accessing the STSRE Register, you must click on the “Reporting – Designated Entity mapping” tab to access the “Reporting – Designated Entity mapping” page. </a:t>
            </a:r>
          </a:p>
          <a:p>
            <a:pPr marL="614363" lvl="1" indent="-342900">
              <a:defRPr/>
            </a:pPr>
            <a:endParaRPr lang="en-GB" sz="700" kern="0" dirty="0"/>
          </a:p>
          <a:p>
            <a:pPr marL="614363" lvl="1" indent="-342900">
              <a:defRPr/>
            </a:pPr>
            <a:endParaRPr lang="en-GB" sz="1400" kern="0" dirty="0"/>
          </a:p>
          <a:p>
            <a:pPr marL="614363" lvl="1" indent="-342900">
              <a:defRPr/>
            </a:pPr>
            <a:r>
              <a:rPr lang="en-GB" sz="1400" kern="0" dirty="0"/>
              <a:t>On this page you will be able to see the following information:</a:t>
            </a:r>
          </a:p>
          <a:p>
            <a:pPr marL="271463" lvl="1" indent="0">
              <a:buNone/>
              <a:defRPr/>
            </a:pPr>
            <a:r>
              <a:rPr lang="en-GB" sz="1200" kern="0" dirty="0"/>
              <a:t>	1. Notification Reporting Entity section.</a:t>
            </a:r>
          </a:p>
          <a:p>
            <a:pPr marL="271463" lvl="1" indent="0">
              <a:buNone/>
              <a:defRPr/>
            </a:pPr>
            <a:r>
              <a:rPr lang="en-GB" sz="1200" kern="0" dirty="0"/>
              <a:t>	2. Designated Entity section with the list of DE(s) for which your user account is defined to be responsible to submit STS notifications on their behalf</a:t>
            </a:r>
          </a:p>
          <a:p>
            <a:pPr marL="271463" lvl="1" indent="0">
              <a:buNone/>
              <a:defRPr/>
            </a:pPr>
            <a:endParaRPr lang="en-GB" sz="100" kern="0" dirty="0"/>
          </a:p>
          <a:p>
            <a:pPr marL="271463" lvl="1" indent="0">
              <a:buNone/>
              <a:defRPr/>
            </a:pPr>
            <a:endParaRPr lang="en-GB" sz="1200" kern="0" dirty="0"/>
          </a:p>
          <a:p>
            <a:pPr marL="614363" lvl="1" indent="-342900">
              <a:defRPr/>
            </a:pPr>
            <a:r>
              <a:rPr lang="en-GB" sz="1400" kern="0" dirty="0"/>
              <a:t>On this page you can view the following buttons:</a:t>
            </a:r>
          </a:p>
          <a:p>
            <a:pPr marL="1014413" lvl="2" indent="-342900">
              <a:defRPr/>
            </a:pPr>
            <a:r>
              <a:rPr lang="en-GB" sz="1200" kern="0" dirty="0"/>
              <a:t>Edit email address (generic email address that will receive notifications from register system)</a:t>
            </a:r>
          </a:p>
          <a:p>
            <a:pPr marL="1014413" lvl="2" indent="-342900">
              <a:defRPr/>
            </a:pPr>
            <a:r>
              <a:rPr lang="en-GB" sz="1200" b="1" kern="0" dirty="0"/>
              <a:t>You must click on the ‘Assign designated entity’ button to define additional ‘Designated Entity’ </a:t>
            </a:r>
            <a:r>
              <a:rPr lang="en-GB" sz="1200" kern="0" dirty="0"/>
              <a:t>with</a:t>
            </a:r>
          </a:p>
          <a:p>
            <a:pPr marL="1471613" lvl="3" indent="-342900">
              <a:defRPr/>
            </a:pPr>
            <a:r>
              <a:rPr lang="en-GB" sz="1000" kern="0" dirty="0"/>
              <a:t>DE competent authority: Select the country of the DE</a:t>
            </a:r>
          </a:p>
          <a:p>
            <a:pPr marL="1471613" lvl="3" indent="-342900">
              <a:defRPr/>
            </a:pPr>
            <a:r>
              <a:rPr lang="en-GB" sz="1000" kern="0" dirty="0"/>
              <a:t>DE generic email address that will receive notifications from register system</a:t>
            </a:r>
          </a:p>
          <a:p>
            <a:pPr marL="1471613" lvl="3" indent="-342900">
              <a:defRPr/>
            </a:pPr>
            <a:r>
              <a:rPr lang="en-GB" sz="1000" kern="0" dirty="0"/>
              <a:t>DE start date/end date: Select the date from which/to which  your user account may act as the NRE for the DE.</a:t>
            </a:r>
          </a:p>
          <a:p>
            <a:pPr marL="1471613" lvl="3" indent="-342900">
              <a:defRPr/>
            </a:pPr>
            <a:r>
              <a:rPr lang="en-GB" sz="1000" kern="0" dirty="0"/>
              <a:t>‘Old NRE’ code: Select the code of the previously authorised NRE for the DE where necessary (optional field)</a:t>
            </a:r>
          </a:p>
          <a:p>
            <a:pPr marL="1014413" lvl="2" indent="-342900">
              <a:defRPr/>
            </a:pPr>
            <a:r>
              <a:rPr lang="en-GB" sz="1200" b="1" kern="0" dirty="0"/>
              <a:t>Submit updates</a:t>
            </a:r>
          </a:p>
          <a:p>
            <a:pPr marL="614363" lvl="1" indent="-342900">
              <a:defRPr/>
            </a:pPr>
            <a:endParaRPr lang="en-US" sz="1200" kern="0" dirty="0"/>
          </a:p>
          <a:p>
            <a:pPr marL="1928813" lvl="4" indent="-342900">
              <a:defRPr/>
            </a:pPr>
            <a:endParaRPr lang="en-US" sz="1200" kern="0" dirty="0"/>
          </a:p>
          <a:p>
            <a:pPr marL="1471613" lvl="3" indent="-342900">
              <a:defRPr/>
            </a:pPr>
            <a:endParaRPr lang="en-US" sz="1600" kern="0" dirty="0"/>
          </a:p>
        </p:txBody>
      </p:sp>
      <p:pic>
        <p:nvPicPr>
          <p:cNvPr id="2050" name="Picture 2">
            <a:extLst>
              <a:ext uri="{FF2B5EF4-FFF2-40B4-BE49-F238E27FC236}">
                <a16:creationId xmlns:a16="http://schemas.microsoft.com/office/drawing/2014/main" id="{8EE302A2-C8EA-40A3-A8A0-D244E0F5C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836713"/>
            <a:ext cx="3353498" cy="191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E49A9330-2701-4DC3-A2B6-0E19C9ECA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96" y="2912788"/>
            <a:ext cx="3620392" cy="345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7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4648-2B2D-4381-93C3-38A1A6B99841}"/>
              </a:ext>
            </a:extLst>
          </p:cNvPr>
          <p:cNvSpPr>
            <a:spLocks noGrp="1"/>
          </p:cNvSpPr>
          <p:nvPr>
            <p:ph type="title"/>
          </p:nvPr>
        </p:nvSpPr>
        <p:spPr>
          <a:xfrm>
            <a:off x="722313" y="4406900"/>
            <a:ext cx="7772400" cy="1362075"/>
          </a:xfrm>
        </p:spPr>
        <p:txBody>
          <a:bodyPr/>
          <a:lstStyle/>
          <a:p>
            <a:r>
              <a:rPr lang="en-GB" dirty="0"/>
              <a:t>SUBMISSION FEATURES</a:t>
            </a:r>
          </a:p>
        </p:txBody>
      </p:sp>
      <p:sp>
        <p:nvSpPr>
          <p:cNvPr id="3" name="Text Placeholder 2">
            <a:extLst>
              <a:ext uri="{FF2B5EF4-FFF2-40B4-BE49-F238E27FC236}">
                <a16:creationId xmlns:a16="http://schemas.microsoft.com/office/drawing/2014/main" id="{72AC6CB9-D4DF-46F7-960E-91268D20A7A2}"/>
              </a:ext>
            </a:extLst>
          </p:cNvPr>
          <p:cNvSpPr>
            <a:spLocks noGrp="1"/>
          </p:cNvSpPr>
          <p:nvPr>
            <p:ph type="body" idx="1"/>
          </p:nvPr>
        </p:nvSpPr>
        <p:spPr/>
        <p:txBody>
          <a:bodyPr/>
          <a:lstStyle/>
          <a:p>
            <a:r>
              <a:rPr lang="en-GB" dirty="0"/>
              <a:t>STSRE ESMA IT System Features</a:t>
            </a:r>
          </a:p>
        </p:txBody>
      </p:sp>
    </p:spTree>
    <p:extLst>
      <p:ext uri="{BB962C8B-B14F-4D97-AF65-F5344CB8AC3E}">
        <p14:creationId xmlns:p14="http://schemas.microsoft.com/office/powerpoint/2010/main" val="29668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for importing data through template </a:t>
            </a:r>
            <a:r>
              <a:rPr lang="en-US" dirty="0" err="1"/>
              <a:t>xls</a:t>
            </a:r>
            <a:r>
              <a:rPr lang="en-US" dirty="0"/>
              <a:t> file</a:t>
            </a:r>
          </a:p>
        </p:txBody>
      </p:sp>
      <p:sp>
        <p:nvSpPr>
          <p:cNvPr id="3" name="Content Placeholder 2"/>
          <p:cNvSpPr>
            <a:spLocks noGrp="1"/>
          </p:cNvSpPr>
          <p:nvPr>
            <p:ph idx="1"/>
          </p:nvPr>
        </p:nvSpPr>
        <p:spPr>
          <a:xfrm>
            <a:off x="179512" y="1020688"/>
            <a:ext cx="8800255" cy="5648672"/>
          </a:xfrm>
        </p:spPr>
        <p:txBody>
          <a:bodyPr/>
          <a:lstStyle/>
          <a:p>
            <a:pPr marL="614363" lvl="1" indent="-342900">
              <a:defRPr/>
            </a:pPr>
            <a:r>
              <a:rPr lang="en-US" sz="1600" dirty="0"/>
              <a:t>The system provides a specific feature for data submission through an external file (XLS format). This feature allows the NRE users to:</a:t>
            </a:r>
          </a:p>
          <a:p>
            <a:pPr marL="1014413" lvl="2" indent="-342900">
              <a:spcBef>
                <a:spcPts val="400"/>
              </a:spcBef>
              <a:defRPr/>
            </a:pPr>
            <a:r>
              <a:rPr lang="en-US" sz="1600" dirty="0"/>
              <a:t>Download the STS notification template through the Extranet:</a:t>
            </a:r>
          </a:p>
          <a:p>
            <a:pPr marL="1471613" lvl="3" indent="-342900">
              <a:defRPr/>
            </a:pPr>
            <a:r>
              <a:rPr lang="en-US" sz="1400" dirty="0"/>
              <a:t>The template is an XLS-based template different from the interim XLS template</a:t>
            </a:r>
          </a:p>
          <a:p>
            <a:pPr marL="1471613" lvl="3" indent="-342900">
              <a:defRPr/>
            </a:pPr>
            <a:r>
              <a:rPr lang="en-US" sz="1400" dirty="0"/>
              <a:t>Different template is available to be downloaded for each </a:t>
            </a:r>
            <a:r>
              <a:rPr lang="en-US" sz="1400" dirty="0" err="1"/>
              <a:t>securitisation</a:t>
            </a:r>
            <a:r>
              <a:rPr lang="en-US" sz="1400" dirty="0"/>
              <a:t> type</a:t>
            </a:r>
          </a:p>
          <a:p>
            <a:pPr marL="1014413" lvl="2" indent="-342900">
              <a:spcBef>
                <a:spcPts val="400"/>
              </a:spcBef>
              <a:defRPr/>
            </a:pPr>
            <a:r>
              <a:rPr lang="en-US" sz="1600" dirty="0"/>
              <a:t>Upload the populated template:</a:t>
            </a:r>
          </a:p>
          <a:p>
            <a:pPr marL="1471613" lvl="3" indent="-342900">
              <a:defRPr/>
            </a:pPr>
            <a:r>
              <a:rPr lang="en-US" sz="1400" dirty="0"/>
              <a:t>The NREs should populate the XLS file (locally) respecting the datatype of each element:</a:t>
            </a:r>
          </a:p>
          <a:p>
            <a:pPr marL="1928813" lvl="4" indent="-342900">
              <a:defRPr/>
            </a:pPr>
            <a:r>
              <a:rPr lang="en-US" sz="1400" dirty="0"/>
              <a:t>alphanumeric/ numeric, free text elements</a:t>
            </a:r>
          </a:p>
          <a:p>
            <a:pPr marL="1928813" lvl="4" indent="-342900">
              <a:defRPr/>
            </a:pPr>
            <a:r>
              <a:rPr lang="en-US" sz="1400" dirty="0"/>
              <a:t>date elements  (ISO format YYYY-MM-DD)</a:t>
            </a:r>
          </a:p>
          <a:p>
            <a:pPr marL="1928813" lvl="4" indent="-342900">
              <a:defRPr/>
            </a:pPr>
            <a:r>
              <a:rPr lang="en-US" sz="1400" dirty="0"/>
              <a:t>closed list value fields</a:t>
            </a:r>
          </a:p>
          <a:p>
            <a:pPr marL="1928813" lvl="4" indent="-342900">
              <a:defRPr/>
            </a:pPr>
            <a:r>
              <a:rPr lang="en-US" sz="1400" dirty="0"/>
              <a:t>repetitive fields (convention: value1;value2)</a:t>
            </a:r>
          </a:p>
          <a:p>
            <a:pPr marL="1928813" lvl="4" indent="-342900">
              <a:defRPr/>
            </a:pPr>
            <a:r>
              <a:rPr lang="en-US" sz="1400" i="1" dirty="0">
                <a:solidFill>
                  <a:srgbClr val="FF0000"/>
                </a:solidFill>
              </a:rPr>
              <a:t>Elements with incorrect or inconsistent format or inconsistent contents based on validation rules are highlighted in amber</a:t>
            </a:r>
          </a:p>
          <a:p>
            <a:pPr marL="1471613" lvl="3" indent="-342900">
              <a:defRPr/>
            </a:pPr>
            <a:r>
              <a:rPr lang="en-US" sz="1400" dirty="0"/>
              <a:t>The NREs should follow the file naming convention for each file to be uploaded, i.e.:</a:t>
            </a:r>
          </a:p>
          <a:p>
            <a:pPr marL="1928813" lvl="4" indent="-342900">
              <a:defRPr/>
            </a:pPr>
            <a:r>
              <a:rPr lang="en-US" sz="1300" dirty="0"/>
              <a:t>STSNotificationRecord_NonAbcp_Template.xlsx</a:t>
            </a:r>
          </a:p>
          <a:p>
            <a:pPr marL="1928813" lvl="4" indent="-342900">
              <a:defRPr/>
            </a:pPr>
            <a:r>
              <a:rPr lang="en-US" sz="1300" dirty="0"/>
              <a:t>STSNotificationRecord_Abcp_Template.xlsx</a:t>
            </a:r>
          </a:p>
          <a:p>
            <a:pPr marL="1928813" lvl="4" indent="-342900">
              <a:defRPr/>
            </a:pPr>
            <a:r>
              <a:rPr lang="en-US" sz="1300" dirty="0"/>
              <a:t>STSNotificationRecord_AbcpProgramme_Template.xlsx</a:t>
            </a:r>
          </a:p>
          <a:p>
            <a:pPr marL="614363" lvl="1" indent="-342900">
              <a:spcBef>
                <a:spcPts val="400"/>
              </a:spcBef>
              <a:defRPr/>
            </a:pPr>
            <a:r>
              <a:rPr lang="en-US" sz="1600" dirty="0"/>
              <a:t>Once submitted, the file is validated against a set of validation rules.</a:t>
            </a:r>
          </a:p>
          <a:p>
            <a:pPr marL="614363" lvl="1" indent="-342900">
              <a:spcBef>
                <a:spcPts val="400"/>
              </a:spcBef>
              <a:defRPr/>
            </a:pPr>
            <a:r>
              <a:rPr lang="en-US" sz="1600" dirty="0"/>
              <a:t>After successful validation a draft STS notification record is created which can be further edited before it is submitted as the final version of the STS notification.</a:t>
            </a:r>
          </a:p>
          <a:p>
            <a:pPr marL="614363" lvl="1" indent="-342900">
              <a:spcBef>
                <a:spcPts val="400"/>
              </a:spcBef>
              <a:defRPr/>
            </a:pPr>
            <a:r>
              <a:rPr lang="en-US" sz="1600" dirty="0">
                <a:solidFill>
                  <a:srgbClr val="FF0000"/>
                </a:solidFill>
              </a:rPr>
              <a:t>Securitisation is made available at the public list only after the successful final submission</a:t>
            </a:r>
          </a:p>
          <a:p>
            <a:pPr marL="271463" lvl="1" indent="0">
              <a:buNone/>
              <a:defRPr/>
            </a:pPr>
            <a:endParaRPr lang="en-US" sz="1600" dirty="0">
              <a:solidFill>
                <a:srgbClr val="FF0000"/>
              </a:solidFill>
            </a:endParaRPr>
          </a:p>
          <a:p>
            <a:pPr marL="271463" lvl="1" indent="0">
              <a:buNone/>
              <a:defRPr/>
            </a:pPr>
            <a:endParaRPr lang="en-US" sz="1600" dirty="0">
              <a:solidFill>
                <a:srgbClr val="FF0000"/>
              </a:solidFill>
            </a:endParaRPr>
          </a:p>
          <a:p>
            <a:pPr marL="271463" lvl="1" indent="0">
              <a:buNone/>
              <a:defRPr/>
            </a:pPr>
            <a:endParaRPr lang="en-US" sz="1600" dirty="0">
              <a:solidFill>
                <a:srgbClr val="FF0000"/>
              </a:solidFill>
            </a:endParaRPr>
          </a:p>
          <a:p>
            <a:pPr marL="271463" lvl="1" indent="0">
              <a:buNone/>
              <a:defRPr/>
            </a:pPr>
            <a:endParaRPr lang="en-US" sz="1600" dirty="0">
              <a:solidFill>
                <a:srgbClr val="FF0000"/>
              </a:solidFill>
            </a:endParaRPr>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13</a:t>
            </a:fld>
            <a:endParaRPr lang="de-DE" dirty="0"/>
          </a:p>
        </p:txBody>
      </p:sp>
    </p:spTree>
    <p:extLst>
      <p:ext uri="{BB962C8B-B14F-4D97-AF65-F5344CB8AC3E}">
        <p14:creationId xmlns:p14="http://schemas.microsoft.com/office/powerpoint/2010/main" val="255518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STS notifications to be resubmitted</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14</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467544" y="1223167"/>
            <a:ext cx="8402067" cy="49640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US" sz="1600" kern="0" dirty="0"/>
              <a:t>Current STS notifications already submitted to ESMA cannot be automatically migrated into the new STS register as the structures of the interim and final templates are not compatible</a:t>
            </a:r>
          </a:p>
          <a:p>
            <a:pPr marL="614363" lvl="1" indent="-342900">
              <a:spcBef>
                <a:spcPts val="600"/>
              </a:spcBef>
              <a:defRPr/>
            </a:pPr>
            <a:r>
              <a:rPr lang="en-US" sz="1600" kern="0" dirty="0"/>
              <a:t>All outstanding STS notifications available at the interim </a:t>
            </a:r>
            <a:r>
              <a:rPr lang="en-GB" sz="1600" kern="0" dirty="0"/>
              <a:t>list of notified STS securitisations </a:t>
            </a:r>
            <a:r>
              <a:rPr lang="en-US" sz="1600" kern="0" dirty="0"/>
              <a:t>should be notified again at the new STS register using the new templates</a:t>
            </a:r>
          </a:p>
          <a:p>
            <a:pPr marL="614363" lvl="1" indent="-342900">
              <a:spcBef>
                <a:spcPts val="600"/>
              </a:spcBef>
              <a:defRPr/>
            </a:pPr>
            <a:r>
              <a:rPr lang="en-US" sz="1600" kern="0" dirty="0"/>
              <a:t>The initial notification date for both private and public securitisations as well as the </a:t>
            </a:r>
            <a:r>
              <a:rPr lang="en-US" sz="1600" kern="0" dirty="0" err="1"/>
              <a:t>anonymised</a:t>
            </a:r>
            <a:r>
              <a:rPr lang="en-US" sz="1600" kern="0" dirty="0"/>
              <a:t> unique identifier for private securitisations will be kept unchanged and automatically retrieved from the initial submission based on the STS notification identifier (STSS3/STSAT3)</a:t>
            </a:r>
          </a:p>
          <a:p>
            <a:pPr marL="1014413" lvl="2" indent="-342900">
              <a:spcBef>
                <a:spcPts val="600"/>
              </a:spcBef>
              <a:defRPr/>
            </a:pPr>
            <a:r>
              <a:rPr lang="en-US" sz="1600" kern="0" dirty="0"/>
              <a:t>The STS notification identifier is equal to the 27-characters </a:t>
            </a:r>
            <a:r>
              <a:rPr lang="en-US" sz="1600" kern="0" dirty="0" err="1"/>
              <a:t>securitisation</a:t>
            </a:r>
            <a:r>
              <a:rPr lang="en-US" sz="1600" kern="0" dirty="0"/>
              <a:t> identifier</a:t>
            </a:r>
          </a:p>
          <a:p>
            <a:pPr marL="1014413" lvl="2" indent="-342900">
              <a:spcBef>
                <a:spcPts val="600"/>
              </a:spcBef>
              <a:defRPr/>
            </a:pPr>
            <a:r>
              <a:rPr lang="en-US" sz="1600" kern="0" dirty="0"/>
              <a:t>Only exception is for ABCP transactions with co-funding structures for which ESMA will provide a 29-characters identifier</a:t>
            </a:r>
          </a:p>
          <a:p>
            <a:pPr marL="1585913" lvl="4" indent="0">
              <a:buNone/>
              <a:defRPr/>
            </a:pPr>
            <a:endParaRPr lang="en-US" sz="1400" kern="0" dirty="0"/>
          </a:p>
          <a:p>
            <a:pPr marL="1928813" lvl="4" indent="-342900">
              <a:defRPr/>
            </a:pPr>
            <a:endParaRPr lang="en-US" sz="1400" kern="0" dirty="0"/>
          </a:p>
          <a:p>
            <a:pPr marL="1471613" lvl="3" indent="-342900">
              <a:defRPr/>
            </a:pPr>
            <a:endParaRPr lang="en-US" sz="1600" kern="0" dirty="0"/>
          </a:p>
        </p:txBody>
      </p:sp>
    </p:spTree>
    <p:extLst>
      <p:ext uri="{BB962C8B-B14F-4D97-AF65-F5344CB8AC3E}">
        <p14:creationId xmlns:p14="http://schemas.microsoft.com/office/powerpoint/2010/main" val="136210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STS notification record</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15</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2" y="1196752"/>
            <a:ext cx="4841033" cy="50405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After accessing the STSRE Register, you must click on the “STS notification records” tab and the “Upload draft STS notifications” option in order to access the “Upload draft STS Notification” page. </a:t>
            </a:r>
          </a:p>
          <a:p>
            <a:pPr marL="614363" lvl="1" indent="-342900">
              <a:defRPr/>
            </a:pPr>
            <a:endParaRPr lang="en-GB" sz="700" kern="0" dirty="0"/>
          </a:p>
          <a:p>
            <a:pPr marL="614363" lvl="1" indent="-342900">
              <a:defRPr/>
            </a:pPr>
            <a:endParaRPr lang="en-GB" sz="1400" kern="0" dirty="0"/>
          </a:p>
          <a:p>
            <a:pPr marL="614363" lvl="1" indent="-342900">
              <a:defRPr/>
            </a:pPr>
            <a:endParaRPr lang="en-GB" sz="1400" kern="0" dirty="0"/>
          </a:p>
          <a:p>
            <a:pPr marL="614363" lvl="1" indent="-342900">
              <a:defRPr/>
            </a:pPr>
            <a:r>
              <a:rPr lang="en-GB" sz="1400" kern="0" dirty="0"/>
              <a:t>In order to import a (new) draft STS notification record you must follow the below steps:</a:t>
            </a:r>
          </a:p>
          <a:p>
            <a:pPr marL="271463" lvl="1" indent="0">
              <a:buNone/>
              <a:defRPr/>
            </a:pPr>
            <a:r>
              <a:rPr lang="en-GB" sz="1200" kern="0" dirty="0"/>
              <a:t>	1. Click on the “Choose file” button.</a:t>
            </a:r>
          </a:p>
          <a:p>
            <a:pPr marL="271463" lvl="1" indent="0">
              <a:buNone/>
              <a:defRPr/>
            </a:pPr>
            <a:r>
              <a:rPr lang="en-GB" sz="1200" kern="0" dirty="0"/>
              <a:t>	2. Select the .xlsx file s/he wishes to upload. T</a:t>
            </a:r>
            <a:r>
              <a:rPr lang="en-US" sz="1200" dirty="0"/>
              <a:t>he file naming convention for each file should be followed: </a:t>
            </a:r>
          </a:p>
          <a:p>
            <a:pPr marL="1300163" lvl="3" indent="-171450">
              <a:buFont typeface="Wingdings" panose="05000000000000000000" pitchFamily="2" charset="2"/>
              <a:buChar char="§"/>
              <a:defRPr/>
            </a:pPr>
            <a:r>
              <a:rPr lang="en-US" sz="1000" kern="0" dirty="0"/>
              <a:t>STSNotificationRecord_NonAbcp_Template.xlsx</a:t>
            </a:r>
          </a:p>
          <a:p>
            <a:pPr marL="1300163" lvl="3" indent="-171450">
              <a:buFont typeface="Wingdings" panose="05000000000000000000" pitchFamily="2" charset="2"/>
              <a:buChar char="§"/>
              <a:defRPr/>
            </a:pPr>
            <a:r>
              <a:rPr lang="en-US" sz="1000" kern="0" dirty="0"/>
              <a:t>STSNotificationRecord_Abcp_Template.xlsx</a:t>
            </a:r>
          </a:p>
          <a:p>
            <a:pPr marL="1300163" lvl="3" indent="-171450">
              <a:buFont typeface="Wingdings" panose="05000000000000000000" pitchFamily="2" charset="2"/>
              <a:buChar char="§"/>
              <a:defRPr/>
            </a:pPr>
            <a:r>
              <a:rPr lang="en-US" sz="1000" kern="0" dirty="0"/>
              <a:t>STSNotificationRecord_AbcpProgramme_Template.xlsx</a:t>
            </a:r>
          </a:p>
          <a:p>
            <a:pPr marL="271463" lvl="1" indent="0">
              <a:buNone/>
              <a:defRPr/>
            </a:pPr>
            <a:r>
              <a:rPr lang="en-GB" sz="1200" kern="0" dirty="0"/>
              <a:t>	3. Click on the “Upload” button</a:t>
            </a:r>
          </a:p>
          <a:p>
            <a:pPr marL="271463" lvl="1" indent="0">
              <a:buNone/>
              <a:defRPr/>
            </a:pPr>
            <a:endParaRPr lang="en-GB" sz="100" kern="0" dirty="0"/>
          </a:p>
          <a:p>
            <a:pPr marL="271463" lvl="1" indent="0">
              <a:buNone/>
              <a:defRPr/>
            </a:pPr>
            <a:endParaRPr lang="en-GB" sz="1200" kern="0" dirty="0"/>
          </a:p>
          <a:p>
            <a:pPr marL="614363" lvl="1" indent="-342900">
              <a:defRPr/>
            </a:pPr>
            <a:r>
              <a:rPr lang="en-GB" sz="1400" kern="0" dirty="0"/>
              <a:t>Upon clicking on the “Upload” button, the system will present a confirmation message that the request was successfully submitted.</a:t>
            </a:r>
          </a:p>
          <a:p>
            <a:pPr marL="614363" lvl="1" indent="-342900">
              <a:defRPr/>
            </a:pPr>
            <a:r>
              <a:rPr lang="en-GB" sz="1400" kern="0" dirty="0"/>
              <a:t>Error messages are displayed when:</a:t>
            </a:r>
          </a:p>
          <a:p>
            <a:pPr marL="684000" lvl="2" indent="-180000">
              <a:defRPr/>
            </a:pPr>
            <a:r>
              <a:rPr lang="en-GB" sz="1000" kern="0" dirty="0"/>
              <a:t>Naming convention is not followed</a:t>
            </a:r>
          </a:p>
          <a:p>
            <a:pPr marL="792000" lvl="2" indent="-342900">
              <a:defRPr/>
            </a:pPr>
            <a:endParaRPr lang="en-GB" sz="1050" kern="0" dirty="0"/>
          </a:p>
          <a:p>
            <a:pPr marL="684000" lvl="2" indent="-180000">
              <a:spcBef>
                <a:spcPts val="1200"/>
              </a:spcBef>
              <a:defRPr/>
            </a:pPr>
            <a:r>
              <a:rPr lang="en-GB" sz="1000" kern="0" dirty="0"/>
              <a:t>Structure of the file is incorrect ( no change at the header and field names)</a:t>
            </a:r>
          </a:p>
          <a:p>
            <a:pPr marL="271463" lvl="1" indent="0">
              <a:buNone/>
              <a:defRPr/>
            </a:pPr>
            <a:endParaRPr lang="en-GB" sz="1100" kern="0" dirty="0"/>
          </a:p>
          <a:p>
            <a:pPr marL="614363" lvl="1" indent="-342900">
              <a:defRPr/>
            </a:pPr>
            <a:endParaRPr lang="en-US" sz="1200" kern="0" dirty="0"/>
          </a:p>
          <a:p>
            <a:pPr marL="1928813" lvl="4" indent="-342900">
              <a:defRPr/>
            </a:pPr>
            <a:endParaRPr lang="en-US" sz="1200" kern="0" dirty="0"/>
          </a:p>
          <a:p>
            <a:pPr marL="1471613" lvl="3" indent="-342900">
              <a:defRPr/>
            </a:pPr>
            <a:endParaRPr lang="en-US" sz="1600" kern="0" dirty="0"/>
          </a:p>
        </p:txBody>
      </p:sp>
      <p:pic>
        <p:nvPicPr>
          <p:cNvPr id="2051" name="Picture 3">
            <a:extLst>
              <a:ext uri="{FF2B5EF4-FFF2-40B4-BE49-F238E27FC236}">
                <a16:creationId xmlns:a16="http://schemas.microsoft.com/office/drawing/2014/main" id="{9AE70FC8-D8F5-4888-8004-A7EF4CA02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546" y="908720"/>
            <a:ext cx="3831704" cy="178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a:extLst>
              <a:ext uri="{FF2B5EF4-FFF2-40B4-BE49-F238E27FC236}">
                <a16:creationId xmlns:a16="http://schemas.microsoft.com/office/drawing/2014/main" id="{3E6AA0EF-EBE6-427B-B94B-4AAB972C3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189" y="2708920"/>
            <a:ext cx="4190315" cy="205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a:extLst>
              <a:ext uri="{FF2B5EF4-FFF2-40B4-BE49-F238E27FC236}">
                <a16:creationId xmlns:a16="http://schemas.microsoft.com/office/drawing/2014/main" id="{AE02B22F-3624-4B88-9640-097DDC0ABF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564" y="4655193"/>
            <a:ext cx="3816424" cy="189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AFAC04C-496C-4816-B624-202474F7C1CF}"/>
              </a:ext>
            </a:extLst>
          </p:cNvPr>
          <p:cNvPicPr>
            <a:picLocks noChangeAspect="1"/>
          </p:cNvPicPr>
          <p:nvPr/>
        </p:nvPicPr>
        <p:blipFill>
          <a:blip r:embed="rId6"/>
          <a:stretch>
            <a:fillRect/>
          </a:stretch>
        </p:blipFill>
        <p:spPr>
          <a:xfrm>
            <a:off x="1014826" y="6469592"/>
            <a:ext cx="4005720" cy="270459"/>
          </a:xfrm>
          <a:prstGeom prst="rect">
            <a:avLst/>
          </a:prstGeom>
        </p:spPr>
      </p:pic>
      <p:pic>
        <p:nvPicPr>
          <p:cNvPr id="10" name="Picture 9">
            <a:extLst>
              <a:ext uri="{FF2B5EF4-FFF2-40B4-BE49-F238E27FC236}">
                <a16:creationId xmlns:a16="http://schemas.microsoft.com/office/drawing/2014/main" id="{AEED0A41-9D9D-4174-AF39-2C96E9C9FC97}"/>
              </a:ext>
            </a:extLst>
          </p:cNvPr>
          <p:cNvPicPr>
            <a:picLocks noChangeAspect="1"/>
          </p:cNvPicPr>
          <p:nvPr/>
        </p:nvPicPr>
        <p:blipFill>
          <a:blip r:embed="rId7"/>
          <a:stretch>
            <a:fillRect/>
          </a:stretch>
        </p:blipFill>
        <p:spPr>
          <a:xfrm>
            <a:off x="1027236" y="5918442"/>
            <a:ext cx="2458348" cy="271561"/>
          </a:xfrm>
          <a:prstGeom prst="rect">
            <a:avLst/>
          </a:prstGeom>
        </p:spPr>
      </p:pic>
    </p:spTree>
    <p:extLst>
      <p:ext uri="{BB962C8B-B14F-4D97-AF65-F5344CB8AC3E}">
        <p14:creationId xmlns:p14="http://schemas.microsoft.com/office/powerpoint/2010/main" val="107677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draft STS notification</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16</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3" y="1196752"/>
            <a:ext cx="4709358" cy="50405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After successful request, the imported file is accessible through the “Search draft STS notification records” page. You must click on the “STS notification records” tab and the ‘Draft STS notifications’ option in order to access the “Draft STS Notification records” page. </a:t>
            </a:r>
          </a:p>
          <a:p>
            <a:pPr marL="614363" lvl="1" indent="-342900">
              <a:defRPr/>
            </a:pPr>
            <a:endParaRPr lang="en-GB" sz="1400" kern="0" dirty="0"/>
          </a:p>
          <a:p>
            <a:pPr marL="614363" lvl="1" indent="-342900">
              <a:defRPr/>
            </a:pPr>
            <a:endParaRPr lang="en-GB" sz="1400" kern="0" dirty="0"/>
          </a:p>
          <a:p>
            <a:pPr marL="614363" lvl="1" indent="-342900">
              <a:defRPr/>
            </a:pPr>
            <a:r>
              <a:rPr lang="en-GB" sz="1400" kern="0" dirty="0"/>
              <a:t>A filtering section is available, assisting the user in having access to specific records after clicking on the “SEARCH” button</a:t>
            </a:r>
            <a:endParaRPr lang="en-GB" sz="1200" kern="0" dirty="0"/>
          </a:p>
          <a:p>
            <a:pPr marL="957263" lvl="2">
              <a:defRPr/>
            </a:pPr>
            <a:r>
              <a:rPr lang="en-GB" sz="1200" kern="0" dirty="0"/>
              <a:t>Securitisation ID: Enter the Securitisation ID</a:t>
            </a:r>
          </a:p>
          <a:p>
            <a:pPr marL="957263" lvl="2">
              <a:defRPr/>
            </a:pPr>
            <a:r>
              <a:rPr lang="en-GB" sz="1200" kern="0" dirty="0"/>
              <a:t>Securitisation classification</a:t>
            </a:r>
          </a:p>
          <a:p>
            <a:pPr marL="1414463" lvl="3">
              <a:defRPr/>
            </a:pPr>
            <a:r>
              <a:rPr lang="en-GB" sz="1100" kern="0" dirty="0"/>
              <a:t>Non-ABCP securitisation</a:t>
            </a:r>
          </a:p>
          <a:p>
            <a:pPr marL="1414463" lvl="3">
              <a:defRPr/>
            </a:pPr>
            <a:r>
              <a:rPr lang="en-GB" sz="1100" kern="0" dirty="0"/>
              <a:t>ABCP securitisation</a:t>
            </a:r>
          </a:p>
          <a:p>
            <a:pPr marL="1414463" lvl="3">
              <a:defRPr/>
            </a:pPr>
            <a:r>
              <a:rPr lang="en-GB" sz="1100" kern="0" dirty="0"/>
              <a:t>ABCP programme</a:t>
            </a:r>
          </a:p>
          <a:p>
            <a:pPr marL="957263" lvl="2">
              <a:defRPr/>
            </a:pPr>
            <a:r>
              <a:rPr lang="en-GB" sz="1200" kern="0" dirty="0"/>
              <a:t>Last notification date (</a:t>
            </a:r>
            <a:r>
              <a:rPr lang="en-GB" sz="1000" kern="0" dirty="0"/>
              <a:t>From/To)</a:t>
            </a:r>
          </a:p>
          <a:p>
            <a:pPr marL="271463" lvl="1" indent="0">
              <a:buNone/>
              <a:defRPr/>
            </a:pPr>
            <a:endParaRPr lang="en-GB" sz="1200" kern="0" dirty="0"/>
          </a:p>
          <a:p>
            <a:pPr marL="614363" lvl="1" indent="-342900">
              <a:defRPr/>
            </a:pPr>
            <a:r>
              <a:rPr lang="en-GB" sz="1400" kern="0" dirty="0"/>
              <a:t>The system displays the search results that correspond to the provided search criteria and correspond to the access permissions corresponding to your user account</a:t>
            </a:r>
          </a:p>
          <a:p>
            <a:pPr marL="271463" lvl="1" indent="0">
              <a:buNone/>
              <a:defRPr/>
            </a:pPr>
            <a:r>
              <a:rPr lang="en-GB" sz="1200" i="1" kern="0" dirty="0"/>
              <a:t>The search results are by default sorted on ‘Last notification date’ in descending order. </a:t>
            </a:r>
          </a:p>
          <a:p>
            <a:pPr marL="614363" lvl="1" indent="-342900">
              <a:defRPr/>
            </a:pPr>
            <a:endParaRPr lang="en-GB" sz="1200" kern="0" dirty="0"/>
          </a:p>
          <a:p>
            <a:pPr marL="614363" lvl="1" indent="-342900">
              <a:defRPr/>
            </a:pPr>
            <a:endParaRPr lang="en-US" sz="1200" kern="0" dirty="0"/>
          </a:p>
          <a:p>
            <a:pPr marL="1928813" lvl="4" indent="-342900">
              <a:defRPr/>
            </a:pPr>
            <a:endParaRPr lang="en-US" sz="1200" kern="0" dirty="0"/>
          </a:p>
          <a:p>
            <a:pPr marL="1471613" lvl="3" indent="-342900">
              <a:defRPr/>
            </a:pPr>
            <a:endParaRPr lang="en-US" sz="1600" kern="0" dirty="0"/>
          </a:p>
        </p:txBody>
      </p:sp>
      <p:pic>
        <p:nvPicPr>
          <p:cNvPr id="3074" name="Picture 2">
            <a:extLst>
              <a:ext uri="{FF2B5EF4-FFF2-40B4-BE49-F238E27FC236}">
                <a16:creationId xmlns:a16="http://schemas.microsoft.com/office/drawing/2014/main" id="{733C1DEE-ED73-4BE0-8356-2D11747E21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903" y="919161"/>
            <a:ext cx="3547755"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56E31072-7F2C-4D79-A2E8-E24C8C81B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412" y="2775435"/>
            <a:ext cx="3074735" cy="381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78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draft STS notification as final</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17</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3" y="1196752"/>
            <a:ext cx="4709358" cy="50405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The search results table contains Actions column: </a:t>
            </a:r>
          </a:p>
          <a:p>
            <a:pPr marL="1014413" lvl="2" indent="-342900">
              <a:defRPr/>
            </a:pPr>
            <a:r>
              <a:rPr lang="en-GB" sz="1400" kern="0" dirty="0"/>
              <a:t>Access draft STS notification record to access the STS notification record entry form, prefilled based on the values provided.</a:t>
            </a:r>
          </a:p>
          <a:p>
            <a:pPr marL="1014413" lvl="2" indent="-342900">
              <a:defRPr/>
            </a:pPr>
            <a:r>
              <a:rPr lang="en-GB" sz="1400" kern="0" dirty="0"/>
              <a:t>Delete draft STS notification record (for draft notifications that may be useless).</a:t>
            </a:r>
          </a:p>
          <a:p>
            <a:pPr marL="271463" lvl="1" indent="0">
              <a:buNone/>
              <a:defRPr/>
            </a:pPr>
            <a:endParaRPr lang="en-GB" sz="1400" kern="0" dirty="0"/>
          </a:p>
          <a:p>
            <a:pPr marL="614363" lvl="1" indent="-342900">
              <a:defRPr/>
            </a:pPr>
            <a:r>
              <a:rPr lang="en-GB" sz="1400" kern="0" dirty="0"/>
              <a:t>After accessing the draft notification, you can view and edit the editable details of the selected draft STS notification record</a:t>
            </a:r>
            <a:endParaRPr lang="en-GB" sz="1200" kern="0" dirty="0"/>
          </a:p>
          <a:p>
            <a:pPr marL="271463" lvl="1" indent="0">
              <a:buNone/>
              <a:defRPr/>
            </a:pPr>
            <a:endParaRPr lang="en-GB" sz="1200" kern="0" dirty="0"/>
          </a:p>
          <a:p>
            <a:pPr marL="614363" lvl="1" indent="-342900">
              <a:defRPr/>
            </a:pPr>
            <a:r>
              <a:rPr lang="en-GB" sz="1400" kern="0" dirty="0"/>
              <a:t>Click on the “Submit” button</a:t>
            </a:r>
          </a:p>
          <a:p>
            <a:pPr marL="271463" lvl="1" indent="0">
              <a:buNone/>
              <a:defRPr/>
            </a:pPr>
            <a:r>
              <a:rPr lang="en-GB" sz="1200" kern="0" dirty="0"/>
              <a:t>Upon clicking on the “SUBMIT” button, the system will present:</a:t>
            </a:r>
          </a:p>
          <a:p>
            <a:pPr marL="842963" lvl="2" indent="-171450">
              <a:defRPr/>
            </a:pPr>
            <a:r>
              <a:rPr lang="en-GB" sz="1200" kern="0" dirty="0"/>
              <a:t>a confirmation message that the request has been successfully submitted where all real time validation rules are successfully checked</a:t>
            </a:r>
          </a:p>
          <a:p>
            <a:pPr marL="842963" lvl="2" indent="-171450">
              <a:defRPr/>
            </a:pPr>
            <a:endParaRPr lang="en-GB" sz="1200" kern="0" dirty="0"/>
          </a:p>
          <a:p>
            <a:pPr marL="842963" lvl="2" indent="-171450">
              <a:defRPr/>
            </a:pPr>
            <a:r>
              <a:rPr lang="en-GB" sz="1200" kern="0" dirty="0"/>
              <a:t>The list of errors triggered by the real time validation rules where at least one real time validation rule generates an error</a:t>
            </a:r>
          </a:p>
          <a:p>
            <a:pPr marL="1300163" lvl="3" indent="-171450">
              <a:buFont typeface="Wingdings" panose="05000000000000000000" pitchFamily="2" charset="2"/>
              <a:buChar char="à"/>
              <a:defRPr/>
            </a:pPr>
            <a:r>
              <a:rPr lang="en-GB" sz="1000" kern="0" dirty="0"/>
              <a:t>The errors are self explanatory and have to be corrected before resubmission</a:t>
            </a:r>
          </a:p>
          <a:p>
            <a:pPr marL="1300163" lvl="3" indent="-171450">
              <a:buFont typeface="Wingdings" panose="05000000000000000000" pitchFamily="2" charset="2"/>
              <a:buChar char="à"/>
              <a:defRPr/>
            </a:pPr>
            <a:endParaRPr lang="en-US" sz="1000" kern="0" dirty="0"/>
          </a:p>
          <a:p>
            <a:pPr marL="1928813" lvl="4" indent="-342900">
              <a:defRPr/>
            </a:pPr>
            <a:endParaRPr lang="en-US" sz="1200" kern="0" dirty="0"/>
          </a:p>
          <a:p>
            <a:pPr marL="1471613" lvl="3" indent="-342900">
              <a:defRPr/>
            </a:pPr>
            <a:endParaRPr lang="en-US" sz="1600" kern="0" dirty="0"/>
          </a:p>
        </p:txBody>
      </p:sp>
      <p:pic>
        <p:nvPicPr>
          <p:cNvPr id="4098" name="Picture 1">
            <a:extLst>
              <a:ext uri="{FF2B5EF4-FFF2-40B4-BE49-F238E27FC236}">
                <a16:creationId xmlns:a16="http://schemas.microsoft.com/office/drawing/2014/main" id="{CD24D5AE-CC2B-41C6-B68D-D7AB5369E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234" y="1124744"/>
            <a:ext cx="423135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CDA0B4E-CD23-4830-86E0-F89B21924CA0}"/>
              </a:ext>
            </a:extLst>
          </p:cNvPr>
          <p:cNvPicPr>
            <a:picLocks noChangeAspect="1"/>
          </p:cNvPicPr>
          <p:nvPr/>
        </p:nvPicPr>
        <p:blipFill>
          <a:blip r:embed="rId4"/>
          <a:stretch>
            <a:fillRect/>
          </a:stretch>
        </p:blipFill>
        <p:spPr>
          <a:xfrm>
            <a:off x="5271903" y="3645024"/>
            <a:ext cx="3862205" cy="1175454"/>
          </a:xfrm>
          <a:prstGeom prst="rect">
            <a:avLst/>
          </a:prstGeom>
        </p:spPr>
      </p:pic>
      <p:pic>
        <p:nvPicPr>
          <p:cNvPr id="9" name="Picture 8">
            <a:extLst>
              <a:ext uri="{FF2B5EF4-FFF2-40B4-BE49-F238E27FC236}">
                <a16:creationId xmlns:a16="http://schemas.microsoft.com/office/drawing/2014/main" id="{1D0D7BC9-C6B8-4000-9F81-1B0233F2E786}"/>
              </a:ext>
            </a:extLst>
          </p:cNvPr>
          <p:cNvPicPr>
            <a:picLocks noChangeAspect="1"/>
          </p:cNvPicPr>
          <p:nvPr/>
        </p:nvPicPr>
        <p:blipFill>
          <a:blip r:embed="rId5"/>
          <a:stretch>
            <a:fillRect/>
          </a:stretch>
        </p:blipFill>
        <p:spPr>
          <a:xfrm>
            <a:off x="5271902" y="4864479"/>
            <a:ext cx="3862205" cy="1424892"/>
          </a:xfrm>
          <a:prstGeom prst="rect">
            <a:avLst/>
          </a:prstGeom>
        </p:spPr>
      </p:pic>
    </p:spTree>
    <p:extLst>
      <p:ext uri="{BB962C8B-B14F-4D97-AF65-F5344CB8AC3E}">
        <p14:creationId xmlns:p14="http://schemas.microsoft.com/office/powerpoint/2010/main" val="321580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STS notification submitted as final</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18</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2" y="1124744"/>
            <a:ext cx="4968551" cy="5472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When the “SUBMIT” request has been successfully submitted, you have to check whether the notification was accepted by the system against the set of validation rules</a:t>
            </a:r>
          </a:p>
          <a:p>
            <a:pPr marL="614363" lvl="1" indent="-342900">
              <a:defRPr/>
            </a:pPr>
            <a:r>
              <a:rPr lang="en-GB" sz="1400" kern="0" dirty="0"/>
              <a:t>You must click on the “Errors on STS Notification records” tab to access the “Errors on STS Notification records” page and search information on:</a:t>
            </a:r>
          </a:p>
          <a:p>
            <a:pPr marL="1014413" lvl="2" indent="-342900">
              <a:defRPr/>
            </a:pPr>
            <a:r>
              <a:rPr lang="en-GB" sz="1400" kern="0" dirty="0"/>
              <a:t>failed submissions</a:t>
            </a:r>
          </a:p>
          <a:p>
            <a:pPr marL="1014413" lvl="2" indent="-342900">
              <a:defRPr/>
            </a:pPr>
            <a:r>
              <a:rPr lang="en-GB" sz="1400" kern="0" dirty="0"/>
              <a:t>accepted submissions with warnings</a:t>
            </a:r>
          </a:p>
          <a:p>
            <a:pPr marL="614363" lvl="1" indent="-342900">
              <a:defRPr/>
            </a:pPr>
            <a:endParaRPr lang="en-GB" sz="900" kern="0" dirty="0"/>
          </a:p>
          <a:p>
            <a:pPr marL="614363" lvl="1" indent="-342900">
              <a:defRPr/>
            </a:pPr>
            <a:r>
              <a:rPr lang="en-GB" sz="1400" kern="0" dirty="0"/>
              <a:t>A filtering section is available, assisting the users in having access to specific errors on STS notification records</a:t>
            </a:r>
          </a:p>
          <a:p>
            <a:pPr marL="614363" lvl="1" indent="-342900">
              <a:defRPr/>
            </a:pPr>
            <a:endParaRPr lang="en-GB" sz="700" kern="0" dirty="0"/>
          </a:p>
          <a:p>
            <a:pPr marL="614363" lvl="1" indent="-342900">
              <a:defRPr/>
            </a:pPr>
            <a:r>
              <a:rPr lang="en-GB" sz="1400" kern="0" dirty="0"/>
              <a:t>After having clicked on the “SEARCH” button, the system displays the search results</a:t>
            </a:r>
            <a:endParaRPr lang="en-GB" sz="1200" kern="0" dirty="0"/>
          </a:p>
          <a:p>
            <a:pPr marL="614363" lvl="1" indent="-342900">
              <a:defRPr/>
            </a:pPr>
            <a:r>
              <a:rPr lang="en-GB" sz="1400" kern="0" dirty="0"/>
              <a:t>You will have to check:</a:t>
            </a:r>
          </a:p>
          <a:p>
            <a:pPr marL="1014413" lvl="2" indent="-342900">
              <a:defRPr/>
            </a:pPr>
            <a:r>
              <a:rPr lang="en-GB" sz="1400" kern="0" dirty="0">
                <a:solidFill>
                  <a:srgbClr val="FF0000"/>
                </a:solidFill>
              </a:rPr>
              <a:t>the content errors to fix the issues that prevent the successful submission</a:t>
            </a:r>
          </a:p>
          <a:p>
            <a:pPr marL="1014413" lvl="2" indent="-342900">
              <a:defRPr/>
            </a:pPr>
            <a:r>
              <a:rPr lang="en-GB" sz="1400" kern="0" dirty="0"/>
              <a:t>the warnings and fix any issue that would be necessary to correct</a:t>
            </a:r>
            <a:endParaRPr lang="en-US" sz="1200" kern="0" dirty="0"/>
          </a:p>
          <a:p>
            <a:pPr marL="614363" lvl="1" indent="-342900">
              <a:defRPr/>
            </a:pPr>
            <a:r>
              <a:rPr lang="en-US" sz="1400" kern="0" dirty="0"/>
              <a:t>A notification email </a:t>
            </a:r>
            <a:r>
              <a:rPr lang="en-US" sz="1400" kern="0" dirty="0" err="1"/>
              <a:t>summarising</a:t>
            </a:r>
            <a:r>
              <a:rPr lang="en-US" sz="1400" kern="0" dirty="0"/>
              <a:t> the content errors and warnings is also sent to the business email address configured for the reporting entity</a:t>
            </a:r>
          </a:p>
        </p:txBody>
      </p:sp>
      <p:pic>
        <p:nvPicPr>
          <p:cNvPr id="5122" name="Picture 2">
            <a:extLst>
              <a:ext uri="{FF2B5EF4-FFF2-40B4-BE49-F238E27FC236}">
                <a16:creationId xmlns:a16="http://schemas.microsoft.com/office/drawing/2014/main" id="{346BE933-1497-4C52-8752-4F5D7BB848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501" y="908720"/>
            <a:ext cx="4146183" cy="195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DB562CA-0645-4766-A5D9-0992D4A2542F}"/>
              </a:ext>
            </a:extLst>
          </p:cNvPr>
          <p:cNvPicPr>
            <a:picLocks noChangeAspect="1"/>
          </p:cNvPicPr>
          <p:nvPr/>
        </p:nvPicPr>
        <p:blipFill>
          <a:blip r:embed="rId4"/>
          <a:stretch>
            <a:fillRect/>
          </a:stretch>
        </p:blipFill>
        <p:spPr>
          <a:xfrm>
            <a:off x="5450944" y="2924944"/>
            <a:ext cx="3369528" cy="3672786"/>
          </a:xfrm>
          <a:prstGeom prst="rect">
            <a:avLst/>
          </a:prstGeom>
        </p:spPr>
      </p:pic>
    </p:spTree>
    <p:extLst>
      <p:ext uri="{BB962C8B-B14F-4D97-AF65-F5344CB8AC3E}">
        <p14:creationId xmlns:p14="http://schemas.microsoft.com/office/powerpoint/2010/main" val="239557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88838"/>
            <a:ext cx="7720136" cy="432023"/>
          </a:xfrm>
        </p:spPr>
        <p:txBody>
          <a:bodyPr/>
          <a:lstStyle/>
          <a:p>
            <a:r>
              <a:rPr lang="en-US" dirty="0"/>
              <a:t>Access the final STS notifications (Extranet pages)</a:t>
            </a:r>
          </a:p>
        </p:txBody>
      </p:sp>
      <p:sp>
        <p:nvSpPr>
          <p:cNvPr id="3" name="Content Placeholder 2"/>
          <p:cNvSpPr>
            <a:spLocks noGrp="1"/>
          </p:cNvSpPr>
          <p:nvPr>
            <p:ph idx="1"/>
          </p:nvPr>
        </p:nvSpPr>
        <p:spPr/>
        <p:txBody>
          <a:bodyPr/>
          <a:lstStyle/>
          <a:p>
            <a:pPr marL="271463" lvl="1" indent="0">
              <a:buNone/>
              <a:defRPr/>
            </a:pPr>
            <a:r>
              <a:rPr lang="en-US" sz="1600" dirty="0"/>
              <a:t>Once successfully submitted and processed by the system, the new STS notifications is made available at the list of submitted STS notifications</a:t>
            </a:r>
          </a:p>
          <a:p>
            <a:pPr marL="271463" lvl="1" indent="0">
              <a:spcBef>
                <a:spcPts val="600"/>
              </a:spcBef>
              <a:buNone/>
              <a:defRPr/>
            </a:pPr>
            <a:r>
              <a:rPr lang="en-US" sz="1600" u="sng" dirty="0"/>
              <a:t>1. Search page</a:t>
            </a:r>
          </a:p>
          <a:p>
            <a:pPr marL="614363" lvl="1" indent="-342900">
              <a:defRPr/>
            </a:pPr>
            <a:r>
              <a:rPr lang="en-US" sz="1600" dirty="0"/>
              <a:t>The Search functionality allows the Extranet users to retrieve new (and historical) data on the submitted STS notifications.</a:t>
            </a:r>
            <a:endParaRPr lang="en-US" sz="1400" dirty="0"/>
          </a:p>
          <a:p>
            <a:pPr marL="614363" lvl="1" indent="-342900">
              <a:defRPr/>
            </a:pPr>
            <a:r>
              <a:rPr lang="en-US" sz="1600" dirty="0"/>
              <a:t>The search results are displayed in table format and can be downloaded (CSV, PDF format).</a:t>
            </a:r>
          </a:p>
          <a:p>
            <a:pPr marL="1128713" lvl="3" indent="0">
              <a:buNone/>
              <a:defRPr/>
            </a:pPr>
            <a:endParaRPr lang="en-US" sz="1400" dirty="0"/>
          </a:p>
          <a:p>
            <a:pPr marL="271463" lvl="1" indent="0">
              <a:buNone/>
              <a:defRPr/>
            </a:pPr>
            <a:r>
              <a:rPr lang="en-US" sz="1600" u="sng" dirty="0"/>
              <a:t>2. Details page</a:t>
            </a:r>
          </a:p>
          <a:p>
            <a:pPr marL="614363" lvl="1" indent="-342900">
              <a:defRPr/>
            </a:pPr>
            <a:r>
              <a:rPr lang="en-US" sz="1600" dirty="0"/>
              <a:t>Through the search results the Extranet user can access the details page of a selected notification displayed in the search results table. </a:t>
            </a:r>
          </a:p>
          <a:p>
            <a:pPr marL="614363" lvl="1" indent="-342900">
              <a:defRPr/>
            </a:pPr>
            <a:r>
              <a:rPr lang="en-US" sz="1600" dirty="0"/>
              <a:t>The details page:</a:t>
            </a:r>
          </a:p>
          <a:p>
            <a:pPr marL="1014413" lvl="2" indent="-342900">
              <a:defRPr/>
            </a:pPr>
            <a:r>
              <a:rPr lang="en-US" sz="1600" dirty="0"/>
              <a:t>presents the contents of the selected STS notification</a:t>
            </a:r>
          </a:p>
          <a:p>
            <a:pPr marL="1014413" lvl="2" indent="-342900">
              <a:defRPr/>
            </a:pPr>
            <a:r>
              <a:rPr lang="en-US" sz="1600" dirty="0"/>
              <a:t>supports the exporting of the STS notification contents (CSV, PDF format)</a:t>
            </a:r>
          </a:p>
          <a:p>
            <a:pPr marL="1014413" lvl="2" indent="-342900">
              <a:defRPr/>
            </a:pPr>
            <a:endParaRPr lang="en-US" sz="16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19</a:t>
            </a:fld>
            <a:endParaRPr lang="de-DE" dirty="0"/>
          </a:p>
        </p:txBody>
      </p:sp>
    </p:spTree>
    <p:extLst>
      <p:ext uri="{BB962C8B-B14F-4D97-AF65-F5344CB8AC3E}">
        <p14:creationId xmlns:p14="http://schemas.microsoft.com/office/powerpoint/2010/main" val="14050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4648-2B2D-4381-93C3-38A1A6B99841}"/>
              </a:ext>
            </a:extLst>
          </p:cNvPr>
          <p:cNvSpPr>
            <a:spLocks noGrp="1"/>
          </p:cNvSpPr>
          <p:nvPr>
            <p:ph type="title"/>
          </p:nvPr>
        </p:nvSpPr>
        <p:spPr>
          <a:xfrm>
            <a:off x="722313" y="4406900"/>
            <a:ext cx="7772400" cy="1362075"/>
          </a:xfrm>
        </p:spPr>
        <p:txBody>
          <a:bodyPr/>
          <a:lstStyle/>
          <a:p>
            <a:r>
              <a:rPr lang="en-GB" dirty="0"/>
              <a:t>Notification reporting Entity (NRE) on-boarding</a:t>
            </a:r>
          </a:p>
        </p:txBody>
      </p:sp>
      <p:sp>
        <p:nvSpPr>
          <p:cNvPr id="3" name="Text Placeholder 2">
            <a:extLst>
              <a:ext uri="{FF2B5EF4-FFF2-40B4-BE49-F238E27FC236}">
                <a16:creationId xmlns:a16="http://schemas.microsoft.com/office/drawing/2014/main" id="{72AC6CB9-D4DF-46F7-960E-91268D20A7A2}"/>
              </a:ext>
            </a:extLst>
          </p:cNvPr>
          <p:cNvSpPr>
            <a:spLocks noGrp="1"/>
          </p:cNvSpPr>
          <p:nvPr>
            <p:ph type="body" idx="1"/>
          </p:nvPr>
        </p:nvSpPr>
        <p:spPr/>
        <p:txBody>
          <a:bodyPr/>
          <a:lstStyle/>
          <a:p>
            <a:r>
              <a:rPr lang="en-GB" dirty="0"/>
              <a:t>STSRE ESMA IT System Features</a:t>
            </a:r>
          </a:p>
        </p:txBody>
      </p:sp>
    </p:spTree>
    <p:extLst>
      <p:ext uri="{BB962C8B-B14F-4D97-AF65-F5344CB8AC3E}">
        <p14:creationId xmlns:p14="http://schemas.microsoft.com/office/powerpoint/2010/main" val="96909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88838"/>
            <a:ext cx="7720136" cy="432023"/>
          </a:xfrm>
        </p:spPr>
        <p:txBody>
          <a:bodyPr/>
          <a:lstStyle/>
          <a:p>
            <a:r>
              <a:rPr lang="en-US" dirty="0"/>
              <a:t>Access the final STS notifications (Public pages)</a:t>
            </a:r>
          </a:p>
        </p:txBody>
      </p:sp>
      <p:sp>
        <p:nvSpPr>
          <p:cNvPr id="3" name="Content Placeholder 2"/>
          <p:cNvSpPr>
            <a:spLocks noGrp="1"/>
          </p:cNvSpPr>
          <p:nvPr>
            <p:ph idx="1"/>
          </p:nvPr>
        </p:nvSpPr>
        <p:spPr>
          <a:xfrm>
            <a:off x="339725" y="1052736"/>
            <a:ext cx="8474075" cy="5316426"/>
          </a:xfrm>
        </p:spPr>
        <p:txBody>
          <a:bodyPr/>
          <a:lstStyle/>
          <a:p>
            <a:pPr marL="271463" lvl="1" indent="0">
              <a:buNone/>
              <a:defRPr/>
            </a:pPr>
            <a:r>
              <a:rPr lang="en-US" sz="1600" dirty="0"/>
              <a:t>The day after the successful final submission of the notification, the new STS </a:t>
            </a:r>
            <a:r>
              <a:rPr lang="en-US" sz="1600" dirty="0" err="1"/>
              <a:t>securitisation</a:t>
            </a:r>
            <a:r>
              <a:rPr lang="en-US" sz="1600" dirty="0"/>
              <a:t> is made available at the public list of submitted STS notifications available at </a:t>
            </a:r>
            <a:r>
              <a:rPr lang="en-US" sz="1600" dirty="0">
                <a:solidFill>
                  <a:srgbClr val="0070C0"/>
                </a:solidFill>
                <a:hlinkClick r:id="rId2">
                  <a:extLst>
                    <a:ext uri="{A12FA001-AC4F-418D-AE19-62706E023703}">
                      <ahyp:hlinkClr xmlns:ahyp="http://schemas.microsoft.com/office/drawing/2018/hyperlinkcolor" val="tx"/>
                    </a:ext>
                  </a:extLst>
                </a:hlinkClick>
              </a:rPr>
              <a:t>https://registers-t.esma.europa.eu/publication/searchRegister?core=esma_registers_stsre</a:t>
            </a:r>
            <a:endParaRPr lang="en-US" sz="1600" dirty="0">
              <a:solidFill>
                <a:srgbClr val="0070C0"/>
              </a:solidFill>
            </a:endParaRPr>
          </a:p>
          <a:p>
            <a:pPr marL="271463" lvl="1" indent="0">
              <a:buNone/>
              <a:defRPr/>
            </a:pPr>
            <a:endParaRPr lang="en-US" sz="400" dirty="0"/>
          </a:p>
          <a:p>
            <a:pPr marL="271463" lvl="1" indent="0">
              <a:spcBef>
                <a:spcPts val="600"/>
              </a:spcBef>
              <a:buNone/>
              <a:defRPr/>
            </a:pPr>
            <a:r>
              <a:rPr lang="en-US" sz="1600" u="sng" dirty="0"/>
              <a:t>1. Search page</a:t>
            </a:r>
          </a:p>
          <a:p>
            <a:pPr marL="614363" lvl="1" indent="-342900">
              <a:defRPr/>
            </a:pPr>
            <a:r>
              <a:rPr lang="en-US" sz="1600" dirty="0"/>
              <a:t>The Search functionality allows the public users to retrieve the last version on the submitted STS notifications.</a:t>
            </a:r>
            <a:endParaRPr lang="en-US" sz="1400" dirty="0"/>
          </a:p>
          <a:p>
            <a:pPr marL="614363" lvl="1" indent="-342900">
              <a:defRPr/>
            </a:pPr>
            <a:r>
              <a:rPr lang="en-US" sz="1600" dirty="0"/>
              <a:t>The search results are displayed in table format and can be downloaded (CSV, PDF format).</a:t>
            </a:r>
          </a:p>
          <a:p>
            <a:pPr marL="1128713" lvl="3" indent="0">
              <a:buNone/>
              <a:defRPr/>
            </a:pPr>
            <a:endParaRPr lang="en-US" sz="100" dirty="0"/>
          </a:p>
          <a:p>
            <a:pPr marL="271463" lvl="1" indent="0">
              <a:spcBef>
                <a:spcPts val="600"/>
              </a:spcBef>
              <a:buNone/>
              <a:defRPr/>
            </a:pPr>
            <a:r>
              <a:rPr lang="en-US" sz="1600" u="sng" dirty="0"/>
              <a:t>2. Details page</a:t>
            </a:r>
          </a:p>
          <a:p>
            <a:pPr marL="614363" lvl="1" indent="-342900">
              <a:defRPr/>
            </a:pPr>
            <a:r>
              <a:rPr lang="en-US" sz="1600" dirty="0"/>
              <a:t>Through the search results the public user can access the details page of a selected notification displayed in the search results table. </a:t>
            </a:r>
          </a:p>
          <a:p>
            <a:pPr marL="614363" lvl="1" indent="-342900">
              <a:defRPr/>
            </a:pPr>
            <a:r>
              <a:rPr lang="en-US" sz="1600" dirty="0"/>
              <a:t>The details page:</a:t>
            </a:r>
          </a:p>
          <a:p>
            <a:pPr marL="1014413" lvl="2" indent="-342900">
              <a:defRPr/>
            </a:pPr>
            <a:r>
              <a:rPr lang="en-US" sz="1600" dirty="0"/>
              <a:t>presents the contents of the selected STS notification </a:t>
            </a:r>
            <a:r>
              <a:rPr lang="en-GB" sz="1600" dirty="0"/>
              <a:t>depending on the nature of selected records, i.e.</a:t>
            </a:r>
          </a:p>
          <a:p>
            <a:pPr marL="1471613" lvl="3" indent="-342900">
              <a:defRPr/>
            </a:pPr>
            <a:r>
              <a:rPr lang="en-GB" sz="1400" dirty="0"/>
              <a:t>STS compliant notification on public securitisation</a:t>
            </a:r>
          </a:p>
          <a:p>
            <a:pPr marL="1471613" lvl="3" indent="-342900">
              <a:defRPr/>
            </a:pPr>
            <a:r>
              <a:rPr lang="en-GB" sz="1400" dirty="0"/>
              <a:t>STS compliant notification on private securitisation</a:t>
            </a:r>
          </a:p>
          <a:p>
            <a:pPr marL="1471613" lvl="3" indent="-342900">
              <a:defRPr/>
            </a:pPr>
            <a:r>
              <a:rPr lang="en-GB" sz="1400" dirty="0"/>
              <a:t>Non-STS compliant notification on public securitisation</a:t>
            </a:r>
          </a:p>
          <a:p>
            <a:pPr marL="1471613" lvl="3" indent="-342900">
              <a:defRPr/>
            </a:pPr>
            <a:r>
              <a:rPr lang="en-GB" sz="1400" dirty="0"/>
              <a:t>Non-STS compliant notifications on private securitisation</a:t>
            </a:r>
          </a:p>
          <a:p>
            <a:pPr marL="1014413" lvl="2" indent="-342900">
              <a:defRPr/>
            </a:pPr>
            <a:endParaRPr lang="en-US" sz="300" dirty="0"/>
          </a:p>
          <a:p>
            <a:pPr marL="1014413" lvl="2" indent="-342900">
              <a:defRPr/>
            </a:pPr>
            <a:r>
              <a:rPr lang="en-US" sz="1600" dirty="0"/>
              <a:t>supports the exporting of the STS notification contents (CSV, PDF format)</a:t>
            </a:r>
          </a:p>
          <a:p>
            <a:pPr marL="1014413" lvl="2" indent="-342900">
              <a:defRPr/>
            </a:pPr>
            <a:endParaRPr lang="en-US" sz="16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20</a:t>
            </a:fld>
            <a:endParaRPr lang="de-DE" dirty="0"/>
          </a:p>
        </p:txBody>
      </p:sp>
    </p:spTree>
    <p:extLst>
      <p:ext uri="{BB962C8B-B14F-4D97-AF65-F5344CB8AC3E}">
        <p14:creationId xmlns:p14="http://schemas.microsoft.com/office/powerpoint/2010/main" val="371416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Update/Correct STS notification submitted as final</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21</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2" y="1124744"/>
            <a:ext cx="5040560" cy="5472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After having performed a search on the STS Notification records (at the STS Notification Record/Sub menu search)</a:t>
            </a:r>
          </a:p>
          <a:p>
            <a:pPr marL="1014413" lvl="2" indent="-342900">
              <a:defRPr/>
            </a:pPr>
            <a:r>
              <a:rPr lang="en-GB" sz="1400" kern="0" dirty="0"/>
              <a:t>You must click on the “ACTIONS” drop-down button of the desired STS notification record, available for each record under the “ACTIONS” column.</a:t>
            </a:r>
            <a:endParaRPr lang="en-GB" sz="900" kern="0" dirty="0"/>
          </a:p>
          <a:p>
            <a:pPr marL="1014413" lvl="2" indent="-342900">
              <a:defRPr/>
            </a:pPr>
            <a:r>
              <a:rPr lang="en-GB" sz="1400" kern="0" dirty="0"/>
              <a:t>Select the “Correct STS notification record” or the “Update STS notification record”  option, available for the latest valid (and not cancelled) NRE STS compliant version of each STS notification record</a:t>
            </a:r>
          </a:p>
          <a:p>
            <a:pPr marL="1014413" lvl="2" indent="-342900">
              <a:defRPr/>
            </a:pPr>
            <a:r>
              <a:rPr lang="en-GB" sz="1400" kern="0" dirty="0"/>
              <a:t>Upon clicking on the option you will be redirected to the “NON – ABCP” / “ABCP”/ “ABCP PROGRAMME” page. </a:t>
            </a:r>
          </a:p>
          <a:p>
            <a:pPr marL="1014413" lvl="2" indent="-342900">
              <a:defRPr/>
            </a:pPr>
            <a:r>
              <a:rPr lang="en-GB" sz="1400" kern="0" dirty="0"/>
              <a:t>Correct/Update the desired fields using the drop-down menus, text-boxes and date pickers. </a:t>
            </a:r>
          </a:p>
          <a:p>
            <a:pPr marL="1014413" lvl="2" indent="-342900">
              <a:defRPr/>
            </a:pPr>
            <a:r>
              <a:rPr lang="en-GB" sz="1400" kern="0" dirty="0"/>
              <a:t>Update description has to be populated before submitting the new version of the securitisation.</a:t>
            </a:r>
          </a:p>
          <a:p>
            <a:pPr marL="1014413" lvl="2" indent="-342900">
              <a:defRPr/>
            </a:pPr>
            <a:endParaRPr lang="en-GB" sz="1400" kern="0" dirty="0"/>
          </a:p>
          <a:p>
            <a:pPr marL="614363" lvl="1" indent="-342900">
              <a:defRPr/>
            </a:pPr>
            <a:r>
              <a:rPr lang="en-GB" sz="1400" kern="0" dirty="0"/>
              <a:t>Correct action is for correcting an erroneous information whereas</a:t>
            </a:r>
          </a:p>
          <a:p>
            <a:pPr marL="614363" lvl="1" indent="-342900">
              <a:defRPr/>
            </a:pPr>
            <a:r>
              <a:rPr lang="en-GB" sz="1400" kern="0" dirty="0"/>
              <a:t>Update action is for updating an information that has changed</a:t>
            </a:r>
            <a:endParaRPr lang="en-US" sz="1400" kern="0" dirty="0"/>
          </a:p>
        </p:txBody>
      </p:sp>
      <p:pic>
        <p:nvPicPr>
          <p:cNvPr id="1026" name="Picture 1">
            <a:extLst>
              <a:ext uri="{FF2B5EF4-FFF2-40B4-BE49-F238E27FC236}">
                <a16:creationId xmlns:a16="http://schemas.microsoft.com/office/drawing/2014/main" id="{6D193DA3-8BF1-4E72-8893-A4F58D212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413" y="1844824"/>
            <a:ext cx="3498075" cy="299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37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 STS notification submitted as final</a:t>
            </a:r>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22</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179512" y="1556792"/>
            <a:ext cx="5040560" cy="5040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614363" lvl="1" indent="-342900">
              <a:defRPr/>
            </a:pPr>
            <a:r>
              <a:rPr lang="en-GB" sz="1400" kern="0" dirty="0"/>
              <a:t>After having performed a search on the STS Notification records (at the STS Notification Record/Sub menu search)</a:t>
            </a:r>
          </a:p>
          <a:p>
            <a:pPr marL="1014413" lvl="2" indent="-342900">
              <a:defRPr/>
            </a:pPr>
            <a:r>
              <a:rPr lang="en-GB" sz="1400" kern="0" dirty="0"/>
              <a:t>Click on the “ACTIONS” drop-down button of the desired STS notification record, available for each record under the “ACTIONS” column.</a:t>
            </a:r>
          </a:p>
          <a:p>
            <a:pPr marL="1014413" lvl="2" indent="-342900">
              <a:defRPr/>
            </a:pPr>
            <a:r>
              <a:rPr lang="en-GB" sz="1400" kern="0" dirty="0"/>
              <a:t>Select the “Cancel STS notification record” option, available for the latest valid (and not cancelled) version of each STS notification record</a:t>
            </a:r>
          </a:p>
          <a:p>
            <a:pPr marL="614363" lvl="1" indent="-342900">
              <a:defRPr/>
            </a:pPr>
            <a:endParaRPr lang="en-GB" sz="1400" kern="0" dirty="0"/>
          </a:p>
          <a:p>
            <a:pPr marL="614363" lvl="1" indent="-342900">
              <a:defRPr/>
            </a:pPr>
            <a:r>
              <a:rPr lang="en-GB" sz="1400" kern="0" dirty="0"/>
              <a:t>Cancel action has to be done for example when erroneous securitisation unique identifier has been reported</a:t>
            </a:r>
          </a:p>
        </p:txBody>
      </p:sp>
      <p:pic>
        <p:nvPicPr>
          <p:cNvPr id="2050" name="Picture 9">
            <a:extLst>
              <a:ext uri="{FF2B5EF4-FFF2-40B4-BE49-F238E27FC236}">
                <a16:creationId xmlns:a16="http://schemas.microsoft.com/office/drawing/2014/main" id="{100C98B5-8A51-4343-91D1-62926B4BF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125" y="1556792"/>
            <a:ext cx="3610363" cy="27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07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4648-2B2D-4381-93C3-38A1A6B99841}"/>
              </a:ext>
            </a:extLst>
          </p:cNvPr>
          <p:cNvSpPr>
            <a:spLocks noGrp="1"/>
          </p:cNvSpPr>
          <p:nvPr>
            <p:ph type="title"/>
          </p:nvPr>
        </p:nvSpPr>
        <p:spPr>
          <a:xfrm>
            <a:off x="722313" y="4406900"/>
            <a:ext cx="7772400" cy="1362075"/>
          </a:xfrm>
        </p:spPr>
        <p:txBody>
          <a:bodyPr/>
          <a:lstStyle/>
          <a:p>
            <a:r>
              <a:rPr lang="en-GB" dirty="0"/>
              <a:t>VALIDATION</a:t>
            </a:r>
            <a:r>
              <a:rPr lang="en-GB" sz="3600" dirty="0"/>
              <a:t> </a:t>
            </a:r>
            <a:r>
              <a:rPr lang="en-GB" dirty="0"/>
              <a:t>RULES</a:t>
            </a:r>
          </a:p>
        </p:txBody>
      </p:sp>
      <p:sp>
        <p:nvSpPr>
          <p:cNvPr id="3" name="Text Placeholder 2">
            <a:extLst>
              <a:ext uri="{FF2B5EF4-FFF2-40B4-BE49-F238E27FC236}">
                <a16:creationId xmlns:a16="http://schemas.microsoft.com/office/drawing/2014/main" id="{72AC6CB9-D4DF-46F7-960E-91268D20A7A2}"/>
              </a:ext>
            </a:extLst>
          </p:cNvPr>
          <p:cNvSpPr>
            <a:spLocks noGrp="1"/>
          </p:cNvSpPr>
          <p:nvPr>
            <p:ph type="body" idx="1"/>
          </p:nvPr>
        </p:nvSpPr>
        <p:spPr/>
        <p:txBody>
          <a:bodyPr/>
          <a:lstStyle/>
          <a:p>
            <a:r>
              <a:rPr lang="en-GB" dirty="0"/>
              <a:t>STSRE ESMA IT System</a:t>
            </a:r>
          </a:p>
        </p:txBody>
      </p:sp>
    </p:spTree>
    <p:extLst>
      <p:ext uri="{BB962C8B-B14F-4D97-AF65-F5344CB8AC3E}">
        <p14:creationId xmlns:p14="http://schemas.microsoft.com/office/powerpoint/2010/main" val="239455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a:t>Data validation</a:t>
            </a:r>
            <a:endParaRPr lang="en-US" dirty="0"/>
          </a:p>
        </p:txBody>
      </p:sp>
      <p:sp>
        <p:nvSpPr>
          <p:cNvPr id="3" name="Content Placeholder 2"/>
          <p:cNvSpPr>
            <a:spLocks noGrp="1"/>
          </p:cNvSpPr>
          <p:nvPr>
            <p:ph idx="1"/>
          </p:nvPr>
        </p:nvSpPr>
        <p:spPr>
          <a:xfrm>
            <a:off x="339725" y="980728"/>
            <a:ext cx="8552755" cy="5648672"/>
          </a:xfrm>
        </p:spPr>
        <p:txBody>
          <a:bodyPr/>
          <a:lstStyle/>
          <a:p>
            <a:pPr marL="614363" lvl="1" indent="-342900">
              <a:defRPr/>
            </a:pPr>
            <a:r>
              <a:rPr lang="en-US" sz="1600" dirty="0"/>
              <a:t>The STSRE system processes the data against the following types of validation rules:</a:t>
            </a:r>
          </a:p>
          <a:p>
            <a:pPr marL="1014413" lvl="2" indent="-342900">
              <a:defRPr/>
            </a:pPr>
            <a:r>
              <a:rPr lang="en-US" sz="1600" b="1" dirty="0"/>
              <a:t>Real time validation</a:t>
            </a:r>
            <a:r>
              <a:rPr lang="en-US" sz="1600" dirty="0"/>
              <a:t>, guiding the submitting entity to:</a:t>
            </a:r>
          </a:p>
          <a:p>
            <a:pPr marL="1471613" lvl="3" indent="-342900">
              <a:defRPr/>
            </a:pPr>
            <a:r>
              <a:rPr lang="en-US" sz="1400" dirty="0"/>
              <a:t>Complete all mandatory elements of the submission form</a:t>
            </a:r>
          </a:p>
          <a:p>
            <a:pPr marL="1471613" lvl="3" indent="-342900">
              <a:defRPr/>
            </a:pPr>
            <a:r>
              <a:rPr lang="en-US" sz="1400" dirty="0"/>
              <a:t>Fill-in correct data in relation to:</a:t>
            </a:r>
          </a:p>
          <a:p>
            <a:pPr marL="1928813" lvl="4" indent="-342900">
              <a:defRPr/>
            </a:pPr>
            <a:r>
              <a:rPr lang="en-US" sz="1400" dirty="0">
                <a:solidFill>
                  <a:srgbClr val="FF0000"/>
                </a:solidFill>
              </a:rPr>
              <a:t>the datatype of the corresponding data submission element </a:t>
            </a:r>
          </a:p>
          <a:p>
            <a:pPr marL="1928813" lvl="4" indent="-342900">
              <a:defRPr/>
            </a:pPr>
            <a:r>
              <a:rPr lang="en-US" sz="1400" dirty="0">
                <a:solidFill>
                  <a:srgbClr val="FF0000"/>
                </a:solidFill>
              </a:rPr>
              <a:t>the technical guidance of the corresponding data submission element </a:t>
            </a:r>
          </a:p>
          <a:p>
            <a:pPr marL="1471613" lvl="3" indent="-342900">
              <a:defRPr/>
            </a:pPr>
            <a:r>
              <a:rPr lang="en-US" sz="1400" dirty="0"/>
              <a:t>Populate the STS compliance elements of the submission form properly (to ensure that all compliance elements are confirmed at the submission form).</a:t>
            </a:r>
          </a:p>
          <a:p>
            <a:pPr marL="1014413" lvl="2" indent="-342900">
              <a:defRPr/>
            </a:pPr>
            <a:endParaRPr lang="en-US" sz="500" b="1" dirty="0"/>
          </a:p>
          <a:p>
            <a:pPr marL="1014413" lvl="2" indent="-342900">
              <a:defRPr/>
            </a:pPr>
            <a:r>
              <a:rPr lang="en-US" sz="1600" b="1" dirty="0"/>
              <a:t>Post-submission validation</a:t>
            </a:r>
            <a:r>
              <a:rPr lang="en-US" sz="1600" dirty="0"/>
              <a:t>, validating the submitted data against a set of validation rules. Failing of such content validation rules leads to the generation of either (a) warnings, or (b) content errors. </a:t>
            </a:r>
          </a:p>
          <a:p>
            <a:pPr marL="1471613" lvl="3" indent="-342900">
              <a:defRPr/>
            </a:pPr>
            <a:r>
              <a:rPr lang="en-US" sz="1400" dirty="0"/>
              <a:t>Warnings</a:t>
            </a:r>
          </a:p>
          <a:p>
            <a:pPr marL="1928813" lvl="4" indent="-342900">
              <a:defRPr/>
            </a:pPr>
            <a:r>
              <a:rPr lang="en-US" sz="1400" dirty="0"/>
              <a:t>If one or more warnings are identified (but no errors), then the submitted STS notification record is accepted by the system.</a:t>
            </a:r>
          </a:p>
          <a:p>
            <a:pPr marL="1928813" lvl="4" indent="-342900">
              <a:defRPr/>
            </a:pPr>
            <a:r>
              <a:rPr lang="en-GB" sz="1400" dirty="0"/>
              <a:t>Warnings are generated where an inconsistent content is detected but do not prevent the publication of the STS notification</a:t>
            </a:r>
          </a:p>
          <a:p>
            <a:pPr marL="1928813" lvl="4" indent="-342900">
              <a:defRPr/>
            </a:pPr>
            <a:r>
              <a:rPr lang="en-GB" sz="1400" dirty="0"/>
              <a:t>NRE remains responsible for performing any necessary corrective actions</a:t>
            </a:r>
          </a:p>
          <a:p>
            <a:pPr marL="1471613" lvl="3" indent="-342900">
              <a:defRPr/>
            </a:pPr>
            <a:r>
              <a:rPr lang="en-US" sz="1400" dirty="0"/>
              <a:t>Content errors</a:t>
            </a:r>
          </a:p>
          <a:p>
            <a:pPr marL="1928813" lvl="4" indent="-342900">
              <a:defRPr/>
            </a:pPr>
            <a:r>
              <a:rPr lang="en-US" sz="1400" dirty="0"/>
              <a:t>If at least one error is identified, then the submitted STS notification record is rejected by the system (errors are mainly related to incorrect LEI or ISINs).</a:t>
            </a:r>
          </a:p>
          <a:p>
            <a:pPr marL="1928813" lvl="4" indent="-342900">
              <a:defRPr/>
            </a:pPr>
            <a:r>
              <a:rPr lang="en-GB" sz="1400" dirty="0"/>
              <a:t>Content errors are generated where blocking technical issues prevent the processing of the STS notification</a:t>
            </a:r>
            <a:endParaRPr lang="en-US" sz="1400" dirty="0"/>
          </a:p>
          <a:p>
            <a:pPr marL="1014413" lvl="2" indent="-342900">
              <a:defRPr/>
            </a:pP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24</a:t>
            </a:fld>
            <a:endParaRPr lang="de-DE" dirty="0"/>
          </a:p>
        </p:txBody>
      </p:sp>
    </p:spTree>
    <p:extLst>
      <p:ext uri="{BB962C8B-B14F-4D97-AF65-F5344CB8AC3E}">
        <p14:creationId xmlns:p14="http://schemas.microsoft.com/office/powerpoint/2010/main" val="126096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a:t>Data validation – feedback to reporting entity</a:t>
            </a:r>
            <a:endParaRPr lang="en-US" dirty="0"/>
          </a:p>
        </p:txBody>
      </p:sp>
      <p:sp>
        <p:nvSpPr>
          <p:cNvPr id="3" name="Content Placeholder 2"/>
          <p:cNvSpPr>
            <a:spLocks noGrp="1"/>
          </p:cNvSpPr>
          <p:nvPr>
            <p:ph idx="1"/>
          </p:nvPr>
        </p:nvSpPr>
        <p:spPr>
          <a:xfrm>
            <a:off x="339725" y="1165225"/>
            <a:ext cx="8640043" cy="5013325"/>
          </a:xfrm>
        </p:spPr>
        <p:txBody>
          <a:bodyPr/>
          <a:lstStyle/>
          <a:p>
            <a:pPr lvl="1">
              <a:tabLst>
                <a:tab pos="630238" algn="l"/>
              </a:tabLst>
            </a:pPr>
            <a:r>
              <a:rPr lang="en-GB" altLang="en-US" sz="1600" dirty="0">
                <a:solidFill>
                  <a:srgbClr val="000000"/>
                </a:solidFill>
              </a:rPr>
              <a:t>Following content validation, the system generates an email to inform the NRE about the data validation outcome. </a:t>
            </a:r>
          </a:p>
          <a:p>
            <a:pPr lvl="1">
              <a:tabLst>
                <a:tab pos="630238" algn="l"/>
              </a:tabLst>
            </a:pPr>
            <a:r>
              <a:rPr lang="en-US" altLang="en-US" sz="1600" dirty="0">
                <a:solidFill>
                  <a:srgbClr val="000000"/>
                </a:solidFill>
              </a:rPr>
              <a:t>The content of the feedback notification email comprises validation information regarding the STS Notification record, containing:</a:t>
            </a:r>
          </a:p>
          <a:p>
            <a:pPr lvl="2">
              <a:tabLst>
                <a:tab pos="630238" algn="l"/>
              </a:tabLst>
            </a:pPr>
            <a:r>
              <a:rPr lang="en-US" altLang="en-US" sz="1600" dirty="0">
                <a:solidFill>
                  <a:srgbClr val="000000"/>
                </a:solidFill>
              </a:rPr>
              <a:t>The </a:t>
            </a:r>
            <a:r>
              <a:rPr lang="en-US" altLang="en-US" sz="1600" b="1" dirty="0">
                <a:solidFill>
                  <a:srgbClr val="000000"/>
                </a:solidFill>
              </a:rPr>
              <a:t>Status</a:t>
            </a:r>
            <a:r>
              <a:rPr lang="en-US" altLang="en-US" sz="1600" dirty="0">
                <a:solidFill>
                  <a:srgbClr val="000000"/>
                </a:solidFill>
              </a:rPr>
              <a:t> of the submitted report (i.e. whether the report was accepted, or accepted with warnings, or rejected with content errors) </a:t>
            </a:r>
          </a:p>
          <a:p>
            <a:pPr lvl="2">
              <a:tabLst>
                <a:tab pos="630238" algn="l"/>
              </a:tabLst>
            </a:pPr>
            <a:r>
              <a:rPr lang="en-US" altLang="en-US" sz="1600" dirty="0">
                <a:solidFill>
                  <a:srgbClr val="000000"/>
                </a:solidFill>
              </a:rPr>
              <a:t>If applicable, the </a:t>
            </a:r>
            <a:r>
              <a:rPr lang="en-US" altLang="en-US" sz="1600" b="1" dirty="0">
                <a:solidFill>
                  <a:srgbClr val="000000"/>
                </a:solidFill>
              </a:rPr>
              <a:t>Validation Rule </a:t>
            </a:r>
            <a:r>
              <a:rPr lang="en-US" altLang="en-US" sz="1600" dirty="0">
                <a:solidFill>
                  <a:srgbClr val="000000"/>
                </a:solidFill>
              </a:rPr>
              <a:t>that failed (i.e. identification and description of the content validation rule)</a:t>
            </a:r>
          </a:p>
          <a:p>
            <a:pPr lvl="2">
              <a:tabLst>
                <a:tab pos="630238" algn="l"/>
              </a:tabLst>
            </a:pPr>
            <a:r>
              <a:rPr lang="en-US" altLang="en-US" sz="1600" dirty="0">
                <a:solidFill>
                  <a:srgbClr val="000000"/>
                </a:solidFill>
              </a:rPr>
              <a:t>Attachment of the </a:t>
            </a:r>
            <a:r>
              <a:rPr lang="en-US" altLang="en-US" sz="1600" b="1" dirty="0">
                <a:solidFill>
                  <a:srgbClr val="000000"/>
                </a:solidFill>
              </a:rPr>
              <a:t>PDF export </a:t>
            </a:r>
            <a:r>
              <a:rPr lang="en-US" altLang="en-US" sz="1600" dirty="0">
                <a:solidFill>
                  <a:srgbClr val="000000"/>
                </a:solidFill>
              </a:rPr>
              <a:t>of the submitted STS notification, </a:t>
            </a:r>
            <a:r>
              <a:rPr lang="en-US" altLang="en-US" sz="1600" u="sng" dirty="0">
                <a:solidFill>
                  <a:srgbClr val="000000"/>
                </a:solidFill>
              </a:rPr>
              <a:t>only in the case where the STS notification report is accepted </a:t>
            </a:r>
            <a:r>
              <a:rPr lang="en-US" altLang="en-US" sz="1600" dirty="0">
                <a:solidFill>
                  <a:srgbClr val="000000"/>
                </a:solidFill>
              </a:rPr>
              <a:t>(i.e. no content errors identified)</a:t>
            </a:r>
          </a:p>
          <a:p>
            <a:pPr lvl="1">
              <a:tabLst>
                <a:tab pos="630238" algn="l"/>
              </a:tabLst>
            </a:pPr>
            <a:endParaRPr lang="en-US" altLang="en-US" sz="1600" dirty="0">
              <a:solidFill>
                <a:srgbClr val="000000"/>
              </a:solidFill>
            </a:endParaRPr>
          </a:p>
          <a:p>
            <a:pPr lvl="1">
              <a:tabLst>
                <a:tab pos="630238" algn="l"/>
              </a:tabLst>
            </a:pPr>
            <a:r>
              <a:rPr lang="en-US" altLang="en-US" sz="1600" dirty="0">
                <a:solidFill>
                  <a:srgbClr val="000000"/>
                </a:solidFill>
              </a:rPr>
              <a:t>The list of failed validation rules is also available at the specific Extranet error page</a:t>
            </a:r>
          </a:p>
          <a:p>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25</a:t>
            </a:fld>
            <a:endParaRPr lang="de-DE" dirty="0"/>
          </a:p>
        </p:txBody>
      </p:sp>
    </p:spTree>
    <p:extLst>
      <p:ext uri="{BB962C8B-B14F-4D97-AF65-F5344CB8AC3E}">
        <p14:creationId xmlns:p14="http://schemas.microsoft.com/office/powerpoint/2010/main" val="352799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cases – email notifications</a:t>
            </a:r>
          </a:p>
        </p:txBody>
      </p:sp>
      <p:sp>
        <p:nvSpPr>
          <p:cNvPr id="3" name="Content Placeholder 2"/>
          <p:cNvSpPr>
            <a:spLocks noGrp="1"/>
          </p:cNvSpPr>
          <p:nvPr>
            <p:ph idx="1"/>
          </p:nvPr>
        </p:nvSpPr>
        <p:spPr/>
        <p:txBody>
          <a:bodyPr/>
          <a:lstStyle/>
          <a:p>
            <a:pPr marL="614363" lvl="1" indent="-342900">
              <a:defRPr/>
            </a:pPr>
            <a:r>
              <a:rPr lang="en-US" sz="1600" dirty="0"/>
              <a:t>For the following cases the STSRE system generates email notifications to inform the email recipients and prevent any misreporting:</a:t>
            </a:r>
          </a:p>
          <a:p>
            <a:pPr marL="1014413" lvl="2" indent="-342900">
              <a:defRPr/>
            </a:pPr>
            <a:r>
              <a:rPr lang="en-US" sz="1600" dirty="0"/>
              <a:t>When the CA STS non-compliance status has been updated (by the RCA(s) or an ESMA user on behalf of RCAs)</a:t>
            </a:r>
          </a:p>
          <a:p>
            <a:pPr marL="1128713" lvl="3" indent="0">
              <a:buNone/>
              <a:defRPr/>
            </a:pPr>
            <a:r>
              <a:rPr lang="en-US" sz="1400" dirty="0">
                <a:sym typeface="Wingdings" panose="05000000000000000000" pitchFamily="2" charset="2"/>
              </a:rPr>
              <a:t> This email notification is dispatched to (a) the reporting NRE, (b) the reported DE, (c) the RCA(s) of the submitted STSRE notification and (d) ESMA </a:t>
            </a:r>
            <a:r>
              <a:rPr lang="en-US" sz="1400" dirty="0" err="1">
                <a:sym typeface="Wingdings" panose="05000000000000000000" pitchFamily="2" charset="2"/>
              </a:rPr>
              <a:t>Securitisation</a:t>
            </a:r>
            <a:r>
              <a:rPr lang="en-US" sz="1400" dirty="0">
                <a:sym typeface="Wingdings" panose="05000000000000000000" pitchFamily="2" charset="2"/>
              </a:rPr>
              <a:t> Regulation team</a:t>
            </a:r>
            <a:endParaRPr lang="en-US" sz="1400" dirty="0"/>
          </a:p>
          <a:p>
            <a:pPr marL="1014413" lvl="2" indent="-342900">
              <a:spcBef>
                <a:spcPts val="600"/>
              </a:spcBef>
              <a:defRPr/>
            </a:pPr>
            <a:r>
              <a:rPr lang="en-US" sz="1600" dirty="0"/>
              <a:t>When an old NRE-DE mapping is defined by an NRE (so that this account is from now on </a:t>
            </a:r>
            <a:r>
              <a:rPr lang="en-US" sz="1600" dirty="0" err="1"/>
              <a:t>authorised</a:t>
            </a:r>
            <a:r>
              <a:rPr lang="en-US" sz="1600" dirty="0"/>
              <a:t> to update/ correct/ cancel past STS notification submissions for this DE)</a:t>
            </a:r>
          </a:p>
          <a:p>
            <a:pPr marL="1128713" lvl="3" indent="0">
              <a:buNone/>
              <a:defRPr/>
            </a:pPr>
            <a:r>
              <a:rPr lang="en-US" sz="1400" dirty="0">
                <a:sym typeface="Wingdings" panose="05000000000000000000" pitchFamily="2" charset="2"/>
              </a:rPr>
              <a:t>This email is dispatched to (a) the newly </a:t>
            </a:r>
            <a:r>
              <a:rPr lang="en-US" sz="1400" dirty="0" err="1">
                <a:sym typeface="Wingdings" panose="05000000000000000000" pitchFamily="2" charset="2"/>
              </a:rPr>
              <a:t>authorised</a:t>
            </a:r>
            <a:r>
              <a:rPr lang="en-US" sz="1400" dirty="0">
                <a:sym typeface="Wingdings" panose="05000000000000000000" pitchFamily="2" charset="2"/>
              </a:rPr>
              <a:t> NRE, (b) the reported DE, (c) the old </a:t>
            </a:r>
            <a:r>
              <a:rPr lang="en-US" sz="1400" dirty="0" err="1">
                <a:sym typeface="Wingdings" panose="05000000000000000000" pitchFamily="2" charset="2"/>
              </a:rPr>
              <a:t>authorised</a:t>
            </a:r>
            <a:r>
              <a:rPr lang="en-US" sz="1400" dirty="0">
                <a:sym typeface="Wingdings" panose="05000000000000000000" pitchFamily="2" charset="2"/>
              </a:rPr>
              <a:t> NRE (NRE designated by the new NRE as the old NRE), (d) the </a:t>
            </a:r>
            <a:r>
              <a:rPr lang="en-US" sz="1400" dirty="0"/>
              <a:t>responsible </a:t>
            </a:r>
            <a:r>
              <a:rPr lang="en-US" sz="1400" dirty="0">
                <a:sym typeface="Wingdings" panose="05000000000000000000" pitchFamily="2" charset="2"/>
              </a:rPr>
              <a:t>CA of the reported DE, and (a) the ESMA </a:t>
            </a:r>
            <a:r>
              <a:rPr lang="en-US" sz="1400" dirty="0" err="1">
                <a:sym typeface="Wingdings" panose="05000000000000000000" pitchFamily="2" charset="2"/>
              </a:rPr>
              <a:t>Securitisation</a:t>
            </a:r>
            <a:r>
              <a:rPr lang="en-US" sz="1400" dirty="0">
                <a:sym typeface="Wingdings" panose="05000000000000000000" pitchFamily="2" charset="2"/>
              </a:rPr>
              <a:t> Regulation team</a:t>
            </a:r>
          </a:p>
          <a:p>
            <a:pPr marL="1014413" lvl="2" indent="-342900">
              <a:spcBef>
                <a:spcPts val="600"/>
              </a:spcBef>
              <a:defRPr/>
            </a:pPr>
            <a:r>
              <a:rPr lang="en-US" sz="1600" dirty="0"/>
              <a:t>When a DE is linked with more than one NREs</a:t>
            </a:r>
          </a:p>
          <a:p>
            <a:pPr marL="1414463" lvl="3" indent="-285750">
              <a:buFont typeface="Wingdings" panose="05000000000000000000" pitchFamily="2" charset="2"/>
              <a:buChar char="à"/>
              <a:defRPr/>
            </a:pPr>
            <a:r>
              <a:rPr lang="en-US" sz="1400" dirty="0"/>
              <a:t>This email </a:t>
            </a:r>
            <a:r>
              <a:rPr lang="en-US" sz="1400" dirty="0">
                <a:sym typeface="Wingdings" panose="05000000000000000000" pitchFamily="2" charset="2"/>
              </a:rPr>
              <a:t>notification </a:t>
            </a:r>
            <a:r>
              <a:rPr lang="en-US" sz="1400" dirty="0"/>
              <a:t>is </a:t>
            </a:r>
            <a:r>
              <a:rPr lang="en-US" sz="1400" dirty="0">
                <a:sym typeface="Wingdings" panose="05000000000000000000" pitchFamily="2" charset="2"/>
              </a:rPr>
              <a:t>dispatched </a:t>
            </a:r>
            <a:r>
              <a:rPr lang="en-US" sz="1400" dirty="0"/>
              <a:t>to (a) the reporting NRE, (b) the reported DE, and (c) the responsible CA of the reported DE</a:t>
            </a:r>
          </a:p>
          <a:p>
            <a:pPr marL="1014413" lvl="2" indent="-342900">
              <a:spcBef>
                <a:spcPts val="600"/>
              </a:spcBef>
              <a:defRPr/>
            </a:pPr>
            <a:r>
              <a:rPr lang="en-US" sz="1600" dirty="0"/>
              <a:t>When an updated/ corrected version of a notification is received containing a different DE LEI:</a:t>
            </a:r>
          </a:p>
          <a:p>
            <a:pPr marL="1128713" lvl="3" indent="0">
              <a:buNone/>
              <a:defRPr/>
            </a:pPr>
            <a:r>
              <a:rPr lang="en-US" sz="1400" dirty="0">
                <a:sym typeface="Wingdings" panose="05000000000000000000" pitchFamily="2" charset="2"/>
              </a:rPr>
              <a:t></a:t>
            </a:r>
            <a:r>
              <a:rPr lang="en-US" sz="1400" dirty="0"/>
              <a:t> This email </a:t>
            </a:r>
            <a:r>
              <a:rPr lang="en-US" sz="1400" dirty="0">
                <a:sym typeface="Wingdings" panose="05000000000000000000" pitchFamily="2" charset="2"/>
              </a:rPr>
              <a:t>notification </a:t>
            </a:r>
            <a:r>
              <a:rPr lang="en-US" sz="1400" dirty="0"/>
              <a:t>is </a:t>
            </a:r>
            <a:r>
              <a:rPr lang="en-US" sz="1400" dirty="0">
                <a:sym typeface="Wingdings" panose="05000000000000000000" pitchFamily="2" charset="2"/>
              </a:rPr>
              <a:t>dispatched </a:t>
            </a:r>
            <a:r>
              <a:rPr lang="en-US" sz="1400" dirty="0"/>
              <a:t>to </a:t>
            </a:r>
            <a:r>
              <a:rPr lang="en-US" sz="1400" dirty="0">
                <a:sym typeface="Wingdings" panose="05000000000000000000" pitchFamily="2" charset="2"/>
              </a:rPr>
              <a:t>(a) the reporting NRE, (b) the </a:t>
            </a:r>
            <a:r>
              <a:rPr lang="en-US" sz="1400" dirty="0"/>
              <a:t>responsible</a:t>
            </a:r>
            <a:r>
              <a:rPr lang="en-US" sz="1400" dirty="0">
                <a:sym typeface="Wingdings" panose="05000000000000000000" pitchFamily="2" charset="2"/>
              </a:rPr>
              <a:t> CA of the old DE, (c) the </a:t>
            </a:r>
            <a:r>
              <a:rPr lang="en-US" sz="1400" dirty="0"/>
              <a:t>responsible </a:t>
            </a:r>
            <a:r>
              <a:rPr lang="en-US" sz="1400" dirty="0">
                <a:sym typeface="Wingdings" panose="05000000000000000000" pitchFamily="2" charset="2"/>
              </a:rPr>
              <a:t>CA of the new DE, and (d) the ESMA </a:t>
            </a:r>
            <a:r>
              <a:rPr lang="en-US" sz="1400" dirty="0" err="1">
                <a:sym typeface="Wingdings" panose="05000000000000000000" pitchFamily="2" charset="2"/>
              </a:rPr>
              <a:t>Securitisation</a:t>
            </a:r>
            <a:r>
              <a:rPr lang="en-US" sz="1400" dirty="0">
                <a:sym typeface="Wingdings" panose="05000000000000000000" pitchFamily="2" charset="2"/>
              </a:rPr>
              <a:t> Regulation team.</a:t>
            </a: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26</a:t>
            </a:fld>
            <a:endParaRPr lang="de-DE" dirty="0"/>
          </a:p>
        </p:txBody>
      </p:sp>
    </p:spTree>
    <p:extLst>
      <p:ext uri="{BB962C8B-B14F-4D97-AF65-F5344CB8AC3E}">
        <p14:creationId xmlns:p14="http://schemas.microsoft.com/office/powerpoint/2010/main" val="219031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a:t>Imported XLS validation</a:t>
            </a:r>
            <a:endParaRPr lang="en-US"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27</a:t>
            </a:fld>
            <a:endParaRPr lang="de-DE" dirty="0"/>
          </a:p>
        </p:txBody>
      </p:sp>
      <p:sp>
        <p:nvSpPr>
          <p:cNvPr id="8" name="Content Placeholder 2">
            <a:extLst>
              <a:ext uri="{FF2B5EF4-FFF2-40B4-BE49-F238E27FC236}">
                <a16:creationId xmlns:a16="http://schemas.microsoft.com/office/drawing/2014/main" id="{8B4F37C2-E457-4C25-922C-EB7C860866D0}"/>
              </a:ext>
            </a:extLst>
          </p:cNvPr>
          <p:cNvSpPr txBox="1">
            <a:spLocks/>
          </p:cNvSpPr>
          <p:nvPr/>
        </p:nvSpPr>
        <p:spPr bwMode="auto">
          <a:xfrm>
            <a:off x="395536" y="1124743"/>
            <a:ext cx="8474075" cy="53990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baseline="0">
                <a:solidFill>
                  <a:schemeClr val="tx1"/>
                </a:solidFill>
                <a:latin typeface="+mn-lt"/>
                <a:cs typeface="+mn-cs"/>
              </a:defRPr>
            </a:lvl3pPr>
            <a:lvl4pPr marL="1600200" indent="-228600" algn="l" rtl="0" eaLnBrk="1" fontAlgn="base" hangingPunct="1">
              <a:spcBef>
                <a:spcPct val="20000"/>
              </a:spcBef>
              <a:spcAft>
                <a:spcPct val="0"/>
              </a:spcAft>
              <a:buChar char="–"/>
              <a:defRPr sz="1600" baseline="0">
                <a:solidFill>
                  <a:schemeClr val="tx1"/>
                </a:solidFill>
                <a:latin typeface="+mn-lt"/>
                <a:cs typeface="+mn-cs"/>
              </a:defRPr>
            </a:lvl4pPr>
            <a:lvl5pPr marL="2057400" indent="-228600" algn="l" rtl="0" eaLnBrk="1" fontAlgn="base" hangingPunct="1">
              <a:spcBef>
                <a:spcPct val="20000"/>
              </a:spcBef>
              <a:spcAft>
                <a:spcPct val="0"/>
              </a:spcAft>
              <a:buChar char="»"/>
              <a:defRPr sz="1600" baseline="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271463" lvl="1" indent="0">
              <a:buNone/>
              <a:defRPr/>
            </a:pPr>
            <a:r>
              <a:rPr lang="en-US" sz="1600" kern="0" dirty="0"/>
              <a:t>The system validates the imported data according to the rules defined in the table. Once populated at the data entry form the imported data undergo the real time validation process (as if the data were filled-in at the data entry form manually).</a:t>
            </a:r>
            <a:endParaRPr lang="en-GB" sz="1400" kern="0" dirty="0"/>
          </a:p>
          <a:p>
            <a:pPr marL="1471613" lvl="3" indent="-342900">
              <a:defRPr/>
            </a:pPr>
            <a:endParaRPr lang="en-US" sz="1600" kern="0" dirty="0"/>
          </a:p>
        </p:txBody>
      </p:sp>
      <p:graphicFrame>
        <p:nvGraphicFramePr>
          <p:cNvPr id="6" name="Content Placeholder 5"/>
          <p:cNvGraphicFramePr>
            <a:graphicFrameLocks/>
          </p:cNvGraphicFramePr>
          <p:nvPr>
            <p:extLst>
              <p:ext uri="{D42A27DB-BD31-4B8C-83A1-F6EECF244321}">
                <p14:modId xmlns:p14="http://schemas.microsoft.com/office/powerpoint/2010/main" val="3011320738"/>
              </p:ext>
            </p:extLst>
          </p:nvPr>
        </p:nvGraphicFramePr>
        <p:xfrm>
          <a:off x="0" y="2073491"/>
          <a:ext cx="9144000" cy="4163821"/>
        </p:xfrm>
        <a:graphic>
          <a:graphicData uri="http://schemas.openxmlformats.org/drawingml/2006/table">
            <a:tbl>
              <a:tblPr firstRow="1" firstCol="1" bandRow="1">
                <a:tableStyleId>{5C22544A-7EE6-4342-B048-85BDC9FD1C3A}</a:tableStyleId>
              </a:tblPr>
              <a:tblGrid>
                <a:gridCol w="2195736">
                  <a:extLst>
                    <a:ext uri="{9D8B030D-6E8A-4147-A177-3AD203B41FA5}">
                      <a16:colId xmlns:a16="http://schemas.microsoft.com/office/drawing/2014/main" val="20000"/>
                    </a:ext>
                  </a:extLst>
                </a:gridCol>
                <a:gridCol w="6948264">
                  <a:extLst>
                    <a:ext uri="{9D8B030D-6E8A-4147-A177-3AD203B41FA5}">
                      <a16:colId xmlns:a16="http://schemas.microsoft.com/office/drawing/2014/main" val="20002"/>
                    </a:ext>
                  </a:extLst>
                </a:gridCol>
              </a:tblGrid>
              <a:tr h="295694">
                <a:tc>
                  <a:txBody>
                    <a:bodyPr/>
                    <a:lstStyle/>
                    <a:p>
                      <a:pPr algn="ctr">
                        <a:lnSpc>
                          <a:spcPct val="115000"/>
                        </a:lnSpc>
                        <a:spcAft>
                          <a:spcPts val="1250"/>
                        </a:spcAft>
                      </a:pPr>
                      <a:r>
                        <a:rPr lang="en-GB" sz="1300" dirty="0">
                          <a:effectLst/>
                          <a:latin typeface="+mj-lt"/>
                          <a:cs typeface="Calibri" panose="020F0502020204030204" pitchFamily="34" charset="0"/>
                        </a:rPr>
                        <a:t>Type</a:t>
                      </a:r>
                      <a:r>
                        <a:rPr lang="en-GB" sz="1300" baseline="0" dirty="0">
                          <a:effectLst/>
                          <a:latin typeface="+mj-lt"/>
                          <a:cs typeface="Calibri" panose="020F0502020204030204" pitchFamily="34" charset="0"/>
                        </a:rPr>
                        <a:t> of element</a:t>
                      </a:r>
                      <a:endParaRPr lang="el-GR" sz="1300" dirty="0">
                        <a:effectLst/>
                        <a:latin typeface="+mj-lt"/>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300" dirty="0">
                          <a:effectLst/>
                          <a:latin typeface="+mj-lt"/>
                          <a:cs typeface="Calibri" panose="020F0502020204030204" pitchFamily="34" charset="0"/>
                        </a:rPr>
                        <a:t>System validation</a:t>
                      </a:r>
                      <a:endParaRPr lang="el-GR" sz="1300" dirty="0">
                        <a:effectLst/>
                        <a:latin typeface="+mj-lt"/>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527506">
                <a:tc rowSpan="2">
                  <a:txBody>
                    <a:bodyPr/>
                    <a:lstStyle/>
                    <a:p>
                      <a:pPr algn="l">
                        <a:lnSpc>
                          <a:spcPct val="115000"/>
                        </a:lnSpc>
                        <a:spcAft>
                          <a:spcPts val="1250"/>
                        </a:spcAft>
                      </a:pPr>
                      <a:r>
                        <a:rPr lang="en-GB" sz="1200" b="0" dirty="0">
                          <a:solidFill>
                            <a:schemeClr val="tx1"/>
                          </a:solidFill>
                          <a:effectLst/>
                          <a:latin typeface="+mj-lt"/>
                          <a:ea typeface="Times New Roman" panose="02020603050405020304" pitchFamily="18" charset="0"/>
                          <a:cs typeface="Calibri" panose="020F0502020204030204" pitchFamily="34" charset="0"/>
                        </a:rPr>
                        <a:t>Alphanumeric elements </a:t>
                      </a:r>
                      <a:br>
                        <a:rPr lang="en-GB" sz="1200" b="0" dirty="0">
                          <a:solidFill>
                            <a:schemeClr val="tx1"/>
                          </a:solidFill>
                          <a:effectLst/>
                          <a:latin typeface="+mj-lt"/>
                          <a:ea typeface="Times New Roman" panose="02020603050405020304" pitchFamily="18" charset="0"/>
                          <a:cs typeface="Calibri" panose="020F0502020204030204" pitchFamily="34" charset="0"/>
                        </a:rPr>
                      </a:br>
                      <a:r>
                        <a:rPr lang="en-GB" sz="1200" b="0" dirty="0">
                          <a:solidFill>
                            <a:schemeClr val="tx1"/>
                          </a:solidFill>
                          <a:effectLst/>
                          <a:latin typeface="+mj-lt"/>
                          <a:ea typeface="Times New Roman" panose="02020603050405020304" pitchFamily="18" charset="0"/>
                          <a:cs typeface="Calibri" panose="020F0502020204030204" pitchFamily="34" charset="0"/>
                        </a:rPr>
                        <a:t>(e.g. LEI, ISIN, Securitisation</a:t>
                      </a:r>
                      <a:r>
                        <a:rPr lang="en-GB" sz="1200" b="0" baseline="0" dirty="0">
                          <a:solidFill>
                            <a:schemeClr val="tx1"/>
                          </a:solidFill>
                          <a:effectLst/>
                          <a:latin typeface="+mj-lt"/>
                          <a:ea typeface="Times New Roman" panose="02020603050405020304" pitchFamily="18" charset="0"/>
                          <a:cs typeface="Calibri" panose="020F0502020204030204" pitchFamily="34" charset="0"/>
                        </a:rPr>
                        <a:t> ID, etc.)</a:t>
                      </a:r>
                      <a:endParaRPr lang="el-GR" sz="1200" b="0" dirty="0">
                        <a:solidFill>
                          <a:schemeClr val="tx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pPr algn="l">
                        <a:lnSpc>
                          <a:spcPct val="115000"/>
                        </a:lnSpc>
                        <a:spcAft>
                          <a:spcPts val="1250"/>
                        </a:spcAft>
                      </a:pPr>
                      <a:r>
                        <a:rPr lang="en-US" sz="1200" dirty="0">
                          <a:effectLst/>
                          <a:latin typeface="+mj-lt"/>
                          <a:ea typeface="Times New Roman" panose="02020603050405020304" pitchFamily="18" charset="0"/>
                          <a:cs typeface="Calibri" panose="020F0502020204030204" pitchFamily="34" charset="0"/>
                        </a:rPr>
                        <a:t>If the value provided has less characters than those defined for the respective reporting field, then the value is populated in the entry form and remains editable.</a:t>
                      </a:r>
                    </a:p>
                  </a:txBody>
                  <a:tcPr marL="37665" marR="37665" marT="0" marB="0">
                    <a:solidFill>
                      <a:srgbClr val="DEEAF6"/>
                    </a:solidFill>
                  </a:tcPr>
                </a:tc>
                <a:extLst>
                  <a:ext uri="{0D108BD9-81ED-4DB2-BD59-A6C34878D82A}">
                    <a16:rowId xmlns:a16="http://schemas.microsoft.com/office/drawing/2014/main" val="10001"/>
                  </a:ext>
                </a:extLst>
              </a:tr>
              <a:tr h="760975">
                <a:tc vMerge="1">
                  <a:txBody>
                    <a:bodyPr/>
                    <a:lstStyle/>
                    <a:p>
                      <a:pPr algn="ctr">
                        <a:lnSpc>
                          <a:spcPct val="115000"/>
                        </a:lnSpc>
                        <a:spcAft>
                          <a:spcPts val="1250"/>
                        </a:spcAft>
                      </a:pPr>
                      <a:endParaRPr lang="el-G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7665" marR="37665" marT="0" marB="0" anchor="ctr">
                    <a:solidFill>
                      <a:srgbClr val="DEEAF6"/>
                    </a:solidFill>
                  </a:tcPr>
                </a:tc>
                <a:tc>
                  <a:txBody>
                    <a:bodyPr/>
                    <a:lstStyle/>
                    <a:p>
                      <a:pPr marL="0" marR="0" lvl="0" indent="0" algn="l" defTabSz="914400" rtl="0" eaLnBrk="1" fontAlgn="auto" latinLnBrk="0" hangingPunct="1">
                        <a:lnSpc>
                          <a:spcPct val="115000"/>
                        </a:lnSpc>
                        <a:spcBef>
                          <a:spcPts val="0"/>
                        </a:spcBef>
                        <a:spcAft>
                          <a:spcPts val="1250"/>
                        </a:spcAft>
                        <a:buClrTx/>
                        <a:buSzTx/>
                        <a:buFontTx/>
                        <a:buNone/>
                        <a:tabLst/>
                        <a:defRPr/>
                      </a:pPr>
                      <a:r>
                        <a:rPr lang="en-US" sz="1200" dirty="0">
                          <a:effectLst/>
                          <a:latin typeface="+mj-lt"/>
                          <a:ea typeface="Times New Roman" panose="02020603050405020304" pitchFamily="18" charset="0"/>
                          <a:cs typeface="Calibri" panose="020F0502020204030204" pitchFamily="34" charset="0"/>
                        </a:rPr>
                        <a:t>If the value provided has more characters than those defined for the respective reporting field, then the system does not populate the respective value in the entry form. Hence, the respective entry form field is presented as empty.</a:t>
                      </a:r>
                    </a:p>
                  </a:txBody>
                  <a:tcPr marL="37665" marR="37665" marT="0" marB="0">
                    <a:solidFill>
                      <a:srgbClr val="DEEAF6"/>
                    </a:solidFill>
                  </a:tcPr>
                </a:tc>
                <a:extLst>
                  <a:ext uri="{0D108BD9-81ED-4DB2-BD59-A6C34878D82A}">
                    <a16:rowId xmlns:a16="http://schemas.microsoft.com/office/drawing/2014/main" val="10002"/>
                  </a:ext>
                </a:extLst>
              </a:tr>
              <a:tr h="419406">
                <a:tc>
                  <a:txBody>
                    <a:bodyPr/>
                    <a:lstStyle/>
                    <a:p>
                      <a:pPr algn="l">
                        <a:lnSpc>
                          <a:spcPct val="115000"/>
                        </a:lnSpc>
                        <a:spcAft>
                          <a:spcPts val="1250"/>
                        </a:spcAft>
                      </a:pPr>
                      <a:r>
                        <a:rPr lang="en-GB" sz="1200" b="0" kern="1200" dirty="0">
                          <a:solidFill>
                            <a:schemeClr val="dk1"/>
                          </a:solidFill>
                          <a:effectLst/>
                          <a:latin typeface="+mj-lt"/>
                          <a:ea typeface="Times New Roman" panose="02020603050405020304" pitchFamily="18" charset="0"/>
                          <a:cs typeface="Calibri" panose="020F0502020204030204" pitchFamily="34" charset="0"/>
                        </a:rPr>
                        <a:t>Numeric </a:t>
                      </a:r>
                      <a:r>
                        <a:rPr lang="en-US" sz="1200" b="0" kern="1200" dirty="0">
                          <a:solidFill>
                            <a:schemeClr val="dk1"/>
                          </a:solidFill>
                          <a:effectLst/>
                          <a:latin typeface="+mj-lt"/>
                          <a:ea typeface="Times New Roman" panose="02020603050405020304" pitchFamily="18" charset="0"/>
                          <a:cs typeface="Calibri" panose="020F0502020204030204" pitchFamily="34" charset="0"/>
                        </a:rPr>
                        <a:t>elements</a:t>
                      </a:r>
                      <a:endParaRPr lang="el-GR" sz="1200" b="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pPr algn="l">
                        <a:lnSpc>
                          <a:spcPct val="100000"/>
                        </a:lnSpc>
                        <a:spcAft>
                          <a:spcPts val="0"/>
                        </a:spcAft>
                      </a:pPr>
                      <a:r>
                        <a:rPr lang="en-US" sz="1200" kern="1200" dirty="0">
                          <a:solidFill>
                            <a:schemeClr val="dk1"/>
                          </a:solidFill>
                          <a:effectLst/>
                          <a:latin typeface="+mj-lt"/>
                          <a:ea typeface="Times New Roman" panose="02020603050405020304" pitchFamily="18" charset="0"/>
                          <a:cs typeface="Calibri" panose="020F0502020204030204" pitchFamily="34" charset="0"/>
                        </a:rPr>
                        <a:t>If the value provided is a non-numerical value then the system does not populate the respective value in the entry form. Hence, the respective entry form field is presented as empty.</a:t>
                      </a:r>
                      <a:endParaRPr lang="el-GR" sz="120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extLst>
                  <a:ext uri="{0D108BD9-81ED-4DB2-BD59-A6C34878D82A}">
                    <a16:rowId xmlns:a16="http://schemas.microsoft.com/office/drawing/2014/main" val="10005"/>
                  </a:ext>
                </a:extLst>
              </a:tr>
              <a:tr h="422158">
                <a:tc>
                  <a:txBody>
                    <a:bodyPr/>
                    <a:lstStyle/>
                    <a:p>
                      <a:pPr algn="l">
                        <a:lnSpc>
                          <a:spcPct val="115000"/>
                        </a:lnSpc>
                        <a:spcAft>
                          <a:spcPts val="1250"/>
                        </a:spcAft>
                      </a:pPr>
                      <a:r>
                        <a:rPr lang="en-GB" sz="1200" b="0" kern="1200" dirty="0">
                          <a:solidFill>
                            <a:schemeClr val="dk1"/>
                          </a:solidFill>
                          <a:effectLst/>
                          <a:latin typeface="+mj-lt"/>
                          <a:ea typeface="Times New Roman" panose="02020603050405020304" pitchFamily="18" charset="0"/>
                          <a:cs typeface="Calibri" panose="020F0502020204030204" pitchFamily="34" charset="0"/>
                        </a:rPr>
                        <a:t>Date elements</a:t>
                      </a:r>
                      <a:endParaRPr lang="el-GR" sz="1200" b="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r>
                        <a:rPr lang="en-US" sz="1200" kern="1200" dirty="0">
                          <a:solidFill>
                            <a:schemeClr val="dk1"/>
                          </a:solidFill>
                          <a:effectLst/>
                          <a:latin typeface="+mj-lt"/>
                          <a:ea typeface="Times New Roman" panose="02020603050405020304" pitchFamily="18" charset="0"/>
                          <a:cs typeface="Calibri" panose="020F0502020204030204" pitchFamily="34" charset="0"/>
                        </a:rPr>
                        <a:t>If the provided value does not follow the ISO format i.e. YYYY-MM-DD, the system does not populate the respective value in the entry form. Hence, the respective entry form field is presented as empty.</a:t>
                      </a:r>
                      <a:endParaRPr lang="el-GR" sz="120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extLst>
                  <a:ext uri="{0D108BD9-81ED-4DB2-BD59-A6C34878D82A}">
                    <a16:rowId xmlns:a16="http://schemas.microsoft.com/office/drawing/2014/main" val="10004"/>
                  </a:ext>
                </a:extLst>
              </a:tr>
              <a:tr h="507684">
                <a:tc>
                  <a:txBody>
                    <a:bodyPr/>
                    <a:lstStyle/>
                    <a:p>
                      <a:pPr algn="l">
                        <a:lnSpc>
                          <a:spcPct val="115000"/>
                        </a:lnSpc>
                        <a:spcAft>
                          <a:spcPts val="1250"/>
                        </a:spcAft>
                      </a:pPr>
                      <a:r>
                        <a:rPr lang="en-GB" sz="1200" b="0" kern="1200" dirty="0">
                          <a:solidFill>
                            <a:schemeClr val="dk1"/>
                          </a:solidFill>
                          <a:effectLst/>
                          <a:latin typeface="+mj-lt"/>
                          <a:ea typeface="Times New Roman" panose="02020603050405020304" pitchFamily="18" charset="0"/>
                          <a:cs typeface="Calibri" panose="020F0502020204030204" pitchFamily="34" charset="0"/>
                        </a:rPr>
                        <a:t>Yes/No elements</a:t>
                      </a:r>
                      <a:endParaRPr lang="el-GR" sz="1200" b="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r>
                        <a:rPr lang="en-US" sz="1200" kern="1200" dirty="0">
                          <a:solidFill>
                            <a:schemeClr val="dk1"/>
                          </a:solidFill>
                          <a:effectLst/>
                          <a:latin typeface="+mj-lt"/>
                          <a:ea typeface="Times New Roman" panose="02020603050405020304" pitchFamily="18" charset="0"/>
                          <a:cs typeface="Calibri" panose="020F0502020204030204" pitchFamily="34" charset="0"/>
                        </a:rPr>
                        <a:t>If the provided value is not equal to 'Y', for any other value provided (null or string) the system will store the 'N' value.</a:t>
                      </a:r>
                      <a:endParaRPr lang="el-GR" sz="120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extLst>
                  <a:ext uri="{0D108BD9-81ED-4DB2-BD59-A6C34878D82A}">
                    <a16:rowId xmlns:a16="http://schemas.microsoft.com/office/drawing/2014/main" val="10006"/>
                  </a:ext>
                </a:extLst>
              </a:tr>
              <a:tr h="707438">
                <a:tc>
                  <a:txBody>
                    <a:bodyPr/>
                    <a:lstStyle/>
                    <a:p>
                      <a:pPr algn="l">
                        <a:lnSpc>
                          <a:spcPct val="115000"/>
                        </a:lnSpc>
                        <a:spcAft>
                          <a:spcPts val="1250"/>
                        </a:spcAft>
                      </a:pPr>
                      <a:r>
                        <a:rPr lang="en-GB" sz="1200" b="0" kern="1200" dirty="0">
                          <a:solidFill>
                            <a:schemeClr val="dk1"/>
                          </a:solidFill>
                          <a:effectLst/>
                          <a:latin typeface="+mj-lt"/>
                          <a:ea typeface="Times New Roman" panose="02020603050405020304" pitchFamily="18" charset="0"/>
                          <a:cs typeface="Calibri" panose="020F0502020204030204" pitchFamily="34" charset="0"/>
                        </a:rPr>
                        <a:t>Closed list elements</a:t>
                      </a:r>
                      <a:r>
                        <a:rPr lang="en-GB" sz="1200" b="0" kern="1200" baseline="0" dirty="0">
                          <a:solidFill>
                            <a:schemeClr val="dk1"/>
                          </a:solidFill>
                          <a:effectLst/>
                          <a:latin typeface="+mj-lt"/>
                          <a:ea typeface="Times New Roman" panose="02020603050405020304" pitchFamily="18" charset="0"/>
                          <a:cs typeface="Calibri" panose="020F0502020204030204" pitchFamily="34" charset="0"/>
                        </a:rPr>
                        <a:t> </a:t>
                      </a:r>
                      <a:br>
                        <a:rPr lang="en-GB" sz="1200" b="0" kern="1200" baseline="0" dirty="0">
                          <a:solidFill>
                            <a:schemeClr val="dk1"/>
                          </a:solidFill>
                          <a:effectLst/>
                          <a:latin typeface="+mj-lt"/>
                          <a:ea typeface="Times New Roman" panose="02020603050405020304" pitchFamily="18" charset="0"/>
                          <a:cs typeface="Calibri" panose="020F0502020204030204" pitchFamily="34" charset="0"/>
                        </a:rPr>
                      </a:br>
                      <a:r>
                        <a:rPr lang="en-GB" sz="1200" b="0" kern="1200" baseline="0" dirty="0">
                          <a:solidFill>
                            <a:schemeClr val="dk1"/>
                          </a:solidFill>
                          <a:effectLst/>
                          <a:latin typeface="+mj-lt"/>
                          <a:ea typeface="Times New Roman" panose="02020603050405020304" pitchFamily="18" charset="0"/>
                          <a:cs typeface="Calibri" panose="020F0502020204030204" pitchFamily="34" charset="0"/>
                        </a:rPr>
                        <a:t>(e.g. CA code, Country code, Securitisation name, etc.)</a:t>
                      </a:r>
                      <a:endParaRPr lang="el-GR" sz="1200" b="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r>
                        <a:rPr lang="en-US" sz="1200" kern="1200" dirty="0">
                          <a:solidFill>
                            <a:schemeClr val="dk1"/>
                          </a:solidFill>
                          <a:effectLst/>
                          <a:latin typeface="+mj-lt"/>
                          <a:ea typeface="Times New Roman" panose="02020603050405020304" pitchFamily="18" charset="0"/>
                          <a:cs typeface="Calibri" panose="020F0502020204030204" pitchFamily="34" charset="0"/>
                        </a:rPr>
                        <a:t>If the provided value is not available in the closed list of the respective field, the system does not populate the provided value in the entry form. The drop down list available in the entry form will be by default set to 'Select‘.</a:t>
                      </a:r>
                      <a:endParaRPr lang="el-GR" sz="120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extLst>
                  <a:ext uri="{0D108BD9-81ED-4DB2-BD59-A6C34878D82A}">
                    <a16:rowId xmlns:a16="http://schemas.microsoft.com/office/drawing/2014/main" val="10007"/>
                  </a:ext>
                </a:extLst>
              </a:tr>
              <a:tr h="522960">
                <a:tc>
                  <a:txBody>
                    <a:bodyPr/>
                    <a:lstStyle/>
                    <a:p>
                      <a:pPr algn="l">
                        <a:lnSpc>
                          <a:spcPct val="115000"/>
                        </a:lnSpc>
                        <a:spcAft>
                          <a:spcPts val="1250"/>
                        </a:spcAft>
                      </a:pPr>
                      <a:r>
                        <a:rPr lang="en-GB" sz="1200" b="0" kern="1200" dirty="0">
                          <a:solidFill>
                            <a:schemeClr val="dk1"/>
                          </a:solidFill>
                          <a:effectLst/>
                          <a:latin typeface="+mj-lt"/>
                          <a:ea typeface="Times New Roman" panose="02020603050405020304" pitchFamily="18" charset="0"/>
                          <a:cs typeface="Calibri" panose="020F0502020204030204" pitchFamily="34" charset="0"/>
                        </a:rPr>
                        <a:t>Repetitive elements</a:t>
                      </a:r>
                      <a:endParaRPr lang="el-GR" sz="1200" b="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tc>
                  <a:txBody>
                    <a:bodyPr/>
                    <a:lstStyle/>
                    <a:p>
                      <a:r>
                        <a:rPr lang="en-US" sz="1200" kern="1200" dirty="0">
                          <a:solidFill>
                            <a:schemeClr val="dk1"/>
                          </a:solidFill>
                          <a:effectLst/>
                          <a:latin typeface="+mj-lt"/>
                          <a:ea typeface="Times New Roman" panose="02020603050405020304" pitchFamily="18" charset="0"/>
                          <a:cs typeface="Calibri" panose="020F0502020204030204" pitchFamily="34" charset="0"/>
                        </a:rPr>
                        <a:t>If the values provided in the repetitive fields do not follow the following naming convention: value1;value2 the system will not be able to distinguish that multiple values have been provided.</a:t>
                      </a:r>
                      <a:endParaRPr lang="el-GR" sz="1200" kern="1200" dirty="0">
                        <a:solidFill>
                          <a:schemeClr val="dk1"/>
                        </a:solidFill>
                        <a:effectLst/>
                        <a:latin typeface="+mj-lt"/>
                        <a:ea typeface="Times New Roman" panose="02020603050405020304" pitchFamily="18" charset="0"/>
                        <a:cs typeface="Calibri" panose="020F0502020204030204" pitchFamily="34" charset="0"/>
                      </a:endParaRPr>
                    </a:p>
                  </a:txBody>
                  <a:tcPr marL="37665" marR="37665" marT="0" marB="0">
                    <a:solidFill>
                      <a:srgbClr val="DEE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8633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5225"/>
            <a:ext cx="9144000" cy="5013325"/>
          </a:xfrm>
        </p:spPr>
        <p:txBody>
          <a:bodyPr/>
          <a:lstStyle/>
          <a:p>
            <a:pPr marL="271463" lvl="1" indent="0">
              <a:buNone/>
              <a:defRPr/>
            </a:pPr>
            <a:r>
              <a:rPr lang="en-GB" sz="1600" dirty="0"/>
              <a:t>Content error validation rules of </a:t>
            </a:r>
            <a:r>
              <a:rPr lang="en-GB" sz="1600" b="1" u="sng" dirty="0"/>
              <a:t>Non-ABCP securitisation </a:t>
            </a:r>
            <a:r>
              <a:rPr lang="en-GB" sz="1600" dirty="0"/>
              <a:t>notification data</a:t>
            </a:r>
          </a:p>
          <a:p>
            <a:pPr marL="271463" lvl="1" indent="0">
              <a:buNone/>
              <a:defRPr/>
            </a:pPr>
            <a:endParaRPr lang="en-GB"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28</a:t>
            </a:fld>
            <a:endParaRPr lang="de-DE" dirty="0"/>
          </a:p>
        </p:txBody>
      </p:sp>
      <p:graphicFrame>
        <p:nvGraphicFramePr>
          <p:cNvPr id="7" name="Content Placeholder 5"/>
          <p:cNvGraphicFramePr>
            <a:graphicFrameLocks/>
          </p:cNvGraphicFramePr>
          <p:nvPr/>
        </p:nvGraphicFramePr>
        <p:xfrm>
          <a:off x="15060" y="1628107"/>
          <a:ext cx="9144001" cy="3626693"/>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13352">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500138">
                <a:tc>
                  <a:txBody>
                    <a:bodyPr/>
                    <a:lstStyle/>
                    <a:p>
                      <a:pPr algn="ctr" fontAlgn="ctr"/>
                      <a:r>
                        <a:rPr lang="en-GB" sz="1000" b="0" i="0" u="none" strike="noStrike" dirty="0">
                          <a:solidFill>
                            <a:srgbClr val="000000"/>
                          </a:solidFill>
                          <a:effectLst/>
                          <a:latin typeface="+mj-lt"/>
                        </a:rPr>
                        <a:t>N2</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STSS0 - Designated Entity LEI</a:t>
                      </a:r>
                    </a:p>
                  </a:txBody>
                  <a:tcPr marL="9525" marR="9525" marT="9525" marB="0" anchor="ctr">
                    <a:solidFill>
                      <a:srgbClr val="DEEAF6"/>
                    </a:solidFill>
                  </a:tcPr>
                </a:tc>
                <a:tc>
                  <a:txBody>
                    <a:bodyPr/>
                    <a:lstStyle/>
                    <a:p>
                      <a:pPr algn="ctr" fontAlgn="ctr"/>
                      <a:r>
                        <a:rPr lang="en-GB" sz="1000" b="0" i="0" u="none" strike="noStrike">
                          <a:solidFill>
                            <a:srgbClr val="000000"/>
                          </a:solidFill>
                          <a:effectLst/>
                          <a:latin typeface="+mj-lt"/>
                        </a:rPr>
                        <a:t>E</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STSS0 - Designated Entity LEI: The NRE code of the submitting entity is </a:t>
                      </a:r>
                      <a:r>
                        <a:rPr lang="en-US" sz="1000" b="0" i="0" u="none" strike="noStrike" dirty="0" err="1">
                          <a:solidFill>
                            <a:srgbClr val="000000"/>
                          </a:solidFill>
                          <a:effectLst/>
                          <a:latin typeface="+mj-lt"/>
                        </a:rPr>
                        <a:t>authorised</a:t>
                      </a:r>
                      <a:r>
                        <a:rPr lang="en-US" sz="1000" b="0" i="0" u="none" strike="noStrike" dirty="0">
                          <a:solidFill>
                            <a:srgbClr val="000000"/>
                          </a:solidFill>
                          <a:effectLst/>
                          <a:latin typeface="+mj-lt"/>
                        </a:rPr>
                        <a:t> for the reported DE LEI and the last notification date is within the start date and end date defined for that DE LEI (at the NRE reference table)</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 - 001</a:t>
                      </a:r>
                    </a:p>
                  </a:txBody>
                  <a:tcPr marL="9525" marR="9525" marT="9525" marB="0" anchor="ctr">
                    <a:solidFill>
                      <a:srgbClr val="DEEAF6"/>
                    </a:solidFill>
                  </a:tcPr>
                </a:tc>
                <a:extLst>
                  <a:ext uri="{0D108BD9-81ED-4DB2-BD59-A6C34878D82A}">
                    <a16:rowId xmlns:a16="http://schemas.microsoft.com/office/drawing/2014/main" val="10001"/>
                  </a:ext>
                </a:extLst>
              </a:tr>
              <a:tr h="283052">
                <a:tc>
                  <a:txBody>
                    <a:bodyPr/>
                    <a:lstStyle/>
                    <a:p>
                      <a:pPr algn="ctr" fontAlgn="ctr"/>
                      <a:r>
                        <a:rPr lang="en-GB" sz="1000" b="0" i="0" u="none" strike="noStrike">
                          <a:solidFill>
                            <a:srgbClr val="000000"/>
                          </a:solidFill>
                          <a:effectLst/>
                          <a:latin typeface="+mj-lt"/>
                        </a:rPr>
                        <a:t>N3</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STSS1 - Instrument ISIN</a:t>
                      </a:r>
                    </a:p>
                  </a:txBody>
                  <a:tcPr marL="9525" marR="9525" marT="9525" marB="0" anchor="ctr">
                    <a:solidFill>
                      <a:srgbClr val="DEEAF6"/>
                    </a:solidFill>
                  </a:tcPr>
                </a:tc>
                <a:tc>
                  <a:txBody>
                    <a:bodyPr/>
                    <a:lstStyle/>
                    <a:p>
                      <a:pPr algn="ctr" fontAlgn="ctr"/>
                      <a:r>
                        <a:rPr lang="en-GB" sz="1000" b="0" i="0" u="none" strike="noStrike">
                          <a:solidFill>
                            <a:srgbClr val="000000"/>
                          </a:solidFill>
                          <a:effectLst/>
                          <a:latin typeface="+mj-lt"/>
                        </a:rPr>
                        <a:t>E</a:t>
                      </a:r>
                    </a:p>
                  </a:txBody>
                  <a:tcPr marL="9525" marR="9525" marT="9525" marB="0" anchor="ctr">
                    <a:solidFill>
                      <a:srgbClr val="DEEAF6"/>
                    </a:solidFill>
                  </a:tcPr>
                </a:tc>
                <a:tc>
                  <a:txBody>
                    <a:bodyPr/>
                    <a:lstStyle/>
                    <a:p>
                      <a:pPr algn="l" fontAlgn="ctr"/>
                      <a:r>
                        <a:rPr lang="en-US" sz="1000" b="0" i="0" u="none" strike="noStrike">
                          <a:solidFill>
                            <a:srgbClr val="000000"/>
                          </a:solidFill>
                          <a:effectLst/>
                          <a:latin typeface="+mj-lt"/>
                        </a:rPr>
                        <a:t>STSS1 - Instrument ISIN: The check sum digits of the ISIN [ISIN] must be valid</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 - 002</a:t>
                      </a:r>
                    </a:p>
                  </a:txBody>
                  <a:tcPr marL="9525" marR="9525" marT="9525" marB="0" anchor="ctr">
                    <a:solidFill>
                      <a:srgbClr val="DEEAF6"/>
                    </a:solidFill>
                  </a:tcPr>
                </a:tc>
                <a:extLst>
                  <a:ext uri="{0D108BD9-81ED-4DB2-BD59-A6C34878D82A}">
                    <a16:rowId xmlns:a16="http://schemas.microsoft.com/office/drawing/2014/main" val="10003"/>
                  </a:ext>
                </a:extLst>
              </a:tr>
              <a:tr h="353816">
                <a:tc>
                  <a:txBody>
                    <a:bodyPr/>
                    <a:lstStyle/>
                    <a:p>
                      <a:pPr algn="ctr" fontAlgn="ctr"/>
                      <a:r>
                        <a:rPr lang="en-GB" sz="1000" b="0" i="0" u="none" strike="noStrike">
                          <a:solidFill>
                            <a:srgbClr val="000000"/>
                          </a:solidFill>
                          <a:effectLst/>
                          <a:latin typeface="+mj-lt"/>
                        </a:rPr>
                        <a:t>N3</a:t>
                      </a:r>
                    </a:p>
                  </a:txBody>
                  <a:tcPr marL="9525" marR="9525" marT="9525" marB="0" anchor="ctr">
                    <a:solidFill>
                      <a:srgbClr val="DEEAF6"/>
                    </a:solidFill>
                  </a:tcPr>
                </a:tc>
                <a:tc>
                  <a:txBody>
                    <a:bodyPr/>
                    <a:lstStyle/>
                    <a:p>
                      <a:pPr algn="l" fontAlgn="ctr"/>
                      <a:r>
                        <a:rPr lang="en-GB" sz="1000" b="0" i="0" u="none" strike="noStrike">
                          <a:solidFill>
                            <a:srgbClr val="000000"/>
                          </a:solidFill>
                          <a:effectLst/>
                          <a:latin typeface="+mj-lt"/>
                        </a:rPr>
                        <a:t>STSS1 - Instrument ISIN</a:t>
                      </a:r>
                    </a:p>
                  </a:txBody>
                  <a:tcPr marL="9525" marR="9525" marT="9525" marB="0" anchor="ctr">
                    <a:solidFill>
                      <a:srgbClr val="DEEAF6"/>
                    </a:solidFill>
                  </a:tcPr>
                </a:tc>
                <a:tc>
                  <a:txBody>
                    <a:bodyPr/>
                    <a:lstStyle/>
                    <a:p>
                      <a:pPr algn="ctr" fontAlgn="ctr"/>
                      <a:r>
                        <a:rPr lang="en-GB" sz="1000" b="0" i="0" u="none" strike="noStrike">
                          <a:solidFill>
                            <a:srgbClr val="000000"/>
                          </a:solidFill>
                          <a:effectLst/>
                          <a:latin typeface="+mj-lt"/>
                        </a:rPr>
                        <a:t>E</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STSS1 - Instrument ISIN: The same ISIN [ISIN] cannot be filled-in twice</a:t>
                      </a:r>
                    </a:p>
                  </a:txBody>
                  <a:tcPr marL="9525" marR="9525" marT="9525" marB="0" anchor="ctr">
                    <a:solidFill>
                      <a:srgbClr val="DEEAF6"/>
                    </a:solidFill>
                  </a:tcPr>
                </a:tc>
                <a:tc>
                  <a:txBody>
                    <a:bodyPr/>
                    <a:lstStyle/>
                    <a:p>
                      <a:pPr algn="l" fontAlgn="ctr"/>
                      <a:r>
                        <a:rPr lang="en-GB" sz="1000" b="0" i="0" u="none" strike="noStrike">
                          <a:solidFill>
                            <a:srgbClr val="000000"/>
                          </a:solidFill>
                          <a:effectLst/>
                          <a:latin typeface="+mj-lt"/>
                        </a:rPr>
                        <a:t>STS - 003</a:t>
                      </a:r>
                    </a:p>
                  </a:txBody>
                  <a:tcPr marL="9525" marR="9525" marT="9525" marB="0" anchor="ctr">
                    <a:solidFill>
                      <a:srgbClr val="DEEAF6"/>
                    </a:solidFill>
                  </a:tcPr>
                </a:tc>
                <a:extLst>
                  <a:ext uri="{0D108BD9-81ED-4DB2-BD59-A6C34878D82A}">
                    <a16:rowId xmlns:a16="http://schemas.microsoft.com/office/drawing/2014/main" val="10004"/>
                  </a:ext>
                </a:extLst>
              </a:tr>
              <a:tr h="424579">
                <a:tc>
                  <a:txBody>
                    <a:bodyPr/>
                    <a:lstStyle/>
                    <a:p>
                      <a:pPr algn="ctr" fontAlgn="ctr"/>
                      <a:r>
                        <a:rPr lang="en-GB" sz="1000" b="0" i="0" u="none" strike="noStrike">
                          <a:solidFill>
                            <a:srgbClr val="000000"/>
                          </a:solidFill>
                          <a:effectLst/>
                          <a:latin typeface="+mj-lt"/>
                        </a:rPr>
                        <a:t>N6</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STSS2 - Originator LEI</a:t>
                      </a:r>
                    </a:p>
                  </a:txBody>
                  <a:tcPr marL="9525" marR="9525" marT="9525" marB="0" anchor="ctr">
                    <a:solidFill>
                      <a:srgbClr val="DEEAF6"/>
                    </a:solidFill>
                  </a:tcPr>
                </a:tc>
                <a:tc>
                  <a:txBody>
                    <a:bodyPr/>
                    <a:lstStyle/>
                    <a:p>
                      <a:pPr algn="ctr" fontAlgn="ctr"/>
                      <a:r>
                        <a:rPr lang="en-GB" sz="1000" b="0" i="0" u="none" strike="noStrike">
                          <a:solidFill>
                            <a:srgbClr val="000000"/>
                          </a:solidFill>
                          <a:effectLst/>
                          <a:latin typeface="+mj-lt"/>
                        </a:rPr>
                        <a:t>E</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STSS2 - Originator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a:solidFill>
                            <a:srgbClr val="000000"/>
                          </a:solidFill>
                          <a:effectLst/>
                          <a:latin typeface="+mj-lt"/>
                        </a:rPr>
                        <a:t>STS - 004</a:t>
                      </a:r>
                    </a:p>
                  </a:txBody>
                  <a:tcPr marL="9525" marR="9525" marT="9525" marB="0" anchor="ctr">
                    <a:solidFill>
                      <a:srgbClr val="DEEAF6"/>
                    </a:solidFill>
                  </a:tcPr>
                </a:tc>
                <a:extLst>
                  <a:ext uri="{0D108BD9-81ED-4DB2-BD59-A6C34878D82A}">
                    <a16:rowId xmlns:a16="http://schemas.microsoft.com/office/drawing/2014/main" val="10006"/>
                  </a:ext>
                </a:extLst>
              </a:tr>
              <a:tr h="267024">
                <a:tc>
                  <a:txBody>
                    <a:bodyPr/>
                    <a:lstStyle/>
                    <a:p>
                      <a:pPr algn="ctr" fontAlgn="ctr"/>
                      <a:r>
                        <a:rPr lang="en-GB" sz="1000" b="0" i="0" u="none" strike="noStrike" dirty="0">
                          <a:solidFill>
                            <a:srgbClr val="000000"/>
                          </a:solidFill>
                          <a:effectLst/>
                          <a:latin typeface="+mj-lt"/>
                        </a:rPr>
                        <a:t>N8</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STSS2 - Sponsor LEI</a:t>
                      </a:r>
                    </a:p>
                  </a:txBody>
                  <a:tcPr marL="9525" marR="9525" marT="9525" marB="0" anchor="ctr">
                    <a:solidFill>
                      <a:srgbClr val="DEEAF6"/>
                    </a:solidFill>
                  </a:tcPr>
                </a:tc>
                <a:tc>
                  <a:txBody>
                    <a:bodyPr/>
                    <a:lstStyle/>
                    <a:p>
                      <a:pPr algn="ctr" fontAlgn="ctr"/>
                      <a:r>
                        <a:rPr lang="en-GB" sz="1000" b="0" i="0" u="none" strike="noStrike" dirty="0">
                          <a:solidFill>
                            <a:srgbClr val="000000"/>
                          </a:solidFill>
                          <a:effectLst/>
                          <a:latin typeface="+mj-lt"/>
                        </a:rPr>
                        <a:t>E</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STSS2 - Sponsor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 - 004</a:t>
                      </a:r>
                    </a:p>
                  </a:txBody>
                  <a:tcPr marL="9525" marR="9525" marT="9525" marB="0" anchor="ctr">
                    <a:solidFill>
                      <a:srgbClr val="DEEAF6"/>
                    </a:solidFill>
                  </a:tcPr>
                </a:tc>
                <a:extLst>
                  <a:ext uri="{0D108BD9-81ED-4DB2-BD59-A6C34878D82A}">
                    <a16:rowId xmlns:a16="http://schemas.microsoft.com/office/drawing/2014/main" val="10009"/>
                  </a:ext>
                </a:extLst>
              </a:tr>
              <a:tr h="411037">
                <a:tc>
                  <a:txBody>
                    <a:bodyPr/>
                    <a:lstStyle/>
                    <a:p>
                      <a:pPr algn="ctr" fontAlgn="ctr"/>
                      <a:r>
                        <a:rPr lang="en-GB" sz="1000" b="0" i="0" u="none" strike="noStrike" kern="1200" dirty="0">
                          <a:solidFill>
                            <a:srgbClr val="000000"/>
                          </a:solidFill>
                          <a:effectLst/>
                          <a:latin typeface="+mj-lt"/>
                          <a:ea typeface="+mn-ea"/>
                          <a:cs typeface="+mn-cs"/>
                        </a:rPr>
                        <a:t>N10</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STSS2 - Original Lender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STSS2 - Original Lender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- 004</a:t>
                      </a:r>
                    </a:p>
                  </a:txBody>
                  <a:tcPr marL="9525" marR="9525" marT="9525" marB="0" anchor="ctr">
                    <a:solidFill>
                      <a:srgbClr val="DEEAF6"/>
                    </a:solidFill>
                  </a:tcPr>
                </a:tc>
                <a:extLst>
                  <a:ext uri="{0D108BD9-81ED-4DB2-BD59-A6C34878D82A}">
                    <a16:rowId xmlns:a16="http://schemas.microsoft.com/office/drawing/2014/main" val="3679920104"/>
                  </a:ext>
                </a:extLst>
              </a:tr>
              <a:tr h="612069">
                <a:tc>
                  <a:txBody>
                    <a:bodyPr/>
                    <a:lstStyle/>
                    <a:p>
                      <a:pPr algn="ctr" fontAlgn="ctr"/>
                      <a:r>
                        <a:rPr lang="en-GB" sz="1000" b="0" i="0" u="none" strike="noStrike" kern="1200" dirty="0">
                          <a:solidFill>
                            <a:srgbClr val="000000"/>
                          </a:solidFill>
                          <a:effectLst/>
                          <a:latin typeface="+mj-lt"/>
                          <a:ea typeface="+mn-ea"/>
                          <a:cs typeface="+mn-cs"/>
                        </a:rPr>
                        <a:t>N24</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STSS9 - Securitisation classification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STSS9 -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classification: Only 1 STS notification may exist on the same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identifier for non-ABCP </a:t>
                      </a:r>
                      <a:r>
                        <a:rPr lang="en-US" sz="1000" b="0" i="0" u="none" strike="noStrike" kern="1200" dirty="0" err="1">
                          <a:solidFill>
                            <a:srgbClr val="000000"/>
                          </a:solidFill>
                          <a:effectLst/>
                          <a:latin typeface="+mj-lt"/>
                          <a:ea typeface="+mn-ea"/>
                          <a:cs typeface="+mn-cs"/>
                        </a:rPr>
                        <a:t>securitisations</a:t>
                      </a:r>
                      <a:endParaRPr lang="en-US" sz="1000" b="0" i="0" u="none" strike="noStrike" kern="1200" dirty="0">
                        <a:solidFill>
                          <a:srgbClr val="000000"/>
                        </a:solidFill>
                        <a:effectLst/>
                        <a:latin typeface="+mj-lt"/>
                        <a:ea typeface="+mn-ea"/>
                        <a:cs typeface="+mn-cs"/>
                      </a:endParaRP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- 009</a:t>
                      </a:r>
                    </a:p>
                  </a:txBody>
                  <a:tcPr marL="9525" marR="9525" marT="9525" marB="0" anchor="ctr">
                    <a:solidFill>
                      <a:srgbClr val="DEEAF6"/>
                    </a:solidFill>
                  </a:tcPr>
                </a:tc>
                <a:extLst>
                  <a:ext uri="{0D108BD9-81ED-4DB2-BD59-A6C34878D82A}">
                    <a16:rowId xmlns:a16="http://schemas.microsoft.com/office/drawing/2014/main" val="1399207648"/>
                  </a:ext>
                </a:extLst>
              </a:tr>
              <a:tr h="0">
                <a:tc>
                  <a:txBody>
                    <a:bodyPr/>
                    <a:lstStyle/>
                    <a:p>
                      <a:pPr algn="ctr" fontAlgn="ctr"/>
                      <a:r>
                        <a:rPr lang="en-GB" sz="1000" b="0" i="0" u="none" strike="noStrike" kern="1200" dirty="0">
                          <a:solidFill>
                            <a:srgbClr val="000000"/>
                          </a:solidFill>
                          <a:effectLst/>
                          <a:latin typeface="+mj-lt"/>
                          <a:ea typeface="+mn-ea"/>
                          <a:cs typeface="+mn-cs"/>
                        </a:rPr>
                        <a:t>N81</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STSS34 - Retaining entity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STSS34 - Retaining entity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- 004</a:t>
                      </a:r>
                    </a:p>
                  </a:txBody>
                  <a:tcPr marL="9525" marR="9525" marT="9525" marB="0" anchor="ctr">
                    <a:solidFill>
                      <a:srgbClr val="DEEAF6"/>
                    </a:solidFill>
                  </a:tcPr>
                </a:tc>
                <a:extLst>
                  <a:ext uri="{0D108BD9-81ED-4DB2-BD59-A6C34878D82A}">
                    <a16:rowId xmlns:a16="http://schemas.microsoft.com/office/drawing/2014/main" val="1300042908"/>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spTree>
    <p:extLst>
      <p:ext uri="{BB962C8B-B14F-4D97-AF65-F5344CB8AC3E}">
        <p14:creationId xmlns:p14="http://schemas.microsoft.com/office/powerpoint/2010/main" val="260534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4744"/>
            <a:ext cx="9144000" cy="5013325"/>
          </a:xfrm>
        </p:spPr>
        <p:txBody>
          <a:bodyPr/>
          <a:lstStyle/>
          <a:p>
            <a:pPr marL="271463" lvl="1" indent="0">
              <a:buNone/>
              <a:defRPr/>
            </a:pPr>
            <a:r>
              <a:rPr lang="en-GB" sz="1600" dirty="0"/>
              <a:t>Content warning validation rules of </a:t>
            </a:r>
            <a:r>
              <a:rPr lang="en-GB" sz="1600" b="1" u="sng" dirty="0"/>
              <a:t>Non-ABCP securitisation </a:t>
            </a:r>
            <a:r>
              <a:rPr lang="en-GB" sz="1600" dirty="0"/>
              <a:t>notification data</a:t>
            </a: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29</a:t>
            </a:fld>
            <a:endParaRPr lang="de-DE" dirty="0"/>
          </a:p>
        </p:txBody>
      </p:sp>
      <p:graphicFrame>
        <p:nvGraphicFramePr>
          <p:cNvPr id="7" name="Content Placeholder 5"/>
          <p:cNvGraphicFramePr>
            <a:graphicFrameLocks/>
          </p:cNvGraphicFramePr>
          <p:nvPr/>
        </p:nvGraphicFramePr>
        <p:xfrm>
          <a:off x="0" y="1477945"/>
          <a:ext cx="9144001" cy="3529466"/>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00494">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335157">
                <a:tc>
                  <a:txBody>
                    <a:bodyPr/>
                    <a:lstStyle/>
                    <a:p>
                      <a:pPr algn="ctr" fontAlgn="ctr"/>
                      <a:r>
                        <a:rPr lang="en-GB" sz="1000" b="0" i="0" u="none" strike="noStrike" kern="1200">
                          <a:solidFill>
                            <a:srgbClr val="000000"/>
                          </a:solidFill>
                          <a:effectLst/>
                          <a:latin typeface="+mj-lt"/>
                          <a:ea typeface="+mn-ea"/>
                          <a:cs typeface="+mn-cs"/>
                        </a:rPr>
                        <a:t>N10</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STSS2 - Original Lender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STSS2 - Original Lender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- 005</a:t>
                      </a:r>
                    </a:p>
                  </a:txBody>
                  <a:tcPr marL="9525" marR="9525" marT="9525" marB="0" anchor="ctr">
                    <a:solidFill>
                      <a:srgbClr val="DEEAF6"/>
                    </a:solidFill>
                  </a:tcPr>
                </a:tc>
                <a:extLst>
                  <a:ext uri="{0D108BD9-81ED-4DB2-BD59-A6C34878D82A}">
                    <a16:rowId xmlns:a16="http://schemas.microsoft.com/office/drawing/2014/main" val="10007"/>
                  </a:ext>
                </a:extLst>
              </a:tr>
              <a:tr h="457796">
                <a:tc>
                  <a:txBody>
                    <a:bodyPr/>
                    <a:lstStyle/>
                    <a:p>
                      <a:pPr algn="ctr" fontAlgn="ctr"/>
                      <a:r>
                        <a:rPr lang="en-GB" sz="1000" b="0" i="0" u="none" strike="noStrike" kern="1200" dirty="0">
                          <a:solidFill>
                            <a:srgbClr val="000000"/>
                          </a:solidFill>
                          <a:effectLst/>
                          <a:latin typeface="+mj-lt"/>
                          <a:ea typeface="+mn-ea"/>
                          <a:cs typeface="+mn-cs"/>
                        </a:rPr>
                        <a:t>N10</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STSS2 - Original Lender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STSS2 - Original Lender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- 006</a:t>
                      </a:r>
                    </a:p>
                  </a:txBody>
                  <a:tcPr marL="9525" marR="9525" marT="9525" marB="0" anchor="ctr">
                    <a:solidFill>
                      <a:srgbClr val="DEEAF6"/>
                    </a:solidFill>
                  </a:tcPr>
                </a:tc>
                <a:extLst>
                  <a:ext uri="{0D108BD9-81ED-4DB2-BD59-A6C34878D82A}">
                    <a16:rowId xmlns:a16="http://schemas.microsoft.com/office/drawing/2014/main" val="10008"/>
                  </a:ext>
                </a:extLst>
              </a:tr>
              <a:tr h="457796">
                <a:tc>
                  <a:txBody>
                    <a:bodyPr/>
                    <a:lstStyle/>
                    <a:p>
                      <a:pPr algn="ctr" fontAlgn="ctr"/>
                      <a:r>
                        <a:rPr lang="en-GB" sz="1000" b="0" i="0" u="none" strike="noStrike" kern="1200" dirty="0">
                          <a:solidFill>
                            <a:srgbClr val="000000"/>
                          </a:solidFill>
                          <a:effectLst/>
                          <a:latin typeface="+mj-lt"/>
                          <a:ea typeface="+mn-ea"/>
                          <a:cs typeface="+mn-cs"/>
                        </a:rPr>
                        <a:t>N19</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STSS5 - Prospectus identifier</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STSS5 - Prospectus identifier: Prospectus identifier mandatory when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type is Public and  </a:t>
                      </a:r>
                      <a:r>
                        <a:rPr lang="en-US" sz="1000" b="0" i="0" u="none" strike="noStrike" kern="1200" dirty="0" err="1">
                          <a:solidFill>
                            <a:srgbClr val="000000"/>
                          </a:solidFill>
                          <a:effectLst/>
                          <a:latin typeface="+mj-lt"/>
                          <a:ea typeface="+mn-ea"/>
                          <a:cs typeface="+mn-cs"/>
                        </a:rPr>
                        <a:t>securitisations</a:t>
                      </a:r>
                      <a:r>
                        <a:rPr lang="en-US" sz="1000" b="0" i="0" u="none" strike="noStrike" kern="1200" dirty="0">
                          <a:solidFill>
                            <a:srgbClr val="000000"/>
                          </a:solidFill>
                          <a:effectLst/>
                          <a:latin typeface="+mj-lt"/>
                          <a:ea typeface="+mn-ea"/>
                          <a:cs typeface="+mn-cs"/>
                        </a:rPr>
                        <a:t> that are not exempt from the obligation to publish a prospectus.</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- 007</a:t>
                      </a:r>
                    </a:p>
                  </a:txBody>
                  <a:tcPr marL="9525" marR="9525" marT="9525" marB="0" anchor="ctr">
                    <a:solidFill>
                      <a:srgbClr val="DEEAF6"/>
                    </a:solidFill>
                  </a:tcPr>
                </a:tc>
                <a:extLst>
                  <a:ext uri="{0D108BD9-81ED-4DB2-BD59-A6C34878D82A}">
                    <a16:rowId xmlns:a16="http://schemas.microsoft.com/office/drawing/2014/main" val="10009"/>
                  </a:ext>
                </a:extLst>
              </a:tr>
              <a:tr h="308312">
                <a:tc>
                  <a:txBody>
                    <a:bodyPr/>
                    <a:lstStyle/>
                    <a:p>
                      <a:pPr algn="ctr" fontAlgn="ctr"/>
                      <a:r>
                        <a:rPr lang="en-GB" sz="1000" b="0" i="0" u="none" strike="noStrike" kern="1200">
                          <a:solidFill>
                            <a:srgbClr val="000000"/>
                          </a:solidFill>
                          <a:effectLst/>
                          <a:latin typeface="+mj-lt"/>
                          <a:ea typeface="+mn-ea"/>
                          <a:cs typeface="+mn-cs"/>
                        </a:rPr>
                        <a:t>N21</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STSS11 - Issue date</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STSS11 - Issue date: Warning generated when the issue date is before 01/01/2019</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- 008</a:t>
                      </a:r>
                    </a:p>
                  </a:txBody>
                  <a:tcPr marL="9525" marR="9525" marT="9525" marB="0" anchor="ctr">
                    <a:solidFill>
                      <a:srgbClr val="DEEAF6"/>
                    </a:solidFill>
                  </a:tcPr>
                </a:tc>
                <a:extLst>
                  <a:ext uri="{0D108BD9-81ED-4DB2-BD59-A6C34878D82A}">
                    <a16:rowId xmlns:a16="http://schemas.microsoft.com/office/drawing/2014/main" val="10010"/>
                  </a:ext>
                </a:extLst>
              </a:tr>
              <a:tr h="373380">
                <a:tc>
                  <a:txBody>
                    <a:bodyPr/>
                    <a:lstStyle/>
                    <a:p>
                      <a:pPr algn="ctr" fontAlgn="ctr"/>
                      <a:r>
                        <a:rPr lang="en-GB" sz="1000" b="0" i="0" u="none" strike="noStrike" kern="1200" dirty="0">
                          <a:solidFill>
                            <a:srgbClr val="000000"/>
                          </a:solidFill>
                          <a:effectLst/>
                          <a:latin typeface="+mj-lt"/>
                          <a:ea typeface="+mn-ea"/>
                          <a:cs typeface="+mn-cs"/>
                        </a:rPr>
                        <a:t>N45</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STSS23 - True sale or assignment transfer confirmation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STSS23 - True sale or assignment transfer confirmation: Warning generated when at least one of the confirmation element is  equal to ‘Unconfirmed'</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- 010</a:t>
                      </a:r>
                    </a:p>
                  </a:txBody>
                  <a:tcPr marL="9525" marR="9525" marT="9525" marB="0" anchor="ctr">
                    <a:solidFill>
                      <a:srgbClr val="DEEAF6"/>
                    </a:solidFill>
                  </a:tcPr>
                </a:tc>
                <a:extLst>
                  <a:ext uri="{0D108BD9-81ED-4DB2-BD59-A6C34878D82A}">
                    <a16:rowId xmlns:a16="http://schemas.microsoft.com/office/drawing/2014/main" val="3882692400"/>
                  </a:ext>
                </a:extLst>
              </a:tr>
              <a:tr h="280035">
                <a:tc>
                  <a:txBody>
                    <a:bodyPr/>
                    <a:lstStyle/>
                    <a:p>
                      <a:pPr algn="ctr" fontAlgn="ctr"/>
                      <a:r>
                        <a:rPr lang="en-GB" sz="1000" b="0" i="0" u="none" strike="noStrike" kern="1200" dirty="0">
                          <a:solidFill>
                            <a:srgbClr val="000000"/>
                          </a:solidFill>
                          <a:effectLst/>
                          <a:latin typeface="+mj-lt"/>
                          <a:ea typeface="+mn-ea"/>
                          <a:cs typeface="+mn-cs"/>
                        </a:rPr>
                        <a:t>N75</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N75 - Payment exemption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STSS32: Payment exemption: Warning generated when field 'At least one payment at the time of transfer confirmation' is equal to ‘Unconfirmed' and field 'Payment exemption' is equal to 'No exemption'</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- 011</a:t>
                      </a:r>
                    </a:p>
                  </a:txBody>
                  <a:tcPr marL="9525" marR="9525" marT="9525" marB="0" anchor="ctr">
                    <a:solidFill>
                      <a:srgbClr val="DEEAF6"/>
                    </a:solidFill>
                  </a:tcPr>
                </a:tc>
                <a:extLst>
                  <a:ext uri="{0D108BD9-81ED-4DB2-BD59-A6C34878D82A}">
                    <a16:rowId xmlns:a16="http://schemas.microsoft.com/office/drawing/2014/main" val="773921154"/>
                  </a:ext>
                </a:extLst>
              </a:tr>
              <a:tr h="104775">
                <a:tc>
                  <a:txBody>
                    <a:bodyPr/>
                    <a:lstStyle/>
                    <a:p>
                      <a:pPr algn="ctr" fontAlgn="ctr"/>
                      <a:r>
                        <a:rPr lang="en-GB" sz="1000" b="0" i="0" u="none" strike="noStrike" kern="1200" dirty="0">
                          <a:solidFill>
                            <a:srgbClr val="000000"/>
                          </a:solidFill>
                          <a:effectLst/>
                          <a:latin typeface="+mj-lt"/>
                          <a:ea typeface="+mn-ea"/>
                          <a:cs typeface="+mn-cs"/>
                        </a:rPr>
                        <a:t>N81</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STSS34 - Retaining entity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STSS34 - Retaining entity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- 005</a:t>
                      </a:r>
                    </a:p>
                  </a:txBody>
                  <a:tcPr marL="9525" marR="9525" marT="9525" marB="0" anchor="ctr">
                    <a:solidFill>
                      <a:srgbClr val="DEEAF6"/>
                    </a:solidFill>
                  </a:tcPr>
                </a:tc>
                <a:extLst>
                  <a:ext uri="{0D108BD9-81ED-4DB2-BD59-A6C34878D82A}">
                    <a16:rowId xmlns:a16="http://schemas.microsoft.com/office/drawing/2014/main" val="1659937136"/>
                  </a:ext>
                </a:extLst>
              </a:tr>
              <a:tr h="209550">
                <a:tc>
                  <a:txBody>
                    <a:bodyPr/>
                    <a:lstStyle/>
                    <a:p>
                      <a:pPr algn="ctr" fontAlgn="ctr"/>
                      <a:r>
                        <a:rPr lang="en-GB" sz="1000" b="0" i="0" u="none" strike="noStrike" kern="1200" dirty="0">
                          <a:solidFill>
                            <a:srgbClr val="000000"/>
                          </a:solidFill>
                          <a:effectLst/>
                          <a:latin typeface="+mj-lt"/>
                          <a:ea typeface="+mn-ea"/>
                          <a:cs typeface="+mn-cs"/>
                        </a:rPr>
                        <a:t>N81</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STSS34 - Retaining entity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STSS34 - Retaining entity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- 006</a:t>
                      </a:r>
                    </a:p>
                  </a:txBody>
                  <a:tcPr marL="9525" marR="9525" marT="9525" marB="0" anchor="ctr">
                    <a:solidFill>
                      <a:srgbClr val="DEEAF6"/>
                    </a:solidFill>
                  </a:tcPr>
                </a:tc>
                <a:extLst>
                  <a:ext uri="{0D108BD9-81ED-4DB2-BD59-A6C34878D82A}">
                    <a16:rowId xmlns:a16="http://schemas.microsoft.com/office/drawing/2014/main" val="1525504385"/>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spTree>
    <p:extLst>
      <p:ext uri="{BB962C8B-B14F-4D97-AF65-F5344CB8AC3E}">
        <p14:creationId xmlns:p14="http://schemas.microsoft.com/office/powerpoint/2010/main" val="349477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NRE on-boarding / First submission</a:t>
            </a:r>
          </a:p>
        </p:txBody>
      </p:sp>
      <p:sp>
        <p:nvSpPr>
          <p:cNvPr id="3" name="Content Placeholder 2"/>
          <p:cNvSpPr>
            <a:spLocks noGrp="1"/>
          </p:cNvSpPr>
          <p:nvPr>
            <p:ph idx="1"/>
          </p:nvPr>
        </p:nvSpPr>
        <p:spPr>
          <a:xfrm>
            <a:off x="179512" y="1236712"/>
            <a:ext cx="8800255" cy="5288632"/>
          </a:xfrm>
        </p:spPr>
        <p:txBody>
          <a:bodyPr/>
          <a:lstStyle/>
          <a:p>
            <a:pPr marL="614363" lvl="1" indent="-342900">
              <a:defRPr/>
            </a:pPr>
            <a:r>
              <a:rPr lang="en-GB" sz="1600" dirty="0"/>
              <a:t>Step 1 - T</a:t>
            </a:r>
            <a:r>
              <a:rPr lang="en-US" sz="1600" dirty="0"/>
              <a:t>he Notification Reporting Entity (NRE) has to be registered at the new ESMA STS register (see slide 5)</a:t>
            </a:r>
          </a:p>
          <a:p>
            <a:pPr marL="614363" lvl="1" indent="-342900">
              <a:defRPr/>
            </a:pPr>
            <a:endParaRPr lang="en-US" sz="1600" dirty="0"/>
          </a:p>
          <a:p>
            <a:pPr marL="614363" lvl="1" indent="-342900">
              <a:defRPr/>
            </a:pPr>
            <a:r>
              <a:rPr lang="en-GB" sz="1600" dirty="0"/>
              <a:t>Step 2 – Each user has to contact </a:t>
            </a:r>
            <a:r>
              <a:rPr lang="en-US" sz="1600" dirty="0"/>
              <a:t>ESMA for creating the individual user account (see slide 6)</a:t>
            </a:r>
          </a:p>
          <a:p>
            <a:pPr marL="614363" lvl="1" indent="-342900">
              <a:defRPr/>
            </a:pPr>
            <a:endParaRPr lang="en-US" sz="1600" dirty="0"/>
          </a:p>
          <a:p>
            <a:pPr marL="614363" lvl="1" indent="-342900">
              <a:defRPr/>
            </a:pPr>
            <a:r>
              <a:rPr lang="en-US" sz="1600" dirty="0"/>
              <a:t>Step 3 – Define the delegated entities (see slide  11)</a:t>
            </a:r>
          </a:p>
          <a:p>
            <a:pPr marL="614363" lvl="1" indent="-342900">
              <a:defRPr/>
            </a:pPr>
            <a:endParaRPr lang="en-US" sz="1600" dirty="0"/>
          </a:p>
          <a:p>
            <a:pPr marL="614363" lvl="1" indent="-342900">
              <a:defRPr/>
            </a:pPr>
            <a:r>
              <a:rPr lang="en-US" sz="1600" dirty="0"/>
              <a:t>Step 4 – Prepare the non-ABCP/ABCP transaction/ABCP </a:t>
            </a:r>
            <a:r>
              <a:rPr lang="en-US" sz="1600" dirty="0" err="1"/>
              <a:t>programme</a:t>
            </a:r>
            <a:r>
              <a:rPr lang="en-US" sz="1600" dirty="0"/>
              <a:t> template</a:t>
            </a:r>
          </a:p>
          <a:p>
            <a:pPr marL="614363" lvl="1" indent="-342900">
              <a:defRPr/>
            </a:pPr>
            <a:endParaRPr lang="en-US" sz="1600" dirty="0"/>
          </a:p>
          <a:p>
            <a:pPr marL="614363" lvl="1" indent="-342900">
              <a:defRPr/>
            </a:pPr>
            <a:endParaRPr lang="en-US" sz="1600" dirty="0"/>
          </a:p>
          <a:p>
            <a:pPr marL="614363" lvl="1" indent="-342900">
              <a:defRPr/>
            </a:pPr>
            <a:endParaRPr lang="en-US" sz="1600" dirty="0"/>
          </a:p>
          <a:p>
            <a:pPr marL="614363" lvl="1" indent="-342900">
              <a:defRPr/>
            </a:pPr>
            <a:r>
              <a:rPr lang="en-US" sz="1600" dirty="0"/>
              <a:t>Step 5 – Upload the non-ABCP/ABCP transaction/ABCP </a:t>
            </a:r>
            <a:r>
              <a:rPr lang="en-US" sz="1600" dirty="0" err="1"/>
              <a:t>programme</a:t>
            </a:r>
            <a:r>
              <a:rPr lang="en-US" sz="1600" dirty="0"/>
              <a:t> template to create a draft STS notification (see slide 15)</a:t>
            </a:r>
          </a:p>
          <a:p>
            <a:pPr marL="614363" lvl="1" indent="-342900">
              <a:defRPr/>
            </a:pPr>
            <a:endParaRPr lang="en-US" sz="1600" dirty="0"/>
          </a:p>
          <a:p>
            <a:pPr marL="614363" lvl="1" indent="-342900">
              <a:defRPr/>
            </a:pPr>
            <a:r>
              <a:rPr lang="en-US" sz="1600" dirty="0"/>
              <a:t>Step 6 – Submit the draft non-ABCP/ABCP transaction/ABCP </a:t>
            </a:r>
            <a:r>
              <a:rPr lang="en-US" sz="1600" dirty="0" err="1"/>
              <a:t>programme</a:t>
            </a:r>
            <a:r>
              <a:rPr lang="en-US" sz="1600" dirty="0"/>
              <a:t> notification as final (see slide 17)</a:t>
            </a:r>
          </a:p>
          <a:p>
            <a:pPr marL="1014413" lvl="2" indent="-342900">
              <a:defRPr/>
            </a:pPr>
            <a:endParaRPr lang="en-US" sz="1600" dirty="0"/>
          </a:p>
          <a:p>
            <a:pPr marL="614363" lvl="1" indent="-342900">
              <a:defRPr/>
            </a:pPr>
            <a:endParaRPr lang="en-US" sz="1600" dirty="0"/>
          </a:p>
          <a:p>
            <a:pPr marL="614363" lvl="1" indent="-342900">
              <a:defRPr/>
            </a:pPr>
            <a:endParaRPr lang="en-US" sz="8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3</a:t>
            </a:fld>
            <a:endParaRPr lang="de-DE" dirty="0"/>
          </a:p>
        </p:txBody>
      </p:sp>
      <p:graphicFrame>
        <p:nvGraphicFramePr>
          <p:cNvPr id="5" name="Object 4">
            <a:extLst>
              <a:ext uri="{FF2B5EF4-FFF2-40B4-BE49-F238E27FC236}">
                <a16:creationId xmlns:a16="http://schemas.microsoft.com/office/drawing/2014/main" id="{B8BFFE9D-7FB0-4BB3-B932-E2E51E81815B}"/>
              </a:ext>
            </a:extLst>
          </p:cNvPr>
          <p:cNvGraphicFramePr>
            <a:graphicFrameLocks noChangeAspect="1"/>
          </p:cNvGraphicFramePr>
          <p:nvPr>
            <p:extLst>
              <p:ext uri="{D42A27DB-BD31-4B8C-83A1-F6EECF244321}">
                <p14:modId xmlns:p14="http://schemas.microsoft.com/office/powerpoint/2010/main" val="1754834361"/>
              </p:ext>
            </p:extLst>
          </p:nvPr>
        </p:nvGraphicFramePr>
        <p:xfrm>
          <a:off x="2843808" y="3849994"/>
          <a:ext cx="2922588" cy="457200"/>
        </p:xfrm>
        <a:graphic>
          <a:graphicData uri="http://schemas.openxmlformats.org/presentationml/2006/ole">
            <mc:AlternateContent xmlns:mc="http://schemas.openxmlformats.org/markup-compatibility/2006">
              <mc:Choice xmlns:v="urn:schemas-microsoft-com:vml" Requires="v">
                <p:oleObj name="Packager Shell Object" showAsIcon="1" r:id="rId3" imgW="2922840" imgH="456480" progId="Package">
                  <p:embed/>
                </p:oleObj>
              </mc:Choice>
              <mc:Fallback>
                <p:oleObj name="Packager Shell Object" showAsIcon="1" r:id="rId3" imgW="2922840" imgH="456480" progId="Package">
                  <p:embed/>
                  <p:pic>
                    <p:nvPicPr>
                      <p:cNvPr id="5" name="Object 4">
                        <a:extLst>
                          <a:ext uri="{FF2B5EF4-FFF2-40B4-BE49-F238E27FC236}">
                            <a16:creationId xmlns:a16="http://schemas.microsoft.com/office/drawing/2014/main" id="{B8BFFE9D-7FB0-4BB3-B932-E2E51E81815B}"/>
                          </a:ext>
                        </a:extLst>
                      </p:cNvPr>
                      <p:cNvPicPr/>
                      <p:nvPr/>
                    </p:nvPicPr>
                    <p:blipFill>
                      <a:blip r:embed="rId4"/>
                      <a:stretch>
                        <a:fillRect/>
                      </a:stretch>
                    </p:blipFill>
                    <p:spPr>
                      <a:xfrm>
                        <a:off x="2843808" y="3849994"/>
                        <a:ext cx="2922588" cy="457200"/>
                      </a:xfrm>
                      <a:prstGeom prst="rect">
                        <a:avLst/>
                      </a:prstGeom>
                    </p:spPr>
                  </p:pic>
                </p:oleObj>
              </mc:Fallback>
            </mc:AlternateContent>
          </a:graphicData>
        </a:graphic>
      </p:graphicFrame>
    </p:spTree>
    <p:extLst>
      <p:ext uri="{BB962C8B-B14F-4D97-AF65-F5344CB8AC3E}">
        <p14:creationId xmlns:p14="http://schemas.microsoft.com/office/powerpoint/2010/main" val="333080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5225"/>
            <a:ext cx="9144000" cy="5013325"/>
          </a:xfrm>
        </p:spPr>
        <p:txBody>
          <a:bodyPr/>
          <a:lstStyle/>
          <a:p>
            <a:pPr marL="271463" lvl="1" indent="0">
              <a:buNone/>
              <a:defRPr/>
            </a:pPr>
            <a:r>
              <a:rPr lang="en-GB" sz="1600" dirty="0"/>
              <a:t>Content warning validation rules of </a:t>
            </a:r>
            <a:r>
              <a:rPr lang="en-GB" sz="1600" b="1" u="sng" dirty="0"/>
              <a:t>Non-ABCP securitisation </a:t>
            </a:r>
            <a:r>
              <a:rPr lang="en-GB" sz="1600" dirty="0"/>
              <a:t>notification data</a:t>
            </a: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30</a:t>
            </a:fld>
            <a:endParaRPr lang="de-DE" dirty="0"/>
          </a:p>
        </p:txBody>
      </p:sp>
      <p:graphicFrame>
        <p:nvGraphicFramePr>
          <p:cNvPr id="7" name="Content Placeholder 5"/>
          <p:cNvGraphicFramePr>
            <a:graphicFrameLocks/>
          </p:cNvGraphicFramePr>
          <p:nvPr/>
        </p:nvGraphicFramePr>
        <p:xfrm>
          <a:off x="0" y="1556792"/>
          <a:ext cx="9144001" cy="5043498"/>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00494">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235654">
                <a:tc>
                  <a:txBody>
                    <a:bodyPr/>
                    <a:lstStyle/>
                    <a:p>
                      <a:pPr algn="ctr" fontAlgn="ctr"/>
                      <a:r>
                        <a:rPr lang="en-GB" sz="1000" b="0" i="0" u="none" strike="noStrike" dirty="0">
                          <a:solidFill>
                            <a:srgbClr val="000000"/>
                          </a:solidFill>
                          <a:effectLst/>
                          <a:latin typeface="+mj-lt"/>
                        </a:rPr>
                        <a:t>N2</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STSS0 - Designated Entity LEI</a:t>
                      </a:r>
                    </a:p>
                  </a:txBody>
                  <a:tcPr marL="9525" marR="9525" marT="9525" marB="0" anchor="ctr">
                    <a:solidFill>
                      <a:srgbClr val="DEEAF6"/>
                    </a:solidFill>
                  </a:tcPr>
                </a:tc>
                <a:tc>
                  <a:txBody>
                    <a:bodyPr/>
                    <a:lstStyle/>
                    <a:p>
                      <a:pPr algn="ctr" fontAlgn="ctr"/>
                      <a:r>
                        <a:rPr lang="en-GB" sz="1000" b="0" i="0" u="none" strike="noStrike" dirty="0">
                          <a:solidFill>
                            <a:srgbClr val="000000"/>
                          </a:solidFill>
                          <a:effectLst/>
                          <a:latin typeface="+mj-lt"/>
                        </a:rPr>
                        <a:t>W</a:t>
                      </a:r>
                    </a:p>
                  </a:txBody>
                  <a:tcPr marL="9525" marR="9525" marT="9525" marB="0" anchor="ctr">
                    <a:solidFill>
                      <a:srgbClr val="DEEAF6"/>
                    </a:solidFill>
                  </a:tcPr>
                </a:tc>
                <a:tc>
                  <a:txBody>
                    <a:bodyPr/>
                    <a:lstStyle/>
                    <a:p>
                      <a:pPr algn="l" fontAlgn="b"/>
                      <a:r>
                        <a:rPr lang="en-US" sz="1000" b="0" i="0" u="none" strike="noStrike" dirty="0">
                          <a:solidFill>
                            <a:srgbClr val="000000"/>
                          </a:solidFill>
                          <a:effectLst/>
                          <a:latin typeface="+mj-lt"/>
                        </a:rPr>
                        <a:t>STSS0 - Designated Entity LEI: The value of the Designated Entity LEI should be equal either to Originator LEI or Sponsor LEI</a:t>
                      </a:r>
                    </a:p>
                  </a:txBody>
                  <a:tcPr marL="9525" marR="9525" marT="9525" marB="0" anchor="b">
                    <a:solidFill>
                      <a:srgbClr val="DEEAF6"/>
                    </a:solidFill>
                  </a:tcPr>
                </a:tc>
                <a:tc>
                  <a:txBody>
                    <a:bodyPr/>
                    <a:lstStyle/>
                    <a:p>
                      <a:pPr algn="l" fontAlgn="b"/>
                      <a:r>
                        <a:rPr lang="en-GB" sz="1000" b="0" i="0" u="none" strike="noStrike" dirty="0">
                          <a:solidFill>
                            <a:srgbClr val="000000"/>
                          </a:solidFill>
                          <a:effectLst/>
                          <a:latin typeface="+mj-lt"/>
                        </a:rPr>
                        <a:t>STS - 024</a:t>
                      </a:r>
                    </a:p>
                  </a:txBody>
                  <a:tcPr marL="9525" marR="9525" marT="9525" marB="0" anchor="b">
                    <a:solidFill>
                      <a:srgbClr val="DEEAF6"/>
                    </a:solidFill>
                  </a:tcPr>
                </a:tc>
                <a:extLst>
                  <a:ext uri="{0D108BD9-81ED-4DB2-BD59-A6C34878D82A}">
                    <a16:rowId xmlns:a16="http://schemas.microsoft.com/office/drawing/2014/main" val="1690655897"/>
                  </a:ext>
                </a:extLst>
              </a:tr>
              <a:tr h="156982">
                <a:tc>
                  <a:txBody>
                    <a:bodyPr/>
                    <a:lstStyle/>
                    <a:p>
                      <a:pPr algn="ctr" fontAlgn="ctr"/>
                      <a:r>
                        <a:rPr lang="en-GB" sz="1000" b="0" i="0" u="none" strike="noStrike" dirty="0">
                          <a:solidFill>
                            <a:srgbClr val="000000"/>
                          </a:solidFill>
                          <a:effectLst/>
                          <a:latin typeface="+mj-lt"/>
                        </a:rPr>
                        <a:t>N6</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STSS2 - Originator LEI</a:t>
                      </a:r>
                    </a:p>
                  </a:txBody>
                  <a:tcPr marL="9525" marR="9525" marT="9525" marB="0" anchor="ctr">
                    <a:solidFill>
                      <a:srgbClr val="DEEAF6"/>
                    </a:solidFill>
                  </a:tcPr>
                </a:tc>
                <a:tc>
                  <a:txBody>
                    <a:bodyPr/>
                    <a:lstStyle/>
                    <a:p>
                      <a:pPr algn="ctr" fontAlgn="ctr"/>
                      <a:r>
                        <a:rPr lang="en-GB" sz="1000" b="0" i="0" u="none" strike="noStrike" dirty="0">
                          <a:solidFill>
                            <a:srgbClr val="000000"/>
                          </a:solidFill>
                          <a:effectLst/>
                          <a:latin typeface="+mj-lt"/>
                        </a:rPr>
                        <a:t>W</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STSS2 - Originator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 - 005</a:t>
                      </a:r>
                    </a:p>
                  </a:txBody>
                  <a:tcPr marL="9525" marR="9525" marT="9525" marB="0" anchor="ctr">
                    <a:solidFill>
                      <a:srgbClr val="DEEAF6"/>
                    </a:solidFill>
                  </a:tcPr>
                </a:tc>
                <a:extLst>
                  <a:ext uri="{0D108BD9-81ED-4DB2-BD59-A6C34878D82A}">
                    <a16:rowId xmlns:a16="http://schemas.microsoft.com/office/drawing/2014/main" val="1363789945"/>
                  </a:ext>
                </a:extLst>
              </a:tr>
              <a:tr h="343922">
                <a:tc>
                  <a:txBody>
                    <a:bodyPr/>
                    <a:lstStyle/>
                    <a:p>
                      <a:pPr algn="ctr" fontAlgn="ctr"/>
                      <a:r>
                        <a:rPr lang="en-GB" sz="1000" b="0" i="0" u="none" strike="noStrike">
                          <a:solidFill>
                            <a:srgbClr val="000000"/>
                          </a:solidFill>
                          <a:effectLst/>
                          <a:latin typeface="+mj-lt"/>
                        </a:rPr>
                        <a:t>N6</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STSS2 - Originator LEI</a:t>
                      </a:r>
                    </a:p>
                  </a:txBody>
                  <a:tcPr marL="9525" marR="9525" marT="9525" marB="0" anchor="ctr">
                    <a:solidFill>
                      <a:srgbClr val="DEEAF6"/>
                    </a:solidFill>
                  </a:tcPr>
                </a:tc>
                <a:tc>
                  <a:txBody>
                    <a:bodyPr/>
                    <a:lstStyle/>
                    <a:p>
                      <a:pPr algn="ctr" fontAlgn="ctr"/>
                      <a:r>
                        <a:rPr lang="en-GB" sz="1000" b="0" i="0" u="none" strike="noStrike" dirty="0">
                          <a:solidFill>
                            <a:srgbClr val="000000"/>
                          </a:solidFill>
                          <a:effectLst/>
                          <a:latin typeface="+mj-lt"/>
                        </a:rPr>
                        <a:t>W</a:t>
                      </a:r>
                    </a:p>
                  </a:txBody>
                  <a:tcPr marL="9525" marR="9525" marT="9525" marB="0" anchor="ctr">
                    <a:solidFill>
                      <a:srgbClr val="DEEAF6"/>
                    </a:solidFill>
                  </a:tcPr>
                </a:tc>
                <a:tc>
                  <a:txBody>
                    <a:bodyPr/>
                    <a:lstStyle/>
                    <a:p>
                      <a:pPr algn="l" fontAlgn="ctr"/>
                      <a:r>
                        <a:rPr lang="en-US" sz="1000" b="0" i="0" u="none" strike="noStrike" dirty="0">
                          <a:solidFill>
                            <a:srgbClr val="000000"/>
                          </a:solidFill>
                          <a:effectLst/>
                          <a:latin typeface="+mj-lt"/>
                        </a:rPr>
                        <a:t>STSS2 - Originator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dirty="0">
                          <a:solidFill>
                            <a:srgbClr val="000000"/>
                          </a:solidFill>
                          <a:effectLst/>
                          <a:latin typeface="+mj-lt"/>
                        </a:rPr>
                        <a:t>STS - 006</a:t>
                      </a:r>
                    </a:p>
                  </a:txBody>
                  <a:tcPr marL="9525" marR="9525" marT="9525" marB="0" anchor="ctr">
                    <a:solidFill>
                      <a:srgbClr val="DEEAF6"/>
                    </a:solidFill>
                  </a:tcPr>
                </a:tc>
                <a:extLst>
                  <a:ext uri="{0D108BD9-81ED-4DB2-BD59-A6C34878D82A}">
                    <a16:rowId xmlns:a16="http://schemas.microsoft.com/office/drawing/2014/main" val="3123505047"/>
                  </a:ext>
                </a:extLst>
              </a:tr>
              <a:tr h="80963">
                <a:tc>
                  <a:txBody>
                    <a:bodyPr/>
                    <a:lstStyle/>
                    <a:p>
                      <a:pPr algn="ctr" fontAlgn="ctr"/>
                      <a:r>
                        <a:rPr lang="en-GB" sz="1000" b="0" i="0" u="none" strike="noStrike" kern="1200" dirty="0">
                          <a:solidFill>
                            <a:srgbClr val="000000"/>
                          </a:solidFill>
                          <a:effectLst/>
                          <a:latin typeface="+mj-lt"/>
                          <a:ea typeface="+mn-ea"/>
                          <a:cs typeface="+mn-cs"/>
                        </a:rPr>
                        <a:t>N8</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STSS2 - Sponsor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STSS2 - Sponsor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- 005</a:t>
                      </a:r>
                    </a:p>
                  </a:txBody>
                  <a:tcPr marL="9525" marR="9525" marT="9525" marB="0" anchor="ctr">
                    <a:solidFill>
                      <a:srgbClr val="DEEAF6"/>
                    </a:solidFill>
                  </a:tcPr>
                </a:tc>
                <a:extLst>
                  <a:ext uri="{0D108BD9-81ED-4DB2-BD59-A6C34878D82A}">
                    <a16:rowId xmlns:a16="http://schemas.microsoft.com/office/drawing/2014/main" val="3359347529"/>
                  </a:ext>
                </a:extLst>
              </a:tr>
              <a:tr h="405755">
                <a:tc>
                  <a:txBody>
                    <a:bodyPr/>
                    <a:lstStyle/>
                    <a:p>
                      <a:pPr algn="ctr" fontAlgn="ctr"/>
                      <a:r>
                        <a:rPr lang="en-GB" sz="1000" b="0" i="0" u="none" strike="noStrike" kern="1200" dirty="0">
                          <a:solidFill>
                            <a:srgbClr val="000000"/>
                          </a:solidFill>
                          <a:effectLst/>
                          <a:latin typeface="+mj-lt"/>
                          <a:ea typeface="+mn-ea"/>
                          <a:cs typeface="+mn-cs"/>
                        </a:rPr>
                        <a:t>N8</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STSS2 - Sponsor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STSS2 - Sponsor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- 006</a:t>
                      </a:r>
                    </a:p>
                  </a:txBody>
                  <a:tcPr marL="9525" marR="9525" marT="9525" marB="0" anchor="ctr">
                    <a:solidFill>
                      <a:srgbClr val="DEEAF6"/>
                    </a:solidFill>
                  </a:tcPr>
                </a:tc>
                <a:extLst>
                  <a:ext uri="{0D108BD9-81ED-4DB2-BD59-A6C34878D82A}">
                    <a16:rowId xmlns:a16="http://schemas.microsoft.com/office/drawing/2014/main" val="2423471934"/>
                  </a:ext>
                </a:extLst>
              </a:tr>
              <a:tr h="425177">
                <a:tc>
                  <a:txBody>
                    <a:bodyPr/>
                    <a:lstStyle/>
                    <a:p>
                      <a:pPr algn="ctr" fontAlgn="ctr"/>
                      <a:r>
                        <a:rPr lang="en-GB" sz="1000" b="0" i="0" u="none" strike="noStrike" kern="1200" dirty="0">
                          <a:solidFill>
                            <a:srgbClr val="000000"/>
                          </a:solidFill>
                          <a:effectLst/>
                          <a:latin typeface="+mj-lt"/>
                          <a:ea typeface="+mn-ea"/>
                          <a:cs typeface="+mn-cs"/>
                        </a:rPr>
                        <a:t>N95</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STSS37 - Common standards underwriting derivatives</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STSS37 -  Common standards underwriting derivatives: “N/A" should be reported in STSS37 confirmation when STSS36 confirmation elements is "No derivatives" </a:t>
                      </a:r>
                    </a:p>
                  </a:txBody>
                  <a:tcPr marL="9525" marR="9525" marT="9525" marB="0">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- 022</a:t>
                      </a:r>
                    </a:p>
                  </a:txBody>
                  <a:tcPr marL="9525" marR="9525" marT="9525" marB="0" anchor="ctr">
                    <a:solidFill>
                      <a:srgbClr val="DEEAF6"/>
                    </a:solidFill>
                  </a:tcPr>
                </a:tc>
                <a:extLst>
                  <a:ext uri="{0D108BD9-81ED-4DB2-BD59-A6C34878D82A}">
                    <a16:rowId xmlns:a16="http://schemas.microsoft.com/office/drawing/2014/main" val="2356826208"/>
                  </a:ext>
                </a:extLst>
              </a:tr>
              <a:tr h="501998">
                <a:tc>
                  <a:txBody>
                    <a:bodyPr/>
                    <a:lstStyle/>
                    <a:p>
                      <a:pPr algn="ctr" fontAlgn="ctr"/>
                      <a:r>
                        <a:rPr lang="en-GB" sz="1000" b="0" i="0" u="none" strike="noStrike" kern="1200" dirty="0">
                          <a:solidFill>
                            <a:srgbClr val="000000"/>
                          </a:solidFill>
                          <a:effectLst/>
                          <a:latin typeface="+mj-lt"/>
                          <a:ea typeface="+mn-ea"/>
                          <a:cs typeface="+mn-cs"/>
                        </a:rPr>
                        <a:t>N95</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STSS37 - Common standards underwriting derivatives</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STSS37 -  Common standards underwriting derivatives: "N/A" should not be reported in STSS37 confirmation element when STSS36 confirmation element is not equal to "No derivatives" </a:t>
                      </a:r>
                    </a:p>
                  </a:txBody>
                  <a:tcPr marL="9525" marR="9525" marT="9525" marB="0">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- 023</a:t>
                      </a:r>
                    </a:p>
                  </a:txBody>
                  <a:tcPr marL="9525" marR="9525" marT="9525" marB="0" anchor="ctr">
                    <a:solidFill>
                      <a:srgbClr val="DEEAF6"/>
                    </a:solidFill>
                  </a:tcPr>
                </a:tc>
                <a:extLst>
                  <a:ext uri="{0D108BD9-81ED-4DB2-BD59-A6C34878D82A}">
                    <a16:rowId xmlns:a16="http://schemas.microsoft.com/office/drawing/2014/main" val="10005"/>
                  </a:ext>
                </a:extLst>
              </a:tr>
              <a:tr h="504056">
                <a:tc>
                  <a:txBody>
                    <a:bodyPr/>
                    <a:lstStyle/>
                    <a:p>
                      <a:pPr algn="ctr" fontAlgn="ctr"/>
                      <a:r>
                        <a:rPr lang="en-GB" sz="1000" b="0" i="0" u="none" strike="noStrike" kern="1200" dirty="0">
                          <a:solidFill>
                            <a:srgbClr val="000000"/>
                          </a:solidFill>
                          <a:effectLst/>
                          <a:latin typeface="+mj-lt"/>
                          <a:ea typeface="+mn-ea"/>
                          <a:cs typeface="+mn-cs"/>
                        </a:rPr>
                        <a:t>N111</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STSS44 - Credit quality deterioration trigger</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STSS44 - Credit quality deterioration trigger confirmation: Field should not be equal to "N/A" when "Confirmed" is reported for STSS44 - Non-sequential priority of payments triggers confirmation</a:t>
                      </a:r>
                    </a:p>
                  </a:txBody>
                  <a:tcPr marL="9525" marR="9525" marT="9525" marB="0">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- 029</a:t>
                      </a:r>
                    </a:p>
                  </a:txBody>
                  <a:tcPr marL="9525" marR="9525" marT="9525" marB="0" anchor="ctr">
                    <a:solidFill>
                      <a:srgbClr val="DEEAF6"/>
                    </a:solidFill>
                  </a:tcPr>
                </a:tc>
                <a:extLst>
                  <a:ext uri="{0D108BD9-81ED-4DB2-BD59-A6C34878D82A}">
                    <a16:rowId xmlns:a16="http://schemas.microsoft.com/office/drawing/2014/main" val="10003"/>
                  </a:ext>
                </a:extLst>
              </a:tr>
              <a:tr h="457796">
                <a:tc>
                  <a:txBody>
                    <a:bodyPr/>
                    <a:lstStyle/>
                    <a:p>
                      <a:pPr algn="ctr" fontAlgn="ctr"/>
                      <a:r>
                        <a:rPr lang="en-GB" sz="1000" b="0" i="0" u="none" strike="noStrike" kern="1200" dirty="0">
                          <a:solidFill>
                            <a:srgbClr val="000000"/>
                          </a:solidFill>
                          <a:effectLst/>
                          <a:latin typeface="+mj-lt"/>
                          <a:ea typeface="+mn-ea"/>
                          <a:cs typeface="+mn-cs"/>
                        </a:rPr>
                        <a:t>N115</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STSS45 - Early termination confirmation</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STSS45 - Early termination confirmation: Where one at least of the fields 'Early termination confirmation', 'Credit quality deterioration trigger confirmation', 'Insolvency-related event confirmation', 'Pre-determined threshold value confirmation' or 'New underlying exposures failure generation confirmation'  is equal to 'NOAP', all these fields should be equal to 'NOAP'</a:t>
                      </a:r>
                    </a:p>
                  </a:txBody>
                  <a:tcPr marL="9525" marR="9525" marT="9525" marB="0">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- 012</a:t>
                      </a:r>
                    </a:p>
                  </a:txBody>
                  <a:tcPr marL="9525" marR="9525" marT="9525" marB="0" anchor="ctr">
                    <a:solidFill>
                      <a:srgbClr val="DEEAF6"/>
                    </a:solidFill>
                  </a:tcPr>
                </a:tc>
                <a:extLst>
                  <a:ext uri="{0D108BD9-81ED-4DB2-BD59-A6C34878D82A}">
                    <a16:rowId xmlns:a16="http://schemas.microsoft.com/office/drawing/2014/main" val="10004"/>
                  </a:ext>
                </a:extLst>
              </a:tr>
              <a:tr h="400715">
                <a:tc>
                  <a:txBody>
                    <a:bodyPr/>
                    <a:lstStyle/>
                    <a:p>
                      <a:pPr algn="ctr" fontAlgn="ctr"/>
                      <a:r>
                        <a:rPr lang="en-GB" sz="1000" b="0" i="0" u="none" strike="noStrike" kern="1200">
                          <a:solidFill>
                            <a:srgbClr val="000000"/>
                          </a:solidFill>
                          <a:effectLst/>
                          <a:latin typeface="+mj-lt"/>
                          <a:ea typeface="+mn-ea"/>
                          <a:cs typeface="+mn-cs"/>
                        </a:rPr>
                        <a:t>N143</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STSS58 - Historical Default and Loss Performance Data location</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STSS58 - Historical Default and Loss Performance Data location: Warning is generated where the hyperlink is considered non-functional (i.e. the URL returns any of the list of 400 &amp; 500 status codes)</a:t>
                      </a:r>
                    </a:p>
                  </a:txBody>
                  <a:tcPr marL="9525" marR="9525" marT="9525" marB="0">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- 013</a:t>
                      </a:r>
                    </a:p>
                  </a:txBody>
                  <a:tcPr marL="9525" marR="9525" marT="9525" marB="0" anchor="ctr">
                    <a:solidFill>
                      <a:srgbClr val="DEEAF6"/>
                    </a:solidFill>
                  </a:tcPr>
                </a:tc>
                <a:extLst>
                  <a:ext uri="{0D108BD9-81ED-4DB2-BD59-A6C34878D82A}">
                    <a16:rowId xmlns:a16="http://schemas.microsoft.com/office/drawing/2014/main" val="10006"/>
                  </a:ext>
                </a:extLst>
              </a:tr>
              <a:tr h="425460">
                <a:tc>
                  <a:txBody>
                    <a:bodyPr/>
                    <a:lstStyle/>
                    <a:p>
                      <a:pPr algn="ctr" fontAlgn="ctr"/>
                      <a:r>
                        <a:rPr lang="en-GB" sz="1000" b="0" i="0" u="none" strike="noStrike" kern="1200" dirty="0">
                          <a:solidFill>
                            <a:srgbClr val="000000"/>
                          </a:solidFill>
                          <a:effectLst/>
                          <a:latin typeface="+mj-lt"/>
                          <a:ea typeface="+mn-ea"/>
                          <a:cs typeface="+mn-cs"/>
                        </a:rPr>
                        <a:t>N150</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STSS61 - Environmental performance availability</a:t>
                      </a:r>
                    </a:p>
                  </a:txBody>
                  <a:tcPr marL="9525" marR="9525" marT="9525" marB="0">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STSS61 - Environmental performance availability: Confirmation code NOAP and the underlying exposure type is residential loans or auto loans or leases</a:t>
                      </a:r>
                    </a:p>
                  </a:txBody>
                  <a:tcPr marL="9525" marR="9525" marT="9525" marB="0">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- 014</a:t>
                      </a:r>
                    </a:p>
                  </a:txBody>
                  <a:tcPr marL="9525" marR="9525" marT="9525" marB="0" anchor="ctr">
                    <a:solidFill>
                      <a:srgbClr val="DEEAF6"/>
                    </a:solidFill>
                  </a:tcPr>
                </a:tc>
                <a:extLst>
                  <a:ext uri="{0D108BD9-81ED-4DB2-BD59-A6C34878D82A}">
                    <a16:rowId xmlns:a16="http://schemas.microsoft.com/office/drawing/2014/main" val="10007"/>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spTree>
    <p:extLst>
      <p:ext uri="{BB962C8B-B14F-4D97-AF65-F5344CB8AC3E}">
        <p14:creationId xmlns:p14="http://schemas.microsoft.com/office/powerpoint/2010/main" val="87423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5225"/>
            <a:ext cx="9144000" cy="5013325"/>
          </a:xfrm>
        </p:spPr>
        <p:txBody>
          <a:bodyPr/>
          <a:lstStyle/>
          <a:p>
            <a:pPr marL="271463" lvl="1" indent="0">
              <a:buNone/>
              <a:defRPr/>
            </a:pPr>
            <a:r>
              <a:rPr lang="en-GB" sz="1600" dirty="0"/>
              <a:t>Content error validation rules of </a:t>
            </a:r>
            <a:r>
              <a:rPr lang="en-GB" sz="1600" b="1" u="sng" dirty="0"/>
              <a:t>ABCP securitisation </a:t>
            </a:r>
            <a:r>
              <a:rPr lang="en-GB" sz="1600" dirty="0"/>
              <a:t>notification data</a:t>
            </a: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31</a:t>
            </a:fld>
            <a:endParaRPr lang="de-DE" dirty="0"/>
          </a:p>
        </p:txBody>
      </p:sp>
      <p:graphicFrame>
        <p:nvGraphicFramePr>
          <p:cNvPr id="7" name="Content Placeholder 5"/>
          <p:cNvGraphicFramePr>
            <a:graphicFrameLocks/>
          </p:cNvGraphicFramePr>
          <p:nvPr>
            <p:extLst>
              <p:ext uri="{D42A27DB-BD31-4B8C-83A1-F6EECF244321}">
                <p14:modId xmlns:p14="http://schemas.microsoft.com/office/powerpoint/2010/main" val="2984513155"/>
              </p:ext>
            </p:extLst>
          </p:nvPr>
        </p:nvGraphicFramePr>
        <p:xfrm>
          <a:off x="-292" y="1580870"/>
          <a:ext cx="9144001" cy="2769572"/>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13352">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570682">
                <a:tc>
                  <a:txBody>
                    <a:bodyPr/>
                    <a:lstStyle/>
                    <a:p>
                      <a:pPr algn="ctr" fontAlgn="ctr"/>
                      <a:r>
                        <a:rPr lang="en-GB" sz="1000" b="0" i="0" u="none" strike="noStrike" kern="1200" dirty="0">
                          <a:solidFill>
                            <a:srgbClr val="000000"/>
                          </a:solidFill>
                          <a:effectLst/>
                          <a:latin typeface="+mj-lt"/>
                          <a:ea typeface="+mn-ea"/>
                          <a:cs typeface="+mn-cs"/>
                        </a:rPr>
                        <a:t>T2</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STSAT0 - Designated Entity LEI</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a:solidFill>
                            <a:srgbClr val="000000"/>
                          </a:solidFill>
                          <a:effectLst/>
                          <a:latin typeface="+mj-lt"/>
                          <a:ea typeface="+mn-ea"/>
                          <a:cs typeface="+mn-cs"/>
                        </a:rPr>
                        <a:t>STSAT0 - Designated Entity LEI: The NRE code of the submitting entity is authorised for the reported DE LEI and the last notification date is within the start date and end date defined for that DE LEI (at the NRE reference table)</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- 001</a:t>
                      </a:r>
                    </a:p>
                  </a:txBody>
                  <a:tcPr marL="9525" marR="9525" marT="9525" marB="0" anchor="ctr">
                    <a:solidFill>
                      <a:srgbClr val="DEEAF6"/>
                    </a:solidFill>
                  </a:tcPr>
                </a:tc>
                <a:extLst>
                  <a:ext uri="{0D108BD9-81ED-4DB2-BD59-A6C34878D82A}">
                    <a16:rowId xmlns:a16="http://schemas.microsoft.com/office/drawing/2014/main" val="10001"/>
                  </a:ext>
                </a:extLst>
              </a:tr>
              <a:tr h="283052">
                <a:tc>
                  <a:txBody>
                    <a:bodyPr/>
                    <a:lstStyle/>
                    <a:p>
                      <a:pPr algn="ctr" fontAlgn="ctr"/>
                      <a:r>
                        <a:rPr lang="en-GB" sz="1000" b="0" i="0" u="none" strike="noStrike" kern="1200" dirty="0">
                          <a:solidFill>
                            <a:srgbClr val="000000"/>
                          </a:solidFill>
                          <a:effectLst/>
                          <a:latin typeface="+mj-lt"/>
                          <a:ea typeface="+mn-ea"/>
                          <a:cs typeface="+mn-cs"/>
                        </a:rPr>
                        <a:t>T3</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STSAT1 - Instrument ISIN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STSAT1 - Instrument ISIN: The check sum digits of the ISIN [ISIN] must be valid</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- 002</a:t>
                      </a:r>
                    </a:p>
                  </a:txBody>
                  <a:tcPr marL="9525" marR="9525" marT="9525" marB="0" anchor="ctr">
                    <a:solidFill>
                      <a:srgbClr val="DEEAF6"/>
                    </a:solidFill>
                  </a:tcPr>
                </a:tc>
                <a:extLst>
                  <a:ext uri="{0D108BD9-81ED-4DB2-BD59-A6C34878D82A}">
                    <a16:rowId xmlns:a16="http://schemas.microsoft.com/office/drawing/2014/main" val="10003"/>
                  </a:ext>
                </a:extLst>
              </a:tr>
              <a:tr h="353816">
                <a:tc>
                  <a:txBody>
                    <a:bodyPr/>
                    <a:lstStyle/>
                    <a:p>
                      <a:pPr algn="ctr" fontAlgn="ctr"/>
                      <a:r>
                        <a:rPr lang="en-GB" sz="1000" b="0" i="0" u="none" strike="noStrike" kern="1200" dirty="0">
                          <a:solidFill>
                            <a:srgbClr val="000000"/>
                          </a:solidFill>
                          <a:effectLst/>
                          <a:latin typeface="+mj-lt"/>
                          <a:ea typeface="+mn-ea"/>
                          <a:cs typeface="+mn-cs"/>
                        </a:rPr>
                        <a:t>T3</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STSAT1 - Instrument ISIN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STSAT1 - Instrument ISIN: The same ISIN [ISIN] cannot be filled-in twice</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- 003</a:t>
                      </a:r>
                    </a:p>
                  </a:txBody>
                  <a:tcPr marL="9525" marR="9525" marT="9525" marB="0" anchor="ctr">
                    <a:solidFill>
                      <a:srgbClr val="DEEAF6"/>
                    </a:solidFill>
                  </a:tcPr>
                </a:tc>
                <a:extLst>
                  <a:ext uri="{0D108BD9-81ED-4DB2-BD59-A6C34878D82A}">
                    <a16:rowId xmlns:a16="http://schemas.microsoft.com/office/drawing/2014/main" val="10004"/>
                  </a:ext>
                </a:extLst>
              </a:tr>
              <a:tr h="520020">
                <a:tc>
                  <a:txBody>
                    <a:bodyPr/>
                    <a:lstStyle/>
                    <a:p>
                      <a:pPr algn="ctr" fontAlgn="ctr"/>
                      <a:r>
                        <a:rPr lang="en-GB" sz="1000" b="0" i="0" u="none" strike="noStrike" kern="1200" dirty="0">
                          <a:solidFill>
                            <a:srgbClr val="000000"/>
                          </a:solidFill>
                          <a:effectLst/>
                          <a:latin typeface="+mj-lt"/>
                          <a:ea typeface="+mn-ea"/>
                          <a:cs typeface="+mn-cs"/>
                        </a:rPr>
                        <a:t>T6</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Originator LEI</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Originator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- 004</a:t>
                      </a:r>
                    </a:p>
                  </a:txBody>
                  <a:tcPr marL="9525" marR="9525" marT="9525" marB="0" anchor="ctr">
                    <a:solidFill>
                      <a:srgbClr val="DEEAF6"/>
                    </a:solidFill>
                  </a:tcPr>
                </a:tc>
                <a:extLst>
                  <a:ext uri="{0D108BD9-81ED-4DB2-BD59-A6C34878D82A}">
                    <a16:rowId xmlns:a16="http://schemas.microsoft.com/office/drawing/2014/main" val="10006"/>
                  </a:ext>
                </a:extLst>
              </a:tr>
              <a:tr h="166877">
                <a:tc>
                  <a:txBody>
                    <a:bodyPr/>
                    <a:lstStyle/>
                    <a:p>
                      <a:pPr algn="ctr" fontAlgn="ctr"/>
                      <a:r>
                        <a:rPr lang="en-GB" sz="1000" b="0" i="0" u="none" strike="noStrike" kern="1200" dirty="0">
                          <a:solidFill>
                            <a:srgbClr val="000000"/>
                          </a:solidFill>
                          <a:effectLst/>
                          <a:latin typeface="+mj-lt"/>
                          <a:ea typeface="+mn-ea"/>
                          <a:cs typeface="+mn-cs"/>
                        </a:rPr>
                        <a:t>T8</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Sponsor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Sponsor LEI: The LEI [LEI] must be an existing LEI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- 004</a:t>
                      </a:r>
                    </a:p>
                  </a:txBody>
                  <a:tcPr marL="9525" marR="9525" marT="9525" marB="0" anchor="ctr">
                    <a:solidFill>
                      <a:srgbClr val="DEEAF6"/>
                    </a:solidFill>
                  </a:tcPr>
                </a:tc>
                <a:extLst>
                  <a:ext uri="{0D108BD9-81ED-4DB2-BD59-A6C34878D82A}">
                    <a16:rowId xmlns:a16="http://schemas.microsoft.com/office/drawing/2014/main" val="10010"/>
                  </a:ext>
                </a:extLst>
              </a:tr>
              <a:tr h="166877">
                <a:tc>
                  <a:txBody>
                    <a:bodyPr/>
                    <a:lstStyle/>
                    <a:p>
                      <a:pPr algn="ctr" fontAlgn="ctr"/>
                      <a:r>
                        <a:rPr lang="en-GB" sz="1000" b="0" i="0" u="none" strike="noStrike" kern="1200" dirty="0">
                          <a:solidFill>
                            <a:srgbClr val="000000"/>
                          </a:solidFill>
                          <a:effectLst/>
                          <a:latin typeface="+mj-lt"/>
                          <a:ea typeface="+mn-ea"/>
                          <a:cs typeface="+mn-cs"/>
                        </a:rPr>
                        <a:t>T22</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STSAT9 - Securitisation classification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E</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STSAT9 -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classification: Only 1 STS notification may exist on the  combination of the same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identifier, Designated Entity and sponsor for ABCP </a:t>
                      </a:r>
                      <a:r>
                        <a:rPr lang="en-US" sz="1000" b="0" i="0" u="none" strike="noStrike" kern="1200" dirty="0" err="1">
                          <a:solidFill>
                            <a:srgbClr val="000000"/>
                          </a:solidFill>
                          <a:effectLst/>
                          <a:latin typeface="+mj-lt"/>
                          <a:ea typeface="+mn-ea"/>
                          <a:cs typeface="+mn-cs"/>
                        </a:rPr>
                        <a:t>securitisation</a:t>
                      </a:r>
                      <a:endParaRPr lang="en-US" sz="1000" b="0" i="0" u="none" strike="noStrike" kern="1200" dirty="0">
                        <a:solidFill>
                          <a:srgbClr val="000000"/>
                        </a:solidFill>
                        <a:effectLst/>
                        <a:latin typeface="+mj-lt"/>
                        <a:ea typeface="+mn-ea"/>
                        <a:cs typeface="+mn-cs"/>
                      </a:endParaRP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- 016</a:t>
                      </a:r>
                    </a:p>
                  </a:txBody>
                  <a:tcPr marL="9525" marR="9525" marT="9525" marB="0" anchor="ctr">
                    <a:solidFill>
                      <a:srgbClr val="DEEAF6"/>
                    </a:solidFill>
                  </a:tcPr>
                </a:tc>
                <a:extLst>
                  <a:ext uri="{0D108BD9-81ED-4DB2-BD59-A6C34878D82A}">
                    <a16:rowId xmlns:a16="http://schemas.microsoft.com/office/drawing/2014/main" val="4174120369"/>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spTree>
    <p:extLst>
      <p:ext uri="{BB962C8B-B14F-4D97-AF65-F5344CB8AC3E}">
        <p14:creationId xmlns:p14="http://schemas.microsoft.com/office/powerpoint/2010/main" val="669684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5225"/>
            <a:ext cx="9144000" cy="5013325"/>
          </a:xfrm>
        </p:spPr>
        <p:txBody>
          <a:bodyPr/>
          <a:lstStyle/>
          <a:p>
            <a:pPr marL="271463" lvl="1" indent="0">
              <a:buNone/>
              <a:defRPr/>
            </a:pPr>
            <a:r>
              <a:rPr lang="en-GB" sz="1600" dirty="0"/>
              <a:t>Content warning validation rules of </a:t>
            </a:r>
            <a:r>
              <a:rPr lang="en-GB" sz="1600" b="1" u="sng" dirty="0"/>
              <a:t>ABCP securitisation </a:t>
            </a:r>
            <a:r>
              <a:rPr lang="en-GB" sz="1600" dirty="0"/>
              <a:t>notification data</a:t>
            </a: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32</a:t>
            </a:fld>
            <a:endParaRPr lang="de-DE" dirty="0"/>
          </a:p>
        </p:txBody>
      </p:sp>
      <p:graphicFrame>
        <p:nvGraphicFramePr>
          <p:cNvPr id="7" name="Content Placeholder 5"/>
          <p:cNvGraphicFramePr>
            <a:graphicFrameLocks/>
          </p:cNvGraphicFramePr>
          <p:nvPr/>
        </p:nvGraphicFramePr>
        <p:xfrm>
          <a:off x="0" y="1556792"/>
          <a:ext cx="9144001" cy="4842829"/>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13352">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452471">
                <a:tc>
                  <a:txBody>
                    <a:bodyPr/>
                    <a:lstStyle/>
                    <a:p>
                      <a:pPr algn="ctr" fontAlgn="ctr"/>
                      <a:r>
                        <a:rPr lang="en-GB" sz="1000" b="0" i="0" u="none" strike="noStrike" kern="1200" dirty="0">
                          <a:solidFill>
                            <a:srgbClr val="000000"/>
                          </a:solidFill>
                          <a:effectLst/>
                          <a:latin typeface="+mj-lt"/>
                          <a:ea typeface="+mn-ea"/>
                          <a:cs typeface="+mn-cs"/>
                        </a:rPr>
                        <a:t>T2</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STSAT0 - Designated Entity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STSAT0 - Designated Entity LEI: The value of the Designated Entity LEI should be equal either to Originator LEI or Sponsor LEI</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- 024</a:t>
                      </a:r>
                    </a:p>
                  </a:txBody>
                  <a:tcPr marL="9525" marR="9525" marT="9525" marB="0" anchor="ctr">
                    <a:solidFill>
                      <a:srgbClr val="DEEAF6"/>
                    </a:solidFill>
                  </a:tcPr>
                </a:tc>
                <a:extLst>
                  <a:ext uri="{0D108BD9-81ED-4DB2-BD59-A6C34878D82A}">
                    <a16:rowId xmlns:a16="http://schemas.microsoft.com/office/drawing/2014/main" val="10001"/>
                  </a:ext>
                </a:extLst>
              </a:tr>
              <a:tr h="502329">
                <a:tc>
                  <a:txBody>
                    <a:bodyPr/>
                    <a:lstStyle/>
                    <a:p>
                      <a:pPr algn="ctr" fontAlgn="ctr"/>
                      <a:r>
                        <a:rPr lang="en-GB" sz="1000" b="0" i="0" u="none" strike="noStrike" kern="1200" dirty="0">
                          <a:solidFill>
                            <a:srgbClr val="000000"/>
                          </a:solidFill>
                          <a:effectLst/>
                          <a:latin typeface="+mj-lt"/>
                          <a:ea typeface="+mn-ea"/>
                          <a:cs typeface="+mn-cs"/>
                        </a:rPr>
                        <a:t>T6</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Originator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Originator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- 005</a:t>
                      </a:r>
                    </a:p>
                  </a:txBody>
                  <a:tcPr marL="9525" marR="9525" marT="9525" marB="0" anchor="ctr">
                    <a:solidFill>
                      <a:srgbClr val="DEEAF6"/>
                    </a:solidFill>
                  </a:tcPr>
                </a:tc>
                <a:extLst>
                  <a:ext uri="{0D108BD9-81ED-4DB2-BD59-A6C34878D82A}">
                    <a16:rowId xmlns:a16="http://schemas.microsoft.com/office/drawing/2014/main" val="330217032"/>
                  </a:ext>
                </a:extLst>
              </a:tr>
              <a:tr h="321922">
                <a:tc>
                  <a:txBody>
                    <a:bodyPr/>
                    <a:lstStyle/>
                    <a:p>
                      <a:pPr algn="ctr" fontAlgn="ctr"/>
                      <a:r>
                        <a:rPr lang="en-GB" sz="1000" b="0" i="0" u="none" strike="noStrike" kern="1200" dirty="0">
                          <a:solidFill>
                            <a:srgbClr val="000000"/>
                          </a:solidFill>
                          <a:effectLst/>
                          <a:latin typeface="+mj-lt"/>
                          <a:ea typeface="+mn-ea"/>
                          <a:cs typeface="+mn-cs"/>
                        </a:rPr>
                        <a:t>T6</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Originator LEI</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Originator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- 006</a:t>
                      </a:r>
                    </a:p>
                  </a:txBody>
                  <a:tcPr marL="9525" marR="9525" marT="9525" marB="0" anchor="ctr">
                    <a:solidFill>
                      <a:srgbClr val="DEEAF6"/>
                    </a:solidFill>
                  </a:tcPr>
                </a:tc>
                <a:extLst>
                  <a:ext uri="{0D108BD9-81ED-4DB2-BD59-A6C34878D82A}">
                    <a16:rowId xmlns:a16="http://schemas.microsoft.com/office/drawing/2014/main" val="2533031064"/>
                  </a:ext>
                </a:extLst>
              </a:tr>
              <a:tr h="339488">
                <a:tc>
                  <a:txBody>
                    <a:bodyPr/>
                    <a:lstStyle/>
                    <a:p>
                      <a:pPr algn="ctr" fontAlgn="ctr"/>
                      <a:r>
                        <a:rPr lang="en-GB" sz="1000" b="0" i="0" u="none" strike="noStrike" kern="1200" dirty="0">
                          <a:solidFill>
                            <a:srgbClr val="000000"/>
                          </a:solidFill>
                          <a:effectLst/>
                          <a:latin typeface="+mj-lt"/>
                          <a:ea typeface="+mn-ea"/>
                          <a:cs typeface="+mn-cs"/>
                        </a:rPr>
                        <a:t>T8</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Sponsor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Sponsor LEI: Where populated, the LEI [LEI] must have status different from “DUPLICATE” OR “ANNULLED” according to the GLEIF database at the submission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- 005</a:t>
                      </a:r>
                    </a:p>
                  </a:txBody>
                  <a:tcPr marL="9525" marR="9525" marT="9525" marB="0" anchor="ctr">
                    <a:solidFill>
                      <a:srgbClr val="DEEAF6"/>
                    </a:solidFill>
                  </a:tcPr>
                </a:tc>
                <a:extLst>
                  <a:ext uri="{0D108BD9-81ED-4DB2-BD59-A6C34878D82A}">
                    <a16:rowId xmlns:a16="http://schemas.microsoft.com/office/drawing/2014/main" val="630877643"/>
                  </a:ext>
                </a:extLst>
              </a:tr>
              <a:tr h="264039">
                <a:tc>
                  <a:txBody>
                    <a:bodyPr/>
                    <a:lstStyle/>
                    <a:p>
                      <a:pPr algn="ctr" fontAlgn="ctr"/>
                      <a:r>
                        <a:rPr lang="en-GB" sz="1000" b="0" i="0" u="none" strike="noStrike" kern="1200" dirty="0">
                          <a:solidFill>
                            <a:srgbClr val="000000"/>
                          </a:solidFill>
                          <a:effectLst/>
                          <a:latin typeface="+mj-lt"/>
                          <a:ea typeface="+mn-ea"/>
                          <a:cs typeface="+mn-cs"/>
                        </a:rPr>
                        <a:t>T8</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Sponsor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Sponsor LEI: Where populated, the LEI [LEI] must have 'NULL' validity end date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- 006</a:t>
                      </a:r>
                    </a:p>
                  </a:txBody>
                  <a:tcPr marL="9525" marR="9525" marT="9525" marB="0" anchor="ctr">
                    <a:solidFill>
                      <a:srgbClr val="DEEAF6"/>
                    </a:solidFill>
                  </a:tcPr>
                </a:tc>
                <a:extLst>
                  <a:ext uri="{0D108BD9-81ED-4DB2-BD59-A6C34878D82A}">
                    <a16:rowId xmlns:a16="http://schemas.microsoft.com/office/drawing/2014/main" val="2805452782"/>
                  </a:ext>
                </a:extLst>
              </a:tr>
              <a:tr h="454662">
                <a:tc>
                  <a:txBody>
                    <a:bodyPr/>
                    <a:lstStyle/>
                    <a:p>
                      <a:pPr algn="ctr" fontAlgn="ctr"/>
                      <a:r>
                        <a:rPr lang="en-GB" sz="1000" b="0" i="0" u="none" strike="noStrike" kern="1200">
                          <a:solidFill>
                            <a:srgbClr val="000000"/>
                          </a:solidFill>
                          <a:effectLst/>
                          <a:latin typeface="+mj-lt"/>
                          <a:ea typeface="+mn-ea"/>
                          <a:cs typeface="+mn-cs"/>
                        </a:rPr>
                        <a:t>T19</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STSAT11 - Issue date</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STSAT11 - Issue date: Warning generated when the issue date is before 01/01/2019</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- 008</a:t>
                      </a:r>
                    </a:p>
                  </a:txBody>
                  <a:tcPr marL="9525" marR="9525" marT="9525" marB="0" anchor="ctr">
                    <a:solidFill>
                      <a:srgbClr val="DEEAF6"/>
                    </a:solidFill>
                  </a:tcPr>
                </a:tc>
                <a:extLst>
                  <a:ext uri="{0D108BD9-81ED-4DB2-BD59-A6C34878D82A}">
                    <a16:rowId xmlns:a16="http://schemas.microsoft.com/office/drawing/2014/main" val="10005"/>
                  </a:ext>
                </a:extLst>
              </a:tr>
              <a:tr h="429613">
                <a:tc>
                  <a:txBody>
                    <a:bodyPr/>
                    <a:lstStyle/>
                    <a:p>
                      <a:pPr algn="ctr" fontAlgn="ctr"/>
                      <a:r>
                        <a:rPr lang="en-GB" sz="1000" b="0" i="0" u="none" strike="noStrike" kern="1200" dirty="0">
                          <a:solidFill>
                            <a:srgbClr val="000000"/>
                          </a:solidFill>
                          <a:effectLst/>
                          <a:latin typeface="+mj-lt"/>
                          <a:ea typeface="+mn-ea"/>
                          <a:cs typeface="+mn-cs"/>
                        </a:rPr>
                        <a:t>T22</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STSAT9 - Securitisation classification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STSAT9 -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classification: Only 1 STS notification may exist on the  combination of the same </a:t>
                      </a:r>
                      <a:r>
                        <a:rPr lang="en-US" sz="1000" b="0" i="0" u="none" strike="noStrike" kern="1200" dirty="0" err="1">
                          <a:solidFill>
                            <a:srgbClr val="000000"/>
                          </a:solidFill>
                          <a:effectLst/>
                          <a:latin typeface="+mj-lt"/>
                          <a:ea typeface="+mn-ea"/>
                          <a:cs typeface="+mn-cs"/>
                        </a:rPr>
                        <a:t>securitisation</a:t>
                      </a:r>
                      <a:r>
                        <a:rPr lang="en-US" sz="1000" b="0" i="0" u="none" strike="noStrike" kern="1200" dirty="0">
                          <a:solidFill>
                            <a:srgbClr val="000000"/>
                          </a:solidFill>
                          <a:effectLst/>
                          <a:latin typeface="+mj-lt"/>
                          <a:ea typeface="+mn-ea"/>
                          <a:cs typeface="+mn-cs"/>
                        </a:rPr>
                        <a:t> identifier and Designated Entity for ABCP </a:t>
                      </a:r>
                      <a:r>
                        <a:rPr lang="en-US" sz="1000" b="0" i="0" u="none" strike="noStrike" kern="1200" dirty="0" err="1">
                          <a:solidFill>
                            <a:srgbClr val="000000"/>
                          </a:solidFill>
                          <a:effectLst/>
                          <a:latin typeface="+mj-lt"/>
                          <a:ea typeface="+mn-ea"/>
                          <a:cs typeface="+mn-cs"/>
                        </a:rPr>
                        <a:t>securitisation</a:t>
                      </a:r>
                      <a:endParaRPr lang="en-US" sz="1000" b="0" i="0" u="none" strike="noStrike" kern="1200" dirty="0">
                        <a:solidFill>
                          <a:srgbClr val="000000"/>
                        </a:solidFill>
                        <a:effectLst/>
                        <a:latin typeface="+mj-lt"/>
                        <a:ea typeface="+mn-ea"/>
                        <a:cs typeface="+mn-cs"/>
                      </a:endParaRP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- 015</a:t>
                      </a:r>
                    </a:p>
                  </a:txBody>
                  <a:tcPr marL="9525" marR="9525" marT="9525" marB="0" anchor="ctr">
                    <a:solidFill>
                      <a:srgbClr val="DEEAF6"/>
                    </a:solidFill>
                  </a:tcPr>
                </a:tc>
                <a:extLst>
                  <a:ext uri="{0D108BD9-81ED-4DB2-BD59-A6C34878D82A}">
                    <a16:rowId xmlns:a16="http://schemas.microsoft.com/office/drawing/2014/main" val="10003"/>
                  </a:ext>
                </a:extLst>
              </a:tr>
              <a:tr h="312252">
                <a:tc>
                  <a:txBody>
                    <a:bodyPr/>
                    <a:lstStyle/>
                    <a:p>
                      <a:pPr algn="ctr" fontAlgn="ctr"/>
                      <a:r>
                        <a:rPr lang="en-GB" sz="1000" b="0" i="0" u="none" strike="noStrike" kern="1200" dirty="0">
                          <a:solidFill>
                            <a:srgbClr val="000000"/>
                          </a:solidFill>
                          <a:effectLst/>
                          <a:latin typeface="+mj-lt"/>
                          <a:ea typeface="+mn-ea"/>
                          <a:cs typeface="+mn-cs"/>
                        </a:rPr>
                        <a:t>T43</a:t>
                      </a:r>
                    </a:p>
                  </a:txBody>
                  <a:tcPr marL="9525" marR="9525" marT="9525" marB="0" anchor="ctr">
                    <a:solidFill>
                      <a:srgbClr val="DEEAF6"/>
                    </a:solidFill>
                  </a:tcPr>
                </a:tc>
                <a:tc>
                  <a:txBody>
                    <a:bodyPr/>
                    <a:lstStyle/>
                    <a:p>
                      <a:pPr algn="l" fontAlgn="ctr"/>
                      <a:r>
                        <a:rPr lang="en-US" sz="1000" b="0" i="0" u="none" strike="noStrike" kern="1200">
                          <a:solidFill>
                            <a:srgbClr val="000000"/>
                          </a:solidFill>
                          <a:effectLst/>
                          <a:latin typeface="+mj-lt"/>
                          <a:ea typeface="+mn-ea"/>
                          <a:cs typeface="+mn-cs"/>
                        </a:rPr>
                        <a:t>STSAT23 - Transfer where the seller is not the original lender confirmation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STSAT23 - True sale or assignment transfer confirmation: Warning generated when at least one of the confirmation element is  equal to ‘Unconfirmed'</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- 010</a:t>
                      </a:r>
                    </a:p>
                  </a:txBody>
                  <a:tcPr marL="9525" marR="9525" marT="9525" marB="0" anchor="ctr">
                    <a:solidFill>
                      <a:srgbClr val="DEEAF6"/>
                    </a:solidFill>
                  </a:tcPr>
                </a:tc>
                <a:extLst>
                  <a:ext uri="{0D108BD9-81ED-4DB2-BD59-A6C34878D82A}">
                    <a16:rowId xmlns:a16="http://schemas.microsoft.com/office/drawing/2014/main" val="10006"/>
                  </a:ext>
                </a:extLst>
              </a:tr>
              <a:tr h="463737">
                <a:tc>
                  <a:txBody>
                    <a:bodyPr/>
                    <a:lstStyle/>
                    <a:p>
                      <a:pPr algn="ctr" fontAlgn="ctr"/>
                      <a:r>
                        <a:rPr lang="en-GB" sz="1000" b="0" i="0" u="none" strike="noStrike" kern="1200" dirty="0">
                          <a:solidFill>
                            <a:srgbClr val="000000"/>
                          </a:solidFill>
                          <a:effectLst/>
                          <a:latin typeface="+mj-lt"/>
                          <a:ea typeface="+mn-ea"/>
                          <a:cs typeface="+mn-cs"/>
                        </a:rPr>
                        <a:t>T57</a:t>
                      </a:r>
                    </a:p>
                  </a:txBody>
                  <a:tcPr marL="9525" marR="9525" marT="9525" marB="0" anchor="ctr">
                    <a:solidFill>
                      <a:srgbClr val="DEEAF6"/>
                    </a:solidFill>
                  </a:tcPr>
                </a:tc>
                <a:tc>
                  <a:txBody>
                    <a:bodyPr/>
                    <a:lstStyle/>
                    <a:p>
                      <a:pPr algn="l" fontAlgn="ctr"/>
                      <a:r>
                        <a:rPr lang="en-US" sz="1000" b="0" i="0" u="none" strike="noStrike" kern="1200">
                          <a:solidFill>
                            <a:srgbClr val="000000"/>
                          </a:solidFill>
                          <a:effectLst/>
                          <a:latin typeface="+mj-lt"/>
                          <a:ea typeface="+mn-ea"/>
                          <a:cs typeface="+mn-cs"/>
                        </a:rPr>
                        <a:t>STSAT39 - Derogation on pools of auto loans, auto leases or equipment lease confirmation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STSAT39 - Derogation on pools of auto loans, auto leases or equipment lease: "Applicable" should be reported when STSAT39 - Remaining WAL confirmation is equal to "Confirmed"</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- 032</a:t>
                      </a:r>
                    </a:p>
                  </a:txBody>
                  <a:tcPr marL="9525" marR="9525" marT="9525" marB="0" anchor="ctr">
                    <a:solidFill>
                      <a:srgbClr val="DEEAF6"/>
                    </a:solidFill>
                  </a:tcPr>
                </a:tc>
                <a:extLst>
                  <a:ext uri="{0D108BD9-81ED-4DB2-BD59-A6C34878D82A}">
                    <a16:rowId xmlns:a16="http://schemas.microsoft.com/office/drawing/2014/main" val="10007"/>
                  </a:ext>
                </a:extLst>
              </a:tr>
              <a:tr h="579103">
                <a:tc>
                  <a:txBody>
                    <a:bodyPr/>
                    <a:lstStyle/>
                    <a:p>
                      <a:pPr algn="ctr" fontAlgn="ctr"/>
                      <a:r>
                        <a:rPr lang="en-GB" sz="1000" b="0" i="0" u="none" strike="noStrike" kern="1200" dirty="0">
                          <a:solidFill>
                            <a:srgbClr val="000000"/>
                          </a:solidFill>
                          <a:effectLst/>
                          <a:latin typeface="+mj-lt"/>
                          <a:ea typeface="+mn-ea"/>
                          <a:cs typeface="+mn-cs"/>
                        </a:rPr>
                        <a:t>T77</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STSAT29 - Payment exemption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STSAT29 - Payment exemption: Warning generated when field 'At least one payment at the time of transfer confirmation' is equal to ‘Unconfirmed' and field 'Payment exemption' is equal to 'NONE'</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- 017</a:t>
                      </a:r>
                    </a:p>
                  </a:txBody>
                  <a:tcPr marL="9525" marR="9525" marT="9525" marB="0" anchor="ctr">
                    <a:solidFill>
                      <a:srgbClr val="DEEAF6"/>
                    </a:solidFill>
                  </a:tcPr>
                </a:tc>
                <a:extLst>
                  <a:ext uri="{0D108BD9-81ED-4DB2-BD59-A6C34878D82A}">
                    <a16:rowId xmlns:a16="http://schemas.microsoft.com/office/drawing/2014/main" val="10008"/>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spTree>
    <p:extLst>
      <p:ext uri="{BB962C8B-B14F-4D97-AF65-F5344CB8AC3E}">
        <p14:creationId xmlns:p14="http://schemas.microsoft.com/office/powerpoint/2010/main" val="428206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5225"/>
            <a:ext cx="9144000" cy="5013325"/>
          </a:xfrm>
        </p:spPr>
        <p:txBody>
          <a:bodyPr/>
          <a:lstStyle/>
          <a:p>
            <a:pPr marL="271463" lvl="1" indent="0">
              <a:buNone/>
              <a:defRPr/>
            </a:pPr>
            <a:r>
              <a:rPr lang="en-GB" sz="1600"/>
              <a:t>Content warning validation rules of </a:t>
            </a:r>
            <a:r>
              <a:rPr lang="en-GB" sz="1600" b="1" u="sng"/>
              <a:t>ABCP securitisation </a:t>
            </a:r>
            <a:r>
              <a:rPr lang="en-GB" sz="1600"/>
              <a:t>notification data</a:t>
            </a:r>
            <a:endParaRPr lang="en-US" sz="16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33</a:t>
            </a:fld>
            <a:endParaRPr lang="de-DE" dirty="0"/>
          </a:p>
        </p:txBody>
      </p:sp>
      <p:graphicFrame>
        <p:nvGraphicFramePr>
          <p:cNvPr id="7" name="Content Placeholder 5"/>
          <p:cNvGraphicFramePr>
            <a:graphicFrameLocks/>
          </p:cNvGraphicFramePr>
          <p:nvPr/>
        </p:nvGraphicFramePr>
        <p:xfrm>
          <a:off x="0" y="1412776"/>
          <a:ext cx="9144001" cy="3243299"/>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gridCol w="827585">
                  <a:extLst>
                    <a:ext uri="{9D8B030D-6E8A-4147-A177-3AD203B41FA5}">
                      <a16:colId xmlns:a16="http://schemas.microsoft.com/office/drawing/2014/main" val="20004"/>
                    </a:ext>
                  </a:extLst>
                </a:gridCol>
              </a:tblGrid>
              <a:tr h="413352">
                <a:tc>
                  <a:txBody>
                    <a:bodyPr/>
                    <a:lstStyle/>
                    <a:p>
                      <a:pPr algn="ctr">
                        <a:lnSpc>
                          <a:spcPct val="115000"/>
                        </a:lnSpc>
                        <a:spcAft>
                          <a:spcPts val="1250"/>
                        </a:spcAft>
                      </a:pPr>
                      <a:r>
                        <a:rPr lang="en-GB" sz="1200" dirty="0">
                          <a:effectLst/>
                          <a:latin typeface="Calibri" panose="020F0502020204030204" pitchFamily="34" charset="0"/>
                          <a:cs typeface="Calibri" panose="020F0502020204030204" pitchFamily="34" charset="0"/>
                        </a:rPr>
                        <a:t>Field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Field name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Warning</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description</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tc>
                  <a:txBody>
                    <a:bodyPr/>
                    <a:lstStyle/>
                    <a:p>
                      <a:pPr algn="ctr">
                        <a:lnSpc>
                          <a:spcPct val="115000"/>
                        </a:lnSpc>
                        <a:spcAft>
                          <a:spcPts val="125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Error Code</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37665" marR="37665" marT="0" marB="0" anchor="ctr">
                    <a:solidFill>
                      <a:srgbClr val="5B9BD5"/>
                    </a:solidFill>
                  </a:tcPr>
                </a:tc>
                <a:extLst>
                  <a:ext uri="{0D108BD9-81ED-4DB2-BD59-A6C34878D82A}">
                    <a16:rowId xmlns:a16="http://schemas.microsoft.com/office/drawing/2014/main" val="10000"/>
                  </a:ext>
                </a:extLst>
              </a:tr>
              <a:tr h="283052">
                <a:tc>
                  <a:txBody>
                    <a:bodyPr/>
                    <a:lstStyle/>
                    <a:p>
                      <a:pPr algn="ctr" fontAlgn="ctr"/>
                      <a:r>
                        <a:rPr lang="en-GB" sz="1000" b="0" i="0" u="none" strike="noStrike" kern="1200" dirty="0">
                          <a:solidFill>
                            <a:srgbClr val="000000"/>
                          </a:solidFill>
                          <a:effectLst/>
                          <a:latin typeface="+mj-lt"/>
                          <a:ea typeface="+mn-ea"/>
                          <a:cs typeface="+mn-cs"/>
                        </a:rPr>
                        <a:t>T87</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STSAT34 - Common standards underwriting derivatives confirmation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b"/>
                      <a:r>
                        <a:rPr lang="en-US" sz="1000" b="0" i="0" u="none" strike="noStrike" kern="1200">
                          <a:solidFill>
                            <a:srgbClr val="000000"/>
                          </a:solidFill>
                          <a:effectLst/>
                          <a:latin typeface="+mj-lt"/>
                          <a:ea typeface="+mn-ea"/>
                          <a:cs typeface="+mn-cs"/>
                        </a:rPr>
                        <a:t>STSAT34 -  Common standards underwriting derivatives: “N/A" should be reported in STSAT34 confirmation when STSAT32 confirmation element is "No derivatives"</a:t>
                      </a:r>
                    </a:p>
                  </a:txBody>
                  <a:tcPr marL="9525" marR="9525" marT="9525" marB="0" anchor="ctr">
                    <a:solidFill>
                      <a:srgbClr val="DEEAF6"/>
                    </a:solidFill>
                  </a:tcPr>
                </a:tc>
                <a:tc>
                  <a:txBody>
                    <a:bodyPr/>
                    <a:lstStyle/>
                    <a:p>
                      <a:pPr algn="l" fontAlgn="b"/>
                      <a:r>
                        <a:rPr lang="en-GB" sz="1000" b="0" i="0" u="none" strike="noStrike" kern="1200">
                          <a:solidFill>
                            <a:srgbClr val="000000"/>
                          </a:solidFill>
                          <a:effectLst/>
                          <a:latin typeface="+mj-lt"/>
                          <a:ea typeface="+mn-ea"/>
                          <a:cs typeface="+mn-cs"/>
                        </a:rPr>
                        <a:t>STS - 022</a:t>
                      </a:r>
                    </a:p>
                  </a:txBody>
                  <a:tcPr marL="9525" marR="9525" marT="9525" marB="0" anchor="ctr">
                    <a:solidFill>
                      <a:srgbClr val="DEEAF6"/>
                    </a:solidFill>
                  </a:tcPr>
                </a:tc>
                <a:extLst>
                  <a:ext uri="{0D108BD9-81ED-4DB2-BD59-A6C34878D82A}">
                    <a16:rowId xmlns:a16="http://schemas.microsoft.com/office/drawing/2014/main" val="10001"/>
                  </a:ext>
                </a:extLst>
              </a:tr>
              <a:tr h="624819">
                <a:tc>
                  <a:txBody>
                    <a:bodyPr/>
                    <a:lstStyle/>
                    <a:p>
                      <a:pPr algn="ctr" fontAlgn="ctr"/>
                      <a:r>
                        <a:rPr lang="en-GB" sz="1000" b="0" i="0" u="none" strike="noStrike" kern="1200">
                          <a:solidFill>
                            <a:srgbClr val="000000"/>
                          </a:solidFill>
                          <a:effectLst/>
                          <a:latin typeface="+mj-lt"/>
                          <a:ea typeface="+mn-ea"/>
                          <a:cs typeface="+mn-cs"/>
                        </a:rPr>
                        <a:t>T87</a:t>
                      </a:r>
                    </a:p>
                  </a:txBody>
                  <a:tcPr marL="9525" marR="9525" marT="9525" marB="0" anchor="ctr">
                    <a:solidFill>
                      <a:srgbClr val="DEEAF6"/>
                    </a:solidFill>
                  </a:tcPr>
                </a:tc>
                <a:tc>
                  <a:txBody>
                    <a:bodyPr/>
                    <a:lstStyle/>
                    <a:p>
                      <a:pPr algn="l" fontAlgn="ctr"/>
                      <a:r>
                        <a:rPr lang="en-US" sz="1000" b="0" i="0" u="none" strike="noStrike" kern="1200">
                          <a:solidFill>
                            <a:srgbClr val="000000"/>
                          </a:solidFill>
                          <a:effectLst/>
                          <a:latin typeface="+mj-lt"/>
                          <a:ea typeface="+mn-ea"/>
                          <a:cs typeface="+mn-cs"/>
                        </a:rPr>
                        <a:t>STSAT34 - Common standards underwriting derivatives confirmation</a:t>
                      </a:r>
                    </a:p>
                  </a:txBody>
                  <a:tcPr marL="9525" marR="9525" marT="9525" marB="0" anchor="ctr">
                    <a:solidFill>
                      <a:srgbClr val="DEEAF6"/>
                    </a:solidFill>
                  </a:tcPr>
                </a:tc>
                <a:tc>
                  <a:txBody>
                    <a:bodyPr/>
                    <a:lstStyle/>
                    <a:p>
                      <a:pPr algn="ctr" fontAlgn="ctr"/>
                      <a:r>
                        <a:rPr lang="en-GB" sz="1000" b="0" i="0" u="none" strike="noStrike" kern="120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b"/>
                      <a:r>
                        <a:rPr lang="en-US" sz="1000" b="0" i="0" u="none" strike="noStrike" kern="1200" dirty="0">
                          <a:solidFill>
                            <a:srgbClr val="000000"/>
                          </a:solidFill>
                          <a:effectLst/>
                          <a:latin typeface="+mj-lt"/>
                          <a:ea typeface="+mn-ea"/>
                          <a:cs typeface="+mn-cs"/>
                        </a:rPr>
                        <a:t>STSAT34-  Common standards underwriting derivatives: "N/A" should not be reported in STSAT34 confirmation element when STSAT32 confirmation element is not equal to "No derivatives"</a:t>
                      </a:r>
                    </a:p>
                  </a:txBody>
                  <a:tcPr marL="9525" marR="9525" marT="9525" marB="0" anchor="ctr">
                    <a:solidFill>
                      <a:srgbClr val="DEEAF6"/>
                    </a:solidFill>
                  </a:tcPr>
                </a:tc>
                <a:tc>
                  <a:txBody>
                    <a:bodyPr/>
                    <a:lstStyle/>
                    <a:p>
                      <a:pPr algn="l" fontAlgn="b"/>
                      <a:r>
                        <a:rPr lang="en-GB" sz="1000" b="0" i="0" u="none" strike="noStrike" kern="1200">
                          <a:solidFill>
                            <a:srgbClr val="000000"/>
                          </a:solidFill>
                          <a:effectLst/>
                          <a:latin typeface="+mj-lt"/>
                          <a:ea typeface="+mn-ea"/>
                          <a:cs typeface="+mn-cs"/>
                        </a:rPr>
                        <a:t>STS - 023</a:t>
                      </a:r>
                    </a:p>
                  </a:txBody>
                  <a:tcPr marL="9525" marR="9525" marT="9525" marB="0" anchor="ctr">
                    <a:solidFill>
                      <a:srgbClr val="DEEAF6"/>
                    </a:solidFill>
                  </a:tcPr>
                </a:tc>
                <a:extLst>
                  <a:ext uri="{0D108BD9-81ED-4DB2-BD59-A6C34878D82A}">
                    <a16:rowId xmlns:a16="http://schemas.microsoft.com/office/drawing/2014/main" val="10002"/>
                  </a:ext>
                </a:extLst>
              </a:tr>
              <a:tr h="590142">
                <a:tc>
                  <a:txBody>
                    <a:bodyPr/>
                    <a:lstStyle/>
                    <a:p>
                      <a:pPr algn="ctr" fontAlgn="ctr"/>
                      <a:r>
                        <a:rPr lang="en-GB" sz="1000" b="0" i="0" u="none" strike="noStrike" kern="1200">
                          <a:solidFill>
                            <a:srgbClr val="000000"/>
                          </a:solidFill>
                          <a:effectLst/>
                          <a:latin typeface="+mj-lt"/>
                          <a:ea typeface="+mn-ea"/>
                          <a:cs typeface="+mn-cs"/>
                        </a:rPr>
                        <a:t>T99</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STSAT48 - Early termination confirmation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STSAT48 - Early termination confirmation: One of the "Early termination confirmation" /  "Credit quality deterioration trigger confirmation" /  "Insolvency-related event confirmation" elements is not set to "N/A" while the remaining are set to "N/A"</a:t>
                      </a:r>
                    </a:p>
                  </a:txBody>
                  <a:tcPr marL="9525" marR="9525" marT="9525" marB="0" anchor="ctr">
                    <a:solidFill>
                      <a:srgbClr val="DEEAF6"/>
                    </a:solidFill>
                  </a:tcPr>
                </a:tc>
                <a:tc>
                  <a:txBody>
                    <a:bodyPr/>
                    <a:lstStyle/>
                    <a:p>
                      <a:pPr algn="l" fontAlgn="ctr"/>
                      <a:r>
                        <a:rPr lang="en-GB" sz="1000" b="0" i="0" u="none" strike="noStrike" kern="1200">
                          <a:solidFill>
                            <a:srgbClr val="000000"/>
                          </a:solidFill>
                          <a:effectLst/>
                          <a:latin typeface="+mj-lt"/>
                          <a:ea typeface="+mn-ea"/>
                          <a:cs typeface="+mn-cs"/>
                        </a:rPr>
                        <a:t>STS - 018</a:t>
                      </a:r>
                    </a:p>
                  </a:txBody>
                  <a:tcPr marL="9525" marR="9525" marT="9525" marB="0" anchor="ctr">
                    <a:solidFill>
                      <a:srgbClr val="DEEAF6"/>
                    </a:solidFill>
                  </a:tcPr>
                </a:tc>
                <a:extLst>
                  <a:ext uri="{0D108BD9-81ED-4DB2-BD59-A6C34878D82A}">
                    <a16:rowId xmlns:a16="http://schemas.microsoft.com/office/drawing/2014/main" val="10003"/>
                  </a:ext>
                </a:extLst>
              </a:tr>
              <a:tr h="627473">
                <a:tc>
                  <a:txBody>
                    <a:bodyPr/>
                    <a:lstStyle/>
                    <a:p>
                      <a:pPr algn="ctr" fontAlgn="ctr"/>
                      <a:r>
                        <a:rPr lang="en-GB" sz="1000" b="0" i="0" u="none" strike="noStrike" kern="1200">
                          <a:solidFill>
                            <a:srgbClr val="000000"/>
                          </a:solidFill>
                          <a:effectLst/>
                          <a:latin typeface="+mj-lt"/>
                          <a:ea typeface="+mn-ea"/>
                          <a:cs typeface="+mn-cs"/>
                        </a:rPr>
                        <a:t>T101</a:t>
                      </a:r>
                    </a:p>
                  </a:txBody>
                  <a:tcPr marL="9525" marR="9525" marT="9525" marB="0" anchor="ctr">
                    <a:solidFill>
                      <a:srgbClr val="DEEAF6"/>
                    </a:solidFill>
                  </a:tcPr>
                </a:tc>
                <a:tc>
                  <a:txBody>
                    <a:bodyPr/>
                    <a:lstStyle/>
                    <a:p>
                      <a:pPr algn="l" fontAlgn="ctr"/>
                      <a:r>
                        <a:rPr lang="en-US" sz="1000" b="0" i="0" u="none" strike="noStrike" kern="1200">
                          <a:solidFill>
                            <a:srgbClr val="000000"/>
                          </a:solidFill>
                          <a:effectLst/>
                          <a:latin typeface="+mj-lt"/>
                          <a:ea typeface="+mn-ea"/>
                          <a:cs typeface="+mn-cs"/>
                        </a:rPr>
                        <a:t>STSAT48 - Credit quality deterioration trigger confirmation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n-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STSAT48 - Credit quality deterioration trigger confirmation: One of the "Early termination confirmation" /  "Credit quality deterioration trigger confirmation" /  "Insolvency-related event confirmation" elements is not set to "N/A" while the remaining are set to "N/A"</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- 018</a:t>
                      </a:r>
                    </a:p>
                  </a:txBody>
                  <a:tcPr marL="9525" marR="9525" marT="9525" marB="0" anchor="ctr">
                    <a:solidFill>
                      <a:srgbClr val="DEEAF6"/>
                    </a:solidFill>
                  </a:tcPr>
                </a:tc>
                <a:extLst>
                  <a:ext uri="{0D108BD9-81ED-4DB2-BD59-A6C34878D82A}">
                    <a16:rowId xmlns:a16="http://schemas.microsoft.com/office/drawing/2014/main" val="10004"/>
                  </a:ext>
                </a:extLst>
              </a:tr>
              <a:tr h="520788">
                <a:tc>
                  <a:txBody>
                    <a:bodyPr/>
                    <a:lstStyle/>
                    <a:p>
                      <a:pPr algn="ctr" fontAlgn="ctr"/>
                      <a:r>
                        <a:rPr lang="en-GB" sz="1000" b="0" i="0" u="none" strike="noStrike" kern="1200" dirty="0">
                          <a:solidFill>
                            <a:srgbClr val="000000"/>
                          </a:solidFill>
                          <a:effectLst/>
                          <a:latin typeface="+mj-lt"/>
                          <a:ea typeface="+mn-ea"/>
                          <a:cs typeface="+mn-cs"/>
                        </a:rPr>
                        <a:t>T103</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STSAT48 - Insolvency-related event confirmation</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n-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STSAT48 - Insolvency-related event confirmation: One of the "Early termination confirmation" /  "Credit quality deterioration trigger confirmation" /  "Insolvency-related event confirmation" elements is not set to "N/A" while the remaining are set to "N/A"</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- 018</a:t>
                      </a:r>
                    </a:p>
                  </a:txBody>
                  <a:tcPr marL="9525" marR="9525" marT="9525" marB="0" anchor="ctr">
                    <a:solidFill>
                      <a:srgbClr val="DEEAF6"/>
                    </a:solidFill>
                  </a:tcPr>
                </a:tc>
                <a:extLst>
                  <a:ext uri="{0D108BD9-81ED-4DB2-BD59-A6C34878D82A}">
                    <a16:rowId xmlns:a16="http://schemas.microsoft.com/office/drawing/2014/main" val="10005"/>
                  </a:ext>
                </a:extLst>
              </a:tr>
            </a:tbl>
          </a:graphicData>
        </a:graphic>
      </p:graphicFrame>
      <p:sp>
        <p:nvSpPr>
          <p:cNvPr id="11" name="Title 1"/>
          <p:cNvSpPr>
            <a:spLocks noGrp="1"/>
          </p:cNvSpPr>
          <p:nvPr>
            <p:ph type="title"/>
          </p:nvPr>
        </p:nvSpPr>
        <p:spPr>
          <a:xfrm>
            <a:off x="1259632" y="488838"/>
            <a:ext cx="7560840" cy="440730"/>
          </a:xfrm>
        </p:spPr>
        <p:txBody>
          <a:bodyPr/>
          <a:lstStyle/>
          <a:p>
            <a:r>
              <a:rPr lang="en-US" altLang="el-GR" dirty="0"/>
              <a:t>Data validation – Post-submission validation</a:t>
            </a:r>
            <a:endParaRPr lang="en-US" dirty="0"/>
          </a:p>
        </p:txBody>
      </p:sp>
      <p:graphicFrame>
        <p:nvGraphicFramePr>
          <p:cNvPr id="2" name="Table 1">
            <a:extLst>
              <a:ext uri="{FF2B5EF4-FFF2-40B4-BE49-F238E27FC236}">
                <a16:creationId xmlns:a16="http://schemas.microsoft.com/office/drawing/2014/main" id="{A95C92E1-52B1-49D6-879E-8E07F92884C6}"/>
              </a:ext>
            </a:extLst>
          </p:cNvPr>
          <p:cNvGraphicFramePr>
            <a:graphicFrameLocks noGrp="1"/>
          </p:cNvGraphicFramePr>
          <p:nvPr>
            <p:extLst>
              <p:ext uri="{D42A27DB-BD31-4B8C-83A1-F6EECF244321}">
                <p14:modId xmlns:p14="http://schemas.microsoft.com/office/powerpoint/2010/main" val="4166278001"/>
              </p:ext>
            </p:extLst>
          </p:nvPr>
        </p:nvGraphicFramePr>
        <p:xfrm>
          <a:off x="0" y="4671854"/>
          <a:ext cx="9144001" cy="432054"/>
        </p:xfrm>
        <a:graphic>
          <a:graphicData uri="http://schemas.openxmlformats.org/drawingml/2006/table">
            <a:tbl>
              <a:tblPr firstRow="1" firstCol="1" bandRow="1">
                <a:tableStyleId>{5C22544A-7EE6-4342-B048-85BDC9FD1C3A}</a:tableStyleId>
              </a:tblPr>
              <a:tblGrid>
                <a:gridCol w="611560">
                  <a:extLst>
                    <a:ext uri="{9D8B030D-6E8A-4147-A177-3AD203B41FA5}">
                      <a16:colId xmlns:a16="http://schemas.microsoft.com/office/drawing/2014/main" val="2779863742"/>
                    </a:ext>
                  </a:extLst>
                </a:gridCol>
                <a:gridCol w="1800200">
                  <a:extLst>
                    <a:ext uri="{9D8B030D-6E8A-4147-A177-3AD203B41FA5}">
                      <a16:colId xmlns:a16="http://schemas.microsoft.com/office/drawing/2014/main" val="4182546816"/>
                    </a:ext>
                  </a:extLst>
                </a:gridCol>
                <a:gridCol w="648072">
                  <a:extLst>
                    <a:ext uri="{9D8B030D-6E8A-4147-A177-3AD203B41FA5}">
                      <a16:colId xmlns:a16="http://schemas.microsoft.com/office/drawing/2014/main" val="3706574002"/>
                    </a:ext>
                  </a:extLst>
                </a:gridCol>
                <a:gridCol w="5256584">
                  <a:extLst>
                    <a:ext uri="{9D8B030D-6E8A-4147-A177-3AD203B41FA5}">
                      <a16:colId xmlns:a16="http://schemas.microsoft.com/office/drawing/2014/main" val="2449776057"/>
                    </a:ext>
                  </a:extLst>
                </a:gridCol>
                <a:gridCol w="827585">
                  <a:extLst>
                    <a:ext uri="{9D8B030D-6E8A-4147-A177-3AD203B41FA5}">
                      <a16:colId xmlns:a16="http://schemas.microsoft.com/office/drawing/2014/main" val="2918718318"/>
                    </a:ext>
                  </a:extLst>
                </a:gridCol>
              </a:tblGrid>
              <a:tr h="432054">
                <a:tc>
                  <a:txBody>
                    <a:bodyPr/>
                    <a:lstStyle/>
                    <a:p>
                      <a:pPr algn="ctr" fontAlgn="ctr"/>
                      <a:r>
                        <a:rPr lang="en-GB" sz="1000" b="0" i="0" u="none" strike="noStrike" kern="1200" dirty="0">
                          <a:solidFill>
                            <a:srgbClr val="000000"/>
                          </a:solidFill>
                          <a:effectLst/>
                          <a:latin typeface="+mj-lt"/>
                          <a:ea typeface="+mn-ea"/>
                          <a:cs typeface="+mn-cs"/>
                        </a:rPr>
                        <a:t>T6</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STSAT2 - Originator LEI</a:t>
                      </a:r>
                    </a:p>
                  </a:txBody>
                  <a:tcPr marL="9525" marR="9525" marT="9525" marB="0" anchor="ctr">
                    <a:solidFill>
                      <a:srgbClr val="DEEAF6"/>
                    </a:solidFill>
                  </a:tcPr>
                </a:tc>
                <a:tc>
                  <a:txBody>
                    <a:bodyPr/>
                    <a:lstStyle/>
                    <a:p>
                      <a:pPr algn="ctr" fontAlgn="ctr"/>
                      <a:r>
                        <a:rPr lang="en-GB" sz="1000" b="0" i="0" u="none" strike="noStrike" kern="1200" dirty="0">
                          <a:solidFill>
                            <a:srgbClr val="000000"/>
                          </a:solidFill>
                          <a:effectLst/>
                          <a:latin typeface="+mj-lt"/>
                          <a:ea typeface="+mn-ea"/>
                          <a:cs typeface="+mn-cs"/>
                        </a:rPr>
                        <a:t>W</a:t>
                      </a:r>
                    </a:p>
                  </a:txBody>
                  <a:tcPr marL="9525" marR="9525" marT="9525" marB="0" anchor="ctr">
                    <a:solidFill>
                      <a:srgbClr val="DEEAF6"/>
                    </a:solidFill>
                  </a:tcPr>
                </a:tc>
                <a:tc>
                  <a:txBody>
                    <a:bodyPr/>
                    <a:lstStyle/>
                    <a:p>
                      <a:pPr algn="l" fontAlgn="ctr"/>
                      <a:r>
                        <a:rPr lang="en-US" sz="1000" b="0" i="0" u="none" strike="noStrike" kern="1200" dirty="0">
                          <a:solidFill>
                            <a:srgbClr val="000000"/>
                          </a:solidFill>
                          <a:effectLst/>
                          <a:latin typeface="+mj-lt"/>
                          <a:ea typeface="+mn-ea"/>
                          <a:cs typeface="+mn-cs"/>
                        </a:rPr>
                        <a:t>STSAT2 - Originator LEI: The Originator LEI should be provided.</a:t>
                      </a:r>
                    </a:p>
                  </a:txBody>
                  <a:tcPr marL="9525" marR="9525" marT="9525" marB="0" anchor="ctr">
                    <a:solidFill>
                      <a:srgbClr val="DEEAF6"/>
                    </a:solidFill>
                  </a:tcPr>
                </a:tc>
                <a:tc>
                  <a:txBody>
                    <a:bodyPr/>
                    <a:lstStyle/>
                    <a:p>
                      <a:pPr algn="l" fontAlgn="ctr"/>
                      <a:r>
                        <a:rPr lang="en-GB" sz="1000" b="0" i="0" u="none" strike="noStrike" kern="1200" dirty="0">
                          <a:solidFill>
                            <a:srgbClr val="000000"/>
                          </a:solidFill>
                          <a:effectLst/>
                          <a:latin typeface="+mj-lt"/>
                          <a:ea typeface="+mn-ea"/>
                          <a:cs typeface="+mn-cs"/>
                        </a:rPr>
                        <a:t>STS - 030</a:t>
                      </a:r>
                    </a:p>
                  </a:txBody>
                  <a:tcPr marL="9525" marR="9525" marT="9525" marB="0" anchor="ctr">
                    <a:solidFill>
                      <a:srgbClr val="DEEAF6"/>
                    </a:solidFill>
                  </a:tcPr>
                </a:tc>
                <a:extLst>
                  <a:ext uri="{0D108BD9-81ED-4DB2-BD59-A6C34878D82A}">
                    <a16:rowId xmlns:a16="http://schemas.microsoft.com/office/drawing/2014/main" val="2341266395"/>
                  </a:ext>
                </a:extLst>
              </a:tr>
            </a:tbl>
          </a:graphicData>
        </a:graphic>
      </p:graphicFrame>
    </p:spTree>
    <p:extLst>
      <p:ext uri="{BB962C8B-B14F-4D97-AF65-F5344CB8AC3E}">
        <p14:creationId xmlns:p14="http://schemas.microsoft.com/office/powerpoint/2010/main" val="255883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4648-2B2D-4381-93C3-38A1A6B99841}"/>
              </a:ext>
            </a:extLst>
          </p:cNvPr>
          <p:cNvSpPr>
            <a:spLocks noGrp="1"/>
          </p:cNvSpPr>
          <p:nvPr>
            <p:ph type="title"/>
          </p:nvPr>
        </p:nvSpPr>
        <p:spPr>
          <a:xfrm>
            <a:off x="722313" y="4406900"/>
            <a:ext cx="7772400" cy="1362075"/>
          </a:xfrm>
        </p:spPr>
        <p:txBody>
          <a:bodyPr/>
          <a:lstStyle/>
          <a:p>
            <a:r>
              <a:rPr lang="en-GB" dirty="0"/>
              <a:t>REGISTRATION</a:t>
            </a:r>
          </a:p>
        </p:txBody>
      </p:sp>
      <p:sp>
        <p:nvSpPr>
          <p:cNvPr id="3" name="Text Placeholder 2">
            <a:extLst>
              <a:ext uri="{FF2B5EF4-FFF2-40B4-BE49-F238E27FC236}">
                <a16:creationId xmlns:a16="http://schemas.microsoft.com/office/drawing/2014/main" id="{72AC6CB9-D4DF-46F7-960E-91268D20A7A2}"/>
              </a:ext>
            </a:extLst>
          </p:cNvPr>
          <p:cNvSpPr>
            <a:spLocks noGrp="1"/>
          </p:cNvSpPr>
          <p:nvPr>
            <p:ph type="body" idx="1"/>
          </p:nvPr>
        </p:nvSpPr>
        <p:spPr/>
        <p:txBody>
          <a:bodyPr/>
          <a:lstStyle/>
          <a:p>
            <a:r>
              <a:rPr lang="en-GB" dirty="0"/>
              <a:t>STSRE ESMA IT System Features</a:t>
            </a:r>
          </a:p>
        </p:txBody>
      </p:sp>
    </p:spTree>
    <p:extLst>
      <p:ext uri="{BB962C8B-B14F-4D97-AF65-F5344CB8AC3E}">
        <p14:creationId xmlns:p14="http://schemas.microsoft.com/office/powerpoint/2010/main" val="398466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process for new reporting entities</a:t>
            </a:r>
          </a:p>
        </p:txBody>
      </p:sp>
      <p:sp>
        <p:nvSpPr>
          <p:cNvPr id="3" name="Content Placeholder 2"/>
          <p:cNvSpPr>
            <a:spLocks noGrp="1"/>
          </p:cNvSpPr>
          <p:nvPr>
            <p:ph idx="1"/>
          </p:nvPr>
        </p:nvSpPr>
        <p:spPr>
          <a:xfrm>
            <a:off x="179512" y="1236712"/>
            <a:ext cx="8800255" cy="5288632"/>
          </a:xfrm>
        </p:spPr>
        <p:txBody>
          <a:bodyPr/>
          <a:lstStyle/>
          <a:p>
            <a:pPr marL="614363" lvl="1" indent="-342900">
              <a:defRPr/>
            </a:pPr>
            <a:r>
              <a:rPr lang="en-GB" sz="1600" dirty="0"/>
              <a:t>All STS notifications must be submitted to us via our Extranet Register portal.</a:t>
            </a:r>
          </a:p>
          <a:p>
            <a:pPr marL="614363" lvl="1" indent="-342900">
              <a:defRPr/>
            </a:pPr>
            <a:endParaRPr lang="en-GB" sz="1600" dirty="0"/>
          </a:p>
          <a:p>
            <a:pPr marL="614363" lvl="1" indent="-342900">
              <a:defRPr/>
            </a:pPr>
            <a:r>
              <a:rPr lang="en-US" sz="1600" dirty="0"/>
              <a:t>Before submitting any STS notification, the Notification Reporting Entity (NRE) has to be registered at the new ESMA STS register</a:t>
            </a:r>
          </a:p>
          <a:p>
            <a:pPr marL="614363" lvl="1" indent="-342900">
              <a:defRPr/>
            </a:pPr>
            <a:endParaRPr lang="en-US" sz="1600" dirty="0"/>
          </a:p>
          <a:p>
            <a:pPr marL="614363" lvl="1" indent="-342900">
              <a:defRPr/>
            </a:pPr>
            <a:r>
              <a:rPr lang="en-GB" sz="1600" dirty="0"/>
              <a:t>If your entity is not yet registered by us as an STS Notification Reporting Entity</a:t>
            </a:r>
          </a:p>
          <a:p>
            <a:pPr marL="1014413" lvl="2" indent="-342900">
              <a:defRPr/>
            </a:pPr>
            <a:r>
              <a:rPr lang="en-GB" sz="1600" dirty="0"/>
              <a:t>you will need to fill in all the fields in this system registration form and email the form to IT.Helpdesk@esma.europa.eu and STSRegister_Project@esma.europa.eu.</a:t>
            </a:r>
          </a:p>
          <a:p>
            <a:pPr marL="614363" lvl="1" indent="-342900">
              <a:defRPr/>
            </a:pPr>
            <a:endParaRPr lang="en-US"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1014413" lvl="2" indent="-342900">
              <a:defRPr/>
            </a:pPr>
            <a:r>
              <a:rPr lang="en-GB" sz="1600" dirty="0"/>
              <a:t>Each of your users will have also to contact </a:t>
            </a:r>
            <a:r>
              <a:rPr lang="en-US" sz="1600" dirty="0"/>
              <a:t>ESMA for creating the individual user account (as per instructions available at next slide)</a:t>
            </a:r>
          </a:p>
          <a:p>
            <a:pPr marL="1014413" lvl="2" indent="-342900">
              <a:defRPr/>
            </a:pPr>
            <a:endParaRPr lang="en-US" sz="1600" dirty="0"/>
          </a:p>
          <a:p>
            <a:pPr marL="1014413" lvl="2" indent="-342900">
              <a:defRPr/>
            </a:pPr>
            <a:r>
              <a:rPr lang="en-US" sz="1600" dirty="0"/>
              <a:t>ESMA will assign your entity a unique NRE code that will be assigned to each of the </a:t>
            </a:r>
            <a:r>
              <a:rPr lang="en-US" sz="1600" dirty="0" err="1"/>
              <a:t>authorised</a:t>
            </a:r>
            <a:r>
              <a:rPr lang="en-US" sz="1600" dirty="0"/>
              <a:t> entity users</a:t>
            </a:r>
          </a:p>
          <a:p>
            <a:pPr marL="614363" lvl="1" indent="-342900">
              <a:defRPr/>
            </a:pPr>
            <a:endParaRPr lang="en-US" sz="1600" dirty="0"/>
          </a:p>
          <a:p>
            <a:pPr marL="614363" lvl="1" indent="-342900">
              <a:defRPr/>
            </a:pPr>
            <a:endParaRPr lang="en-US" sz="8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5</a:t>
            </a:fld>
            <a:endParaRPr lang="de-DE" dirty="0"/>
          </a:p>
        </p:txBody>
      </p:sp>
      <p:graphicFrame>
        <p:nvGraphicFramePr>
          <p:cNvPr id="10" name="Object 9">
            <a:extLst>
              <a:ext uri="{FF2B5EF4-FFF2-40B4-BE49-F238E27FC236}">
                <a16:creationId xmlns:a16="http://schemas.microsoft.com/office/drawing/2014/main" id="{76355559-A001-432A-B1CA-DF91241DFE6F}"/>
              </a:ext>
            </a:extLst>
          </p:cNvPr>
          <p:cNvGraphicFramePr>
            <a:graphicFrameLocks noChangeAspect="1"/>
          </p:cNvGraphicFramePr>
          <p:nvPr>
            <p:extLst>
              <p:ext uri="{D42A27DB-BD31-4B8C-83A1-F6EECF244321}">
                <p14:modId xmlns:p14="http://schemas.microsoft.com/office/powerpoint/2010/main" val="1565627015"/>
              </p:ext>
            </p:extLst>
          </p:nvPr>
        </p:nvGraphicFramePr>
        <p:xfrm>
          <a:off x="3779912" y="3501508"/>
          <a:ext cx="1224136" cy="1079620"/>
        </p:xfrm>
        <a:graphic>
          <a:graphicData uri="http://schemas.openxmlformats.org/presentationml/2006/ole">
            <mc:AlternateContent xmlns:mc="http://schemas.openxmlformats.org/markup-compatibility/2006">
              <mc:Choice xmlns:v="urn:schemas-microsoft-com:vml" Requires="v">
                <p:oleObj name="Worksheet" showAsIcon="1" r:id="rId3" imgW="914608" imgH="806335" progId="Excel.Sheet.12">
                  <p:embed/>
                </p:oleObj>
              </mc:Choice>
              <mc:Fallback>
                <p:oleObj name="Worksheet" showAsIcon="1" r:id="rId3" imgW="914608" imgH="806335" progId="Excel.Sheet.12">
                  <p:embed/>
                  <p:pic>
                    <p:nvPicPr>
                      <p:cNvPr id="10" name="Object 9">
                        <a:extLst>
                          <a:ext uri="{FF2B5EF4-FFF2-40B4-BE49-F238E27FC236}">
                            <a16:creationId xmlns:a16="http://schemas.microsoft.com/office/drawing/2014/main" id="{76355559-A001-432A-B1CA-DF91241DFE6F}"/>
                          </a:ext>
                        </a:extLst>
                      </p:cNvPr>
                      <p:cNvPicPr/>
                      <p:nvPr/>
                    </p:nvPicPr>
                    <p:blipFill>
                      <a:blip r:embed="rId4"/>
                      <a:stretch>
                        <a:fillRect/>
                      </a:stretch>
                    </p:blipFill>
                    <p:spPr>
                      <a:xfrm>
                        <a:off x="3779912" y="3501508"/>
                        <a:ext cx="1224136" cy="1079620"/>
                      </a:xfrm>
                      <a:prstGeom prst="rect">
                        <a:avLst/>
                      </a:prstGeom>
                    </p:spPr>
                  </p:pic>
                </p:oleObj>
              </mc:Fallback>
            </mc:AlternateContent>
          </a:graphicData>
        </a:graphic>
      </p:graphicFrame>
    </p:spTree>
    <p:extLst>
      <p:ext uri="{BB962C8B-B14F-4D97-AF65-F5344CB8AC3E}">
        <p14:creationId xmlns:p14="http://schemas.microsoft.com/office/powerpoint/2010/main" val="243649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88838"/>
            <a:ext cx="7848872" cy="432023"/>
          </a:xfrm>
        </p:spPr>
        <p:txBody>
          <a:bodyPr/>
          <a:lstStyle/>
          <a:p>
            <a:r>
              <a:rPr lang="en-US" dirty="0"/>
              <a:t>Instructions</a:t>
            </a:r>
            <a:r>
              <a:rPr lang="en-US" sz="1600" dirty="0"/>
              <a:t> </a:t>
            </a:r>
            <a:r>
              <a:rPr lang="en-US" dirty="0"/>
              <a:t>for</a:t>
            </a:r>
            <a:r>
              <a:rPr lang="en-US" sz="1200" dirty="0"/>
              <a:t> </a:t>
            </a:r>
            <a:r>
              <a:rPr lang="en-US" dirty="0"/>
              <a:t>the</a:t>
            </a:r>
            <a:r>
              <a:rPr lang="en-US" sz="1200" dirty="0"/>
              <a:t> </a:t>
            </a:r>
            <a:r>
              <a:rPr lang="en-US" dirty="0"/>
              <a:t>creation</a:t>
            </a:r>
            <a:r>
              <a:rPr lang="en-US" sz="1400" dirty="0"/>
              <a:t> </a:t>
            </a:r>
            <a:r>
              <a:rPr lang="en-US" dirty="0"/>
              <a:t>of</a:t>
            </a:r>
            <a:r>
              <a:rPr lang="en-US" sz="1400" dirty="0"/>
              <a:t> </a:t>
            </a:r>
            <a:r>
              <a:rPr lang="en-US" dirty="0"/>
              <a:t>individual</a:t>
            </a:r>
            <a:r>
              <a:rPr lang="en-US" sz="1200" dirty="0"/>
              <a:t> </a:t>
            </a:r>
            <a:r>
              <a:rPr lang="en-US" dirty="0"/>
              <a:t>user</a:t>
            </a:r>
            <a:r>
              <a:rPr lang="en-US" sz="1200" dirty="0"/>
              <a:t> </a:t>
            </a:r>
            <a:r>
              <a:rPr lang="en-US" dirty="0"/>
              <a:t>accounts</a:t>
            </a:r>
          </a:p>
        </p:txBody>
      </p:sp>
      <p:sp>
        <p:nvSpPr>
          <p:cNvPr id="3" name="Content Placeholder 2"/>
          <p:cNvSpPr>
            <a:spLocks noGrp="1"/>
          </p:cNvSpPr>
          <p:nvPr>
            <p:ph idx="1"/>
          </p:nvPr>
        </p:nvSpPr>
        <p:spPr>
          <a:xfrm>
            <a:off x="179512" y="1236712"/>
            <a:ext cx="8800255" cy="5288632"/>
          </a:xfrm>
        </p:spPr>
        <p:txBody>
          <a:bodyPr/>
          <a:lstStyle/>
          <a:p>
            <a:pPr marL="614363" lvl="1" indent="-342900">
              <a:defRPr/>
            </a:pPr>
            <a:r>
              <a:rPr lang="en-GB" sz="1600" dirty="0"/>
              <a:t>New users will need to request access to the ESMA STS register</a:t>
            </a:r>
          </a:p>
          <a:p>
            <a:pPr marL="614363" lvl="1" indent="-342900">
              <a:defRPr/>
            </a:pPr>
            <a:endParaRPr lang="en-GB" sz="1600" dirty="0"/>
          </a:p>
          <a:p>
            <a:pPr marL="614363" lvl="1" indent="-342900">
              <a:defRPr/>
            </a:pPr>
            <a:r>
              <a:rPr lang="en-GB" sz="1600" dirty="0"/>
              <a:t>Each new user </a:t>
            </a:r>
            <a:r>
              <a:rPr lang="en-US" sz="1600" dirty="0"/>
              <a:t>has to contact ESMA for creating the individual user account </a:t>
            </a:r>
          </a:p>
          <a:p>
            <a:pPr marL="1014413" lvl="2" indent="-342900">
              <a:defRPr/>
            </a:pPr>
            <a:r>
              <a:rPr lang="en-US" sz="1600" kern="0" dirty="0"/>
              <a:t>New user sends a request to the ESMA STSRE point of contact (</a:t>
            </a:r>
            <a:r>
              <a:rPr lang="en-US" sz="1600" kern="0" dirty="0">
                <a:hlinkClick r:id="rId3"/>
              </a:rPr>
              <a:t>STSRegister_Project@esma.europa.eu</a:t>
            </a:r>
            <a:r>
              <a:rPr lang="en-US" sz="1600" kern="0" dirty="0"/>
              <a:t>) and ESMA helpdesk (</a:t>
            </a:r>
            <a:r>
              <a:rPr lang="en-GB" sz="1600" kern="0" dirty="0">
                <a:hlinkClick r:id="rId4"/>
              </a:rPr>
              <a:t>IT.Helpdesk@esma.europa.eu</a:t>
            </a:r>
            <a:r>
              <a:rPr lang="en-GB" sz="1600" kern="0" dirty="0"/>
              <a:t>) </a:t>
            </a:r>
            <a:r>
              <a:rPr lang="en-US" sz="1600" kern="0" dirty="0"/>
              <a:t>to request the creation of a new IAMAN account </a:t>
            </a:r>
          </a:p>
          <a:p>
            <a:pPr marL="1014413" lvl="2" indent="-342900">
              <a:defRPr/>
            </a:pPr>
            <a:endParaRPr lang="en-US" sz="1600" kern="0" dirty="0"/>
          </a:p>
          <a:p>
            <a:pPr marL="1014413" lvl="2" indent="-342900">
              <a:defRPr/>
            </a:pPr>
            <a:endParaRPr lang="en-US" sz="1600" dirty="0"/>
          </a:p>
          <a:p>
            <a:pPr marL="1014413" lvl="2" indent="-342900">
              <a:defRPr/>
            </a:pPr>
            <a:endParaRPr lang="en-US" sz="1600" kern="0" dirty="0"/>
          </a:p>
          <a:p>
            <a:pPr marL="1014413" lvl="2" indent="-342900">
              <a:spcBef>
                <a:spcPts val="1200"/>
              </a:spcBef>
              <a:defRPr/>
            </a:pPr>
            <a:r>
              <a:rPr lang="en-US" sz="1600" kern="0" dirty="0"/>
              <a:t>New user receives an invitation email on his/her work email address</a:t>
            </a:r>
          </a:p>
          <a:p>
            <a:pPr marL="1014413" lvl="2" indent="-342900">
              <a:defRPr/>
            </a:pPr>
            <a:r>
              <a:rPr lang="en-US" sz="1600" kern="0" dirty="0"/>
              <a:t>New user completes the registration steps and define his/her ESMA password</a:t>
            </a:r>
          </a:p>
          <a:p>
            <a:pPr marL="1014413" lvl="2" indent="-342900">
              <a:defRPr/>
            </a:pPr>
            <a:r>
              <a:rPr lang="en-US" sz="1600" kern="0" dirty="0"/>
              <a:t>New user requests access to STSRE Extranet system by defining his/her access rights</a:t>
            </a:r>
          </a:p>
          <a:p>
            <a:pPr marL="1296000" lvl="3" indent="-288000">
              <a:spcBef>
                <a:spcPts val="200"/>
              </a:spcBef>
              <a:defRPr/>
            </a:pPr>
            <a:r>
              <a:rPr lang="en-US" sz="1200" dirty="0"/>
              <a:t>STSRE – NRE User (administrator role with submission rights) will be </a:t>
            </a:r>
            <a:r>
              <a:rPr lang="en-US" sz="1200" dirty="0" err="1"/>
              <a:t>authorised</a:t>
            </a:r>
            <a:r>
              <a:rPr lang="en-US" sz="1200" dirty="0"/>
              <a:t> to submit final notification</a:t>
            </a:r>
          </a:p>
          <a:p>
            <a:pPr marL="1296000" lvl="3" indent="-288000">
              <a:spcBef>
                <a:spcPts val="200"/>
              </a:spcBef>
              <a:defRPr/>
            </a:pPr>
            <a:r>
              <a:rPr lang="en-US" sz="1200" dirty="0"/>
              <a:t>STSRE – NRE user (standard role without submission rights)  will be only </a:t>
            </a:r>
            <a:r>
              <a:rPr lang="en-US" sz="1200" dirty="0" err="1"/>
              <a:t>authorised</a:t>
            </a:r>
            <a:r>
              <a:rPr lang="en-US" sz="1200" dirty="0"/>
              <a:t> to upload draft notification</a:t>
            </a:r>
            <a:endParaRPr lang="en-US" sz="1200" kern="0" dirty="0"/>
          </a:p>
          <a:p>
            <a:pPr marL="1014413" lvl="2" indent="-342900">
              <a:defRPr/>
            </a:pPr>
            <a:r>
              <a:rPr lang="en-US" sz="1600" kern="0" dirty="0"/>
              <a:t>Once the request is approved, the new user is granted access to the STSRE Register system and can sign in using his/her ESMA identifier and password </a:t>
            </a:r>
          </a:p>
          <a:p>
            <a:pPr marL="614363" lvl="1" indent="-342900">
              <a:defRPr/>
            </a:pPr>
            <a:endParaRPr lang="en-US" sz="1600" dirty="0"/>
          </a:p>
          <a:p>
            <a:pPr marL="614363" lvl="1" indent="-342900">
              <a:defRPr/>
            </a:pPr>
            <a:endParaRPr lang="en-US" sz="1600" dirty="0"/>
          </a:p>
          <a:p>
            <a:pPr marL="614363" lvl="1" indent="-342900">
              <a:defRPr/>
            </a:pPr>
            <a:endParaRPr lang="en-US" sz="8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6</a:t>
            </a:fld>
            <a:endParaRPr lang="de-DE" dirty="0"/>
          </a:p>
        </p:txBody>
      </p:sp>
      <p:graphicFrame>
        <p:nvGraphicFramePr>
          <p:cNvPr id="7" name="Object 6">
            <a:extLst>
              <a:ext uri="{FF2B5EF4-FFF2-40B4-BE49-F238E27FC236}">
                <a16:creationId xmlns:a16="http://schemas.microsoft.com/office/drawing/2014/main" id="{07449094-E3A6-4A63-B007-2FB9176A0BAB}"/>
              </a:ext>
            </a:extLst>
          </p:cNvPr>
          <p:cNvGraphicFramePr>
            <a:graphicFrameLocks noChangeAspect="1"/>
          </p:cNvGraphicFramePr>
          <p:nvPr>
            <p:extLst>
              <p:ext uri="{D42A27DB-BD31-4B8C-83A1-F6EECF244321}">
                <p14:modId xmlns:p14="http://schemas.microsoft.com/office/powerpoint/2010/main" val="2992753781"/>
              </p:ext>
            </p:extLst>
          </p:nvPr>
        </p:nvGraphicFramePr>
        <p:xfrm>
          <a:off x="1475656" y="2996952"/>
          <a:ext cx="5538116" cy="720080"/>
        </p:xfrm>
        <a:graphic>
          <a:graphicData uri="http://schemas.openxmlformats.org/presentationml/2006/ole">
            <mc:AlternateContent xmlns:mc="http://schemas.openxmlformats.org/markup-compatibility/2006">
              <mc:Choice xmlns:v="urn:schemas-microsoft-com:vml" Requires="v">
                <p:oleObj name="Packager Shell Object" showAsIcon="1" r:id="rId5" imgW="3516120" imgH="456480" progId="Package">
                  <p:embed/>
                </p:oleObj>
              </mc:Choice>
              <mc:Fallback>
                <p:oleObj name="Packager Shell Object" showAsIcon="1" r:id="rId5" imgW="3516120" imgH="456480" progId="Package">
                  <p:embed/>
                  <p:pic>
                    <p:nvPicPr>
                      <p:cNvPr id="7" name="Object 6">
                        <a:extLst>
                          <a:ext uri="{FF2B5EF4-FFF2-40B4-BE49-F238E27FC236}">
                            <a16:creationId xmlns:a16="http://schemas.microsoft.com/office/drawing/2014/main" id="{07449094-E3A6-4A63-B007-2FB9176A0BAB}"/>
                          </a:ext>
                        </a:extLst>
                      </p:cNvPr>
                      <p:cNvPicPr/>
                      <p:nvPr/>
                    </p:nvPicPr>
                    <p:blipFill>
                      <a:blip r:embed="rId6"/>
                      <a:stretch>
                        <a:fillRect/>
                      </a:stretch>
                    </p:blipFill>
                    <p:spPr>
                      <a:xfrm>
                        <a:off x="1475656" y="2996952"/>
                        <a:ext cx="5538116" cy="720080"/>
                      </a:xfrm>
                      <a:prstGeom prst="rect">
                        <a:avLst/>
                      </a:prstGeom>
                    </p:spPr>
                  </p:pic>
                </p:oleObj>
              </mc:Fallback>
            </mc:AlternateContent>
          </a:graphicData>
        </a:graphic>
      </p:graphicFrame>
    </p:spTree>
    <p:extLst>
      <p:ext uri="{BB962C8B-B14F-4D97-AF65-F5344CB8AC3E}">
        <p14:creationId xmlns:p14="http://schemas.microsoft.com/office/powerpoint/2010/main" val="150571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to the ESMA STS Register extranet</a:t>
            </a:r>
          </a:p>
        </p:txBody>
      </p:sp>
      <p:sp>
        <p:nvSpPr>
          <p:cNvPr id="3" name="Content Placeholder 2"/>
          <p:cNvSpPr>
            <a:spLocks noGrp="1"/>
          </p:cNvSpPr>
          <p:nvPr>
            <p:ph idx="1"/>
          </p:nvPr>
        </p:nvSpPr>
        <p:spPr>
          <a:xfrm>
            <a:off x="179512" y="1236712"/>
            <a:ext cx="8800255" cy="5288632"/>
          </a:xfrm>
        </p:spPr>
        <p:txBody>
          <a:bodyPr/>
          <a:lstStyle/>
          <a:p>
            <a:pPr marL="614363" lvl="1" indent="-342900">
              <a:defRPr/>
            </a:pPr>
            <a:r>
              <a:rPr lang="en-GB" sz="1600" dirty="0"/>
              <a:t>The production extranet is accessible at:</a:t>
            </a:r>
          </a:p>
          <a:p>
            <a:pPr marL="1014413" lvl="2" indent="-342900">
              <a:defRPr/>
            </a:pPr>
            <a:r>
              <a:rPr lang="en-GB" sz="1600" dirty="0">
                <a:hlinkClick r:id="rId3"/>
              </a:rPr>
              <a:t>https://registers.esma.europa.eu/stsre-extranet/</a:t>
            </a:r>
            <a:r>
              <a:rPr lang="en-GB" sz="1600" dirty="0"/>
              <a:t>  (direct access after providing your credentials)</a:t>
            </a:r>
          </a:p>
          <a:p>
            <a:pPr marL="1014413" lvl="2" indent="-342900">
              <a:defRPr/>
            </a:pPr>
            <a:r>
              <a:rPr lang="en-GB" sz="1600" dirty="0">
                <a:hlinkClick r:id="rId4"/>
              </a:rPr>
              <a:t>https://registers.esma.europa.eu/home-extranet/</a:t>
            </a:r>
            <a:r>
              <a:rPr lang="en-GB" sz="1600" dirty="0"/>
              <a:t> after providing your credentials and clicking on ”Register of STS notifications”</a:t>
            </a:r>
          </a:p>
          <a:p>
            <a:pPr marL="1014413" lvl="2" indent="-342900">
              <a:defRPr/>
            </a:pPr>
            <a:r>
              <a:rPr lang="en-GB" sz="1600" dirty="0">
                <a:hlinkClick r:id="rId5"/>
              </a:rPr>
              <a:t>https://registers.esma.europa.eu/publication/</a:t>
            </a:r>
            <a:r>
              <a:rPr lang="en-GB" sz="1600" dirty="0"/>
              <a:t> after clicking on “sign in” button, providing your credentials and clicking on ”Register of STS notifications”</a:t>
            </a:r>
          </a:p>
          <a:p>
            <a:pPr marL="1014413" lvl="2" indent="-342900">
              <a:defRPr/>
            </a:pPr>
            <a:endParaRPr lang="en-GB" sz="1600" dirty="0"/>
          </a:p>
          <a:p>
            <a:pPr marL="614363" lvl="1" indent="-342900">
              <a:defRPr/>
            </a:pPr>
            <a:r>
              <a:rPr lang="en-GB" sz="1600" dirty="0"/>
              <a:t>The test extranet is accessible at:</a:t>
            </a:r>
          </a:p>
          <a:p>
            <a:pPr marL="1014413" lvl="2" indent="-342900">
              <a:defRPr/>
            </a:pPr>
            <a:r>
              <a:rPr lang="en-GB" sz="1600" dirty="0">
                <a:hlinkClick r:id="rId6"/>
              </a:rPr>
              <a:t>https://registers-t.esma.europa.eu/stsre-extranet/</a:t>
            </a:r>
            <a:r>
              <a:rPr lang="en-GB" sz="1600" dirty="0"/>
              <a:t>  (direct access after providing your credentials)</a:t>
            </a:r>
          </a:p>
          <a:p>
            <a:pPr marL="1014413" lvl="2" indent="-342900">
              <a:defRPr/>
            </a:pPr>
            <a:r>
              <a:rPr lang="en-GB" sz="1600" dirty="0">
                <a:hlinkClick r:id="rId7"/>
              </a:rPr>
              <a:t>https://registers-t.esma.europa.eu/home-extranet/</a:t>
            </a:r>
            <a:r>
              <a:rPr lang="en-GB" sz="1600" dirty="0"/>
              <a:t> after providing your credentials and clicking on ”Register of STS notifications”</a:t>
            </a:r>
          </a:p>
          <a:p>
            <a:pPr marL="1014413" lvl="2" indent="-342900">
              <a:defRPr/>
            </a:pPr>
            <a:r>
              <a:rPr lang="en-GB" sz="1600" dirty="0">
                <a:hlinkClick r:id="rId8"/>
              </a:rPr>
              <a:t>https://registers-t.esma.europa.eu/publication/</a:t>
            </a:r>
            <a:r>
              <a:rPr lang="en-GB" sz="1600" dirty="0"/>
              <a:t> after clicking on “sign in” button, providing your credentials and clicking on ”Register of STS notifications”</a:t>
            </a:r>
          </a:p>
          <a:p>
            <a:pPr marL="1014413" lvl="2" indent="-342900">
              <a:defRPr/>
            </a:pPr>
            <a:endParaRPr lang="en-GB" sz="1600" dirty="0"/>
          </a:p>
          <a:p>
            <a:pPr marL="614363" lvl="1" indent="-342900">
              <a:defRPr/>
            </a:pPr>
            <a:endParaRPr lang="en-US" sz="1600" dirty="0"/>
          </a:p>
          <a:p>
            <a:pPr marL="614363" lvl="1" indent="-342900">
              <a:defRPr/>
            </a:pPr>
            <a:endParaRPr lang="en-US" sz="1600" dirty="0"/>
          </a:p>
          <a:p>
            <a:pPr marL="614363" lvl="1" indent="-342900">
              <a:defRPr/>
            </a:pPr>
            <a:endParaRPr lang="en-US" sz="8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7</a:t>
            </a:fld>
            <a:endParaRPr lang="de-DE" dirty="0"/>
          </a:p>
        </p:txBody>
      </p:sp>
    </p:spTree>
    <p:extLst>
      <p:ext uri="{BB962C8B-B14F-4D97-AF65-F5344CB8AC3E}">
        <p14:creationId xmlns:p14="http://schemas.microsoft.com/office/powerpoint/2010/main" val="415413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to the ESMA STS Public Register</a:t>
            </a:r>
          </a:p>
        </p:txBody>
      </p:sp>
      <p:sp>
        <p:nvSpPr>
          <p:cNvPr id="3" name="Content Placeholder 2"/>
          <p:cNvSpPr>
            <a:spLocks noGrp="1"/>
          </p:cNvSpPr>
          <p:nvPr>
            <p:ph idx="1"/>
          </p:nvPr>
        </p:nvSpPr>
        <p:spPr>
          <a:xfrm>
            <a:off x="179512" y="1052736"/>
            <a:ext cx="8800255" cy="5288632"/>
          </a:xfrm>
        </p:spPr>
        <p:txBody>
          <a:bodyPr/>
          <a:lstStyle/>
          <a:p>
            <a:pPr marL="614363" lvl="1" indent="-342900">
              <a:defRPr/>
            </a:pPr>
            <a:r>
              <a:rPr lang="en-GB" sz="1600" dirty="0"/>
              <a:t>Public users can access the STSRE public website through the ESMA Registers Public website URL: </a:t>
            </a:r>
            <a:r>
              <a:rPr lang="en-GB" sz="1600" dirty="0">
                <a:hlinkClick r:id="rId3"/>
              </a:rPr>
              <a:t>https://registers.esma.europa.eu/publication/</a:t>
            </a:r>
            <a:endParaRPr lang="en-GB" sz="1600" dirty="0"/>
          </a:p>
          <a:p>
            <a:pPr marL="614363" lvl="1" indent="-342900">
              <a:defRPr/>
            </a:pPr>
            <a:endParaRPr lang="en-GB" sz="1600" dirty="0"/>
          </a:p>
          <a:p>
            <a:pPr marL="614363" lvl="1" indent="-342900">
              <a:defRPr/>
            </a:pPr>
            <a:r>
              <a:rPr lang="en-GB" sz="1600" dirty="0"/>
              <a:t>In order to access the dedicated STSRE space you must select the ‘Register of STS notifications’ options from the list of ESMA registers.</a:t>
            </a:r>
          </a:p>
          <a:p>
            <a:pPr marL="614363" lvl="1" indent="-342900">
              <a:defRPr/>
            </a:pPr>
            <a:r>
              <a:rPr lang="en-GB" sz="1600" dirty="0"/>
              <a:t> </a:t>
            </a:r>
          </a:p>
          <a:p>
            <a:pPr marL="1014413" lvl="2"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endParaRPr lang="en-GB" sz="1600" dirty="0"/>
          </a:p>
          <a:p>
            <a:pPr marL="614363" lvl="1" indent="-342900">
              <a:defRPr/>
            </a:pPr>
            <a:r>
              <a:rPr lang="en-GB" sz="1600" dirty="0"/>
              <a:t>The test public register is accessible at:</a:t>
            </a:r>
          </a:p>
          <a:p>
            <a:pPr marL="1014413" lvl="2" indent="-342900">
              <a:defRPr/>
            </a:pPr>
            <a:r>
              <a:rPr lang="en-GB" sz="1600" dirty="0">
                <a:hlinkClick r:id="rId4"/>
              </a:rPr>
              <a:t>https://registers-t.esma.europa.eu/publication/</a:t>
            </a:r>
            <a:r>
              <a:rPr lang="en-GB" sz="1600" dirty="0"/>
              <a:t> after clicking on “sign in” button, providing your credentials and clicking on ”Register of STS notifications”</a:t>
            </a:r>
          </a:p>
          <a:p>
            <a:pPr marL="1014413" lvl="2" indent="-342900">
              <a:defRPr/>
            </a:pPr>
            <a:endParaRPr lang="en-GB" sz="1600" dirty="0"/>
          </a:p>
          <a:p>
            <a:pPr marL="614363" lvl="1" indent="-342900">
              <a:defRPr/>
            </a:pPr>
            <a:endParaRPr lang="en-US" sz="1600" dirty="0"/>
          </a:p>
          <a:p>
            <a:pPr marL="614363" lvl="1" indent="-342900">
              <a:defRPr/>
            </a:pPr>
            <a:endParaRPr lang="en-US" sz="1600" dirty="0"/>
          </a:p>
          <a:p>
            <a:pPr marL="614363" lvl="1" indent="-342900">
              <a:defRPr/>
            </a:pPr>
            <a:endParaRPr lang="en-US" sz="800" dirty="0"/>
          </a:p>
          <a:p>
            <a:pPr marL="1471613" lvl="3" indent="-342900">
              <a:defRPr/>
            </a:pPr>
            <a:endParaRPr lang="en-US" sz="1400" dirty="0"/>
          </a:p>
        </p:txBody>
      </p:sp>
      <p:sp>
        <p:nvSpPr>
          <p:cNvPr id="4" name="Slide Number Placeholder 3"/>
          <p:cNvSpPr>
            <a:spLocks noGrp="1"/>
          </p:cNvSpPr>
          <p:nvPr>
            <p:ph type="sldNum" sz="quarter" idx="11"/>
          </p:nvPr>
        </p:nvSpPr>
        <p:spPr>
          <a:xfrm>
            <a:off x="7364413" y="6629400"/>
            <a:ext cx="1439862" cy="98425"/>
          </a:xfrm>
        </p:spPr>
        <p:txBody>
          <a:bodyPr/>
          <a:lstStyle/>
          <a:p>
            <a:pPr>
              <a:defRPr/>
            </a:pPr>
            <a:fld id="{26E3B889-83D1-4E8B-AD33-795AD071A1A5}" type="slidenum">
              <a:rPr lang="de-DE" smtClean="0"/>
              <a:pPr>
                <a:defRPr/>
              </a:pPr>
              <a:t>8</a:t>
            </a:fld>
            <a:endParaRPr lang="de-DE" dirty="0"/>
          </a:p>
        </p:txBody>
      </p:sp>
      <p:pic>
        <p:nvPicPr>
          <p:cNvPr id="6147" name="Picture 3">
            <a:extLst>
              <a:ext uri="{FF2B5EF4-FFF2-40B4-BE49-F238E27FC236}">
                <a16:creationId xmlns:a16="http://schemas.microsoft.com/office/drawing/2014/main" id="{032AAD8B-0D64-4FF5-9A0E-32935F4C2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663" y="2424708"/>
            <a:ext cx="5114577" cy="27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43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4648-2B2D-4381-93C3-38A1A6B99841}"/>
              </a:ext>
            </a:extLst>
          </p:cNvPr>
          <p:cNvSpPr>
            <a:spLocks noGrp="1"/>
          </p:cNvSpPr>
          <p:nvPr>
            <p:ph type="title"/>
          </p:nvPr>
        </p:nvSpPr>
        <p:spPr>
          <a:xfrm>
            <a:off x="722313" y="4406900"/>
            <a:ext cx="7772400" cy="1362075"/>
          </a:xfrm>
        </p:spPr>
        <p:txBody>
          <a:bodyPr/>
          <a:lstStyle/>
          <a:p>
            <a:r>
              <a:rPr lang="en-GB" dirty="0"/>
              <a:t>DELEGATED ENTITIES FEATURES</a:t>
            </a:r>
          </a:p>
        </p:txBody>
      </p:sp>
      <p:sp>
        <p:nvSpPr>
          <p:cNvPr id="3" name="Text Placeholder 2">
            <a:extLst>
              <a:ext uri="{FF2B5EF4-FFF2-40B4-BE49-F238E27FC236}">
                <a16:creationId xmlns:a16="http://schemas.microsoft.com/office/drawing/2014/main" id="{72AC6CB9-D4DF-46F7-960E-91268D20A7A2}"/>
              </a:ext>
            </a:extLst>
          </p:cNvPr>
          <p:cNvSpPr>
            <a:spLocks noGrp="1"/>
          </p:cNvSpPr>
          <p:nvPr>
            <p:ph type="body" idx="1"/>
          </p:nvPr>
        </p:nvSpPr>
        <p:spPr/>
        <p:txBody>
          <a:bodyPr/>
          <a:lstStyle/>
          <a:p>
            <a:r>
              <a:rPr lang="en-GB" dirty="0"/>
              <a:t>STSRE ESMA IT System Features</a:t>
            </a:r>
          </a:p>
        </p:txBody>
      </p:sp>
    </p:spTree>
    <p:extLst>
      <p:ext uri="{BB962C8B-B14F-4D97-AF65-F5344CB8AC3E}">
        <p14:creationId xmlns:p14="http://schemas.microsoft.com/office/powerpoint/2010/main" val="1045475492"/>
      </p:ext>
    </p:extLst>
  </p:cSld>
  <p:clrMapOvr>
    <a:masterClrMapping/>
  </p:clrMapOvr>
</p:sld>
</file>

<file path=ppt/theme/theme1.xml><?xml version="1.0" encoding="utf-8"?>
<a:theme xmlns:a="http://schemas.openxmlformats.org/drawingml/2006/main" name="Presentation Template - Light - Regular">
  <a:themeElements>
    <a:clrScheme name="Standarddesign 1">
      <a:dk1>
        <a:srgbClr val="000000"/>
      </a:dk1>
      <a:lt1>
        <a:srgbClr val="FFFFFF"/>
      </a:lt1>
      <a:dk2>
        <a:srgbClr val="000000"/>
      </a:dk2>
      <a:lt2>
        <a:srgbClr val="808080"/>
      </a:lt2>
      <a:accent1>
        <a:srgbClr val="2D4190"/>
      </a:accent1>
      <a:accent2>
        <a:srgbClr val="FFFFFF"/>
      </a:accent2>
      <a:accent3>
        <a:srgbClr val="FFFFFF"/>
      </a:accent3>
      <a:accent4>
        <a:srgbClr val="000000"/>
      </a:accent4>
      <a:accent5>
        <a:srgbClr val="ADB0C6"/>
      </a:accent5>
      <a:accent6>
        <a:srgbClr val="E7E7E7"/>
      </a:accent6>
      <a:hlink>
        <a:srgbClr val="000000"/>
      </a:hlink>
      <a:folHlink>
        <a:srgbClr val="2D41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2D4190"/>
        </a:accent1>
        <a:accent2>
          <a:srgbClr val="FFFFFF"/>
        </a:accent2>
        <a:accent3>
          <a:srgbClr val="FFFFFF"/>
        </a:accent3>
        <a:accent4>
          <a:srgbClr val="000000"/>
        </a:accent4>
        <a:accent5>
          <a:srgbClr val="ADB0C6"/>
        </a:accent5>
        <a:accent6>
          <a:srgbClr val="E7E7E7"/>
        </a:accent6>
        <a:hlink>
          <a:srgbClr val="000000"/>
        </a:hlink>
        <a:folHlink>
          <a:srgbClr val="2D419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 - Light - Regular.potx" id="{B883839A-FCE4-474E-8A83-727A395E9336}" vid="{CBE1672B-317E-4745-8FD9-F71F7DB4551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roject Document" ma:contentTypeID="0x010100870230850C9DBB458785856217A061170203000076FB26185310459CF79D2F144115AD" ma:contentTypeVersion="122" ma:contentTypeDescription="" ma:contentTypeScope="" ma:versionID="188904b917bf2054d27be5f05451f0fa">
  <xsd:schema xmlns:xsd="http://www.w3.org/2001/XMLSchema" xmlns:xs="http://www.w3.org/2001/XMLSchema" xmlns:p="http://schemas.microsoft.com/office/2006/metadata/properties" xmlns:ns1="http://schemas.microsoft.com/sharepoint/v3" xmlns:ns2="63a5bd51-2615-4434-bcc2-2d8739b8ba43" xmlns:ns3="http://schemas.microsoft.com/sharepoint/v4" targetNamespace="http://schemas.microsoft.com/office/2006/metadata/properties" ma:root="true" ma:fieldsID="25417fe5441801b3820a8090619af54a" ns1:_="" ns2:_="" ns3:_="">
    <xsd:import namespace="http://schemas.microsoft.com/sharepoint/v3"/>
    <xsd:import namespace="63a5bd51-2615-4434-bcc2-2d8739b8ba43"/>
    <xsd:import namespace="http://schemas.microsoft.com/sharepoint/v4"/>
    <xsd:element name="properties">
      <xsd:complexType>
        <xsd:sequence>
          <xsd:element name="documentManagement">
            <xsd:complexType>
              <xsd:all>
                <xsd:element ref="ns2:Year"/>
                <xsd:element ref="ns2:MeetingDate" minOccurs="0"/>
                <xsd:element ref="ns2:TaxCatchAllLabel" minOccurs="0"/>
                <xsd:element ref="ns2:_dlc_DocIdUrl" minOccurs="0"/>
                <xsd:element ref="ns2:TaxCatchAll" minOccurs="0"/>
                <xsd:element ref="ns3:IconOverlay" minOccurs="0"/>
                <xsd:element ref="ns2:b3516182a19645d39108bcfe46029da5" minOccurs="0"/>
                <xsd:element ref="ns2:g86ca93511d1406ea885a61260ea8814" minOccurs="0"/>
                <xsd:element ref="ns2:aaa8e3ccdc4446a8baa86f4a33dd70aa" minOccurs="0"/>
                <xsd:element ref="ns2:_dlc_DocIdPersistId" minOccurs="0"/>
                <xsd:element ref="ns2:h8ff7ede047944baa9e4dfa2f1100355" minOccurs="0"/>
                <xsd:element ref="ns2:h5120757051f4265b2df7caf27dc72b8" minOccurs="0"/>
                <xsd:element ref="ns2:ge418d4407e8473ea1f24943d2af68a0" minOccurs="0"/>
                <xsd:element ref="ns2:laf6b5a4ead44d32b93d1b688ea794ab" minOccurs="0"/>
                <xsd:element ref="ns2:oe46e86011764c59ba216084e54ddc24" minOccurs="0"/>
                <xsd:element ref="ns2:g0296e462bda413dbe357a23ca349075" minOccurs="0"/>
                <xsd:element ref="ns2:_dlc_DocId"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4" nillable="true" ma:displayName="Declared Record" ma:hidden="true" ma:internalName="_vti_ItemDeclaredRecord" ma:readOnly="true">
      <xsd:simpleType>
        <xsd:restriction base="dms:DateTime"/>
      </xsd:simpleType>
    </xsd:element>
    <xsd:element name="_vti_ItemHoldRecordStatus" ma:index="3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a5bd51-2615-4434-bcc2-2d8739b8ba43" elementFormDefault="qualified">
    <xsd:import namespace="http://schemas.microsoft.com/office/2006/documentManagement/types"/>
    <xsd:import namespace="http://schemas.microsoft.com/office/infopath/2007/PartnerControls"/>
    <xsd:element name="Year" ma:index="7" ma:displayName="Year" ma:description="" ma:internalName="Year">
      <xsd:simpleType>
        <xsd:restriction base="dms:Text">
          <xsd:maxLength value="4"/>
        </xsd:restriction>
      </xsd:simpleType>
    </xsd:element>
    <xsd:element name="MeetingDate" ma:index="9" nillable="true" ma:displayName="Meeting Date" ma:description="" ma:format="DateOnly" ma:internalName="MeetingDate" ma:readOnly="false">
      <xsd:simpleType>
        <xsd:restriction base="dms:DateTime"/>
      </xsd:simpleType>
    </xsd:element>
    <xsd:element name="TaxCatchAllLabel" ma:index="10" nillable="true" ma:displayName="Taxonomy Catch All Column1" ma:hidden="true" ma:list="{ce848034-bc99-4bad-9209-bca447f39cfa}" ma:internalName="TaxCatchAllLabel" ma:readOnly="true" ma:showField="CatchAllDataLabel" ma:web="63a5bd51-2615-4434-bcc2-2d8739b8ba43">
      <xsd:complexType>
        <xsd:complexContent>
          <xsd:extension base="dms:MultiChoiceLookup">
            <xsd:sequence>
              <xsd:element name="Value" type="dms:Lookup" maxOccurs="unbounded" minOccurs="0" nillable="true"/>
            </xsd:sequence>
          </xsd:extension>
        </xsd:complexContent>
      </xsd:complex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2" nillable="true" ma:displayName="Taxonomy Catch All Column" ma:hidden="true" ma:list="{ce848034-bc99-4bad-9209-bca447f39cfa}" ma:internalName="TaxCatchAll" ma:showField="CatchAllData" ma:web="63a5bd51-2615-4434-bcc2-2d8739b8ba43">
      <xsd:complexType>
        <xsd:complexContent>
          <xsd:extension base="dms:MultiChoiceLookup">
            <xsd:sequence>
              <xsd:element name="Value" type="dms:Lookup" maxOccurs="unbounded" minOccurs="0" nillable="true"/>
            </xsd:sequence>
          </xsd:extension>
        </xsd:complexContent>
      </xsd:complexType>
    </xsd:element>
    <xsd:element name="b3516182a19645d39108bcfe46029da5" ma:index="15" nillable="true" ma:taxonomy="true" ma:internalName="b3516182a19645d39108bcfe46029da5" ma:taxonomyFieldName="ProjectPhase" ma:displayName="Project Phase" ma:indexed="true" ma:default="" ma:fieldId="{b3516182-a196-45d3-9108-bcfe46029da5}" ma:sspId="0ac1876e-32bf-4158-94e7-cdbcd053a335" ma:termSetId="e46554d5-954a-492f-8950-cfb2ebc72997" ma:anchorId="00000000-0000-0000-0000-000000000000" ma:open="false" ma:isKeyword="false">
      <xsd:complexType>
        <xsd:sequence>
          <xsd:element ref="pc:Terms" minOccurs="0" maxOccurs="1"/>
        </xsd:sequence>
      </xsd:complexType>
    </xsd:element>
    <xsd:element name="g86ca93511d1406ea885a61260ea8814" ma:index="17" nillable="true" ma:taxonomy="true" ma:internalName="g86ca93511d1406ea885a61260ea8814" ma:taxonomyFieldName="ProjectType" ma:displayName="Project Type" ma:default="" ma:fieldId="{086ca935-11d1-406e-a885-a61260ea8814}" ma:sspId="0ac1876e-32bf-4158-94e7-cdbcd053a335" ma:termSetId="a9c3f682-1b4a-473a-84a4-d71882f92d98" ma:anchorId="00000000-0000-0000-0000-000000000000" ma:open="false" ma:isKeyword="false">
      <xsd:complexType>
        <xsd:sequence>
          <xsd:element ref="pc:Terms" minOccurs="0" maxOccurs="1"/>
        </xsd:sequence>
      </xsd:complexType>
    </xsd:element>
    <xsd:element name="aaa8e3ccdc4446a8baa86f4a33dd70aa" ma:index="19" ma:taxonomy="true" ma:internalName="aaa8e3ccdc4446a8baa86f4a33dd70aa" ma:taxonomyFieldName="TeamName" ma:displayName="Team Name" ma:readOnly="false" ma:default="20;#Information and Communication Technology|b8ce7266-090e-4718-b5c5-54bbcb1dd444" ma:fieldId="{aaa8e3cc-dc44-46a8-baa8-6f4a33dd70aa}" ma:sspId="0ac1876e-32bf-4158-94e7-cdbcd053a335" ma:termSetId="9ab8a8dd-aa7f-4e9e-9345-c8f50d6bfad1" ma:anchorId="00000000-0000-0000-0000-000000000000" ma:open="false" ma:isKeyword="false">
      <xsd:complexType>
        <xsd:sequence>
          <xsd:element ref="pc:Terms" minOccurs="0" maxOccurs="1"/>
        </xsd:sequence>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h8ff7ede047944baa9e4dfa2f1100355" ma:index="21" ma:taxonomy="true" ma:internalName="h8ff7ede047944baa9e4dfa2f1100355" ma:taxonomyFieldName="DocumentType" ma:displayName="Document Type" ma:default="26;#Project Documentation|52176c86-c685-44da-924d-2b2a8d65fba7" ma:fieldId="{18ff7ede-0479-44ba-a9e4-dfa2f1100355}" ma:sspId="0ac1876e-32bf-4158-94e7-cdbcd053a335" ma:termSetId="f83a1c9a-b23f-455b-8c9e-17fb9037db30" ma:anchorId="00000000-0000-0000-0000-000000000000" ma:open="false" ma:isKeyword="false">
      <xsd:complexType>
        <xsd:sequence>
          <xsd:element ref="pc:Terms" minOccurs="0" maxOccurs="1"/>
        </xsd:sequence>
      </xsd:complexType>
    </xsd:element>
    <xsd:element name="h5120757051f4265b2df7caf27dc72b8" ma:index="23" ma:taxonomy="true" ma:internalName="h5120757051f4265b2df7caf27dc72b8" ma:taxonomyFieldName="ConfidentialityLevel" ma:displayName="Confidentiality Level" ma:default="3;#Regular|07f1e362-856b-423d-bea6-a14079762141" ma:fieldId="{15120757-051f-4265-b2df-7caf27dc72b8}" ma:sspId="0ac1876e-32bf-4158-94e7-cdbcd053a335" ma:termSetId="63da149f-0364-4b58-9838-6f5855a402c0" ma:anchorId="00000000-0000-0000-0000-000000000000" ma:open="false" ma:isKeyword="false">
      <xsd:complexType>
        <xsd:sequence>
          <xsd:element ref="pc:Terms" minOccurs="0" maxOccurs="1"/>
        </xsd:sequence>
      </xsd:complexType>
    </xsd:element>
    <xsd:element name="ge418d4407e8473ea1f24943d2af68a0" ma:index="24" nillable="true" ma:taxonomy="true" ma:internalName="ge418d4407e8473ea1f24943d2af68a0" ma:taxonomyFieldName="EsmaAudience" ma:displayName="Audience" ma:default="" ma:fieldId="{0e418d44-07e8-473e-a1f2-4943d2af68a0}" ma:sspId="0ac1876e-32bf-4158-94e7-cdbcd053a335" ma:termSetId="76343289-0524-4d6c-b317-76d8c2e49caa" ma:anchorId="00000000-0000-0000-0000-000000000000" ma:open="false" ma:isKeyword="false">
      <xsd:complexType>
        <xsd:sequence>
          <xsd:element ref="pc:Terms" minOccurs="0" maxOccurs="1"/>
        </xsd:sequence>
      </xsd:complexType>
    </xsd:element>
    <xsd:element name="laf6b5a4ead44d32b93d1b688ea794ab" ma:index="28" nillable="true" ma:taxonomy="true" ma:internalName="laf6b5a4ead44d32b93d1b688ea794ab" ma:taxonomyFieldName="Project" ma:displayName="Project" ma:indexed="true" ma:default="" ma:fieldId="{5af6b5a4-ead4-4d32-b93d-1b688ea794ab}" ma:sspId="0ac1876e-32bf-4158-94e7-cdbcd053a335" ma:termSetId="aada05f5-4d4f-426f-822c-5d1186832d3a" ma:anchorId="00000000-0000-0000-0000-000000000000" ma:open="true" ma:isKeyword="false">
      <xsd:complexType>
        <xsd:sequence>
          <xsd:element ref="pc:Terms" minOccurs="0" maxOccurs="1"/>
        </xsd:sequence>
      </xsd:complexType>
    </xsd:element>
    <xsd:element name="oe46e86011764c59ba216084e54ddc24" ma:index="30" nillable="true" ma:taxonomy="true" ma:internalName="oe46e86011764c59ba216084e54ddc24" ma:taxonomyFieldName="ProjectDocumentType" ma:displayName="Project Document Type" ma:readOnly="false" ma:default="" ma:fieldId="{8e46e860-1176-4c59-ba21-6084e54ddc24}" ma:sspId="0ac1876e-32bf-4158-94e7-cdbcd053a335" ma:termSetId="d3d25ad4-92b0-4a6d-b709-e2d47faf057d" ma:anchorId="00000000-0000-0000-0000-000000000000" ma:open="false" ma:isKeyword="false">
      <xsd:complexType>
        <xsd:sequence>
          <xsd:element ref="pc:Terms" minOccurs="0" maxOccurs="1"/>
        </xsd:sequence>
      </xsd:complexType>
    </xsd:element>
    <xsd:element name="g0296e462bda413dbe357a23ca349075" ma:index="32" nillable="true" ma:taxonomy="true" ma:internalName="g0296e462bda413dbe357a23ca349075" ma:taxonomyFieldName="Topic" ma:displayName="Topic" ma:default="" ma:fieldId="{00296e46-2bda-413d-be35-7a23ca349075}" ma:sspId="0ac1876e-32bf-4158-94e7-cdbcd053a335" ma:termSetId="53ff3253-6b3f-4fa6-b464-376e2d7fb297" ma:anchorId="00000000-0000-0000-0000-000000000000" ma:open="true" ma:isKeyword="false">
      <xsd:complexType>
        <xsd:sequence>
          <xsd:element ref="pc:Terms" minOccurs="0" maxOccurs="1"/>
        </xsd:sequence>
      </xsd:complexType>
    </xsd:element>
    <xsd:element name="_dlc_DocId" ma:index="33"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f6b5a4ead44d32b93d1b688ea794ab xmlns="63a5bd51-2615-4434-bcc2-2d8739b8ba43">
      <Terms xmlns="http://schemas.microsoft.com/office/infopath/2007/PartnerControls">
        <TermInfo xmlns="http://schemas.microsoft.com/office/infopath/2007/PartnerControls">
          <TermName xmlns="http://schemas.microsoft.com/office/infopath/2007/PartnerControls">STSRE</TermName>
          <TermId xmlns="http://schemas.microsoft.com/office/infopath/2007/PartnerControls">dc054982-321c-48f2-9d77-f34d632a1957</TermId>
        </TermInfo>
      </Terms>
    </laf6b5a4ead44d32b93d1b688ea794ab>
    <h8ff7ede047944baa9e4dfa2f1100355 xmlns="63a5bd51-2615-4434-bcc2-2d8739b8ba43">
      <Terms xmlns="http://schemas.microsoft.com/office/infopath/2007/PartnerControls">
        <TermInfo xmlns="http://schemas.microsoft.com/office/infopath/2007/PartnerControls">
          <TermName xmlns="http://schemas.microsoft.com/office/infopath/2007/PartnerControls">Project Documentation</TermName>
          <TermId xmlns="http://schemas.microsoft.com/office/infopath/2007/PartnerControls">52176c86-c685-44da-924d-2b2a8d65fba7</TermId>
        </TermInfo>
      </Terms>
    </h8ff7ede047944baa9e4dfa2f1100355>
    <h5120757051f4265b2df7caf27dc72b8 xmlns="63a5bd51-2615-4434-bcc2-2d8739b8ba43">
      <Terms xmlns="http://schemas.microsoft.com/office/infopath/2007/PartnerControls">
        <TermInfo xmlns="http://schemas.microsoft.com/office/infopath/2007/PartnerControls">
          <TermName xmlns="http://schemas.microsoft.com/office/infopath/2007/PartnerControls">Regular</TermName>
          <TermId xmlns="http://schemas.microsoft.com/office/infopath/2007/PartnerControls">07f1e362-856b-423d-bea6-a14079762141</TermId>
        </TermInfo>
      </Terms>
    </h5120757051f4265b2df7caf27dc72b8>
    <IconOverlay xmlns="http://schemas.microsoft.com/sharepoint/v4" xsi:nil="true"/>
    <ge418d4407e8473ea1f24943d2af68a0 xmlns="63a5bd51-2615-4434-bcc2-2d8739b8ba43">
      <Terms xmlns="http://schemas.microsoft.com/office/infopath/2007/PartnerControls"/>
    </ge418d4407e8473ea1f24943d2af68a0>
    <TaxCatchAll xmlns="63a5bd51-2615-4434-bcc2-2d8739b8ba43">
      <Value>377</Value>
      <Value>26</Value>
      <Value>20</Value>
      <Value>3</Value>
    </TaxCatchAll>
    <oe46e86011764c59ba216084e54ddc24 xmlns="63a5bd51-2615-4434-bcc2-2d8739b8ba43">
      <Terms xmlns="http://schemas.microsoft.com/office/infopath/2007/PartnerControls"/>
    </oe46e86011764c59ba216084e54ddc24>
    <g0296e462bda413dbe357a23ca349075 xmlns="63a5bd51-2615-4434-bcc2-2d8739b8ba43">
      <Terms xmlns="http://schemas.microsoft.com/office/infopath/2007/PartnerControls"/>
    </g0296e462bda413dbe357a23ca349075>
    <MeetingDate xmlns="63a5bd51-2615-4434-bcc2-2d8739b8ba43" xsi:nil="true"/>
    <Year xmlns="63a5bd51-2615-4434-bcc2-2d8739b8ba43">2021</Year>
    <b3516182a19645d39108bcfe46029da5 xmlns="63a5bd51-2615-4434-bcc2-2d8739b8ba43">
      <Terms xmlns="http://schemas.microsoft.com/office/infopath/2007/PartnerControls"/>
    </b3516182a19645d39108bcfe46029da5>
    <g86ca93511d1406ea885a61260ea8814 xmlns="63a5bd51-2615-4434-bcc2-2d8739b8ba43">
      <Terms xmlns="http://schemas.microsoft.com/office/infopath/2007/PartnerControls"/>
    </g86ca93511d1406ea885a61260ea8814>
    <aaa8e3ccdc4446a8baa86f4a33dd70aa xmlns="63a5bd51-2615-4434-bcc2-2d8739b8ba43">
      <Terms xmlns="http://schemas.microsoft.com/office/infopath/2007/PartnerControls">
        <TermInfo xmlns="http://schemas.microsoft.com/office/infopath/2007/PartnerControls">
          <TermName xmlns="http://schemas.microsoft.com/office/infopath/2007/PartnerControls">Information and Communication Technology</TermName>
          <TermId xmlns="http://schemas.microsoft.com/office/infopath/2007/PartnerControls">b8ce7266-090e-4718-b5c5-54bbcb1dd444</TermId>
        </TermInfo>
      </Terms>
    </aaa8e3ccdc4446a8baa86f4a33dd70aa>
    <_dlc_DocId xmlns="63a5bd51-2615-4434-bcc2-2d8739b8ba43">ESMA65-8-9362</_dlc_DocId>
    <_dlc_DocIdUrl xmlns="63a5bd51-2615-4434-bcc2-2d8739b8ba43">
      <Url>https://sherpa.esma.europa.eu/sites/RESICT/_layouts/15/DocIdRedir.aspx?ID=ESMA65-8-9362</Url>
      <Description>ESMA65-8-9362</Description>
    </_dlc_DocIdUrl>
  </documentManagement>
</p:properties>
</file>

<file path=customXml/itemProps1.xml><?xml version="1.0" encoding="utf-8"?>
<ds:datastoreItem xmlns:ds="http://schemas.openxmlformats.org/officeDocument/2006/customXml" ds:itemID="{31752268-D1E9-4958-B199-B9E0C99618C0}">
  <ds:schemaRefs>
    <ds:schemaRef ds:uri="http://schemas.microsoft.com/sharepoint/events"/>
  </ds:schemaRefs>
</ds:datastoreItem>
</file>

<file path=customXml/itemProps2.xml><?xml version="1.0" encoding="utf-8"?>
<ds:datastoreItem xmlns:ds="http://schemas.openxmlformats.org/officeDocument/2006/customXml" ds:itemID="{B7504E1E-DA8A-45BF-93CE-934CC29587FB}"/>
</file>

<file path=customXml/itemProps3.xml><?xml version="1.0" encoding="utf-8"?>
<ds:datastoreItem xmlns:ds="http://schemas.openxmlformats.org/officeDocument/2006/customXml" ds:itemID="{E76BF9BB-333B-42D6-BA5C-2254AEDDBF3D}">
  <ds:schemaRefs>
    <ds:schemaRef ds:uri="http://schemas.microsoft.com/sharepoint/v3/contenttype/forms"/>
  </ds:schemaRefs>
</ds:datastoreItem>
</file>

<file path=customXml/itemProps4.xml><?xml version="1.0" encoding="utf-8"?>
<ds:datastoreItem xmlns:ds="http://schemas.openxmlformats.org/officeDocument/2006/customXml" ds:itemID="{EEB6BE96-AA26-48DC-BFEA-B248628BCFD7}">
  <ds:schemaRefs>
    <ds:schemaRef ds:uri="63a5bd51-2615-4434-bcc2-2d8739b8ba43"/>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Template - Light - Regular</Template>
  <TotalTime>36763</TotalTime>
  <Words>5907</Words>
  <Application>Microsoft Office PowerPoint</Application>
  <PresentationFormat>On-screen Show (4:3)</PresentationFormat>
  <Paragraphs>638</Paragraphs>
  <Slides>33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2" baseType="lpstr">
      <vt:lpstr>Arial</vt:lpstr>
      <vt:lpstr>Calibri</vt:lpstr>
      <vt:lpstr>Calibri Light</vt:lpstr>
      <vt:lpstr>Georgia</vt:lpstr>
      <vt:lpstr>Wingdings</vt:lpstr>
      <vt:lpstr>Presentation Template - Light - Regular</vt:lpstr>
      <vt:lpstr>Package</vt:lpstr>
      <vt:lpstr>Worksheet</vt:lpstr>
      <vt:lpstr>Packager Shell Object</vt:lpstr>
      <vt:lpstr>Securitisation Regulation - Article 27</vt:lpstr>
      <vt:lpstr>Notification reporting Entity (NRE) on-boarding</vt:lpstr>
      <vt:lpstr>NRE on-boarding / First submission</vt:lpstr>
      <vt:lpstr>REGISTRATION</vt:lpstr>
      <vt:lpstr>Registration process for new reporting entities</vt:lpstr>
      <vt:lpstr>Instructions for the creation of individual user accounts</vt:lpstr>
      <vt:lpstr>Connection to the ESMA STS Register extranet</vt:lpstr>
      <vt:lpstr>Connection to the ESMA STS Public Register</vt:lpstr>
      <vt:lpstr>DELEGATED ENTITIES FEATURES</vt:lpstr>
      <vt:lpstr>Reporting Process – NRE  / DE mapping</vt:lpstr>
      <vt:lpstr>Management of NRE - DE mapping</vt:lpstr>
      <vt:lpstr>SUBMISSION FEATURES</vt:lpstr>
      <vt:lpstr>Feature for importing data through template xls file</vt:lpstr>
      <vt:lpstr>Existing STS notifications to be resubmitted</vt:lpstr>
      <vt:lpstr>Import STS notification record</vt:lpstr>
      <vt:lpstr>Access draft STS notification</vt:lpstr>
      <vt:lpstr>Submit draft STS notification as final</vt:lpstr>
      <vt:lpstr>Checking STS notification submitted as final</vt:lpstr>
      <vt:lpstr>Access the final STS notifications (Extranet pages)</vt:lpstr>
      <vt:lpstr>Access the final STS notifications (Public pages)</vt:lpstr>
      <vt:lpstr>Update/Correct STS notification submitted as final</vt:lpstr>
      <vt:lpstr>Cancel STS notification submitted as final</vt:lpstr>
      <vt:lpstr>VALIDATION RULES</vt:lpstr>
      <vt:lpstr>Data validation</vt:lpstr>
      <vt:lpstr>Data validation – feedback to reporting entity</vt:lpstr>
      <vt:lpstr>Special cases – email notifications</vt:lpstr>
      <vt:lpstr>Imported XLS validation</vt:lpstr>
      <vt:lpstr>Data validation – Post-submission validation</vt:lpstr>
      <vt:lpstr>Data validation – Post-submission validation</vt:lpstr>
      <vt:lpstr>Data validation – Post-submission validation</vt:lpstr>
      <vt:lpstr>Data validation – Post-submission validation</vt:lpstr>
      <vt:lpstr>Data validation – Post-submission validation</vt:lpstr>
      <vt:lpstr>Data validation – Post-submission validation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Centralised Securities Depositories Regulation - Article 7</dc:title>
  <dc:creator>Ioulia Tsitsa</dc:creator>
  <cp:lastModifiedBy>Stephanie Gosso</cp:lastModifiedBy>
  <cp:revision>460</cp:revision>
  <dcterms:created xsi:type="dcterms:W3CDTF">2021-04-30T13:15:43Z</dcterms:created>
  <dcterms:modified xsi:type="dcterms:W3CDTF">2022-02-02T12:56:34Z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0x010100870230850C9DBB458785856217A061170203000076FB26185310459CF79D2F144115AD</vt:lpwstr>
  </property>
  <property fmtid="{D5CDD505-2E9C-101B-9397-08002B2CF9AE}" pid="3" name="Project">
    <vt:lpwstr>377;#STSRE|dc054982-321c-48f2-9d77-f34d632a1957</vt:lpwstr>
  </property>
  <property fmtid="{D5CDD505-2E9C-101B-9397-08002B2CF9AE}" pid="4" name="EsmaAudience">
    <vt:lpwstr/>
  </property>
  <property fmtid="{D5CDD505-2E9C-101B-9397-08002B2CF9AE}" pid="5" name="ProjectType">
    <vt:lpwstr/>
  </property>
  <property fmtid="{D5CDD505-2E9C-101B-9397-08002B2CF9AE}" pid="6" name="Topic">
    <vt:lpwstr/>
  </property>
  <property fmtid="{D5CDD505-2E9C-101B-9397-08002B2CF9AE}" pid="7" name="TeamName">
    <vt:lpwstr>20;#Information and Communication Technology|b8ce7266-090e-4718-b5c5-54bbcb1dd444</vt:lpwstr>
  </property>
  <property fmtid="{D5CDD505-2E9C-101B-9397-08002B2CF9AE}" pid="8" name="ConfidentialityLevel">
    <vt:lpwstr>3;#Regular|07f1e362-856b-423d-bea6-a14079762141</vt:lpwstr>
  </property>
  <property fmtid="{D5CDD505-2E9C-101B-9397-08002B2CF9AE}" pid="9" name="ProjectPhase">
    <vt:lpwstr/>
  </property>
  <property fmtid="{D5CDD505-2E9C-101B-9397-08002B2CF9AE}" pid="10" name="DocumentType">
    <vt:lpwstr>26;#Project Documentation|52176c86-c685-44da-924d-2b2a8d65fba7</vt:lpwstr>
  </property>
  <property fmtid="{D5CDD505-2E9C-101B-9397-08002B2CF9AE}" pid="11" name="ProjectDocumentType">
    <vt:lpwstr/>
  </property>
  <property fmtid="{D5CDD505-2E9C-101B-9397-08002B2CF9AE}" pid="12" name="_dlc_DocIdItemGuid">
    <vt:lpwstr>2ad28412-37da-417f-8827-d2343ae7b09d</vt:lpwstr>
  </property>
</Properties>
</file>