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4.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6.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7.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8.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9.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0.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1.xml" ContentType="application/vnd.openxmlformats-officedocument.presentationml.notesSlide+xml"/>
  <Override PartName="/ppt/tags/tag51.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3.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4.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5.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6.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7.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notesSlides/notesSlide18.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50" r:id="rId4"/>
  </p:sldMasterIdLst>
  <p:notesMasterIdLst>
    <p:notesMasterId r:id="rId25"/>
  </p:notesMasterIdLst>
  <p:handoutMasterIdLst>
    <p:handoutMasterId r:id="rId26"/>
  </p:handoutMasterIdLst>
  <p:sldIdLst>
    <p:sldId id="256" r:id="rId5"/>
    <p:sldId id="279" r:id="rId6"/>
    <p:sldId id="259" r:id="rId7"/>
    <p:sldId id="304" r:id="rId8"/>
    <p:sldId id="299" r:id="rId9"/>
    <p:sldId id="283" r:id="rId10"/>
    <p:sldId id="295" r:id="rId11"/>
    <p:sldId id="296" r:id="rId12"/>
    <p:sldId id="284" r:id="rId13"/>
    <p:sldId id="301" r:id="rId14"/>
    <p:sldId id="305" r:id="rId15"/>
    <p:sldId id="306" r:id="rId16"/>
    <p:sldId id="318" r:id="rId17"/>
    <p:sldId id="280" r:id="rId18"/>
    <p:sldId id="282" r:id="rId19"/>
    <p:sldId id="288" r:id="rId20"/>
    <p:sldId id="293" r:id="rId21"/>
    <p:sldId id="294" r:id="rId22"/>
    <p:sldId id="307" r:id="rId23"/>
    <p:sldId id="308" r:id="rId24"/>
  </p:sldIdLst>
  <p:sldSz cx="10058400" cy="7772400"/>
  <p:notesSz cx="6810375" cy="9942513"/>
  <p:custDataLst>
    <p:tags r:id="rId27"/>
  </p:custDataLst>
  <p:defaultTextStyle>
    <a:defPPr>
      <a:defRPr lang="en-US"/>
    </a:defPPr>
    <a:lvl1pPr algn="l" rtl="0" eaLnBrk="0" fontAlgn="base" hangingPunct="0">
      <a:lnSpc>
        <a:spcPct val="100000"/>
      </a:lnSpc>
      <a:spcBef>
        <a:spcPct val="0"/>
      </a:spcBef>
      <a:spcAft>
        <a:spcPct val="0"/>
      </a:spcAft>
      <a:defRPr lang="en-US" sz="1100" kern="1200">
        <a:solidFill>
          <a:schemeClr val="tx1"/>
        </a:solidFill>
        <a:latin typeface="Arial" charset="0"/>
        <a:ea typeface="+mn-ea"/>
        <a:cs typeface="+mn-cs"/>
      </a:defRPr>
    </a:lvl1pPr>
    <a:lvl2pPr marL="457200" algn="ctr" rtl="0" eaLnBrk="0" fontAlgn="base" hangingPunct="0">
      <a:spcBef>
        <a:spcPct val="50000"/>
      </a:spcBef>
      <a:spcAft>
        <a:spcPct val="0"/>
      </a:spcAft>
      <a:defRPr sz="1100" kern="1200">
        <a:solidFill>
          <a:schemeClr val="tx1"/>
        </a:solidFill>
        <a:latin typeface="Arial" charset="0"/>
        <a:ea typeface="+mn-ea"/>
        <a:cs typeface="+mn-cs"/>
      </a:defRPr>
    </a:lvl2pPr>
    <a:lvl3pPr marL="914400" algn="ctr" rtl="0" eaLnBrk="0" fontAlgn="base" hangingPunct="0">
      <a:spcBef>
        <a:spcPct val="50000"/>
      </a:spcBef>
      <a:spcAft>
        <a:spcPct val="0"/>
      </a:spcAft>
      <a:defRPr sz="1100" kern="1200">
        <a:solidFill>
          <a:schemeClr val="tx1"/>
        </a:solidFill>
        <a:latin typeface="Arial" charset="0"/>
        <a:ea typeface="+mn-ea"/>
        <a:cs typeface="+mn-cs"/>
      </a:defRPr>
    </a:lvl3pPr>
    <a:lvl4pPr marL="1371600" algn="ctr" rtl="0" eaLnBrk="0" fontAlgn="base" hangingPunct="0">
      <a:spcBef>
        <a:spcPct val="50000"/>
      </a:spcBef>
      <a:spcAft>
        <a:spcPct val="0"/>
      </a:spcAft>
      <a:defRPr sz="1100" kern="1200">
        <a:solidFill>
          <a:schemeClr val="tx1"/>
        </a:solidFill>
        <a:latin typeface="Arial" charset="0"/>
        <a:ea typeface="+mn-ea"/>
        <a:cs typeface="+mn-cs"/>
      </a:defRPr>
    </a:lvl4pPr>
    <a:lvl5pPr marL="1828800" algn="ctr" rtl="0" eaLnBrk="0" fontAlgn="base" hangingPunct="0">
      <a:spcBef>
        <a:spcPct val="5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100" kern="1200">
        <a:solidFill>
          <a:schemeClr val="tx1"/>
        </a:solidFill>
        <a:latin typeface="Arial" charset="0"/>
        <a:ea typeface="+mn-ea"/>
        <a:cs typeface="+mn-cs"/>
      </a:defRPr>
    </a:lvl6pPr>
    <a:lvl7pPr marL="2743200" algn="l" defTabSz="914400" rtl="0" eaLnBrk="1" latinLnBrk="0" hangingPunct="1">
      <a:defRPr sz="1100" kern="1200">
        <a:solidFill>
          <a:schemeClr val="tx1"/>
        </a:solidFill>
        <a:latin typeface="Arial" charset="0"/>
        <a:ea typeface="+mn-ea"/>
        <a:cs typeface="+mn-cs"/>
      </a:defRPr>
    </a:lvl7pPr>
    <a:lvl8pPr marL="3200400" algn="l" defTabSz="914400" rtl="0" eaLnBrk="1" latinLnBrk="0" hangingPunct="1">
      <a:defRPr sz="1100" kern="1200">
        <a:solidFill>
          <a:schemeClr val="tx1"/>
        </a:solidFill>
        <a:latin typeface="Arial" charset="0"/>
        <a:ea typeface="+mn-ea"/>
        <a:cs typeface="+mn-cs"/>
      </a:defRPr>
    </a:lvl8pPr>
    <a:lvl9pPr marL="3657600" algn="l" defTabSz="914400" rtl="0" eaLnBrk="1" latinLnBrk="0" hangingPunct="1">
      <a:defRPr sz="1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151">
          <p15:clr>
            <a:srgbClr val="A4A3A4"/>
          </p15:clr>
        </p15:guide>
        <p15:guide id="2" orient="horz" pos="2304">
          <p15:clr>
            <a:srgbClr val="A4A3A4"/>
          </p15:clr>
        </p15:guide>
        <p15:guide id="3" orient="horz" pos="2735">
          <p15:clr>
            <a:srgbClr val="A4A3A4"/>
          </p15:clr>
        </p15:guide>
        <p15:guide id="4" orient="horz" pos="4320">
          <p15:clr>
            <a:srgbClr val="A4A3A4"/>
          </p15:clr>
        </p15:guide>
        <p15:guide id="5" orient="horz" pos="953">
          <p15:clr>
            <a:srgbClr val="A4A3A4"/>
          </p15:clr>
        </p15:guide>
        <p15:guide id="6" orient="horz" pos="2540">
          <p15:clr>
            <a:srgbClr val="A4A3A4"/>
          </p15:clr>
        </p15:guide>
        <p15:guide id="7" pos="768">
          <p15:clr>
            <a:srgbClr val="A4A3A4"/>
          </p15:clr>
        </p15:guide>
        <p15:guide id="8" pos="3264">
          <p15:clr>
            <a:srgbClr val="A4A3A4"/>
          </p15:clr>
        </p15:guide>
        <p15:guide id="9" pos="3362">
          <p15:clr>
            <a:srgbClr val="A4A3A4"/>
          </p15:clr>
        </p15:guide>
        <p15:guide id="10" pos="58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etang" initials="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397BC"/>
    <a:srgbClr val="FFFFFF"/>
    <a:srgbClr val="FFFFF9"/>
    <a:srgbClr val="FFFFFA"/>
    <a:srgbClr val="FFFFFB"/>
    <a:srgbClr val="FFFFFC"/>
    <a:srgbClr val="FFFFFD"/>
    <a:srgbClr val="FF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45" autoAdjust="0"/>
    <p:restoredTop sz="94600" autoAdjust="0"/>
  </p:normalViewPr>
  <p:slideViewPr>
    <p:cSldViewPr showGuides="1">
      <p:cViewPr varScale="1">
        <p:scale>
          <a:sx n="96" d="100"/>
          <a:sy n="96" d="100"/>
        </p:scale>
        <p:origin x="546" y="96"/>
      </p:cViewPr>
      <p:guideLst>
        <p:guide orient="horz" pos="1151"/>
        <p:guide orient="horz" pos="2304"/>
        <p:guide orient="horz" pos="2735"/>
        <p:guide orient="horz" pos="4320"/>
        <p:guide orient="horz" pos="953"/>
        <p:guide orient="horz" pos="2540"/>
        <p:guide pos="768"/>
        <p:guide pos="3264"/>
        <p:guide pos="3362"/>
        <p:guide pos="5856"/>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51566" cy="496792"/>
          </a:xfrm>
          <a:prstGeom prst="rect">
            <a:avLst/>
          </a:prstGeom>
          <a:noFill/>
          <a:ln w="6350">
            <a:noFill/>
            <a:miter lim="800000"/>
            <a:headEnd/>
            <a:tailEnd/>
          </a:ln>
          <a:effectLst/>
        </p:spPr>
        <p:txBody>
          <a:bodyPr vert="horz" wrap="square" lIns="47390" tIns="47390" rIns="47390" bIns="47390" numCol="1" anchor="t" anchorCtr="0" compatLnSpc="1">
            <a:prstTxWarp prst="textNoShape">
              <a:avLst/>
            </a:prstTxWarp>
          </a:bodyPr>
          <a:lstStyle>
            <a:lvl1pPr algn="l" defTabSz="947738">
              <a:spcBef>
                <a:spcPct val="0"/>
              </a:spcBef>
              <a:defRPr sz="1200">
                <a:latin typeface="Trebuchet MS" pitchFamily="34" charset="0"/>
              </a:defRPr>
            </a:lvl1pPr>
          </a:lstStyle>
          <a:p>
            <a:endParaRPr lang="en-US" dirty="0"/>
          </a:p>
        </p:txBody>
      </p:sp>
      <p:sp>
        <p:nvSpPr>
          <p:cNvPr id="11267" name="Rectangle 3"/>
          <p:cNvSpPr>
            <a:spLocks noGrp="1" noChangeArrowheads="1"/>
          </p:cNvSpPr>
          <p:nvPr>
            <p:ph type="dt" sz="quarter" idx="1"/>
          </p:nvPr>
        </p:nvSpPr>
        <p:spPr bwMode="auto">
          <a:xfrm>
            <a:off x="3858809" y="0"/>
            <a:ext cx="2951566" cy="496792"/>
          </a:xfrm>
          <a:prstGeom prst="rect">
            <a:avLst/>
          </a:prstGeom>
          <a:noFill/>
          <a:ln w="6350">
            <a:noFill/>
            <a:miter lim="800000"/>
            <a:headEnd/>
            <a:tailEnd/>
          </a:ln>
          <a:effectLst/>
        </p:spPr>
        <p:txBody>
          <a:bodyPr vert="horz" wrap="square" lIns="47390" tIns="47390" rIns="47390" bIns="47390" numCol="1" anchor="t" anchorCtr="0" compatLnSpc="1">
            <a:prstTxWarp prst="textNoShape">
              <a:avLst/>
            </a:prstTxWarp>
          </a:bodyPr>
          <a:lstStyle>
            <a:lvl1pPr algn="r" defTabSz="947738">
              <a:spcBef>
                <a:spcPct val="0"/>
              </a:spcBef>
              <a:defRPr sz="1200">
                <a:latin typeface="Trebuchet MS" pitchFamily="34" charset="0"/>
              </a:defRPr>
            </a:lvl1pPr>
          </a:lstStyle>
          <a:p>
            <a:endParaRPr lang="en-US" dirty="0"/>
          </a:p>
        </p:txBody>
      </p:sp>
      <p:sp>
        <p:nvSpPr>
          <p:cNvPr id="11268" name="Rectangle 4"/>
          <p:cNvSpPr>
            <a:spLocks noGrp="1" noChangeArrowheads="1"/>
          </p:cNvSpPr>
          <p:nvPr>
            <p:ph type="ftr" sz="quarter" idx="2"/>
          </p:nvPr>
        </p:nvSpPr>
        <p:spPr bwMode="auto">
          <a:xfrm>
            <a:off x="0" y="9445723"/>
            <a:ext cx="2951566" cy="496791"/>
          </a:xfrm>
          <a:prstGeom prst="rect">
            <a:avLst/>
          </a:prstGeom>
          <a:noFill/>
          <a:ln w="6350">
            <a:noFill/>
            <a:miter lim="800000"/>
            <a:headEnd/>
            <a:tailEnd/>
          </a:ln>
          <a:effectLst/>
        </p:spPr>
        <p:txBody>
          <a:bodyPr vert="horz" wrap="square" lIns="47390" tIns="47390" rIns="47390" bIns="47390" numCol="1" anchor="b" anchorCtr="0" compatLnSpc="1">
            <a:prstTxWarp prst="textNoShape">
              <a:avLst/>
            </a:prstTxWarp>
          </a:bodyPr>
          <a:lstStyle>
            <a:lvl1pPr algn="l" defTabSz="947738">
              <a:spcBef>
                <a:spcPct val="0"/>
              </a:spcBef>
              <a:defRPr sz="1200">
                <a:latin typeface="Trebuchet MS" pitchFamily="34" charset="0"/>
              </a:defRPr>
            </a:lvl1pPr>
          </a:lstStyle>
          <a:p>
            <a:endParaRPr lang="en-US" dirty="0"/>
          </a:p>
        </p:txBody>
      </p:sp>
      <p:sp>
        <p:nvSpPr>
          <p:cNvPr id="11269" name="Rectangle 5"/>
          <p:cNvSpPr>
            <a:spLocks noGrp="1" noChangeArrowheads="1"/>
          </p:cNvSpPr>
          <p:nvPr>
            <p:ph type="sldNum" sz="quarter" idx="3"/>
          </p:nvPr>
        </p:nvSpPr>
        <p:spPr bwMode="auto">
          <a:xfrm>
            <a:off x="3858809" y="9445723"/>
            <a:ext cx="2951566" cy="496791"/>
          </a:xfrm>
          <a:prstGeom prst="rect">
            <a:avLst/>
          </a:prstGeom>
          <a:noFill/>
          <a:ln w="6350">
            <a:noFill/>
            <a:miter lim="800000"/>
            <a:headEnd/>
            <a:tailEnd/>
          </a:ln>
          <a:effectLst/>
        </p:spPr>
        <p:txBody>
          <a:bodyPr vert="horz" wrap="square" lIns="47390" tIns="47390" rIns="47390" bIns="47390" numCol="1" anchor="b" anchorCtr="0" compatLnSpc="1">
            <a:prstTxWarp prst="textNoShape">
              <a:avLst/>
            </a:prstTxWarp>
          </a:bodyPr>
          <a:lstStyle>
            <a:lvl1pPr algn="r" defTabSz="947738">
              <a:spcBef>
                <a:spcPct val="0"/>
              </a:spcBef>
              <a:defRPr sz="1200">
                <a:latin typeface="Trebuchet MS" pitchFamily="34" charset="0"/>
              </a:defRPr>
            </a:lvl1pPr>
          </a:lstStyle>
          <a:p>
            <a:fld id="{57B32715-B183-4DE1-8D87-D4019C9EBA68}" type="slidenum">
              <a:rPr lang="en-US"/>
              <a:pPr/>
              <a:t>‹Nr.›</a:t>
            </a:fld>
            <a:endParaRPr lang="en-US" dirty="0"/>
          </a:p>
        </p:txBody>
      </p:sp>
    </p:spTree>
    <p:extLst>
      <p:ext uri="{BB962C8B-B14F-4D97-AF65-F5344CB8AC3E}">
        <p14:creationId xmlns:p14="http://schemas.microsoft.com/office/powerpoint/2010/main" val="22417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993775" y="746125"/>
            <a:ext cx="4824413" cy="372903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gray">
          <a:xfrm>
            <a:off x="908756" y="4722025"/>
            <a:ext cx="4992864" cy="4474465"/>
          </a:xfrm>
          <a:prstGeom prst="rect">
            <a:avLst/>
          </a:prstGeom>
          <a:noFill/>
          <a:ln w="6350">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Bullet one</a:t>
            </a:r>
          </a:p>
          <a:p>
            <a:pPr lvl="2"/>
            <a:r>
              <a:rPr lang="en-US" smtClean="0"/>
              <a:t>bullet two</a:t>
            </a:r>
          </a:p>
          <a:p>
            <a:pPr lvl="3"/>
            <a:r>
              <a:rPr lang="en-US" smtClean="0"/>
              <a:t>bullet three</a:t>
            </a:r>
          </a:p>
          <a:p>
            <a:pPr lvl="4"/>
            <a:r>
              <a:rPr lang="en-US" smtClean="0"/>
              <a:t>bullet four</a:t>
            </a:r>
          </a:p>
        </p:txBody>
      </p:sp>
    </p:spTree>
    <p:extLst>
      <p:ext uri="{BB962C8B-B14F-4D97-AF65-F5344CB8AC3E}">
        <p14:creationId xmlns:p14="http://schemas.microsoft.com/office/powerpoint/2010/main" val="1621945388"/>
      </p:ext>
    </p:extLst>
  </p:cSld>
  <p:clrMap bg1="lt1" tx1="dk1" bg2="lt2" tx2="dk2" accent1="accent1" accent2="accent2" accent3="accent3" accent4="accent4" accent5="accent5" accent6="accent6" hlink="hlink" folHlink="folHlink"/>
  <p:notesStyle>
    <a:lvl1pPr algn="l" defTabSz="1019175" rtl="0" eaLnBrk="0" fontAlgn="base" hangingPunct="0">
      <a:lnSpc>
        <a:spcPts val="1500"/>
      </a:lnSpc>
      <a:spcBef>
        <a:spcPts val="700"/>
      </a:spcBef>
      <a:spcAft>
        <a:spcPct val="0"/>
      </a:spcAft>
      <a:buClr>
        <a:schemeClr val="bg2"/>
      </a:buClr>
      <a:buSzPct val="92000"/>
      <a:buFont typeface="Wingdings" pitchFamily="2" charset="2"/>
      <a:defRPr sz="1100" kern="1200">
        <a:solidFill>
          <a:schemeClr val="tx1"/>
        </a:solidFill>
        <a:latin typeface="Trebuchet MS" pitchFamily="34" charset="0"/>
        <a:ea typeface="+mn-ea"/>
        <a:cs typeface="+mn-cs"/>
      </a:defRPr>
    </a:lvl1pPr>
    <a:lvl2pPr marL="161925" indent="-160338" algn="l" defTabSz="1019175" rtl="0" eaLnBrk="0" fontAlgn="base" hangingPunct="0">
      <a:lnSpc>
        <a:spcPts val="1500"/>
      </a:lnSpc>
      <a:spcBef>
        <a:spcPts val="1500"/>
      </a:spcBef>
      <a:spcAft>
        <a:spcPct val="0"/>
      </a:spcAft>
      <a:buClr>
        <a:schemeClr val="bg2"/>
      </a:buClr>
      <a:buSzPct val="92000"/>
      <a:buFont typeface="Wingdings" pitchFamily="2" charset="2"/>
      <a:buChar char="n"/>
      <a:defRPr sz="1100" kern="1200">
        <a:solidFill>
          <a:schemeClr val="tx1"/>
        </a:solidFill>
        <a:latin typeface="Trebuchet MS" pitchFamily="34" charset="0"/>
        <a:ea typeface="+mn-ea"/>
        <a:cs typeface="+mn-cs"/>
      </a:defRPr>
    </a:lvl2pPr>
    <a:lvl3pPr marL="328613" indent="-165100" algn="l" defTabSz="1019175" rtl="0" eaLnBrk="0" fontAlgn="base" hangingPunct="0">
      <a:lnSpc>
        <a:spcPts val="1500"/>
      </a:lnSpc>
      <a:spcBef>
        <a:spcPts val="700"/>
      </a:spcBef>
      <a:spcAft>
        <a:spcPct val="0"/>
      </a:spcAft>
      <a:buClr>
        <a:srgbClr val="7D7D7D"/>
      </a:buClr>
      <a:buSzPct val="92000"/>
      <a:buFont typeface="Wingdings" pitchFamily="2" charset="2"/>
      <a:buChar char="n"/>
      <a:defRPr sz="1100" kern="1200">
        <a:solidFill>
          <a:schemeClr val="tx1"/>
        </a:solidFill>
        <a:latin typeface="Trebuchet MS" pitchFamily="34" charset="0"/>
        <a:ea typeface="+mn-ea"/>
        <a:cs typeface="+mn-cs"/>
      </a:defRPr>
    </a:lvl3pPr>
    <a:lvl4pPr marL="488950" indent="-158750" algn="l" defTabSz="1019175" rtl="0" eaLnBrk="0" fontAlgn="base" hangingPunct="0">
      <a:lnSpc>
        <a:spcPts val="1500"/>
      </a:lnSpc>
      <a:spcBef>
        <a:spcPts val="500"/>
      </a:spcBef>
      <a:spcAft>
        <a:spcPct val="0"/>
      </a:spcAft>
      <a:buClr>
        <a:schemeClr val="bg2"/>
      </a:buClr>
      <a:buSzPct val="92000"/>
      <a:buChar char="—"/>
      <a:defRPr sz="1100" kern="1200">
        <a:solidFill>
          <a:schemeClr val="tx1"/>
        </a:solidFill>
        <a:latin typeface="Trebuchet MS" pitchFamily="34" charset="0"/>
        <a:ea typeface="+mn-ea"/>
        <a:cs typeface="+mn-cs"/>
      </a:defRPr>
    </a:lvl4pPr>
    <a:lvl5pPr marL="657225" indent="-166688" algn="l" defTabSz="1019175" rtl="0" eaLnBrk="0" fontAlgn="base" hangingPunct="0">
      <a:lnSpc>
        <a:spcPts val="1500"/>
      </a:lnSpc>
      <a:spcBef>
        <a:spcPts val="500"/>
      </a:spcBef>
      <a:spcAft>
        <a:spcPct val="0"/>
      </a:spcAft>
      <a:buClr>
        <a:srgbClr val="7D7D7D"/>
      </a:buClr>
      <a:buSzPct val="92000"/>
      <a:buChar char="—"/>
      <a:defRPr sz="11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3749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546431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389839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Tree>
    <p:extLst>
      <p:ext uri="{BB962C8B-B14F-4D97-AF65-F5344CB8AC3E}">
        <p14:creationId xmlns:p14="http://schemas.microsoft.com/office/powerpoint/2010/main" val="2829004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797448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608777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5675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33465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2290691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37808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38559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06123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438813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506124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619257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1190330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4086461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579439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25847593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2.xml"/><Relationship Id="rId13" Type="http://schemas.openxmlformats.org/officeDocument/2006/relationships/tags" Target="../tags/tag17.xml"/><Relationship Id="rId18" Type="http://schemas.openxmlformats.org/officeDocument/2006/relationships/image" Target="../media/image5.emf"/><Relationship Id="rId3" Type="http://schemas.openxmlformats.org/officeDocument/2006/relationships/tags" Target="../tags/tag7.xml"/><Relationship Id="rId21" Type="http://schemas.openxmlformats.org/officeDocument/2006/relationships/image" Target="../media/image8.wmf"/><Relationship Id="rId7" Type="http://schemas.openxmlformats.org/officeDocument/2006/relationships/tags" Target="../tags/tag11.xml"/><Relationship Id="rId12" Type="http://schemas.openxmlformats.org/officeDocument/2006/relationships/tags" Target="../tags/tag16.xml"/><Relationship Id="rId17" Type="http://schemas.openxmlformats.org/officeDocument/2006/relationships/image" Target="../media/image4.emf"/><Relationship Id="rId2" Type="http://schemas.openxmlformats.org/officeDocument/2006/relationships/tags" Target="../tags/tag6.xml"/><Relationship Id="rId16" Type="http://schemas.openxmlformats.org/officeDocument/2006/relationships/image" Target="../media/image3.emf"/><Relationship Id="rId20" Type="http://schemas.openxmlformats.org/officeDocument/2006/relationships/image" Target="../media/image7.emf"/><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tags" Target="../tags/tag15.xml"/><Relationship Id="rId5" Type="http://schemas.openxmlformats.org/officeDocument/2006/relationships/tags" Target="../tags/tag9.xml"/><Relationship Id="rId15" Type="http://schemas.openxmlformats.org/officeDocument/2006/relationships/image" Target="../media/image2.emf"/><Relationship Id="rId23" Type="http://schemas.openxmlformats.org/officeDocument/2006/relationships/image" Target="../media/image10.wmf"/><Relationship Id="rId10" Type="http://schemas.openxmlformats.org/officeDocument/2006/relationships/tags" Target="../tags/tag14.xml"/><Relationship Id="rId19" Type="http://schemas.openxmlformats.org/officeDocument/2006/relationships/image" Target="../media/image6.emf"/><Relationship Id="rId4" Type="http://schemas.openxmlformats.org/officeDocument/2006/relationships/tags" Target="../tags/tag8.xml"/><Relationship Id="rId9" Type="http://schemas.openxmlformats.org/officeDocument/2006/relationships/tags" Target="../tags/tag13.xml"/><Relationship Id="rId14" Type="http://schemas.openxmlformats.org/officeDocument/2006/relationships/slideMaster" Target="../slideMasters/slideMaster1.xml"/><Relationship Id="rId22"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 name="Rectangle 16"/>
          <p:cNvSpPr/>
          <p:nvPr userDrawn="1"/>
        </p:nvSpPr>
        <p:spPr>
          <a:xfrm rot="19916395">
            <a:off x="2256951" y="3505702"/>
            <a:ext cx="5239953" cy="923330"/>
          </a:xfrm>
          <a:prstGeom prst="rect">
            <a:avLst/>
          </a:prstGeom>
          <a:noFill/>
        </p:spPr>
        <p:txBody>
          <a:bodyPr wrap="squar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DRAFT</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22534" name="Rectangle 6"/>
          <p:cNvSpPr>
            <a:spLocks noGrp="1" noChangeArrowheads="1"/>
          </p:cNvSpPr>
          <p:nvPr>
            <p:ph type="ctrTitle"/>
          </p:nvPr>
        </p:nvSpPr>
        <p:spPr bwMode="gray">
          <a:xfrm>
            <a:off x="2586038" y="1827213"/>
            <a:ext cx="5110162" cy="228600"/>
          </a:xfrm>
          <a:solidFill>
            <a:schemeClr val="bg2"/>
          </a:solidFill>
        </p:spPr>
        <p:txBody>
          <a:bodyPr lIns="228574" rIns="2057160" anchor="ctr"/>
          <a:lstStyle>
            <a:lvl1pPr marL="9525" defTabSz="1135063">
              <a:lnSpc>
                <a:spcPts val="1500"/>
              </a:lnSpc>
              <a:defRPr sz="1100" b="1">
                <a:solidFill>
                  <a:schemeClr val="bg1"/>
                </a:solidFill>
              </a:defRPr>
            </a:lvl1pPr>
          </a:lstStyle>
          <a:p>
            <a:r>
              <a:rPr lang="en-US" smtClean="0"/>
              <a:t>Click to edit Master title style</a:t>
            </a:r>
            <a:endParaRPr lang="en-US"/>
          </a:p>
        </p:txBody>
      </p:sp>
      <p:sp>
        <p:nvSpPr>
          <p:cNvPr id="22535" name="Rectangle 7"/>
          <p:cNvSpPr>
            <a:spLocks noGrp="1" noChangeArrowheads="1"/>
          </p:cNvSpPr>
          <p:nvPr>
            <p:ph type="subTitle" idx="1"/>
          </p:nvPr>
        </p:nvSpPr>
        <p:spPr>
          <a:xfrm>
            <a:off x="2586038" y="2101850"/>
            <a:ext cx="5110162" cy="193675"/>
          </a:xfrm>
        </p:spPr>
        <p:txBody>
          <a:bodyPr lIns="228574" tIns="0" rIns="91429" bIns="0">
            <a:spAutoFit/>
          </a:bodyPr>
          <a:lstStyle>
            <a:lvl1pPr>
              <a:lnSpc>
                <a:spcPct val="115000"/>
              </a:lnSpc>
              <a:spcBef>
                <a:spcPct val="0"/>
              </a:spcBef>
              <a:buClrTx/>
              <a:buSzTx/>
              <a:buFontTx/>
              <a:buNone/>
              <a:defRPr/>
            </a:lvl1pPr>
          </a:lstStyle>
          <a:p>
            <a:r>
              <a:rPr lang="en-US" smtClean="0"/>
              <a:t>Click to edit Master subtitle style</a:t>
            </a:r>
            <a:endParaRPr lang="en-US"/>
          </a:p>
        </p:txBody>
      </p:sp>
      <p:pic>
        <p:nvPicPr>
          <p:cNvPr id="22868" name="Picture 340" hidden="1"/>
          <p:cNvPicPr>
            <a:picLocks noChangeAspect="1" noChangeArrowheads="1"/>
          </p:cNvPicPr>
          <p:nvPr>
            <p:custDataLst>
              <p:tags r:id="rId1"/>
            </p:custDataLst>
          </p:nvPr>
        </p:nvPicPr>
        <p:blipFill>
          <a:blip r:embed="rId15" cstate="print"/>
          <a:srcRect/>
          <a:stretch>
            <a:fillRect/>
          </a:stretch>
        </p:blipFill>
        <p:spPr bwMode="blackGray">
          <a:xfrm>
            <a:off x="-3795713" y="4497388"/>
            <a:ext cx="1238250" cy="263525"/>
          </a:xfrm>
          <a:prstGeom prst="rect">
            <a:avLst/>
          </a:prstGeom>
          <a:noFill/>
          <a:ln w="9525">
            <a:miter lim="800000"/>
            <a:headEnd/>
            <a:tailEnd/>
          </a:ln>
          <a:effectLst/>
        </p:spPr>
      </p:pic>
      <p:pic>
        <p:nvPicPr>
          <p:cNvPr id="22869" name="Picture 341" hidden="1"/>
          <p:cNvPicPr>
            <a:picLocks noChangeAspect="1" noChangeArrowheads="1"/>
          </p:cNvPicPr>
          <p:nvPr>
            <p:custDataLst>
              <p:tags r:id="rId2"/>
            </p:custDataLst>
          </p:nvPr>
        </p:nvPicPr>
        <p:blipFill>
          <a:blip r:embed="rId16" cstate="print"/>
          <a:srcRect/>
          <a:stretch>
            <a:fillRect/>
          </a:stretch>
        </p:blipFill>
        <p:spPr bwMode="blackGray">
          <a:xfrm>
            <a:off x="-3805238" y="4776788"/>
            <a:ext cx="1243013" cy="404812"/>
          </a:xfrm>
          <a:prstGeom prst="rect">
            <a:avLst/>
          </a:prstGeom>
          <a:noFill/>
          <a:ln w="9525">
            <a:miter lim="800000"/>
            <a:headEnd/>
            <a:tailEnd/>
          </a:ln>
          <a:effectLst/>
        </p:spPr>
      </p:pic>
      <p:pic>
        <p:nvPicPr>
          <p:cNvPr id="22870" name="Picture 342" hidden="1"/>
          <p:cNvPicPr>
            <a:picLocks noChangeAspect="1" noChangeArrowheads="1"/>
          </p:cNvPicPr>
          <p:nvPr>
            <p:custDataLst>
              <p:tags r:id="rId3"/>
            </p:custDataLst>
          </p:nvPr>
        </p:nvPicPr>
        <p:blipFill>
          <a:blip r:embed="rId17" cstate="print"/>
          <a:srcRect/>
          <a:stretch>
            <a:fillRect/>
          </a:stretch>
        </p:blipFill>
        <p:spPr bwMode="blackGray">
          <a:xfrm>
            <a:off x="-3802063" y="5181600"/>
            <a:ext cx="1239838" cy="600075"/>
          </a:xfrm>
          <a:prstGeom prst="rect">
            <a:avLst/>
          </a:prstGeom>
          <a:noFill/>
          <a:ln w="9525">
            <a:miter lim="800000"/>
            <a:headEnd/>
            <a:tailEnd/>
          </a:ln>
          <a:effectLst/>
        </p:spPr>
      </p:pic>
      <p:pic>
        <p:nvPicPr>
          <p:cNvPr id="22871" name="Picture 343" hidden="1"/>
          <p:cNvPicPr>
            <a:picLocks noChangeAspect="1" noChangeArrowheads="1"/>
          </p:cNvPicPr>
          <p:nvPr>
            <p:custDataLst>
              <p:tags r:id="rId4"/>
            </p:custDataLst>
          </p:nvPr>
        </p:nvPicPr>
        <p:blipFill>
          <a:blip r:embed="rId18" cstate="print"/>
          <a:srcRect/>
          <a:stretch>
            <a:fillRect/>
          </a:stretch>
        </p:blipFill>
        <p:spPr bwMode="blackGray">
          <a:xfrm>
            <a:off x="-3592513" y="5838825"/>
            <a:ext cx="1030288" cy="201613"/>
          </a:xfrm>
          <a:prstGeom prst="rect">
            <a:avLst/>
          </a:prstGeom>
          <a:noFill/>
          <a:ln w="9525">
            <a:miter lim="800000"/>
            <a:headEnd/>
            <a:tailEnd/>
          </a:ln>
          <a:effectLst/>
        </p:spPr>
      </p:pic>
      <p:pic>
        <p:nvPicPr>
          <p:cNvPr id="22872" name="Picture 344" hidden="1"/>
          <p:cNvPicPr>
            <a:picLocks noChangeAspect="1" noChangeArrowheads="1"/>
          </p:cNvPicPr>
          <p:nvPr>
            <p:custDataLst>
              <p:tags r:id="rId5"/>
            </p:custDataLst>
          </p:nvPr>
        </p:nvPicPr>
        <p:blipFill>
          <a:blip r:embed="rId19" cstate="print"/>
          <a:srcRect/>
          <a:stretch>
            <a:fillRect/>
          </a:stretch>
        </p:blipFill>
        <p:spPr bwMode="blackGray">
          <a:xfrm>
            <a:off x="-5562600" y="6219825"/>
            <a:ext cx="3000375" cy="207963"/>
          </a:xfrm>
          <a:prstGeom prst="rect">
            <a:avLst/>
          </a:prstGeom>
          <a:noFill/>
          <a:ln w="9525">
            <a:miter lim="800000"/>
            <a:headEnd/>
            <a:tailEnd/>
          </a:ln>
          <a:effectLst/>
        </p:spPr>
      </p:pic>
      <p:pic>
        <p:nvPicPr>
          <p:cNvPr id="22873" name="Picture 345" hidden="1"/>
          <p:cNvPicPr>
            <a:picLocks noChangeAspect="1" noChangeArrowheads="1"/>
          </p:cNvPicPr>
          <p:nvPr>
            <p:custDataLst>
              <p:tags r:id="rId6"/>
            </p:custDataLst>
          </p:nvPr>
        </p:nvPicPr>
        <p:blipFill>
          <a:blip r:embed="rId20" cstate="print"/>
          <a:srcRect/>
          <a:stretch>
            <a:fillRect/>
          </a:stretch>
        </p:blipFill>
        <p:spPr bwMode="blackGray">
          <a:xfrm>
            <a:off x="-3806825" y="6548438"/>
            <a:ext cx="1244600" cy="461962"/>
          </a:xfrm>
          <a:prstGeom prst="rect">
            <a:avLst/>
          </a:prstGeom>
          <a:noFill/>
          <a:ln w="9525">
            <a:miter lim="800000"/>
            <a:headEnd/>
            <a:tailEnd/>
          </a:ln>
          <a:effectLst/>
        </p:spPr>
      </p:pic>
      <p:pic>
        <p:nvPicPr>
          <p:cNvPr id="41" name="Picture 40" descr="JPM.wmf" hidden="1"/>
          <p:cNvPicPr>
            <a:picLocks noChangeAspect="1"/>
          </p:cNvPicPr>
          <p:nvPr userDrawn="1">
            <p:custDataLst>
              <p:tags r:id="rId7"/>
            </p:custDataLst>
          </p:nvPr>
        </p:nvPicPr>
        <p:blipFill>
          <a:blip r:embed="rId21" cstate="print"/>
          <a:stretch>
            <a:fillRect/>
          </a:stretch>
        </p:blipFill>
        <p:spPr>
          <a:xfrm>
            <a:off x="-4876800" y="7239000"/>
            <a:ext cx="2376526" cy="255118"/>
          </a:xfrm>
          <a:prstGeom prst="rect">
            <a:avLst/>
          </a:prstGeom>
        </p:spPr>
      </p:pic>
      <p:pic>
        <p:nvPicPr>
          <p:cNvPr id="28" name="Picture 27" descr="new_CPC_logo_with-symbol.png" hidden="1"/>
          <p:cNvPicPr>
            <a:picLocks noChangeAspect="1"/>
          </p:cNvPicPr>
          <p:nvPr userDrawn="1">
            <p:custDataLst>
              <p:tags r:id="rId8"/>
            </p:custDataLst>
          </p:nvPr>
        </p:nvPicPr>
        <p:blipFill>
          <a:blip r:embed="rId22" cstate="print"/>
          <a:stretch>
            <a:fillRect/>
          </a:stretch>
        </p:blipFill>
        <p:spPr>
          <a:xfrm>
            <a:off x="-5323681" y="8277225"/>
            <a:ext cx="1920244" cy="586314"/>
          </a:xfrm>
          <a:prstGeom prst="rect">
            <a:avLst/>
          </a:prstGeom>
        </p:spPr>
      </p:pic>
      <p:pic>
        <p:nvPicPr>
          <p:cNvPr id="32" name="Picture 31" descr="Logo2011_JPM_First_Capital_B_RGB.WMF" hidden="1"/>
          <p:cNvPicPr>
            <a:picLocks noChangeAspect="1"/>
          </p:cNvPicPr>
          <p:nvPr userDrawn="1">
            <p:custDataLst>
              <p:tags r:id="rId9"/>
            </p:custDataLst>
          </p:nvPr>
        </p:nvPicPr>
        <p:blipFill>
          <a:blip r:embed="rId23" cstate="print"/>
          <a:stretch>
            <a:fillRect/>
          </a:stretch>
        </p:blipFill>
        <p:spPr>
          <a:xfrm>
            <a:off x="-3799681" y="7820025"/>
            <a:ext cx="1260043" cy="464515"/>
          </a:xfrm>
          <a:prstGeom prst="rect">
            <a:avLst/>
          </a:prstGeom>
        </p:spPr>
      </p:pic>
      <p:sp>
        <p:nvSpPr>
          <p:cNvPr id="38" name="TextBox 37"/>
          <p:cNvSpPr txBox="1"/>
          <p:nvPr userDrawn="1">
            <p:custDataLst>
              <p:tags r:id="rId10"/>
            </p:custDataLst>
          </p:nvPr>
        </p:nvSpPr>
        <p:spPr bwMode="auto">
          <a:xfrm>
            <a:off x="758951" y="530351"/>
            <a:ext cx="8229600" cy="612648"/>
          </a:xfrm>
          <a:prstGeom prst="rect">
            <a:avLst/>
          </a:prstGeom>
          <a:noFill/>
          <a:effectLst/>
        </p:spPr>
        <p:txBody>
          <a:bodyPr vert="horz" wrap="square" lIns="0" tIns="0" rIns="0" bIns="0" rtlCol="0" anchor="b">
            <a:noAutofit/>
          </a:bodyPr>
          <a:lstStyle/>
          <a:p>
            <a:pPr lvl="0" algn="l" rtl="0" eaLnBrk="0" fontAlgn="base" hangingPunct="0">
              <a:lnSpc>
                <a:spcPts val="2800"/>
              </a:lnSpc>
              <a:spcBef>
                <a:spcPts val="0"/>
              </a:spcBef>
              <a:spcAft>
                <a:spcPts val="0"/>
              </a:spcAft>
              <a:buNone/>
            </a:pPr>
            <a:r>
              <a:rPr lang="en-US" sz="1800" b="0" i="0" u="none" baseline="0" dirty="0" smtClean="0">
                <a:solidFill>
                  <a:schemeClr val="tx2"/>
                </a:solidFill>
                <a:effectLst/>
                <a:latin typeface="Arial"/>
              </a:rPr>
              <a:t>Agenda</a:t>
            </a:r>
            <a:endParaRPr lang="en-US" sz="1800" b="0" i="0" u="none" baseline="0" dirty="0">
              <a:solidFill>
                <a:schemeClr val="tx2"/>
              </a:solidFill>
              <a:effectLst/>
              <a:latin typeface="Arial"/>
            </a:endParaRPr>
          </a:p>
        </p:txBody>
      </p:sp>
      <p:sp>
        <p:nvSpPr>
          <p:cNvPr id="39" name="TextBox 38"/>
          <p:cNvSpPr txBox="1"/>
          <p:nvPr userDrawn="1">
            <p:custDataLst>
              <p:tags r:id="rId11"/>
            </p:custDataLst>
          </p:nvPr>
        </p:nvSpPr>
        <p:spPr bwMode="auto">
          <a:xfrm>
            <a:off x="7626096" y="1554480"/>
            <a:ext cx="420623" cy="155447"/>
          </a:xfrm>
          <a:prstGeom prst="rect">
            <a:avLst/>
          </a:prstGeom>
          <a:noFill/>
          <a:effectLst/>
        </p:spPr>
        <p:txBody>
          <a:bodyPr vert="horz" wrap="none" lIns="0" tIns="0" rIns="0" bIns="0" rtlCol="0" anchor="ctr">
            <a:noAutofit/>
          </a:bodyPr>
          <a:lstStyle/>
          <a:p>
            <a:pPr lvl="0" algn="r" rtl="0" eaLnBrk="0" fontAlgn="base" hangingPunct="0">
              <a:lnSpc>
                <a:spcPct val="100000"/>
              </a:lnSpc>
              <a:spcBef>
                <a:spcPct val="0"/>
              </a:spcBef>
              <a:spcAft>
                <a:spcPct val="0"/>
              </a:spcAft>
              <a:buNone/>
            </a:pPr>
            <a:r>
              <a:rPr lang="en-US" sz="1100" b="0" i="0" u="none" baseline="0" dirty="0" smtClean="0">
                <a:solidFill>
                  <a:schemeClr val="tx1"/>
                </a:solidFill>
                <a:effectLst/>
                <a:latin typeface="Arial"/>
              </a:rPr>
              <a:t>Page</a:t>
            </a:r>
            <a:endParaRPr lang="en-US" sz="1100" b="0" i="0" u="none" baseline="0" dirty="0">
              <a:solidFill>
                <a:schemeClr val="tx1"/>
              </a:solidFill>
              <a:effectLst/>
              <a:latin typeface="Arial"/>
            </a:endParaRPr>
          </a:p>
        </p:txBody>
      </p:sp>
      <p:sp>
        <p:nvSpPr>
          <p:cNvPr id="40" name="TextBox 39"/>
          <p:cNvSpPr txBox="1"/>
          <p:nvPr userDrawn="1">
            <p:custDataLst>
              <p:tags r:id="rId12"/>
            </p:custDataLst>
          </p:nvPr>
        </p:nvSpPr>
        <p:spPr bwMode="auto">
          <a:xfrm>
            <a:off x="914400" y="7287769"/>
            <a:ext cx="1828800" cy="118871"/>
          </a:xfrm>
          <a:prstGeom prst="rect">
            <a:avLst/>
          </a:prstGeom>
          <a:noFill/>
          <a:effectLst/>
        </p:spPr>
        <p:txBody>
          <a:bodyPr vert="horz" wrap="none" lIns="0" tIns="0" rIns="0" bIns="0" rtlCol="0" anchor="b">
            <a:noAutofit/>
          </a:bodyPr>
          <a:lstStyle/>
          <a:p>
            <a:pPr lvl="0" algn="l" rtl="0" eaLnBrk="0" fontAlgn="base" hangingPunct="0">
              <a:lnSpc>
                <a:spcPts val="900"/>
              </a:lnSpc>
              <a:spcBef>
                <a:spcPts val="0"/>
              </a:spcBef>
              <a:spcAft>
                <a:spcPts val="0"/>
              </a:spcAft>
              <a:buNone/>
            </a:pPr>
            <a:endParaRPr lang="en-US" sz="900" b="0" i="0" u="none" baseline="0" dirty="0">
              <a:solidFill>
                <a:srgbClr val="6D6E71"/>
              </a:solidFill>
              <a:effectLst/>
              <a:latin typeface="Arial"/>
            </a:endParaRPr>
          </a:p>
        </p:txBody>
      </p:sp>
      <p:cxnSp>
        <p:nvCxnSpPr>
          <p:cNvPr id="42" name="Straight Connector 41"/>
          <p:cNvCxnSpPr/>
          <p:nvPr userDrawn="1">
            <p:custDataLst>
              <p:tags r:id="rId13"/>
            </p:custDataLst>
          </p:nvPr>
        </p:nvCxnSpPr>
        <p:spPr bwMode="gray">
          <a:xfrm>
            <a:off x="768095" y="1316736"/>
            <a:ext cx="1587" cy="6089903"/>
          </a:xfrm>
          <a:prstGeom prst="line">
            <a:avLst/>
          </a:prstGeom>
          <a:noFill/>
          <a:ln w="4444" cap="flat" cmpd="sng" algn="ctr">
            <a:solidFill>
              <a:srgbClr val="6D6E71"/>
            </a:solidFill>
            <a:prstDash val="solid"/>
            <a:round/>
            <a:headEnd type="none" w="med" len="med"/>
            <a:tailEnd type="none" w="med" len="med"/>
          </a:ln>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1213" y="528638"/>
            <a:ext cx="2133600" cy="5795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7238" y="528638"/>
            <a:ext cx="6251575" cy="5795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4438" y="1524000"/>
            <a:ext cx="3963987"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0825" y="1524000"/>
            <a:ext cx="3963988"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package" Target="../embeddings/Microsoft_Word-Dokument1.docx"/><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bwMode="auto">
          <a:xfrm>
            <a:off x="757238" y="528638"/>
            <a:ext cx="8226425" cy="6127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21509" name="Rectangle 5"/>
          <p:cNvSpPr>
            <a:spLocks noGrp="1" noChangeArrowheads="1"/>
          </p:cNvSpPr>
          <p:nvPr>
            <p:ph type="body" idx="1"/>
          </p:nvPr>
        </p:nvSpPr>
        <p:spPr bwMode="gray">
          <a:xfrm>
            <a:off x="1214438" y="1524000"/>
            <a:ext cx="8080375" cy="4800600"/>
          </a:xfrm>
          <a:prstGeom prst="rect">
            <a:avLst/>
          </a:prstGeom>
          <a:noFill/>
          <a:ln w="9525">
            <a:noFill/>
            <a:miter lim="800000"/>
            <a:headEnd/>
            <a:tailEnd/>
          </a:ln>
          <a:effectLst/>
        </p:spPr>
        <p:txBody>
          <a:bodyPr vert="horz" wrap="square" lIns="91429" tIns="36572" rIns="36572" bIns="36572" numCol="1" anchor="t" anchorCtr="0" compatLnSpc="1">
            <a:prstTxWarp prst="textNoShape">
              <a:avLst/>
            </a:prstTxWarp>
          </a:bodyPr>
          <a:lstStyle/>
          <a:p>
            <a:pPr lvl="0"/>
            <a:r>
              <a:rPr lang="en-US" smtClean="0"/>
              <a:t>Body Text</a:t>
            </a:r>
          </a:p>
          <a:p>
            <a:pPr lvl="1"/>
            <a:r>
              <a:rPr lang="en-US" smtClean="0"/>
              <a:t>Bullet one</a:t>
            </a:r>
          </a:p>
          <a:p>
            <a:pPr lvl="2"/>
            <a:r>
              <a:rPr lang="en-US" smtClean="0"/>
              <a:t>Bullet two</a:t>
            </a:r>
          </a:p>
          <a:p>
            <a:pPr lvl="3"/>
            <a:r>
              <a:rPr lang="en-US" smtClean="0"/>
              <a:t>Bullet three</a:t>
            </a:r>
          </a:p>
          <a:p>
            <a:pPr lvl="4"/>
            <a:r>
              <a:rPr lang="en-US" smtClean="0"/>
              <a:t>Bullet four</a:t>
            </a:r>
          </a:p>
        </p:txBody>
      </p:sp>
      <p:graphicFrame>
        <p:nvGraphicFramePr>
          <p:cNvPr id="21549" name="JPM_07_TABLE" hidden="1"/>
          <p:cNvGraphicFramePr>
            <a:graphicFrameLocks noChangeAspect="1"/>
          </p:cNvGraphicFramePr>
          <p:nvPr>
            <p:custDataLst>
              <p:tags r:id="rId14"/>
            </p:custDataLst>
          </p:nvPr>
        </p:nvGraphicFramePr>
        <p:xfrm>
          <a:off x="3175" y="-2058988"/>
          <a:ext cx="4267200" cy="1827213"/>
        </p:xfrm>
        <a:graphic>
          <a:graphicData uri="http://schemas.openxmlformats.org/presentationml/2006/ole">
            <mc:AlternateContent xmlns:mc="http://schemas.openxmlformats.org/markup-compatibility/2006">
              <mc:Choice xmlns:v="urn:schemas-microsoft-com:vml" Requires="v">
                <p:oleObj spid="_x0000_s21553" name="Document" r:id="rId18" imgW="4270320" imgH="1828800" progId="Word.Document.12">
                  <p:embed/>
                </p:oleObj>
              </mc:Choice>
              <mc:Fallback>
                <p:oleObj name="Document" r:id="rId18" imgW="4270320" imgH="1828800" progId="Word.Document.12">
                  <p:embed/>
                  <p:pic>
                    <p:nvPicPr>
                      <p:cNvPr id="0" name="JPM_07_TABLE" hidden="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175" y="-2058988"/>
                        <a:ext cx="4267200" cy="1827213"/>
                      </a:xfrm>
                      <a:prstGeom prst="rect">
                        <a:avLst/>
                      </a:prstGeom>
                      <a:solidFill>
                        <a:schemeClr val="bg1"/>
                      </a:solidFill>
                    </p:spPr>
                  </p:pic>
                </p:oleObj>
              </mc:Fallback>
            </mc:AlternateContent>
          </a:graphicData>
        </a:graphic>
      </p:graphicFrame>
      <p:sp>
        <p:nvSpPr>
          <p:cNvPr id="23" name="TextBox 22"/>
          <p:cNvSpPr txBox="1"/>
          <p:nvPr userDrawn="1">
            <p:custDataLst>
              <p:tags r:id="rId15"/>
            </p:custDataLst>
          </p:nvPr>
        </p:nvSpPr>
        <p:spPr bwMode="auto">
          <a:xfrm>
            <a:off x="914400" y="7287769"/>
            <a:ext cx="1828800" cy="118871"/>
          </a:xfrm>
          <a:prstGeom prst="rect">
            <a:avLst/>
          </a:prstGeom>
          <a:noFill/>
          <a:effectLst/>
        </p:spPr>
        <p:txBody>
          <a:bodyPr vert="horz" wrap="none" lIns="0" tIns="0" rIns="0" bIns="0" rtlCol="0" anchor="b">
            <a:noAutofit/>
          </a:bodyPr>
          <a:lstStyle/>
          <a:p>
            <a:pPr lvl="0" algn="l" rtl="0" eaLnBrk="0" fontAlgn="base" hangingPunct="0">
              <a:lnSpc>
                <a:spcPts val="900"/>
              </a:lnSpc>
              <a:spcBef>
                <a:spcPts val="0"/>
              </a:spcBef>
              <a:spcAft>
                <a:spcPts val="0"/>
              </a:spcAft>
              <a:buNone/>
            </a:pPr>
            <a:endParaRPr lang="en-US" sz="900" b="0" i="0" u="none" baseline="0" dirty="0">
              <a:solidFill>
                <a:srgbClr val="6D6E71"/>
              </a:solidFill>
              <a:effectLst/>
              <a:latin typeface="Arial"/>
            </a:endParaRPr>
          </a:p>
        </p:txBody>
      </p:sp>
      <p:cxnSp>
        <p:nvCxnSpPr>
          <p:cNvPr id="24" name="Straight Connector 23"/>
          <p:cNvCxnSpPr/>
          <p:nvPr userDrawn="1">
            <p:custDataLst>
              <p:tags r:id="rId16"/>
            </p:custDataLst>
          </p:nvPr>
        </p:nvCxnSpPr>
        <p:spPr bwMode="gray">
          <a:xfrm>
            <a:off x="768095" y="1316736"/>
            <a:ext cx="1587" cy="6089903"/>
          </a:xfrm>
          <a:prstGeom prst="line">
            <a:avLst/>
          </a:prstGeom>
          <a:noFill/>
          <a:ln w="4444" cap="flat" cmpd="sng" algn="ctr">
            <a:solidFill>
              <a:srgbClr val="6D6E7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p:txStyles>
    <p:titleStyle>
      <a:lvl1pPr algn="l" defTabSz="1019175" rtl="0" eaLnBrk="1" fontAlgn="base" hangingPunct="1">
        <a:lnSpc>
          <a:spcPts val="2788"/>
        </a:lnSpc>
        <a:spcBef>
          <a:spcPct val="0"/>
        </a:spcBef>
        <a:spcAft>
          <a:spcPct val="0"/>
        </a:spcAft>
        <a:defRPr>
          <a:solidFill>
            <a:schemeClr val="tx2"/>
          </a:solidFill>
          <a:latin typeface="+mj-lt"/>
          <a:ea typeface="+mj-ea"/>
          <a:cs typeface="+mj-cs"/>
        </a:defRPr>
      </a:lvl1pPr>
      <a:lvl2pPr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2pPr>
      <a:lvl3pPr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3pPr>
      <a:lvl4pPr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4pPr>
      <a:lvl5pPr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5pPr>
      <a:lvl6pPr marL="457200"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6pPr>
      <a:lvl7pPr marL="914400"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7pPr>
      <a:lvl8pPr marL="1371600"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8pPr>
      <a:lvl9pPr marL="1828800" algn="l" defTabSz="1019175" rtl="0" eaLnBrk="1" fontAlgn="base" hangingPunct="1">
        <a:lnSpc>
          <a:spcPts val="2788"/>
        </a:lnSpc>
        <a:spcBef>
          <a:spcPct val="0"/>
        </a:spcBef>
        <a:spcAft>
          <a:spcPct val="0"/>
        </a:spcAft>
        <a:defRPr>
          <a:solidFill>
            <a:schemeClr val="tx2"/>
          </a:solidFill>
          <a:latin typeface="Arial" charset="0"/>
          <a:ea typeface="LF_Kai" pitchFamily="65" charset="-120"/>
        </a:defRPr>
      </a:lvl9pPr>
    </p:titleStyle>
    <p:bodyStyle>
      <a:lvl1pPr algn="l" defTabSz="1019175" rtl="0" eaLnBrk="1" fontAlgn="base" hangingPunct="1">
        <a:lnSpc>
          <a:spcPct val="110000"/>
        </a:lnSpc>
        <a:spcBef>
          <a:spcPct val="70000"/>
        </a:spcBef>
        <a:spcAft>
          <a:spcPct val="0"/>
        </a:spcAft>
        <a:buClr>
          <a:srgbClr val="C0C0C0"/>
        </a:buClr>
        <a:buSzPct val="92000"/>
        <a:buFont typeface="Wingdings" pitchFamily="2" charset="2"/>
        <a:defRPr sz="1100">
          <a:solidFill>
            <a:srgbClr val="000000"/>
          </a:solidFill>
          <a:latin typeface="+mn-lt"/>
          <a:ea typeface="+mn-ea"/>
          <a:cs typeface="+mn-cs"/>
        </a:defRPr>
      </a:lvl1pPr>
      <a:lvl2pPr marL="207963" indent="-206375" algn="l" defTabSz="1019175" rtl="0" eaLnBrk="1" fontAlgn="base" hangingPunct="1">
        <a:lnSpc>
          <a:spcPct val="110000"/>
        </a:lnSpc>
        <a:spcBef>
          <a:spcPct val="70000"/>
        </a:spcBef>
        <a:spcAft>
          <a:spcPct val="0"/>
        </a:spcAft>
        <a:buClr>
          <a:srgbClr val="7397BC"/>
        </a:buClr>
        <a:buSzPct val="92000"/>
        <a:buFont typeface="Wingdings" pitchFamily="2" charset="2"/>
        <a:buChar char="n"/>
        <a:defRPr sz="1100">
          <a:solidFill>
            <a:srgbClr val="000000"/>
          </a:solidFill>
          <a:latin typeface="+mn-lt"/>
          <a:ea typeface="+mn-ea"/>
        </a:defRPr>
      </a:lvl2pPr>
      <a:lvl3pPr marL="423863" indent="-212725" algn="l" defTabSz="1019175" rtl="0" eaLnBrk="1" fontAlgn="base" hangingPunct="1">
        <a:lnSpc>
          <a:spcPct val="110000"/>
        </a:lnSpc>
        <a:spcBef>
          <a:spcPct val="20000"/>
        </a:spcBef>
        <a:spcAft>
          <a:spcPct val="0"/>
        </a:spcAft>
        <a:buClr>
          <a:srgbClr val="969696"/>
        </a:buClr>
        <a:buSzPct val="92000"/>
        <a:buFont typeface="Wingdings" pitchFamily="2" charset="2"/>
        <a:buChar char="n"/>
        <a:defRPr sz="1100">
          <a:solidFill>
            <a:srgbClr val="000000"/>
          </a:solidFill>
          <a:latin typeface="+mn-lt"/>
          <a:ea typeface="+mn-ea"/>
        </a:defRPr>
      </a:lvl3pPr>
      <a:lvl4pPr marL="652463"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4pPr>
      <a:lvl5pPr marL="879475"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5pPr>
      <a:lvl6pPr marL="1336675"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6pPr>
      <a:lvl7pPr marL="1793875"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7pPr>
      <a:lvl8pPr marL="2251075"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8pPr>
      <a:lvl9pPr marL="2708275" indent="-225425" algn="l" defTabSz="1019175" rtl="0" eaLnBrk="1" fontAlgn="base" hangingPunct="1">
        <a:lnSpc>
          <a:spcPct val="110000"/>
        </a:lnSpc>
        <a:spcBef>
          <a:spcPct val="0"/>
        </a:spcBef>
        <a:spcAft>
          <a:spcPct val="0"/>
        </a:spcAft>
        <a:buClr>
          <a:srgbClr val="969696"/>
        </a:buClr>
        <a:buFont typeface="Arial" charset="0"/>
        <a:buChar char="–"/>
        <a:defRPr sz="11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tags" Target="../tags/tag20.xml"/><Relationship Id="rId7" Type="http://schemas.openxmlformats.org/officeDocument/2006/relationships/image" Target="../media/image11.gif"/><Relationship Id="rId12" Type="http://schemas.openxmlformats.org/officeDocument/2006/relationships/image" Target="../media/image16.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1.xml"/><Relationship Id="rId11" Type="http://schemas.openxmlformats.org/officeDocument/2006/relationships/image" Target="../media/image15.png"/><Relationship Id="rId5" Type="http://schemas.openxmlformats.org/officeDocument/2006/relationships/slideLayout" Target="../slideLayouts/slideLayout1.xml"/><Relationship Id="rId10" Type="http://schemas.openxmlformats.org/officeDocument/2006/relationships/image" Target="../media/image14.png"/><Relationship Id="rId4" Type="http://schemas.openxmlformats.org/officeDocument/2006/relationships/tags" Target="../tags/tag21.xml"/><Relationship Id="rId9" Type="http://schemas.openxmlformats.org/officeDocument/2006/relationships/image" Target="../media/image13.jpeg"/></Relationships>
</file>

<file path=ppt/slides/_rels/slide1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13.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image" Target="../media/image17.emf"/><Relationship Id="rId4"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7" name="Line 11"/>
          <p:cNvSpPr>
            <a:spLocks noChangeShapeType="1"/>
          </p:cNvSpPr>
          <p:nvPr>
            <p:custDataLst>
              <p:tags r:id="rId2"/>
            </p:custDataLst>
          </p:nvPr>
        </p:nvSpPr>
        <p:spPr bwMode="gray">
          <a:xfrm flipH="1">
            <a:off x="758951" y="3127247"/>
            <a:ext cx="1587" cy="4270247"/>
          </a:xfrm>
          <a:prstGeom prst="line">
            <a:avLst/>
          </a:prstGeom>
          <a:noFill/>
          <a:ln w="4444" cmpd="sng">
            <a:solidFill>
              <a:srgbClr val="6D6E71"/>
            </a:solidFill>
            <a:prstDash val="solid"/>
            <a:round/>
            <a:headEnd type="none"/>
            <a:tailEnd type="none"/>
          </a:ln>
          <a:effectLst/>
        </p:spPr>
        <p:txBody>
          <a:bodyPr vert="horz" wrap="none" lIns="0" tIns="0" rIns="0" bIns="0" anchor="b">
            <a:noAutofit/>
          </a:bodyPr>
          <a:lstStyle/>
          <a:p>
            <a:pPr>
              <a:lnSpc>
                <a:spcPts val="1200"/>
              </a:lnSpc>
              <a:spcBef>
                <a:spcPts val="0"/>
              </a:spcBef>
              <a:spcAft>
                <a:spcPts val="0"/>
              </a:spcAft>
            </a:pPr>
            <a:endParaRPr lang="en-US" sz="400" dirty="0">
              <a:latin typeface="Arial"/>
              <a:ea typeface="LF_Kai"/>
            </a:endParaRPr>
          </a:p>
        </p:txBody>
      </p:sp>
      <p:sp>
        <p:nvSpPr>
          <p:cNvPr id="9228" name="jpmTitle"/>
          <p:cNvSpPr>
            <a:spLocks noChangeArrowheads="1"/>
          </p:cNvSpPr>
          <p:nvPr>
            <p:custDataLst>
              <p:tags r:id="rId3"/>
            </p:custDataLst>
          </p:nvPr>
        </p:nvSpPr>
        <p:spPr bwMode="gray">
          <a:xfrm>
            <a:off x="758951" y="3124200"/>
            <a:ext cx="9299449" cy="1066800"/>
          </a:xfrm>
          <a:prstGeom prst="rect">
            <a:avLst/>
          </a:prstGeom>
          <a:noFill/>
          <a:ln w="9525">
            <a:noFill/>
            <a:miter lim="800000"/>
            <a:headEnd/>
            <a:tailEnd/>
          </a:ln>
          <a:effectLst/>
        </p:spPr>
        <p:txBody>
          <a:bodyPr vert="horz" wrap="none" lIns="228600" tIns="0" rIns="2057400" bIns="0" anchor="ctr">
            <a:noAutofit/>
          </a:bodyPr>
          <a:lstStyle/>
          <a:p>
            <a:pPr marL="6350" algn="ctr" defTabSz="1019175">
              <a:lnSpc>
                <a:spcPts val="1500"/>
              </a:lnSpc>
              <a:spcBef>
                <a:spcPts val="0"/>
              </a:spcBef>
              <a:spcAft>
                <a:spcPts val="0"/>
              </a:spcAft>
            </a:pPr>
            <a:r>
              <a:rPr lang="pt-BR" sz="1800" b="1" dirty="0" smtClean="0">
                <a:latin typeface="Arial Black" pitchFamily="34" charset="0"/>
                <a:ea typeface="LF_Kai" pitchFamily="65" charset="-120"/>
              </a:rPr>
              <a:t>CSD Regulation: Potential buy in regimes and </a:t>
            </a:r>
          </a:p>
          <a:p>
            <a:pPr marL="6350" algn="ctr" defTabSz="1019175">
              <a:lnSpc>
                <a:spcPts val="1500"/>
              </a:lnSpc>
              <a:spcBef>
                <a:spcPts val="0"/>
              </a:spcBef>
              <a:spcAft>
                <a:spcPts val="0"/>
              </a:spcAft>
            </a:pPr>
            <a:r>
              <a:rPr lang="pt-BR" sz="1800" b="1" dirty="0" smtClean="0">
                <a:latin typeface="Arial Black" pitchFamily="34" charset="0"/>
                <a:ea typeface="LF_Kai" pitchFamily="65" charset="-120"/>
              </a:rPr>
              <a:t>principles for settlement discipline</a:t>
            </a:r>
          </a:p>
          <a:p>
            <a:pPr marL="6350" algn="ctr" defTabSz="1019175">
              <a:lnSpc>
                <a:spcPts val="1500"/>
              </a:lnSpc>
              <a:spcBef>
                <a:spcPts val="0"/>
              </a:spcBef>
              <a:spcAft>
                <a:spcPts val="0"/>
              </a:spcAft>
            </a:pPr>
            <a:endParaRPr lang="pt-BR" sz="1600" b="1" dirty="0" smtClean="0">
              <a:latin typeface="Arial Black" pitchFamily="34" charset="0"/>
              <a:ea typeface="LF_Kai" pitchFamily="65" charset="-120"/>
            </a:endParaRPr>
          </a:p>
          <a:p>
            <a:pPr marL="6350" algn="ctr" defTabSz="1019175">
              <a:lnSpc>
                <a:spcPts val="1500"/>
              </a:lnSpc>
              <a:spcBef>
                <a:spcPts val="0"/>
              </a:spcBef>
              <a:spcAft>
                <a:spcPts val="0"/>
              </a:spcAft>
            </a:pPr>
            <a:endParaRPr lang="pt-BR" sz="1600" b="1" dirty="0" smtClean="0">
              <a:latin typeface="Arial Black" pitchFamily="34" charset="0"/>
              <a:ea typeface="LF_Kai" pitchFamily="65" charset="-120"/>
            </a:endParaRPr>
          </a:p>
        </p:txBody>
      </p:sp>
      <p:sp>
        <p:nvSpPr>
          <p:cNvPr id="9229" name="jpmSubtitle"/>
          <p:cNvSpPr>
            <a:spLocks noChangeArrowheads="1"/>
          </p:cNvSpPr>
          <p:nvPr>
            <p:custDataLst>
              <p:tags r:id="rId4"/>
            </p:custDataLst>
          </p:nvPr>
        </p:nvSpPr>
        <p:spPr bwMode="auto">
          <a:xfrm>
            <a:off x="896111" y="3721608"/>
            <a:ext cx="6099047" cy="457200"/>
          </a:xfrm>
          <a:prstGeom prst="rect">
            <a:avLst/>
          </a:prstGeom>
          <a:noFill/>
          <a:ln w="9525">
            <a:noFill/>
            <a:miter lim="800000"/>
            <a:headEnd/>
            <a:tailEnd/>
          </a:ln>
          <a:effectLst/>
        </p:spPr>
        <p:txBody>
          <a:bodyPr vert="horz" wrap="square" lIns="91440" tIns="36575" rIns="36575" bIns="36575" anchor="t">
            <a:noAutofit/>
          </a:bodyPr>
          <a:lstStyle/>
          <a:p>
            <a:pPr>
              <a:lnSpc>
                <a:spcPct val="110000"/>
              </a:lnSpc>
            </a:pPr>
            <a:r>
              <a:rPr lang="en-US" dirty="0" smtClean="0">
                <a:solidFill>
                  <a:srgbClr val="6D6E71"/>
                </a:solidFill>
                <a:latin typeface="Arial"/>
                <a:ea typeface="LF_Kai"/>
              </a:rPr>
              <a:t>  </a:t>
            </a:r>
            <a:endParaRPr lang="en-US" dirty="0">
              <a:solidFill>
                <a:srgbClr val="6D6E71"/>
              </a:solidFill>
              <a:latin typeface="Arial"/>
              <a:ea typeface="LF_Kai"/>
            </a:endParaRPr>
          </a:p>
        </p:txBody>
      </p:sp>
      <p:pic>
        <p:nvPicPr>
          <p:cNvPr id="22530" name="Picture 2"/>
          <p:cNvPicPr>
            <a:picLocks noChangeAspect="1" noChangeArrowheads="1"/>
          </p:cNvPicPr>
          <p:nvPr/>
        </p:nvPicPr>
        <p:blipFill>
          <a:blip r:embed="rId7" cstate="print"/>
          <a:srcRect/>
          <a:stretch>
            <a:fillRect/>
          </a:stretch>
        </p:blipFill>
        <p:spPr bwMode="auto">
          <a:xfrm>
            <a:off x="6477000" y="605497"/>
            <a:ext cx="1143000" cy="422712"/>
          </a:xfrm>
          <a:prstGeom prst="rect">
            <a:avLst/>
          </a:prstGeom>
          <a:noFill/>
          <a:ln w="9525">
            <a:noFill/>
            <a:miter lim="800000"/>
            <a:headEnd/>
            <a:tailEnd/>
          </a:ln>
          <a:effectLst/>
        </p:spPr>
      </p:pic>
      <p:pic>
        <p:nvPicPr>
          <p:cNvPr id="9" name="Picture 8" descr="AFME_Logo"/>
          <p:cNvPicPr/>
          <p:nvPr/>
        </p:nvPicPr>
        <p:blipFill>
          <a:blip r:embed="rId8" cstate="print"/>
          <a:stretch>
            <a:fillRect/>
          </a:stretch>
        </p:blipFill>
        <p:spPr bwMode="auto">
          <a:xfrm>
            <a:off x="457200" y="529296"/>
            <a:ext cx="1371600" cy="536591"/>
          </a:xfrm>
          <a:prstGeom prst="rect">
            <a:avLst/>
          </a:prstGeom>
          <a:noFill/>
          <a:ln w="9525">
            <a:noFill/>
            <a:miter lim="800000"/>
            <a:headEnd/>
            <a:tailEnd/>
          </a:ln>
        </p:spPr>
      </p:pic>
      <p:pic>
        <p:nvPicPr>
          <p:cNvPr id="2" name="Picture 2" descr="C:\Users\sburton\AppData\Local\Microsoft\Windows\Temporary Internet Files\Content.Outlook\S2Y01MRQ\logoebf.jpg"/>
          <p:cNvPicPr>
            <a:picLocks noChangeAspect="1" noChangeArrowheads="1"/>
          </p:cNvPicPr>
          <p:nvPr/>
        </p:nvPicPr>
        <p:blipFill>
          <a:blip r:embed="rId9" cstate="print"/>
          <a:srcRect/>
          <a:stretch>
            <a:fillRect/>
          </a:stretch>
        </p:blipFill>
        <p:spPr bwMode="auto">
          <a:xfrm>
            <a:off x="5029200" y="457200"/>
            <a:ext cx="1305791" cy="609599"/>
          </a:xfrm>
          <a:prstGeom prst="rect">
            <a:avLst/>
          </a:prstGeom>
          <a:noFill/>
        </p:spPr>
      </p:pic>
      <p:pic>
        <p:nvPicPr>
          <p:cNvPr id="22531" name="Picture 3"/>
          <p:cNvPicPr>
            <a:picLocks noChangeAspect="1" noChangeArrowheads="1"/>
          </p:cNvPicPr>
          <p:nvPr/>
        </p:nvPicPr>
        <p:blipFill>
          <a:blip r:embed="rId10" cstate="print"/>
          <a:srcRect/>
          <a:stretch>
            <a:fillRect/>
          </a:stretch>
        </p:blipFill>
        <p:spPr bwMode="auto">
          <a:xfrm>
            <a:off x="1828800" y="453097"/>
            <a:ext cx="1676400" cy="694031"/>
          </a:xfrm>
          <a:prstGeom prst="rect">
            <a:avLst/>
          </a:prstGeom>
          <a:noFill/>
          <a:ln w="9525">
            <a:noFill/>
            <a:miter lim="800000"/>
            <a:headEnd/>
            <a:tailEnd/>
          </a:ln>
        </p:spPr>
      </p:pic>
      <p:pic>
        <p:nvPicPr>
          <p:cNvPr id="3" name="Picture 2" descr="C:\Users\sburton\AppData\Local\Microsoft\Windows\Temporary Internet Files\Content.Outlook\S2Y01MRQ\EACH logo.png"/>
          <p:cNvPicPr>
            <a:picLocks noChangeAspect="1" noChangeArrowheads="1"/>
          </p:cNvPicPr>
          <p:nvPr/>
        </p:nvPicPr>
        <p:blipFill>
          <a:blip r:embed="rId11" cstate="print"/>
          <a:srcRect/>
          <a:stretch>
            <a:fillRect/>
          </a:stretch>
        </p:blipFill>
        <p:spPr bwMode="auto">
          <a:xfrm>
            <a:off x="3581400" y="605497"/>
            <a:ext cx="1314815" cy="451352"/>
          </a:xfrm>
          <a:prstGeom prst="rect">
            <a:avLst/>
          </a:prstGeom>
          <a:noFill/>
        </p:spPr>
      </p:pic>
      <p:pic>
        <p:nvPicPr>
          <p:cNvPr id="5" name="Picture 2"/>
          <p:cNvPicPr>
            <a:picLocks noChangeAspect="1" noChangeArrowheads="1"/>
          </p:cNvPicPr>
          <p:nvPr/>
        </p:nvPicPr>
        <p:blipFill>
          <a:blip r:embed="rId12" cstate="print"/>
          <a:srcRect/>
          <a:stretch>
            <a:fillRect/>
          </a:stretch>
        </p:blipFill>
        <p:spPr bwMode="auto">
          <a:xfrm>
            <a:off x="7772400" y="457200"/>
            <a:ext cx="1646237" cy="573087"/>
          </a:xfrm>
          <a:prstGeom prst="rect">
            <a:avLst/>
          </a:prstGeom>
          <a:noFill/>
          <a:ln w="9525">
            <a:noFill/>
            <a:miter lim="800000"/>
            <a:headEnd/>
            <a:tailEnd/>
          </a:ln>
        </p:spPr>
      </p:pic>
      <p:sp>
        <p:nvSpPr>
          <p:cNvPr id="4" name="Textfeld 3"/>
          <p:cNvSpPr txBox="1"/>
          <p:nvPr/>
        </p:nvSpPr>
        <p:spPr>
          <a:xfrm>
            <a:off x="6705600" y="74785"/>
            <a:ext cx="3124200" cy="430887"/>
          </a:xfrm>
          <a:prstGeom prst="rect">
            <a:avLst/>
          </a:prstGeom>
          <a:noFill/>
        </p:spPr>
        <p:txBody>
          <a:bodyPr wrap="square" rtlCol="0">
            <a:spAutoFit/>
          </a:bodyPr>
          <a:lstStyle/>
          <a:p>
            <a:r>
              <a:rPr lang="de-DE" dirty="0" smtClean="0"/>
              <a:t>Annex 1 </a:t>
            </a:r>
            <a:r>
              <a:rPr lang="de-DE" dirty="0" err="1" smtClean="0"/>
              <a:t>of</a:t>
            </a:r>
            <a:r>
              <a:rPr lang="de-DE" dirty="0" smtClean="0"/>
              <a:t> </a:t>
            </a:r>
            <a:r>
              <a:rPr lang="de-DE" dirty="0" err="1" smtClean="0"/>
              <a:t>the</a:t>
            </a:r>
            <a:r>
              <a:rPr lang="de-DE" dirty="0" smtClean="0"/>
              <a:t> </a:t>
            </a:r>
            <a:r>
              <a:rPr lang="de-DE" dirty="0" err="1" smtClean="0"/>
              <a:t>response</a:t>
            </a:r>
            <a:r>
              <a:rPr lang="de-DE" dirty="0" smtClean="0"/>
              <a:t> </a:t>
            </a:r>
            <a:r>
              <a:rPr lang="de-DE" dirty="0" err="1" smtClean="0"/>
              <a:t>from</a:t>
            </a:r>
            <a:r>
              <a:rPr lang="de-DE" dirty="0" smtClean="0"/>
              <a:t> </a:t>
            </a:r>
            <a:r>
              <a:rPr lang="de-DE" dirty="0" err="1" smtClean="0"/>
              <a:t>the</a:t>
            </a:r>
            <a:r>
              <a:rPr lang="de-DE" dirty="0" smtClean="0"/>
              <a:t> German Banking Industry </a:t>
            </a:r>
            <a:r>
              <a:rPr lang="de-DE" dirty="0" err="1" smtClean="0"/>
              <a:t>Committee</a:t>
            </a:r>
            <a:r>
              <a:rPr lang="de-DE" dirty="0" smtClean="0"/>
              <a:t> (GBIC)</a:t>
            </a:r>
            <a:endParaRPr lang="de-DE"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Principles for a Settlement Discipline Regime (1)</a:t>
            </a:r>
            <a:endParaRPr lang="en-US" dirty="0">
              <a:latin typeface="Arial Black" pitchFamily="34" charset="0"/>
            </a:endParaRPr>
          </a:p>
        </p:txBody>
      </p:sp>
      <p:sp>
        <p:nvSpPr>
          <p:cNvPr id="7" name="Content Placeholder 6"/>
          <p:cNvSpPr>
            <a:spLocks noGrp="1"/>
          </p:cNvSpPr>
          <p:nvPr>
            <p:ph idx="1"/>
          </p:nvPr>
        </p:nvSpPr>
        <p:spPr/>
        <p:txBody>
          <a:bodyPr/>
          <a:lstStyle/>
          <a:p>
            <a:pPr marL="436563" lvl="1" indent="-228600">
              <a:spcBef>
                <a:spcPts val="300"/>
              </a:spcBef>
              <a:defRPr/>
            </a:pPr>
            <a:r>
              <a:rPr lang="en-US" dirty="0" smtClean="0"/>
              <a:t>The fining regime must be transparent and fines should be able to be passed back to the failing party, without disadvantaging others in the settlement chain. The model should be able to circumvent a CCP if they are an actor in the settlement chain and to take into account  scenarios where counterparties have opted out of partial deliveries</a:t>
            </a:r>
            <a:br>
              <a:rPr lang="en-US" dirty="0" smtClean="0"/>
            </a:br>
            <a:endParaRPr lang="en-US" dirty="0" smtClean="0"/>
          </a:p>
          <a:p>
            <a:pPr marL="436563" lvl="1" indent="-228600">
              <a:spcBef>
                <a:spcPts val="300"/>
              </a:spcBef>
              <a:defRPr/>
            </a:pPr>
            <a:r>
              <a:rPr lang="en-US" dirty="0" smtClean="0"/>
              <a:t>Whenever possible, settlement fines should be forwarded to the aggrieved party. The CSD should be reimbursed for the cost of operating the regime</a:t>
            </a:r>
            <a:br>
              <a:rPr lang="en-US" dirty="0" smtClean="0"/>
            </a:br>
            <a:endParaRPr lang="en-GB" dirty="0" smtClean="0"/>
          </a:p>
          <a:p>
            <a:pPr marL="436563" lvl="1" indent="-228600">
              <a:spcBef>
                <a:spcPts val="300"/>
              </a:spcBef>
              <a:defRPr/>
            </a:pPr>
            <a:r>
              <a:rPr lang="en-US" dirty="0" smtClean="0"/>
              <a:t>Counterparties should not be charged a daily penalty fee by both a CCP and a CSD for the same failing instruction</a:t>
            </a:r>
          </a:p>
          <a:p>
            <a:pPr marL="436563" lvl="1" indent="-228600">
              <a:spcBef>
                <a:spcPts val="300"/>
              </a:spcBef>
              <a:buNone/>
              <a:defRPr/>
            </a:pPr>
            <a:endParaRPr lang="en-GB" dirty="0" smtClean="0"/>
          </a:p>
          <a:p>
            <a:pPr marL="436563" lvl="1" indent="-228600">
              <a:spcBef>
                <a:spcPts val="300"/>
              </a:spcBef>
              <a:defRPr/>
            </a:pPr>
            <a:r>
              <a:rPr lang="en-US" dirty="0" smtClean="0"/>
              <a:t>Fines should only be levied on matched transactions</a:t>
            </a:r>
            <a:br>
              <a:rPr lang="en-US" dirty="0" smtClean="0"/>
            </a:br>
            <a:endParaRPr lang="en-GB" dirty="0" smtClean="0"/>
          </a:p>
          <a:p>
            <a:pPr marL="436563" lvl="1" indent="-228600">
              <a:spcBef>
                <a:spcPts val="300"/>
              </a:spcBef>
              <a:defRPr/>
            </a:pPr>
            <a:r>
              <a:rPr lang="en-US" dirty="0" smtClean="0"/>
              <a:t>Fines can be levied against either the buyer or the seller, depending on which party causes the fail.</a:t>
            </a:r>
          </a:p>
          <a:p>
            <a:pPr marL="436563" lvl="1" indent="-228600">
              <a:spcBef>
                <a:spcPts val="300"/>
              </a:spcBef>
              <a:defRPr/>
            </a:pPr>
            <a:endParaRPr lang="en-US" dirty="0" smtClean="0"/>
          </a:p>
          <a:p>
            <a:pPr marL="436563" lvl="1" indent="-228600">
              <a:spcBef>
                <a:spcPts val="300"/>
              </a:spcBef>
              <a:defRPr/>
            </a:pPr>
            <a:r>
              <a:rPr lang="en-US" dirty="0" smtClean="0"/>
              <a:t>On Hold instructions should be considered as fails after the Intended Settlement Date (ISD) and therefore subject to the same discipline</a:t>
            </a:r>
            <a:br>
              <a:rPr lang="en-US" dirty="0" smtClean="0"/>
            </a:br>
            <a:endParaRPr lang="en-US" dirty="0" smtClean="0"/>
          </a:p>
          <a:p>
            <a:pPr marL="436563" lvl="1" indent="-228600">
              <a:spcBef>
                <a:spcPts val="300"/>
              </a:spcBef>
              <a:defRPr/>
            </a:pPr>
            <a:r>
              <a:rPr lang="en-GB" dirty="0" smtClean="0"/>
              <a:t>Technical standards should not prevent a harmonised settlement regime across European CSDs to be operated centrally (e.g. in the case of T2S CSDs) in the medium or long term.</a:t>
            </a:r>
          </a:p>
          <a:p>
            <a:pPr marL="436563" lvl="1" indent="-228600">
              <a:spcBef>
                <a:spcPts val="300"/>
              </a:spcBef>
              <a:buNone/>
              <a:defRPr/>
            </a:pPr>
            <a:endParaRPr lang="en-GB" dirty="0" smtClean="0"/>
          </a:p>
          <a:p>
            <a:pPr marL="436563" lvl="1" indent="-228600">
              <a:spcBef>
                <a:spcPts val="300"/>
              </a:spcBef>
              <a:defRPr/>
            </a:pPr>
            <a:r>
              <a:rPr lang="en-US" dirty="0" smtClean="0"/>
              <a:t>We would support an ad valorem fee with a minimum and maximum cap , rather than a fixed fee approach. </a:t>
            </a:r>
            <a:r>
              <a:rPr lang="en-GB" dirty="0" smtClean="0"/>
              <a:t>A different rate and appreciably lower rate should be applied to fixed income / higher value transactions when compared to equities. </a:t>
            </a:r>
            <a:endParaRPr lang="en-US" dirty="0" smtClean="0"/>
          </a:p>
          <a:p>
            <a:pPr marL="436563" lvl="1" indent="-228600">
              <a:spcBef>
                <a:spcPts val="300"/>
              </a:spcBef>
              <a:defRPr/>
            </a:pPr>
            <a:endParaRPr lang="en-US" dirty="0" smtClean="0"/>
          </a:p>
          <a:p>
            <a:pPr marL="436563" lvl="1" indent="-228600">
              <a:spcBef>
                <a:spcPts val="300"/>
              </a:spcBef>
              <a:defRPr/>
            </a:pPr>
            <a:r>
              <a:rPr lang="en-US" dirty="0" smtClean="0"/>
              <a:t>For an ad valorem approach, a reference price should be provided by a central body in order to address the issues due to different cash values and cater for a equal balance between debited and receiving party.</a:t>
            </a:r>
          </a:p>
          <a:p>
            <a:pPr marL="436563" lvl="1" indent="-228600">
              <a:spcBef>
                <a:spcPts val="300"/>
              </a:spcBef>
              <a:defRPr/>
            </a:pPr>
            <a:endParaRPr lang="en-US" dirty="0" smtClean="0"/>
          </a:p>
        </p:txBody>
      </p:sp>
      <p:sp>
        <p:nvSpPr>
          <p:cNvPr id="9" name="TextBox 8"/>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11</a:t>
            </a:r>
            <a:endParaRPr lang="en-US" sz="1000" b="1" dirty="0">
              <a:solidFill>
                <a:srgbClr val="6D6E71"/>
              </a:solidFill>
              <a:latin typeface="Arial"/>
            </a:endParaRPr>
          </a:p>
        </p:txBody>
      </p:sp>
      <p:sp>
        <p:nvSpPr>
          <p:cNvPr id="38" name="Text Box 42"/>
          <p:cNvSpPr txBox="1">
            <a:spLocks noChangeArrowheads="1"/>
          </p:cNvSpPr>
          <p:nvPr/>
        </p:nvSpPr>
        <p:spPr bwMode="auto">
          <a:xfrm>
            <a:off x="1003733" y="5275263"/>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sp>
        <p:nvSpPr>
          <p:cNvPr id="6" name="Rectangle 3"/>
          <p:cNvSpPr txBox="1">
            <a:spLocks noChangeArrowheads="1"/>
          </p:cNvSpPr>
          <p:nvPr>
            <p:custDataLst>
              <p:tags r:id="rId3"/>
            </p:custDataLst>
          </p:nvPr>
        </p:nvSpPr>
        <p:spPr bwMode="gray">
          <a:xfrm>
            <a:off x="914400" y="1143000"/>
            <a:ext cx="8080375" cy="5943600"/>
          </a:xfrm>
          <a:prstGeom prst="rect">
            <a:avLst/>
          </a:prstGeom>
          <a:noFill/>
          <a:ln w="9525">
            <a:noFill/>
            <a:miter lim="800000"/>
            <a:headEnd/>
            <a:tailEnd/>
          </a:ln>
          <a:effectLst/>
        </p:spPr>
        <p:txBody>
          <a:bodyPr vert="horz" wrap="square" lIns="91429" tIns="36572" rIns="36572" bIns="36572" numCol="1" anchor="t" anchorCtr="0" compatLnSpc="1">
            <a:prstTxWarp prst="textNoShape">
              <a:avLst/>
            </a:prstTxWarp>
            <a:noAutofit/>
          </a:bodyPr>
          <a:lstStyle/>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endParaRPr lang="en-GB" kern="0" dirty="0" smtClean="0">
              <a:solidFill>
                <a:srgbClr val="000000"/>
              </a:solidFill>
              <a:latin typeface="+mn-lt"/>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Principles for a Settlement Discipline Regime (2)</a:t>
            </a:r>
            <a:endParaRPr lang="en-US" dirty="0">
              <a:latin typeface="Arial Black" pitchFamily="34" charset="0"/>
            </a:endParaRPr>
          </a:p>
        </p:txBody>
      </p:sp>
      <p:sp>
        <p:nvSpPr>
          <p:cNvPr id="7" name="Content Placeholder 6"/>
          <p:cNvSpPr>
            <a:spLocks noGrp="1"/>
          </p:cNvSpPr>
          <p:nvPr>
            <p:ph idx="1"/>
          </p:nvPr>
        </p:nvSpPr>
        <p:spPr/>
        <p:txBody>
          <a:bodyPr/>
          <a:lstStyle/>
          <a:p>
            <a:pPr marL="436563" lvl="1" indent="-228600">
              <a:spcBef>
                <a:spcPts val="300"/>
              </a:spcBef>
              <a:defRPr/>
            </a:pPr>
            <a:r>
              <a:rPr lang="en-GB" dirty="0" smtClean="0"/>
              <a:t>The CSDs should provide on a daily basis to their participants detailed, up-to-date information on the status of their failing instructions. </a:t>
            </a:r>
            <a:r>
              <a:rPr lang="en-US" dirty="0" smtClean="0"/>
              <a:t>Actual payments of the fines and the reference price used should be part of the CSD monthly invoice process  and provide sufficient detail to allow the costs to be passed back to the failing seller.</a:t>
            </a:r>
            <a:br>
              <a:rPr lang="en-US" dirty="0" smtClean="0"/>
            </a:br>
            <a:endParaRPr lang="en-US" dirty="0" smtClean="0"/>
          </a:p>
          <a:p>
            <a:pPr marL="436563" lvl="1" indent="-228600">
              <a:spcBef>
                <a:spcPts val="300"/>
              </a:spcBef>
              <a:defRPr/>
            </a:pPr>
            <a:r>
              <a:rPr lang="en-US" dirty="0" smtClean="0"/>
              <a:t>There should be an appeals process.</a:t>
            </a:r>
          </a:p>
          <a:p>
            <a:pPr marL="436563" lvl="1" indent="-228600">
              <a:spcBef>
                <a:spcPts val="300"/>
              </a:spcBef>
              <a:defRPr/>
            </a:pPr>
            <a:endParaRPr lang="en-GB" dirty="0" smtClean="0"/>
          </a:p>
          <a:p>
            <a:pPr marL="436563" lvl="1" indent="-228600">
              <a:spcBef>
                <a:spcPts val="300"/>
              </a:spcBef>
              <a:defRPr/>
            </a:pPr>
            <a:r>
              <a:rPr lang="en-US" dirty="0" smtClean="0"/>
              <a:t>Settlement discipline should be considered for suspension, in conjunction with the relevant competent authorities, over major market events.</a:t>
            </a:r>
            <a:endParaRPr lang="en-GB" dirty="0" smtClean="0"/>
          </a:p>
          <a:p>
            <a:pPr marL="436563" lvl="1" indent="-228600">
              <a:spcBef>
                <a:spcPts val="300"/>
              </a:spcBef>
              <a:defRPr/>
            </a:pPr>
            <a:endParaRPr lang="en-GB" dirty="0" smtClean="0"/>
          </a:p>
          <a:p>
            <a:pPr marL="436563" lvl="1" indent="-228600">
              <a:spcBef>
                <a:spcPts val="300"/>
              </a:spcBef>
              <a:defRPr/>
            </a:pPr>
            <a:r>
              <a:rPr lang="en-GB" dirty="0" smtClean="0"/>
              <a:t>The working group recognises two distinct models when applying penalties. Each market could decide which is most suitable: </a:t>
            </a:r>
          </a:p>
          <a:p>
            <a:pPr marL="893763" lvl="2" indent="-228600">
              <a:spcBef>
                <a:spcPts val="300"/>
              </a:spcBef>
              <a:buClr>
                <a:srgbClr val="7397BC"/>
              </a:buClr>
              <a:defRPr/>
            </a:pPr>
            <a:r>
              <a:rPr lang="en-GB" dirty="0" smtClean="0"/>
              <a:t>A gross model where all parties in the chain are fined by a CSD which then reimburses those parties who are pending receipts and deliveries. </a:t>
            </a:r>
          </a:p>
          <a:p>
            <a:pPr marL="893763" lvl="2" indent="-228600">
              <a:spcBef>
                <a:spcPts val="300"/>
              </a:spcBef>
              <a:buClr>
                <a:srgbClr val="7397BC"/>
              </a:buClr>
              <a:defRPr/>
            </a:pPr>
            <a:r>
              <a:rPr lang="en-GB" dirty="0" smtClean="0"/>
              <a:t>A net model where the failing participant is debited by the CSD and the fine reimbursed to the end aggrieved party.</a:t>
            </a:r>
          </a:p>
          <a:p>
            <a:pPr marL="469900" indent="-228600">
              <a:spcBef>
                <a:spcPts val="300"/>
              </a:spcBef>
              <a:defRPr/>
            </a:pPr>
            <a:endParaRPr lang="en-GB" dirty="0" smtClean="0"/>
          </a:p>
          <a:p>
            <a:pPr marL="85725" lvl="1" indent="0">
              <a:spcBef>
                <a:spcPts val="300"/>
              </a:spcBef>
              <a:buNone/>
              <a:defRPr/>
            </a:pPr>
            <a:r>
              <a:rPr lang="en-GB" b="1" u="sng" dirty="0" smtClean="0"/>
              <a:t>Potential model for Fixed Income transactions (awaiting outcome of ICMA considerations)</a:t>
            </a:r>
            <a:endParaRPr lang="en-GB" i="1" dirty="0" smtClean="0"/>
          </a:p>
          <a:p>
            <a:pPr marL="436563" lvl="1" indent="-228600">
              <a:spcBef>
                <a:spcPts val="300"/>
              </a:spcBef>
              <a:defRPr/>
            </a:pPr>
            <a:r>
              <a:rPr lang="en-GB" i="1" dirty="0" smtClean="0"/>
              <a:t>For US Treasury markets,  there is a voluntary process for fail fines created by The Treasury Market Practices Group (TMPG).</a:t>
            </a:r>
          </a:p>
          <a:p>
            <a:pPr marL="893763" lvl="2" indent="-228600">
              <a:spcBef>
                <a:spcPts val="300"/>
              </a:spcBef>
              <a:buClr>
                <a:srgbClr val="7397BC"/>
              </a:buClr>
              <a:defRPr/>
            </a:pPr>
            <a:r>
              <a:rPr lang="en-GB" i="1" dirty="0" smtClean="0"/>
              <a:t>Fines are calculated using an interest rate driven formula which would need to be calibrated by market.</a:t>
            </a:r>
          </a:p>
          <a:p>
            <a:pPr marL="893763" lvl="2" indent="-228600">
              <a:spcBef>
                <a:spcPts val="300"/>
              </a:spcBef>
              <a:buClr>
                <a:srgbClr val="7397BC"/>
              </a:buClr>
              <a:defRPr/>
            </a:pPr>
            <a:r>
              <a:rPr lang="en-GB" i="1" dirty="0" smtClean="0"/>
              <a:t>A reference interest rate would be required. We could discuss further if ESMA wishes/likes the model</a:t>
            </a:r>
            <a:r>
              <a:rPr lang="en-GB" i="1" dirty="0" smtClean="0">
                <a:solidFill>
                  <a:srgbClr val="FF0000"/>
                </a:solidFill>
              </a:rPr>
              <a:t>.</a:t>
            </a:r>
          </a:p>
          <a:p>
            <a:endParaRPr lang="de-DE" dirty="0"/>
          </a:p>
        </p:txBody>
      </p:sp>
      <p:sp>
        <p:nvSpPr>
          <p:cNvPr id="9" name="TextBox 8"/>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12</a:t>
            </a:r>
            <a:endParaRPr lang="en-US" sz="1000" b="1" dirty="0">
              <a:solidFill>
                <a:srgbClr val="6D6E71"/>
              </a:solidFill>
              <a:latin typeface="Arial"/>
            </a:endParaRPr>
          </a:p>
        </p:txBody>
      </p:sp>
      <p:sp>
        <p:nvSpPr>
          <p:cNvPr id="38" name="Text Box 42"/>
          <p:cNvSpPr txBox="1">
            <a:spLocks noChangeArrowheads="1"/>
          </p:cNvSpPr>
          <p:nvPr/>
        </p:nvSpPr>
        <p:spPr bwMode="auto">
          <a:xfrm>
            <a:off x="1003733" y="5275263"/>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sp>
        <p:nvSpPr>
          <p:cNvPr id="6" name="Rectangle 3"/>
          <p:cNvSpPr txBox="1">
            <a:spLocks noChangeArrowheads="1"/>
          </p:cNvSpPr>
          <p:nvPr>
            <p:custDataLst>
              <p:tags r:id="rId3"/>
            </p:custDataLst>
          </p:nvPr>
        </p:nvSpPr>
        <p:spPr bwMode="gray">
          <a:xfrm>
            <a:off x="914400" y="1143000"/>
            <a:ext cx="8080375" cy="5943600"/>
          </a:xfrm>
          <a:prstGeom prst="rect">
            <a:avLst/>
          </a:prstGeom>
          <a:noFill/>
          <a:ln w="9525">
            <a:noFill/>
            <a:miter lim="800000"/>
            <a:headEnd/>
            <a:tailEnd/>
          </a:ln>
          <a:effectLst/>
        </p:spPr>
        <p:txBody>
          <a:bodyPr vert="horz" wrap="square" lIns="91429" tIns="36572" rIns="36572" bIns="36572" numCol="1" anchor="t" anchorCtr="0" compatLnSpc="1">
            <a:prstTxWarp prst="textNoShape">
              <a:avLst/>
            </a:prstTxWarp>
            <a:noAutofit/>
          </a:bodyPr>
          <a:lstStyle/>
          <a:p>
            <a:endParaRPr lang="en-GB"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endParaRPr lang="en-GB" kern="0" dirty="0" smtClean="0">
              <a:solidFill>
                <a:srgbClr val="000000"/>
              </a:solidFill>
              <a:latin typeface="+mn-lt"/>
            </a:endParaRP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endParaRPr lang="en-GB" kern="0" dirty="0" smtClean="0">
              <a:solidFill>
                <a:srgbClr val="000000"/>
              </a:solidFill>
              <a:latin typeface="+mn-lt"/>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14400" y="1371600"/>
            <a:ext cx="8729663" cy="5711825"/>
            <a:chOff x="234950" y="898525"/>
            <a:chExt cx="8729663" cy="5711825"/>
          </a:xfrm>
        </p:grpSpPr>
        <p:sp>
          <p:nvSpPr>
            <p:cNvPr id="4" name="Line 12"/>
            <p:cNvSpPr>
              <a:spLocks noChangeShapeType="1"/>
            </p:cNvSpPr>
            <p:nvPr/>
          </p:nvSpPr>
          <p:spPr bwMode="auto">
            <a:xfrm>
              <a:off x="909638" y="4614863"/>
              <a:ext cx="0" cy="314325"/>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 name="Line 12"/>
            <p:cNvSpPr>
              <a:spLocks noChangeShapeType="1"/>
            </p:cNvSpPr>
            <p:nvPr/>
          </p:nvSpPr>
          <p:spPr bwMode="auto">
            <a:xfrm>
              <a:off x="2668588" y="1833563"/>
              <a:ext cx="0" cy="317500"/>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 name="Line 12"/>
            <p:cNvSpPr>
              <a:spLocks noChangeShapeType="1"/>
            </p:cNvSpPr>
            <p:nvPr/>
          </p:nvSpPr>
          <p:spPr bwMode="auto">
            <a:xfrm>
              <a:off x="1008063" y="1836738"/>
              <a:ext cx="0" cy="312737"/>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7" name="Line 12"/>
            <p:cNvSpPr>
              <a:spLocks noChangeShapeType="1"/>
            </p:cNvSpPr>
            <p:nvPr/>
          </p:nvSpPr>
          <p:spPr bwMode="auto">
            <a:xfrm>
              <a:off x="6373813" y="2725738"/>
              <a:ext cx="0" cy="325437"/>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8" name="Line 12"/>
            <p:cNvSpPr>
              <a:spLocks noChangeShapeType="1"/>
            </p:cNvSpPr>
            <p:nvPr/>
          </p:nvSpPr>
          <p:spPr bwMode="auto">
            <a:xfrm>
              <a:off x="6386513" y="1830388"/>
              <a:ext cx="0" cy="325437"/>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 name="Line 12"/>
            <p:cNvSpPr>
              <a:spLocks noChangeShapeType="1"/>
            </p:cNvSpPr>
            <p:nvPr/>
          </p:nvSpPr>
          <p:spPr bwMode="auto">
            <a:xfrm>
              <a:off x="8596313" y="5519738"/>
              <a:ext cx="0" cy="350837"/>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 name="Line 12"/>
            <p:cNvSpPr>
              <a:spLocks noChangeShapeType="1"/>
            </p:cNvSpPr>
            <p:nvPr/>
          </p:nvSpPr>
          <p:spPr bwMode="auto">
            <a:xfrm>
              <a:off x="8578850" y="4630738"/>
              <a:ext cx="0" cy="314325"/>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 name="ZoneTexte 1"/>
            <p:cNvSpPr txBox="1">
              <a:spLocks noChangeArrowheads="1"/>
            </p:cNvSpPr>
            <p:nvPr/>
          </p:nvSpPr>
          <p:spPr bwMode="auto">
            <a:xfrm>
              <a:off x="247650" y="898525"/>
              <a:ext cx="2971800" cy="338554"/>
            </a:xfrm>
            <a:prstGeom prst="rect">
              <a:avLst/>
            </a:prstGeom>
            <a:noFill/>
            <a:ln w="9525">
              <a:noFill/>
              <a:miter lim="800000"/>
              <a:headEnd/>
              <a:tailEnd/>
            </a:ln>
          </p:spPr>
          <p:txBody>
            <a:bodyPr wrap="square">
              <a:spAutoFit/>
            </a:bodyPr>
            <a:lstStyle/>
            <a:p>
              <a:pPr algn="l"/>
              <a:r>
                <a:rPr lang="en-GB" sz="1600" dirty="0"/>
                <a:t>Per Settlement Instruction</a:t>
              </a:r>
            </a:p>
          </p:txBody>
        </p:sp>
        <p:sp>
          <p:nvSpPr>
            <p:cNvPr id="12" name="Rectangle 8"/>
            <p:cNvSpPr>
              <a:spLocks noChangeArrowheads="1"/>
            </p:cNvSpPr>
            <p:nvPr/>
          </p:nvSpPr>
          <p:spPr bwMode="auto">
            <a:xfrm>
              <a:off x="328613" y="4935538"/>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A</a:t>
              </a:r>
            </a:p>
          </p:txBody>
        </p:sp>
        <p:sp>
          <p:nvSpPr>
            <p:cNvPr id="13" name="Rectangle 9"/>
            <p:cNvSpPr>
              <a:spLocks noChangeArrowheads="1"/>
            </p:cNvSpPr>
            <p:nvPr/>
          </p:nvSpPr>
          <p:spPr bwMode="auto">
            <a:xfrm>
              <a:off x="2179638" y="4941888"/>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B</a:t>
              </a:r>
            </a:p>
          </p:txBody>
        </p:sp>
        <p:sp>
          <p:nvSpPr>
            <p:cNvPr id="14" name="Rectangle 10"/>
            <p:cNvSpPr>
              <a:spLocks noChangeArrowheads="1"/>
            </p:cNvSpPr>
            <p:nvPr/>
          </p:nvSpPr>
          <p:spPr bwMode="auto">
            <a:xfrm>
              <a:off x="7805738" y="4938713"/>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E</a:t>
              </a:r>
            </a:p>
          </p:txBody>
        </p:sp>
        <p:sp>
          <p:nvSpPr>
            <p:cNvPr id="15" name="Line 12"/>
            <p:cNvSpPr>
              <a:spLocks noChangeShapeType="1"/>
            </p:cNvSpPr>
            <p:nvPr/>
          </p:nvSpPr>
          <p:spPr bwMode="auto">
            <a:xfrm>
              <a:off x="781050" y="4572000"/>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nvGrpSpPr>
            <p:cNvPr id="16" name="Group 16"/>
            <p:cNvGrpSpPr>
              <a:grpSpLocks/>
            </p:cNvGrpSpPr>
            <p:nvPr/>
          </p:nvGrpSpPr>
          <p:grpSpPr bwMode="auto">
            <a:xfrm>
              <a:off x="1223963" y="5018088"/>
              <a:ext cx="952500" cy="409575"/>
              <a:chOff x="744" y="1932"/>
              <a:chExt cx="600" cy="258"/>
            </a:xfrm>
          </p:grpSpPr>
          <p:sp>
            <p:nvSpPr>
              <p:cNvPr id="126" name="Line 17"/>
              <p:cNvSpPr>
                <a:spLocks noChangeShapeType="1"/>
              </p:cNvSpPr>
              <p:nvPr/>
            </p:nvSpPr>
            <p:spPr bwMode="auto">
              <a:xfrm>
                <a:off x="747" y="2004"/>
                <a:ext cx="597"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7" name="Line 18"/>
              <p:cNvSpPr>
                <a:spLocks noChangeShapeType="1"/>
              </p:cNvSpPr>
              <p:nvPr/>
            </p:nvSpPr>
            <p:spPr bwMode="auto">
              <a:xfrm flipH="1">
                <a:off x="744" y="2094"/>
                <a:ext cx="6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8" name="Line 19"/>
              <p:cNvSpPr>
                <a:spLocks noChangeShapeType="1"/>
              </p:cNvSpPr>
              <p:nvPr/>
            </p:nvSpPr>
            <p:spPr bwMode="auto">
              <a:xfrm>
                <a:off x="882"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9" name="Line 20"/>
              <p:cNvSpPr>
                <a:spLocks noChangeShapeType="1"/>
              </p:cNvSpPr>
              <p:nvPr/>
            </p:nvSpPr>
            <p:spPr bwMode="auto">
              <a:xfrm flipH="1">
                <a:off x="912"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17" name="Rectangle 31"/>
            <p:cNvSpPr>
              <a:spLocks noChangeArrowheads="1"/>
            </p:cNvSpPr>
            <p:nvPr/>
          </p:nvSpPr>
          <p:spPr bwMode="auto">
            <a:xfrm>
              <a:off x="5929313" y="4938713"/>
              <a:ext cx="895350" cy="581025"/>
            </a:xfrm>
            <a:prstGeom prst="rect">
              <a:avLst/>
            </a:prstGeom>
            <a:solidFill>
              <a:srgbClr val="FF0000"/>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D</a:t>
              </a:r>
            </a:p>
          </p:txBody>
        </p:sp>
        <p:grpSp>
          <p:nvGrpSpPr>
            <p:cNvPr id="18" name="Group 38"/>
            <p:cNvGrpSpPr>
              <a:grpSpLocks/>
            </p:cNvGrpSpPr>
            <p:nvPr/>
          </p:nvGrpSpPr>
          <p:grpSpPr bwMode="auto">
            <a:xfrm>
              <a:off x="6826250" y="5018088"/>
              <a:ext cx="981075" cy="409575"/>
              <a:chOff x="1909" y="1932"/>
              <a:chExt cx="618" cy="258"/>
            </a:xfrm>
          </p:grpSpPr>
          <p:sp>
            <p:nvSpPr>
              <p:cNvPr id="122"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3"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4"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5"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19" name="Rectangle 9"/>
            <p:cNvSpPr>
              <a:spLocks noChangeArrowheads="1"/>
            </p:cNvSpPr>
            <p:nvPr/>
          </p:nvSpPr>
          <p:spPr bwMode="auto">
            <a:xfrm>
              <a:off x="4051300" y="4949825"/>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C</a:t>
              </a:r>
            </a:p>
          </p:txBody>
        </p:sp>
        <p:grpSp>
          <p:nvGrpSpPr>
            <p:cNvPr id="20" name="Group 38"/>
            <p:cNvGrpSpPr>
              <a:grpSpLocks/>
            </p:cNvGrpSpPr>
            <p:nvPr/>
          </p:nvGrpSpPr>
          <p:grpSpPr bwMode="auto">
            <a:xfrm>
              <a:off x="4946650" y="5026025"/>
              <a:ext cx="981075" cy="409575"/>
              <a:chOff x="1909" y="1932"/>
              <a:chExt cx="618" cy="258"/>
            </a:xfrm>
          </p:grpSpPr>
          <p:sp>
            <p:nvSpPr>
              <p:cNvPr id="118"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9"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0"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21"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grpSp>
          <p:nvGrpSpPr>
            <p:cNvPr id="21" name="Group 38"/>
            <p:cNvGrpSpPr>
              <a:grpSpLocks/>
            </p:cNvGrpSpPr>
            <p:nvPr/>
          </p:nvGrpSpPr>
          <p:grpSpPr bwMode="auto">
            <a:xfrm>
              <a:off x="3071813" y="5033963"/>
              <a:ext cx="981075" cy="409575"/>
              <a:chOff x="1909" y="1932"/>
              <a:chExt cx="618" cy="258"/>
            </a:xfrm>
          </p:grpSpPr>
          <p:sp>
            <p:nvSpPr>
              <p:cNvPr id="114"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5"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6"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7"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22" name="Line 12"/>
            <p:cNvSpPr>
              <a:spLocks noChangeShapeType="1"/>
            </p:cNvSpPr>
            <p:nvPr/>
          </p:nvSpPr>
          <p:spPr bwMode="auto">
            <a:xfrm>
              <a:off x="2628900" y="4572000"/>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23" name="Line 12"/>
            <p:cNvSpPr>
              <a:spLocks noChangeShapeType="1"/>
            </p:cNvSpPr>
            <p:nvPr/>
          </p:nvSpPr>
          <p:spPr bwMode="auto">
            <a:xfrm>
              <a:off x="4495800" y="4572000"/>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24" name="Line 12"/>
            <p:cNvSpPr>
              <a:spLocks noChangeShapeType="1"/>
            </p:cNvSpPr>
            <p:nvPr/>
          </p:nvSpPr>
          <p:spPr bwMode="auto">
            <a:xfrm>
              <a:off x="6356350" y="4572000"/>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25" name="Line 12"/>
            <p:cNvSpPr>
              <a:spLocks noChangeShapeType="1"/>
            </p:cNvSpPr>
            <p:nvPr/>
          </p:nvSpPr>
          <p:spPr bwMode="auto">
            <a:xfrm>
              <a:off x="8261350" y="4572000"/>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26" name="Rectangle 5"/>
            <p:cNvSpPr>
              <a:spLocks noChangeArrowheads="1"/>
            </p:cNvSpPr>
            <p:nvPr/>
          </p:nvSpPr>
          <p:spPr bwMode="auto">
            <a:xfrm>
              <a:off x="2173288" y="424656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X</a:t>
              </a:r>
            </a:p>
          </p:txBody>
        </p:sp>
        <p:sp>
          <p:nvSpPr>
            <p:cNvPr id="27" name="Rectangle 6"/>
            <p:cNvSpPr>
              <a:spLocks noChangeArrowheads="1"/>
            </p:cNvSpPr>
            <p:nvPr/>
          </p:nvSpPr>
          <p:spPr bwMode="auto">
            <a:xfrm>
              <a:off x="7772400" y="424656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Final Buyer</a:t>
              </a:r>
            </a:p>
          </p:txBody>
        </p:sp>
        <p:sp>
          <p:nvSpPr>
            <p:cNvPr id="28" name="Line 7"/>
            <p:cNvSpPr>
              <a:spLocks noChangeShapeType="1"/>
            </p:cNvSpPr>
            <p:nvPr/>
          </p:nvSpPr>
          <p:spPr bwMode="auto">
            <a:xfrm>
              <a:off x="1211263" y="4386263"/>
              <a:ext cx="957262" cy="0"/>
            </a:xfrm>
            <a:prstGeom prst="line">
              <a:avLst/>
            </a:prstGeom>
            <a:noFill/>
            <a:ln w="9525">
              <a:solidFill>
                <a:srgbClr val="000000"/>
              </a:solidFill>
              <a:prstDash val="dashDot"/>
              <a:round/>
              <a:headEnd type="triangle"/>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29" name="Rectangle 27"/>
            <p:cNvSpPr>
              <a:spLocks noChangeArrowheads="1"/>
            </p:cNvSpPr>
            <p:nvPr/>
          </p:nvSpPr>
          <p:spPr bwMode="auto">
            <a:xfrm>
              <a:off x="5856288" y="4243388"/>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Z</a:t>
              </a:r>
            </a:p>
          </p:txBody>
        </p:sp>
        <p:sp>
          <p:nvSpPr>
            <p:cNvPr id="30" name="Line 29"/>
            <p:cNvSpPr>
              <a:spLocks noChangeShapeType="1"/>
            </p:cNvSpPr>
            <p:nvPr/>
          </p:nvSpPr>
          <p:spPr bwMode="auto">
            <a:xfrm>
              <a:off x="3125788" y="4386263"/>
              <a:ext cx="915987" cy="0"/>
            </a:xfrm>
            <a:prstGeom prst="line">
              <a:avLst/>
            </a:prstGeom>
            <a:noFill/>
            <a:ln w="9525">
              <a:solidFill>
                <a:srgbClr val="000000"/>
              </a:solidFill>
              <a:prstDash val="dashDot"/>
              <a:round/>
              <a:headEnd type="triangle"/>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31" name="Line 30"/>
            <p:cNvSpPr>
              <a:spLocks noChangeShapeType="1"/>
            </p:cNvSpPr>
            <p:nvPr/>
          </p:nvSpPr>
          <p:spPr bwMode="auto">
            <a:xfrm>
              <a:off x="4995863" y="4386263"/>
              <a:ext cx="855662"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32" name="Line 43"/>
            <p:cNvSpPr>
              <a:spLocks noChangeShapeType="1"/>
            </p:cNvSpPr>
            <p:nvPr/>
          </p:nvSpPr>
          <p:spPr bwMode="auto">
            <a:xfrm>
              <a:off x="6802438" y="4386263"/>
              <a:ext cx="957262"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33" name="Rectangle 27"/>
            <p:cNvSpPr>
              <a:spLocks noChangeArrowheads="1"/>
            </p:cNvSpPr>
            <p:nvPr/>
          </p:nvSpPr>
          <p:spPr bwMode="auto">
            <a:xfrm>
              <a:off x="4037013" y="4243388"/>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Y</a:t>
              </a:r>
            </a:p>
          </p:txBody>
        </p:sp>
        <p:sp>
          <p:nvSpPr>
            <p:cNvPr id="34" name="Rectangle 4"/>
            <p:cNvSpPr>
              <a:spLocks noChangeArrowheads="1"/>
            </p:cNvSpPr>
            <p:nvPr/>
          </p:nvSpPr>
          <p:spPr bwMode="auto">
            <a:xfrm>
              <a:off x="252413" y="424656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Initial Seller</a:t>
              </a:r>
            </a:p>
          </p:txBody>
        </p:sp>
        <p:sp>
          <p:nvSpPr>
            <p:cNvPr id="35" name="Rectangle 8"/>
            <p:cNvSpPr>
              <a:spLocks noChangeArrowheads="1"/>
            </p:cNvSpPr>
            <p:nvPr/>
          </p:nvSpPr>
          <p:spPr bwMode="auto">
            <a:xfrm>
              <a:off x="428625" y="2149475"/>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A</a:t>
              </a:r>
            </a:p>
          </p:txBody>
        </p:sp>
        <p:sp>
          <p:nvSpPr>
            <p:cNvPr id="36" name="Rectangle 10"/>
            <p:cNvSpPr>
              <a:spLocks noChangeArrowheads="1"/>
            </p:cNvSpPr>
            <p:nvPr/>
          </p:nvSpPr>
          <p:spPr bwMode="auto">
            <a:xfrm>
              <a:off x="7880350" y="2152650"/>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E</a:t>
              </a:r>
            </a:p>
          </p:txBody>
        </p:sp>
        <p:sp>
          <p:nvSpPr>
            <p:cNvPr id="37" name="Line 12"/>
            <p:cNvSpPr>
              <a:spLocks noChangeShapeType="1"/>
            </p:cNvSpPr>
            <p:nvPr/>
          </p:nvSpPr>
          <p:spPr bwMode="auto">
            <a:xfrm>
              <a:off x="836613" y="1787525"/>
              <a:ext cx="1587"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nvGrpSpPr>
            <p:cNvPr id="38" name="Group 16"/>
            <p:cNvGrpSpPr>
              <a:grpSpLocks/>
            </p:cNvGrpSpPr>
            <p:nvPr/>
          </p:nvGrpSpPr>
          <p:grpSpPr bwMode="auto">
            <a:xfrm>
              <a:off x="1314450" y="2232025"/>
              <a:ext cx="952500" cy="409575"/>
              <a:chOff x="744" y="1932"/>
              <a:chExt cx="600" cy="258"/>
            </a:xfrm>
          </p:grpSpPr>
          <p:sp>
            <p:nvSpPr>
              <p:cNvPr id="110" name="Line 17"/>
              <p:cNvSpPr>
                <a:spLocks noChangeShapeType="1"/>
              </p:cNvSpPr>
              <p:nvPr/>
            </p:nvSpPr>
            <p:spPr bwMode="auto">
              <a:xfrm>
                <a:off x="747" y="2004"/>
                <a:ext cx="597"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1" name="Line 18"/>
              <p:cNvSpPr>
                <a:spLocks noChangeShapeType="1"/>
              </p:cNvSpPr>
              <p:nvPr/>
            </p:nvSpPr>
            <p:spPr bwMode="auto">
              <a:xfrm flipH="1">
                <a:off x="744" y="2094"/>
                <a:ext cx="6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2" name="Line 19"/>
              <p:cNvSpPr>
                <a:spLocks noChangeShapeType="1"/>
              </p:cNvSpPr>
              <p:nvPr/>
            </p:nvSpPr>
            <p:spPr bwMode="auto">
              <a:xfrm>
                <a:off x="882"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13" name="Line 20"/>
              <p:cNvSpPr>
                <a:spLocks noChangeShapeType="1"/>
              </p:cNvSpPr>
              <p:nvPr/>
            </p:nvSpPr>
            <p:spPr bwMode="auto">
              <a:xfrm flipH="1">
                <a:off x="912"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39" name="Rectangle 31"/>
            <p:cNvSpPr>
              <a:spLocks noChangeArrowheads="1"/>
            </p:cNvSpPr>
            <p:nvPr/>
          </p:nvSpPr>
          <p:spPr bwMode="auto">
            <a:xfrm>
              <a:off x="5984875" y="2152650"/>
              <a:ext cx="895350" cy="581025"/>
            </a:xfrm>
            <a:prstGeom prst="rect">
              <a:avLst/>
            </a:prstGeom>
            <a:solidFill>
              <a:srgbClr val="FF0000"/>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D</a:t>
              </a:r>
            </a:p>
          </p:txBody>
        </p:sp>
        <p:grpSp>
          <p:nvGrpSpPr>
            <p:cNvPr id="40" name="Group 39"/>
            <p:cNvGrpSpPr>
              <a:grpSpLocks/>
            </p:cNvGrpSpPr>
            <p:nvPr/>
          </p:nvGrpSpPr>
          <p:grpSpPr bwMode="auto">
            <a:xfrm>
              <a:off x="6897688" y="2232025"/>
              <a:ext cx="981075" cy="409575"/>
              <a:chOff x="1909" y="1932"/>
              <a:chExt cx="618" cy="258"/>
            </a:xfrm>
          </p:grpSpPr>
          <p:sp>
            <p:nvSpPr>
              <p:cNvPr id="106"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7"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8"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9"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41" name="Rectangle 9"/>
            <p:cNvSpPr>
              <a:spLocks noChangeArrowheads="1"/>
            </p:cNvSpPr>
            <p:nvPr/>
          </p:nvSpPr>
          <p:spPr bwMode="auto">
            <a:xfrm>
              <a:off x="4097338" y="2165350"/>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C</a:t>
              </a:r>
            </a:p>
          </p:txBody>
        </p:sp>
        <p:grpSp>
          <p:nvGrpSpPr>
            <p:cNvPr id="42" name="Group 38"/>
            <p:cNvGrpSpPr>
              <a:grpSpLocks/>
            </p:cNvGrpSpPr>
            <p:nvPr/>
          </p:nvGrpSpPr>
          <p:grpSpPr bwMode="auto">
            <a:xfrm>
              <a:off x="4992688" y="2241550"/>
              <a:ext cx="981075" cy="409575"/>
              <a:chOff x="1909" y="1932"/>
              <a:chExt cx="618" cy="258"/>
            </a:xfrm>
          </p:grpSpPr>
          <p:sp>
            <p:nvSpPr>
              <p:cNvPr id="102"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3"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4"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5"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grpSp>
          <p:nvGrpSpPr>
            <p:cNvPr id="43" name="Group 38"/>
            <p:cNvGrpSpPr>
              <a:grpSpLocks/>
            </p:cNvGrpSpPr>
            <p:nvPr/>
          </p:nvGrpSpPr>
          <p:grpSpPr bwMode="auto">
            <a:xfrm>
              <a:off x="3155950" y="2249488"/>
              <a:ext cx="981075" cy="409575"/>
              <a:chOff x="1909" y="1932"/>
              <a:chExt cx="618" cy="258"/>
            </a:xfrm>
          </p:grpSpPr>
          <p:sp>
            <p:nvSpPr>
              <p:cNvPr id="98" name="Line 39"/>
              <p:cNvSpPr>
                <a:spLocks noChangeShapeType="1"/>
              </p:cNvSpPr>
              <p:nvPr/>
            </p:nvSpPr>
            <p:spPr bwMode="auto">
              <a:xfrm>
                <a:off x="1912" y="2004"/>
                <a:ext cx="615"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9" name="Line 40"/>
              <p:cNvSpPr>
                <a:spLocks noChangeShapeType="1"/>
              </p:cNvSpPr>
              <p:nvPr/>
            </p:nvSpPr>
            <p:spPr bwMode="auto">
              <a:xfrm flipH="1">
                <a:off x="1909" y="2094"/>
                <a:ext cx="61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0" name="Line 41"/>
              <p:cNvSpPr>
                <a:spLocks noChangeShapeType="1"/>
              </p:cNvSpPr>
              <p:nvPr/>
            </p:nvSpPr>
            <p:spPr bwMode="auto">
              <a:xfrm>
                <a:off x="2008" y="1932"/>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01" name="Line 42"/>
              <p:cNvSpPr>
                <a:spLocks noChangeShapeType="1"/>
              </p:cNvSpPr>
              <p:nvPr/>
            </p:nvSpPr>
            <p:spPr bwMode="auto">
              <a:xfrm flipH="1">
                <a:off x="2038" y="1932"/>
                <a:ext cx="306"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grpSp>
        <p:sp>
          <p:nvSpPr>
            <p:cNvPr id="44" name="Line 12"/>
            <p:cNvSpPr>
              <a:spLocks noChangeShapeType="1"/>
            </p:cNvSpPr>
            <p:nvPr/>
          </p:nvSpPr>
          <p:spPr bwMode="auto">
            <a:xfrm>
              <a:off x="2514600" y="1787525"/>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45" name="Line 12"/>
            <p:cNvSpPr>
              <a:spLocks noChangeShapeType="1"/>
            </p:cNvSpPr>
            <p:nvPr/>
          </p:nvSpPr>
          <p:spPr bwMode="auto">
            <a:xfrm>
              <a:off x="4291013" y="1787525"/>
              <a:ext cx="1587"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46" name="Line 12"/>
            <p:cNvSpPr>
              <a:spLocks noChangeShapeType="1"/>
            </p:cNvSpPr>
            <p:nvPr/>
          </p:nvSpPr>
          <p:spPr bwMode="auto">
            <a:xfrm>
              <a:off x="6211888" y="1787525"/>
              <a:ext cx="1587"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47" name="Line 12"/>
            <p:cNvSpPr>
              <a:spLocks noChangeShapeType="1"/>
            </p:cNvSpPr>
            <p:nvPr/>
          </p:nvSpPr>
          <p:spPr bwMode="auto">
            <a:xfrm>
              <a:off x="8137525" y="1787525"/>
              <a:ext cx="1588" cy="361950"/>
            </a:xfrm>
            <a:prstGeom prst="line">
              <a:avLst/>
            </a:prstGeom>
            <a:noFill/>
            <a:ln w="12700">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48" name="Rectangle 5"/>
            <p:cNvSpPr>
              <a:spLocks noChangeArrowheads="1"/>
            </p:cNvSpPr>
            <p:nvPr/>
          </p:nvSpPr>
          <p:spPr bwMode="auto">
            <a:xfrm>
              <a:off x="2228850"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X</a:t>
              </a:r>
            </a:p>
          </p:txBody>
        </p:sp>
        <p:sp>
          <p:nvSpPr>
            <p:cNvPr id="49" name="Rectangle 6"/>
            <p:cNvSpPr>
              <a:spLocks noChangeArrowheads="1"/>
            </p:cNvSpPr>
            <p:nvPr/>
          </p:nvSpPr>
          <p:spPr bwMode="auto">
            <a:xfrm>
              <a:off x="7827963"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Final Buyer</a:t>
              </a:r>
            </a:p>
          </p:txBody>
        </p:sp>
        <p:sp>
          <p:nvSpPr>
            <p:cNvPr id="50" name="Line 7"/>
            <p:cNvSpPr>
              <a:spLocks noChangeShapeType="1"/>
            </p:cNvSpPr>
            <p:nvPr/>
          </p:nvSpPr>
          <p:spPr bwMode="auto">
            <a:xfrm>
              <a:off x="1266825" y="1601788"/>
              <a:ext cx="957263" cy="0"/>
            </a:xfrm>
            <a:prstGeom prst="line">
              <a:avLst/>
            </a:prstGeom>
            <a:noFill/>
            <a:ln w="9525">
              <a:solidFill>
                <a:srgbClr val="000000"/>
              </a:solidFill>
              <a:prstDash val="dashDot"/>
              <a:round/>
              <a:headEnd type="triangle"/>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1" name="Rectangle 27"/>
            <p:cNvSpPr>
              <a:spLocks noChangeArrowheads="1"/>
            </p:cNvSpPr>
            <p:nvPr/>
          </p:nvSpPr>
          <p:spPr bwMode="auto">
            <a:xfrm>
              <a:off x="5911850"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Z</a:t>
              </a:r>
            </a:p>
          </p:txBody>
        </p:sp>
        <p:sp>
          <p:nvSpPr>
            <p:cNvPr id="52" name="Line 29"/>
            <p:cNvSpPr>
              <a:spLocks noChangeShapeType="1"/>
            </p:cNvSpPr>
            <p:nvPr/>
          </p:nvSpPr>
          <p:spPr bwMode="auto">
            <a:xfrm>
              <a:off x="3181350" y="1601788"/>
              <a:ext cx="915988" cy="0"/>
            </a:xfrm>
            <a:prstGeom prst="line">
              <a:avLst/>
            </a:prstGeom>
            <a:noFill/>
            <a:ln w="9525">
              <a:solidFill>
                <a:srgbClr val="000000"/>
              </a:solidFill>
              <a:prstDash val="dashDot"/>
              <a:round/>
              <a:headEnd type="triangle"/>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3" name="Line 30"/>
            <p:cNvSpPr>
              <a:spLocks noChangeShapeType="1"/>
            </p:cNvSpPr>
            <p:nvPr/>
          </p:nvSpPr>
          <p:spPr bwMode="auto">
            <a:xfrm>
              <a:off x="5051425" y="1601788"/>
              <a:ext cx="8556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4" name="Line 43"/>
            <p:cNvSpPr>
              <a:spLocks noChangeShapeType="1"/>
            </p:cNvSpPr>
            <p:nvPr/>
          </p:nvSpPr>
          <p:spPr bwMode="auto">
            <a:xfrm>
              <a:off x="6858000" y="1601788"/>
              <a:ext cx="9572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5" name="Rectangle 27"/>
            <p:cNvSpPr>
              <a:spLocks noChangeArrowheads="1"/>
            </p:cNvSpPr>
            <p:nvPr/>
          </p:nvSpPr>
          <p:spPr bwMode="auto">
            <a:xfrm>
              <a:off x="4090988"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Y</a:t>
              </a:r>
            </a:p>
          </p:txBody>
        </p:sp>
        <p:sp>
          <p:nvSpPr>
            <p:cNvPr id="56" name="Rectangle 4"/>
            <p:cNvSpPr>
              <a:spLocks noChangeArrowheads="1"/>
            </p:cNvSpPr>
            <p:nvPr/>
          </p:nvSpPr>
          <p:spPr bwMode="auto">
            <a:xfrm>
              <a:off x="307975"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a:solidFill>
                    <a:schemeClr val="bg1"/>
                  </a:solidFill>
                  <a:latin typeface="Arial" charset="0"/>
                  <a:ea typeface="ＭＳ Ｐゴシック" charset="0"/>
                </a:rPr>
                <a:t>Initial Seller</a:t>
              </a:r>
            </a:p>
          </p:txBody>
        </p:sp>
        <p:sp>
          <p:nvSpPr>
            <p:cNvPr id="57" name="Line 12"/>
            <p:cNvSpPr>
              <a:spLocks noChangeShapeType="1"/>
            </p:cNvSpPr>
            <p:nvPr/>
          </p:nvSpPr>
          <p:spPr bwMode="auto">
            <a:xfrm>
              <a:off x="1014413" y="2735263"/>
              <a:ext cx="0" cy="309562"/>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8" name="Line 12"/>
            <p:cNvSpPr>
              <a:spLocks noChangeShapeType="1"/>
            </p:cNvSpPr>
            <p:nvPr/>
          </p:nvSpPr>
          <p:spPr bwMode="auto">
            <a:xfrm>
              <a:off x="2808288" y="2735263"/>
              <a:ext cx="0" cy="322262"/>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59" name="Line 12"/>
            <p:cNvSpPr>
              <a:spLocks noChangeShapeType="1"/>
            </p:cNvSpPr>
            <p:nvPr/>
          </p:nvSpPr>
          <p:spPr bwMode="auto">
            <a:xfrm>
              <a:off x="4433888" y="2725738"/>
              <a:ext cx="0" cy="322262"/>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0" name="Line 12"/>
            <p:cNvSpPr>
              <a:spLocks noChangeShapeType="1"/>
            </p:cNvSpPr>
            <p:nvPr/>
          </p:nvSpPr>
          <p:spPr bwMode="auto">
            <a:xfrm>
              <a:off x="2655888" y="2725738"/>
              <a:ext cx="0" cy="317500"/>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1" name="Line 12"/>
            <p:cNvSpPr>
              <a:spLocks noChangeShapeType="1"/>
            </p:cNvSpPr>
            <p:nvPr/>
          </p:nvSpPr>
          <p:spPr bwMode="auto">
            <a:xfrm>
              <a:off x="4662488" y="2738438"/>
              <a:ext cx="0" cy="300037"/>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2" name="Line 12"/>
            <p:cNvSpPr>
              <a:spLocks noChangeShapeType="1"/>
            </p:cNvSpPr>
            <p:nvPr/>
          </p:nvSpPr>
          <p:spPr bwMode="auto">
            <a:xfrm>
              <a:off x="6567488" y="2735263"/>
              <a:ext cx="0" cy="312737"/>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3" name="Line 12"/>
            <p:cNvSpPr>
              <a:spLocks noChangeShapeType="1"/>
            </p:cNvSpPr>
            <p:nvPr/>
          </p:nvSpPr>
          <p:spPr bwMode="auto">
            <a:xfrm>
              <a:off x="8472488" y="2735263"/>
              <a:ext cx="0" cy="350837"/>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4" name="Line 12"/>
            <p:cNvSpPr>
              <a:spLocks noChangeShapeType="1"/>
            </p:cNvSpPr>
            <p:nvPr/>
          </p:nvSpPr>
          <p:spPr bwMode="auto">
            <a:xfrm>
              <a:off x="8456613" y="1838325"/>
              <a:ext cx="0" cy="312738"/>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65" name="Text Box 23"/>
            <p:cNvSpPr txBox="1">
              <a:spLocks noChangeArrowheads="1"/>
            </p:cNvSpPr>
            <p:nvPr/>
          </p:nvSpPr>
          <p:spPr bwMode="auto">
            <a:xfrm>
              <a:off x="1398588" y="1446213"/>
              <a:ext cx="706437"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66" name="Text Box 23"/>
            <p:cNvSpPr txBox="1">
              <a:spLocks noChangeArrowheads="1"/>
            </p:cNvSpPr>
            <p:nvPr/>
          </p:nvSpPr>
          <p:spPr bwMode="auto">
            <a:xfrm>
              <a:off x="3278188" y="1446213"/>
              <a:ext cx="706437"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67" name="Text Box 23"/>
            <p:cNvSpPr txBox="1">
              <a:spLocks noChangeArrowheads="1"/>
            </p:cNvSpPr>
            <p:nvPr/>
          </p:nvSpPr>
          <p:spPr bwMode="auto">
            <a:xfrm>
              <a:off x="5129213" y="1446213"/>
              <a:ext cx="706437"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68" name="Text Box 23"/>
            <p:cNvSpPr txBox="1">
              <a:spLocks noChangeArrowheads="1"/>
            </p:cNvSpPr>
            <p:nvPr/>
          </p:nvSpPr>
          <p:spPr bwMode="auto">
            <a:xfrm>
              <a:off x="6999288" y="1446213"/>
              <a:ext cx="706437"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69" name="Text Box 23"/>
            <p:cNvSpPr txBox="1">
              <a:spLocks noChangeArrowheads="1"/>
            </p:cNvSpPr>
            <p:nvPr/>
          </p:nvSpPr>
          <p:spPr bwMode="auto">
            <a:xfrm>
              <a:off x="1343025" y="4197350"/>
              <a:ext cx="7064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70" name="Text Box 23"/>
            <p:cNvSpPr txBox="1">
              <a:spLocks noChangeArrowheads="1"/>
            </p:cNvSpPr>
            <p:nvPr/>
          </p:nvSpPr>
          <p:spPr bwMode="auto">
            <a:xfrm>
              <a:off x="3222625" y="4197350"/>
              <a:ext cx="7064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71" name="Text Box 23"/>
            <p:cNvSpPr txBox="1">
              <a:spLocks noChangeArrowheads="1"/>
            </p:cNvSpPr>
            <p:nvPr/>
          </p:nvSpPr>
          <p:spPr bwMode="auto">
            <a:xfrm>
              <a:off x="5073650" y="4197350"/>
              <a:ext cx="7064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72" name="Text Box 23"/>
            <p:cNvSpPr txBox="1">
              <a:spLocks noChangeArrowheads="1"/>
            </p:cNvSpPr>
            <p:nvPr/>
          </p:nvSpPr>
          <p:spPr bwMode="auto">
            <a:xfrm>
              <a:off x="6943725" y="4197350"/>
              <a:ext cx="7064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1000 shares</a:t>
              </a:r>
            </a:p>
          </p:txBody>
        </p:sp>
        <p:sp>
          <p:nvSpPr>
            <p:cNvPr id="73" name="Rectangle 9"/>
            <p:cNvSpPr>
              <a:spLocks noChangeArrowheads="1"/>
            </p:cNvSpPr>
            <p:nvPr/>
          </p:nvSpPr>
          <p:spPr bwMode="auto">
            <a:xfrm>
              <a:off x="2276475" y="2155825"/>
              <a:ext cx="895350" cy="581025"/>
            </a:xfrm>
            <a:prstGeom prst="rect">
              <a:avLst/>
            </a:prstGeom>
            <a:solidFill>
              <a:srgbClr val="E60028"/>
            </a:solidFill>
            <a:ln w="9525">
              <a:solidFill>
                <a:schemeClr val="accent4">
                  <a:lumMod val="75000"/>
                </a:schemeClr>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latin typeface="Arial" charset="0"/>
                  <a:ea typeface="ＭＳ Ｐゴシック" charset="0"/>
                </a:rPr>
                <a:t>B</a:t>
              </a:r>
            </a:p>
          </p:txBody>
        </p:sp>
        <p:sp>
          <p:nvSpPr>
            <p:cNvPr id="74" name="Rectangle 2"/>
            <p:cNvSpPr>
              <a:spLocks noChangeArrowheads="1"/>
            </p:cNvSpPr>
            <p:nvPr/>
          </p:nvSpPr>
          <p:spPr bwMode="auto">
            <a:xfrm>
              <a:off x="242888" y="5816600"/>
              <a:ext cx="8667750" cy="271463"/>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75" name="Rectangle 2"/>
            <p:cNvSpPr>
              <a:spLocks noChangeArrowheads="1"/>
            </p:cNvSpPr>
            <p:nvPr/>
          </p:nvSpPr>
          <p:spPr bwMode="auto">
            <a:xfrm>
              <a:off x="296863" y="3048000"/>
              <a:ext cx="8667750" cy="288925"/>
            </a:xfrm>
            <a:prstGeom prst="rect">
              <a:avLst/>
            </a:prstGeom>
            <a:solidFill>
              <a:srgbClr val="DDDDDD"/>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76" name="Line 12"/>
            <p:cNvSpPr>
              <a:spLocks noChangeShapeType="1"/>
            </p:cNvSpPr>
            <p:nvPr/>
          </p:nvSpPr>
          <p:spPr bwMode="auto">
            <a:xfrm>
              <a:off x="900113" y="5511800"/>
              <a:ext cx="0" cy="309563"/>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77" name="Text Box 23"/>
            <p:cNvSpPr txBox="1">
              <a:spLocks noChangeArrowheads="1"/>
            </p:cNvSpPr>
            <p:nvPr/>
          </p:nvSpPr>
          <p:spPr bwMode="auto">
            <a:xfrm>
              <a:off x="1935163" y="5849938"/>
              <a:ext cx="1301750"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NP = -1000+1000+0=0</a:t>
              </a:r>
            </a:p>
          </p:txBody>
        </p:sp>
        <p:sp>
          <p:nvSpPr>
            <p:cNvPr id="78" name="Text Box 23"/>
            <p:cNvSpPr txBox="1">
              <a:spLocks noChangeArrowheads="1"/>
            </p:cNvSpPr>
            <p:nvPr/>
          </p:nvSpPr>
          <p:spPr bwMode="auto">
            <a:xfrm>
              <a:off x="4005263" y="5849938"/>
              <a:ext cx="1301750"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NP = -1000+1000+0=0</a:t>
              </a:r>
            </a:p>
          </p:txBody>
        </p:sp>
        <p:sp>
          <p:nvSpPr>
            <p:cNvPr id="79" name="Text Box 23"/>
            <p:cNvSpPr txBox="1">
              <a:spLocks noChangeArrowheads="1"/>
            </p:cNvSpPr>
            <p:nvPr/>
          </p:nvSpPr>
          <p:spPr bwMode="auto">
            <a:xfrm>
              <a:off x="5697538" y="5849938"/>
              <a:ext cx="1301750"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latin typeface="Arial" charset="0"/>
                  <a:ea typeface="ＭＳ Ｐゴシック" charset="0"/>
                </a:rPr>
                <a:t>NP = -1000+1000+0=0</a:t>
              </a:r>
            </a:p>
          </p:txBody>
        </p:sp>
        <p:sp>
          <p:nvSpPr>
            <p:cNvPr id="80" name="Text Box 23"/>
            <p:cNvSpPr txBox="1">
              <a:spLocks noChangeArrowheads="1"/>
            </p:cNvSpPr>
            <p:nvPr/>
          </p:nvSpPr>
          <p:spPr bwMode="auto">
            <a:xfrm>
              <a:off x="7597775" y="5849938"/>
              <a:ext cx="1254125" cy="307975"/>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rgbClr val="0000FF"/>
                  </a:solidFill>
                  <a:latin typeface="Arial" charset="0"/>
                  <a:ea typeface="ＭＳ Ｐゴシック" charset="0"/>
                </a:rPr>
                <a:t>Indirect</a:t>
              </a:r>
              <a:r>
                <a:rPr lang="en-GB" sz="1000" dirty="0">
                  <a:latin typeface="Arial" charset="0"/>
                  <a:ea typeface="ＭＳ Ｐゴシック" charset="0"/>
                </a:rPr>
                <a:t> </a:t>
              </a:r>
              <a:r>
                <a:rPr lang="en-GB" sz="1000" dirty="0">
                  <a:solidFill>
                    <a:srgbClr val="0000FF"/>
                  </a:solidFill>
                  <a:latin typeface="Arial" charset="0"/>
                  <a:ea typeface="ＭＳ Ｐゴシック" charset="0"/>
                </a:rPr>
                <a:t>compensation</a:t>
              </a:r>
            </a:p>
            <a:p>
              <a:pPr>
                <a:defRPr/>
              </a:pPr>
              <a:endParaRPr lang="en-GB" sz="1000" dirty="0">
                <a:latin typeface="Arial" charset="0"/>
                <a:ea typeface="ＭＳ Ｐゴシック" charset="0"/>
              </a:endParaRPr>
            </a:p>
          </p:txBody>
        </p:sp>
        <p:sp>
          <p:nvSpPr>
            <p:cNvPr id="81" name="Text Box 23"/>
            <p:cNvSpPr txBox="1">
              <a:spLocks noChangeArrowheads="1"/>
            </p:cNvSpPr>
            <p:nvPr/>
          </p:nvSpPr>
          <p:spPr bwMode="auto">
            <a:xfrm>
              <a:off x="647700" y="5849938"/>
              <a:ext cx="650875" cy="15398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rgbClr val="FF0000"/>
                  </a:solidFill>
                  <a:latin typeface="Arial" charset="0"/>
                  <a:ea typeface="ＭＳ Ｐゴシック" charset="0"/>
                </a:rPr>
                <a:t>NP = -1000</a:t>
              </a:r>
            </a:p>
          </p:txBody>
        </p:sp>
        <p:sp>
          <p:nvSpPr>
            <p:cNvPr id="82" name="Text Box 23"/>
            <p:cNvSpPr txBox="1">
              <a:spLocks noChangeArrowheads="1"/>
            </p:cNvSpPr>
            <p:nvPr/>
          </p:nvSpPr>
          <p:spPr bwMode="auto">
            <a:xfrm>
              <a:off x="2365375" y="3121025"/>
              <a:ext cx="7953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chemeClr val="tx1"/>
                  </a:solidFill>
                  <a:latin typeface="Arial" charset="0"/>
                  <a:ea typeface="ＭＳ Ｐゴシック" charset="0"/>
                </a:rPr>
                <a:t>-1000   </a:t>
              </a:r>
              <a:r>
                <a:rPr lang="en-GB" sz="1000" dirty="0">
                  <a:solidFill>
                    <a:srgbClr val="0000FF"/>
                  </a:solidFill>
                  <a:latin typeface="Arial" charset="0"/>
                  <a:ea typeface="ＭＳ Ｐゴシック" charset="0"/>
                </a:rPr>
                <a:t>+1000</a:t>
              </a:r>
            </a:p>
          </p:txBody>
        </p:sp>
        <p:sp>
          <p:nvSpPr>
            <p:cNvPr id="83" name="Text Box 23"/>
            <p:cNvSpPr txBox="1">
              <a:spLocks noChangeArrowheads="1"/>
            </p:cNvSpPr>
            <p:nvPr/>
          </p:nvSpPr>
          <p:spPr bwMode="auto">
            <a:xfrm>
              <a:off x="8221663" y="3121025"/>
              <a:ext cx="360362"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rgbClr val="0000FF"/>
                  </a:solidFill>
                  <a:latin typeface="Arial" charset="0"/>
                  <a:ea typeface="ＭＳ Ｐゴシック" charset="0"/>
                </a:rPr>
                <a:t>+1000</a:t>
              </a:r>
            </a:p>
          </p:txBody>
        </p:sp>
        <p:sp>
          <p:nvSpPr>
            <p:cNvPr id="84" name="Text Box 23"/>
            <p:cNvSpPr txBox="1">
              <a:spLocks noChangeArrowheads="1"/>
            </p:cNvSpPr>
            <p:nvPr/>
          </p:nvSpPr>
          <p:spPr bwMode="auto">
            <a:xfrm>
              <a:off x="723900" y="3121025"/>
              <a:ext cx="328613"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rgbClr val="FF0000"/>
                  </a:solidFill>
                  <a:latin typeface="Arial" charset="0"/>
                  <a:ea typeface="ＭＳ Ｐゴシック" charset="0"/>
                </a:rPr>
                <a:t>-1000</a:t>
              </a:r>
            </a:p>
          </p:txBody>
        </p:sp>
        <p:sp>
          <p:nvSpPr>
            <p:cNvPr id="85" name="Text Box 23"/>
            <p:cNvSpPr txBox="1">
              <a:spLocks noChangeArrowheads="1"/>
            </p:cNvSpPr>
            <p:nvPr/>
          </p:nvSpPr>
          <p:spPr bwMode="auto">
            <a:xfrm>
              <a:off x="4165600" y="3121025"/>
              <a:ext cx="7953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chemeClr val="tx1"/>
                  </a:solidFill>
                  <a:latin typeface="Arial" charset="0"/>
                  <a:ea typeface="ＭＳ Ｐゴシック" charset="0"/>
                </a:rPr>
                <a:t>-1000   </a:t>
              </a:r>
              <a:r>
                <a:rPr lang="en-GB" sz="1000" dirty="0">
                  <a:solidFill>
                    <a:srgbClr val="0000FF"/>
                  </a:solidFill>
                  <a:latin typeface="Arial" charset="0"/>
                  <a:ea typeface="ＭＳ Ｐゴシック" charset="0"/>
                </a:rPr>
                <a:t>+1000</a:t>
              </a:r>
            </a:p>
          </p:txBody>
        </p:sp>
        <p:sp>
          <p:nvSpPr>
            <p:cNvPr id="86" name="Text Box 23"/>
            <p:cNvSpPr txBox="1">
              <a:spLocks noChangeArrowheads="1"/>
            </p:cNvSpPr>
            <p:nvPr/>
          </p:nvSpPr>
          <p:spPr bwMode="auto">
            <a:xfrm>
              <a:off x="6108700" y="3121025"/>
              <a:ext cx="795338" cy="1539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chemeClr val="tx1"/>
                  </a:solidFill>
                  <a:latin typeface="Arial" charset="0"/>
                  <a:ea typeface="ＭＳ Ｐゴシック" charset="0"/>
                </a:rPr>
                <a:t>-1000   </a:t>
              </a:r>
              <a:r>
                <a:rPr lang="en-GB" sz="1000" dirty="0">
                  <a:solidFill>
                    <a:srgbClr val="0000FF"/>
                  </a:solidFill>
                  <a:latin typeface="Arial" charset="0"/>
                  <a:ea typeface="ＭＳ Ｐゴシック" charset="0"/>
                </a:rPr>
                <a:t>+1000</a:t>
              </a:r>
            </a:p>
          </p:txBody>
        </p:sp>
        <p:sp>
          <p:nvSpPr>
            <p:cNvPr id="87" name="Text Box 42"/>
            <p:cNvSpPr txBox="1">
              <a:spLocks noChangeArrowheads="1"/>
            </p:cNvSpPr>
            <p:nvPr/>
          </p:nvSpPr>
          <p:spPr bwMode="auto">
            <a:xfrm>
              <a:off x="290513" y="3141663"/>
              <a:ext cx="361950" cy="18573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200" b="1" i="1" dirty="0">
                  <a:latin typeface="Arial" charset="0"/>
                  <a:ea typeface="ＭＳ Ｐゴシック" charset="0"/>
                </a:rPr>
                <a:t>CSD</a:t>
              </a:r>
            </a:p>
          </p:txBody>
        </p:sp>
        <p:sp>
          <p:nvSpPr>
            <p:cNvPr id="88" name="Text Box 42"/>
            <p:cNvSpPr txBox="1">
              <a:spLocks noChangeArrowheads="1"/>
            </p:cNvSpPr>
            <p:nvPr/>
          </p:nvSpPr>
          <p:spPr bwMode="auto">
            <a:xfrm>
              <a:off x="234950" y="5897563"/>
              <a:ext cx="363538" cy="184150"/>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200" b="1" i="1" dirty="0">
                  <a:latin typeface="Arial" charset="0"/>
                  <a:ea typeface="ＭＳ Ｐゴシック" charset="0"/>
                </a:rPr>
                <a:t>CSD</a:t>
              </a:r>
            </a:p>
          </p:txBody>
        </p:sp>
        <p:sp>
          <p:nvSpPr>
            <p:cNvPr id="89" name="Line 12"/>
            <p:cNvSpPr>
              <a:spLocks noChangeShapeType="1"/>
            </p:cNvSpPr>
            <p:nvPr/>
          </p:nvSpPr>
          <p:spPr bwMode="auto">
            <a:xfrm>
              <a:off x="2820988" y="1846263"/>
              <a:ext cx="0" cy="322262"/>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0" name="Line 12"/>
            <p:cNvSpPr>
              <a:spLocks noChangeShapeType="1"/>
            </p:cNvSpPr>
            <p:nvPr/>
          </p:nvSpPr>
          <p:spPr bwMode="auto">
            <a:xfrm>
              <a:off x="4446588" y="1838325"/>
              <a:ext cx="0" cy="322263"/>
            </a:xfrm>
            <a:prstGeom prst="line">
              <a:avLst/>
            </a:prstGeom>
            <a:noFill/>
            <a:ln w="12700">
              <a:solidFill>
                <a:srgbClr val="FF0000"/>
              </a:solidFill>
              <a:prstDash val="solid"/>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1" name="Line 12"/>
            <p:cNvSpPr>
              <a:spLocks noChangeShapeType="1"/>
            </p:cNvSpPr>
            <p:nvPr/>
          </p:nvSpPr>
          <p:spPr bwMode="auto">
            <a:xfrm>
              <a:off x="4675188" y="1846263"/>
              <a:ext cx="0" cy="300037"/>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2" name="Line 12"/>
            <p:cNvSpPr>
              <a:spLocks noChangeShapeType="1"/>
            </p:cNvSpPr>
            <p:nvPr/>
          </p:nvSpPr>
          <p:spPr bwMode="auto">
            <a:xfrm>
              <a:off x="6580188" y="1838325"/>
              <a:ext cx="0" cy="312738"/>
            </a:xfrm>
            <a:prstGeom prst="line">
              <a:avLst/>
            </a:prstGeom>
            <a:noFill/>
            <a:ln w="12700">
              <a:solidFill>
                <a:srgbClr val="0000FF"/>
              </a:solidFill>
              <a:prstDash val="solid"/>
              <a:round/>
              <a:headEnd type="triangle"/>
              <a:tailEnd type="non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93" name="Rectangle 125"/>
            <p:cNvSpPr>
              <a:spLocks noChangeArrowheads="1"/>
            </p:cNvSpPr>
            <p:nvPr/>
          </p:nvSpPr>
          <p:spPr bwMode="auto">
            <a:xfrm>
              <a:off x="5238750" y="6305550"/>
              <a:ext cx="3619500" cy="304800"/>
            </a:xfrm>
            <a:prstGeom prst="rect">
              <a:avLst/>
            </a:prstGeom>
            <a:noFill/>
            <a:ln w="9525" algn="ctr">
              <a:solidFill>
                <a:srgbClr val="000000"/>
              </a:solidFill>
              <a:miter lim="800000"/>
              <a:headEnd/>
              <a:tailEnd/>
            </a:ln>
            <a:effectLst/>
          </p:spPr>
          <p:txBody>
            <a:bodyPr wrap="none" lIns="0" tIns="0" rIns="0" bIns="0" anchor="ctr"/>
            <a:lstStyle/>
            <a:p>
              <a:endParaRPr lang="en-US" dirty="0"/>
            </a:p>
          </p:txBody>
        </p:sp>
        <p:sp>
          <p:nvSpPr>
            <p:cNvPr id="94" name="Line 126"/>
            <p:cNvSpPr>
              <a:spLocks noChangeShapeType="1"/>
            </p:cNvSpPr>
            <p:nvPr/>
          </p:nvSpPr>
          <p:spPr bwMode="auto">
            <a:xfrm>
              <a:off x="5534025" y="6419850"/>
              <a:ext cx="371475" cy="0"/>
            </a:xfrm>
            <a:prstGeom prst="line">
              <a:avLst/>
            </a:prstGeom>
            <a:noFill/>
            <a:ln w="9525">
              <a:solidFill>
                <a:schemeClr val="tx1"/>
              </a:solidFill>
              <a:round/>
              <a:headEnd/>
              <a:tailEnd type="triangle" w="med" len="med"/>
            </a:ln>
            <a:effectLst/>
          </p:spPr>
          <p:txBody>
            <a:bodyPr wrap="none" lIns="0" tIns="0" rIns="0" bIns="0" anchor="ctr"/>
            <a:lstStyle/>
            <a:p>
              <a:endParaRPr lang="en-GB" dirty="0"/>
            </a:p>
          </p:txBody>
        </p:sp>
        <p:sp>
          <p:nvSpPr>
            <p:cNvPr id="95" name="Line 127"/>
            <p:cNvSpPr>
              <a:spLocks noChangeShapeType="1"/>
            </p:cNvSpPr>
            <p:nvPr/>
          </p:nvSpPr>
          <p:spPr bwMode="auto">
            <a:xfrm>
              <a:off x="7905750" y="6419850"/>
              <a:ext cx="428625" cy="0"/>
            </a:xfrm>
            <a:prstGeom prst="line">
              <a:avLst/>
            </a:prstGeom>
            <a:noFill/>
            <a:ln w="9525">
              <a:solidFill>
                <a:srgbClr val="0000FF"/>
              </a:solidFill>
              <a:round/>
              <a:headEnd/>
              <a:tailEnd type="triangle" w="med" len="med"/>
            </a:ln>
            <a:effectLst/>
          </p:spPr>
          <p:txBody>
            <a:bodyPr wrap="none" lIns="0" tIns="0" rIns="0" bIns="0" anchor="ctr"/>
            <a:lstStyle/>
            <a:p>
              <a:endParaRPr lang="en-GB" dirty="0"/>
            </a:p>
          </p:txBody>
        </p:sp>
        <p:sp>
          <p:nvSpPr>
            <p:cNvPr id="96" name="Text Box 23"/>
            <p:cNvSpPr txBox="1">
              <a:spLocks noChangeArrowheads="1"/>
            </p:cNvSpPr>
            <p:nvPr/>
          </p:nvSpPr>
          <p:spPr bwMode="auto">
            <a:xfrm>
              <a:off x="5375275" y="6451600"/>
              <a:ext cx="728663" cy="12223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GB" sz="800" dirty="0">
                  <a:solidFill>
                    <a:schemeClr val="tx1"/>
                  </a:solidFill>
                </a:rPr>
                <a:t>Fines to be paid</a:t>
              </a:r>
            </a:p>
          </p:txBody>
        </p:sp>
        <p:sp>
          <p:nvSpPr>
            <p:cNvPr id="97" name="Text Box 23"/>
            <p:cNvSpPr txBox="1">
              <a:spLocks noChangeArrowheads="1"/>
            </p:cNvSpPr>
            <p:nvPr/>
          </p:nvSpPr>
          <p:spPr bwMode="auto">
            <a:xfrm>
              <a:off x="6915150" y="6451600"/>
              <a:ext cx="1779588" cy="12223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GB" sz="800" dirty="0">
                  <a:solidFill>
                    <a:srgbClr val="0000FF"/>
                  </a:solidFill>
                </a:rPr>
                <a:t>Indemnity/compensation to be received</a:t>
              </a:r>
            </a:p>
          </p:txBody>
        </p:sp>
      </p:grpSp>
      <p:sp>
        <p:nvSpPr>
          <p:cNvPr id="131" name="Rectangle 130"/>
          <p:cNvSpPr/>
          <p:nvPr/>
        </p:nvSpPr>
        <p:spPr>
          <a:xfrm>
            <a:off x="1066800" y="4114800"/>
            <a:ext cx="8534400" cy="918200"/>
          </a:xfrm>
          <a:prstGeom prst="rect">
            <a:avLst/>
          </a:prstGeom>
        </p:spPr>
        <p:txBody>
          <a:bodyPr wrap="square">
            <a:spAutoFit/>
          </a:bodyPr>
          <a:lstStyle/>
          <a:p>
            <a:r>
              <a:rPr lang="en-GB" sz="1600" dirty="0" smtClean="0"/>
              <a:t>Net position = - failing deliveries + failing receipts + position on the participant account </a:t>
            </a:r>
            <a:r>
              <a:rPr lang="en-GB" sz="1600" baseline="30000" dirty="0" smtClean="0"/>
              <a:t>(*)</a:t>
            </a:r>
            <a:endParaRPr lang="en-GB" sz="1600" dirty="0" smtClean="0"/>
          </a:p>
          <a:p>
            <a:r>
              <a:rPr lang="en-GB" dirty="0" smtClean="0"/>
              <a:t>(*) position to be taken into account only if the participant doesn’t put any of its instructions On Hold</a:t>
            </a:r>
          </a:p>
          <a:p>
            <a:endParaRPr lang="en-GB" sz="1600" baseline="30000" dirty="0" smtClean="0">
              <a:solidFill>
                <a:srgbClr val="FF6600"/>
              </a:solidFill>
            </a:endParaRPr>
          </a:p>
          <a:p>
            <a:endParaRPr lang="en-GB" sz="1600" dirty="0"/>
          </a:p>
        </p:txBody>
      </p:sp>
      <p:grpSp>
        <p:nvGrpSpPr>
          <p:cNvPr id="132" name="Grouper 17"/>
          <p:cNvGrpSpPr>
            <a:grpSpLocks/>
          </p:cNvGrpSpPr>
          <p:nvPr/>
        </p:nvGrpSpPr>
        <p:grpSpPr bwMode="auto">
          <a:xfrm>
            <a:off x="3711575" y="6761202"/>
            <a:ext cx="1012825" cy="557212"/>
            <a:chOff x="7620972" y="5462058"/>
            <a:chExt cx="1013098" cy="557113"/>
          </a:xfrm>
        </p:grpSpPr>
        <p:grpSp>
          <p:nvGrpSpPr>
            <p:cNvPr id="133" name="Group 51"/>
            <p:cNvGrpSpPr>
              <a:grpSpLocks/>
            </p:cNvGrpSpPr>
            <p:nvPr/>
          </p:nvGrpSpPr>
          <p:grpSpPr bwMode="auto">
            <a:xfrm>
              <a:off x="7787273" y="5462058"/>
              <a:ext cx="600075" cy="333375"/>
              <a:chOff x="1608" y="1776"/>
              <a:chExt cx="810" cy="258"/>
            </a:xfrm>
          </p:grpSpPr>
          <p:sp>
            <p:nvSpPr>
              <p:cNvPr id="135" name="Line 31"/>
              <p:cNvSpPr>
                <a:spLocks noChangeShapeType="1"/>
              </p:cNvSpPr>
              <p:nvPr/>
            </p:nvSpPr>
            <p:spPr bwMode="auto">
              <a:xfrm>
                <a:off x="1609" y="1848"/>
                <a:ext cx="81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latin typeface="Arial" charset="0"/>
                  <a:ea typeface="ＭＳ Ｐゴシック" charset="0"/>
                </a:endParaRPr>
              </a:p>
            </p:txBody>
          </p:sp>
          <p:sp>
            <p:nvSpPr>
              <p:cNvPr id="136" name="Line 32"/>
              <p:cNvSpPr>
                <a:spLocks noChangeShapeType="1"/>
              </p:cNvSpPr>
              <p:nvPr/>
            </p:nvSpPr>
            <p:spPr bwMode="auto">
              <a:xfrm flipH="1">
                <a:off x="1609" y="1938"/>
                <a:ext cx="80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latin typeface="Arial" charset="0"/>
                  <a:ea typeface="ＭＳ Ｐゴシック" charset="0"/>
                </a:endParaRPr>
              </a:p>
            </p:txBody>
          </p:sp>
          <p:sp>
            <p:nvSpPr>
              <p:cNvPr id="137" name="Line 38"/>
              <p:cNvSpPr>
                <a:spLocks noChangeShapeType="1"/>
              </p:cNvSpPr>
              <p:nvPr/>
            </p:nvSpPr>
            <p:spPr bwMode="auto">
              <a:xfrm>
                <a:off x="1746" y="1776"/>
                <a:ext cx="390" cy="252"/>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latin typeface="Arial" charset="0"/>
                  <a:ea typeface="ＭＳ Ｐゴシック" charset="0"/>
                </a:endParaRPr>
              </a:p>
            </p:txBody>
          </p:sp>
          <p:sp>
            <p:nvSpPr>
              <p:cNvPr id="138" name="Line 39"/>
              <p:cNvSpPr>
                <a:spLocks noChangeShapeType="1"/>
              </p:cNvSpPr>
              <p:nvPr/>
            </p:nvSpPr>
            <p:spPr bwMode="auto">
              <a:xfrm flipH="1">
                <a:off x="1776" y="1776"/>
                <a:ext cx="307" cy="258"/>
              </a:xfrm>
              <a:prstGeom prst="line">
                <a:avLst/>
              </a:prstGeom>
              <a:noFill/>
              <a:ln w="9525">
                <a:solidFill>
                  <a:srgbClr val="0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latin typeface="Arial" charset="0"/>
                  <a:ea typeface="ＭＳ Ｐゴシック" charset="0"/>
                </a:endParaRPr>
              </a:p>
            </p:txBody>
          </p:sp>
        </p:grpSp>
        <p:sp>
          <p:nvSpPr>
            <p:cNvPr id="134" name="Text Box 52"/>
            <p:cNvSpPr txBox="1">
              <a:spLocks noChangeArrowheads="1"/>
            </p:cNvSpPr>
            <p:nvPr/>
          </p:nvSpPr>
          <p:spPr bwMode="auto">
            <a:xfrm>
              <a:off x="7620972" y="5865211"/>
              <a:ext cx="1013098" cy="153960"/>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fr-FR" sz="1000" dirty="0">
                  <a:solidFill>
                    <a:srgbClr val="5F5F5F"/>
                  </a:solidFill>
                  <a:latin typeface="Arial" charset="0"/>
                  <a:ea typeface="ＭＳ Ｐゴシック" charset="0"/>
                </a:rPr>
                <a:t>Failing settlement</a:t>
              </a:r>
            </a:p>
          </p:txBody>
        </p:sp>
      </p:grpSp>
      <p:grpSp>
        <p:nvGrpSpPr>
          <p:cNvPr id="145" name="Group 144"/>
          <p:cNvGrpSpPr/>
          <p:nvPr/>
        </p:nvGrpSpPr>
        <p:grpSpPr>
          <a:xfrm>
            <a:off x="2263775" y="6761202"/>
            <a:ext cx="1295400" cy="630198"/>
            <a:chOff x="6019800" y="6934200"/>
            <a:chExt cx="1295400" cy="630198"/>
          </a:xfrm>
        </p:grpSpPr>
        <p:sp>
          <p:nvSpPr>
            <p:cNvPr id="140" name="Line 49"/>
            <p:cNvSpPr>
              <a:spLocks noChangeShapeType="1"/>
            </p:cNvSpPr>
            <p:nvPr/>
          </p:nvSpPr>
          <p:spPr bwMode="auto">
            <a:xfrm>
              <a:off x="6248400" y="6934200"/>
              <a:ext cx="711200" cy="6350"/>
            </a:xfrm>
            <a:prstGeom prst="line">
              <a:avLst/>
            </a:prstGeom>
            <a:noFill/>
            <a:ln w="9525">
              <a:solidFill>
                <a:srgbClr val="000000"/>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41" name="Rectangle 140"/>
            <p:cNvSpPr/>
            <p:nvPr/>
          </p:nvSpPr>
          <p:spPr>
            <a:xfrm>
              <a:off x="6019800" y="7010400"/>
              <a:ext cx="1295400" cy="553998"/>
            </a:xfrm>
            <a:prstGeom prst="rect">
              <a:avLst/>
            </a:prstGeom>
          </p:spPr>
          <p:txBody>
            <a:bodyPr wrap="square">
              <a:spAutoFit/>
            </a:bodyPr>
            <a:lstStyle/>
            <a:p>
              <a:pPr>
                <a:defRPr/>
              </a:pPr>
              <a:r>
                <a:rPr lang="en-GB" sz="1000" dirty="0" smtClean="0">
                  <a:solidFill>
                    <a:srgbClr val="5F5F5F"/>
                  </a:solidFill>
                  <a:ea typeface="ＭＳ Ｐゴシック" charset="0"/>
                </a:rPr>
                <a:t>Instruction sent to </a:t>
              </a:r>
            </a:p>
            <a:p>
              <a:pPr>
                <a:defRPr/>
              </a:pPr>
              <a:r>
                <a:rPr lang="en-GB" sz="1000" dirty="0" smtClean="0">
                  <a:solidFill>
                    <a:srgbClr val="5F5F5F"/>
                  </a:solidFill>
                  <a:ea typeface="ＭＳ Ｐゴシック" charset="0"/>
                </a:rPr>
                <a:t>the participant to </a:t>
              </a:r>
            </a:p>
            <a:p>
              <a:pPr>
                <a:defRPr/>
              </a:pPr>
              <a:r>
                <a:rPr lang="en-GB" sz="1000" dirty="0" smtClean="0">
                  <a:solidFill>
                    <a:srgbClr val="5F5F5F"/>
                  </a:solidFill>
                  <a:ea typeface="ＭＳ Ｐゴシック" charset="0"/>
                </a:rPr>
                <a:t>receive/deliver</a:t>
              </a:r>
              <a:endParaRPr lang="en-GB" sz="1000" dirty="0">
                <a:solidFill>
                  <a:srgbClr val="5F5F5F"/>
                </a:solidFill>
                <a:ea typeface="ＭＳ Ｐゴシック" charset="0"/>
              </a:endParaRPr>
            </a:p>
          </p:txBody>
        </p:sp>
      </p:grpSp>
      <p:grpSp>
        <p:nvGrpSpPr>
          <p:cNvPr id="142" name="Grouper 1"/>
          <p:cNvGrpSpPr>
            <a:grpSpLocks/>
          </p:cNvGrpSpPr>
          <p:nvPr/>
        </p:nvGrpSpPr>
        <p:grpSpPr bwMode="auto">
          <a:xfrm>
            <a:off x="1273175" y="6837402"/>
            <a:ext cx="762000" cy="182562"/>
            <a:chOff x="6322784" y="5023908"/>
            <a:chExt cx="762749" cy="182463"/>
          </a:xfrm>
        </p:grpSpPr>
        <p:sp>
          <p:nvSpPr>
            <p:cNvPr id="143" name="Line 47"/>
            <p:cNvSpPr>
              <a:spLocks noChangeShapeType="1"/>
            </p:cNvSpPr>
            <p:nvPr/>
          </p:nvSpPr>
          <p:spPr bwMode="auto">
            <a:xfrm>
              <a:off x="6332318" y="5023908"/>
              <a:ext cx="753215" cy="0"/>
            </a:xfrm>
            <a:prstGeom prst="line">
              <a:avLst/>
            </a:prstGeom>
            <a:noFill/>
            <a:ln w="9525">
              <a:solidFill>
                <a:srgbClr val="000000"/>
              </a:solidFill>
              <a:prstDash val="dashDot"/>
              <a:round/>
              <a:headEn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en-GB" dirty="0">
                <a:latin typeface="Arial" charset="0"/>
                <a:ea typeface="ＭＳ Ｐゴシック" charset="0"/>
              </a:endParaRPr>
            </a:p>
          </p:txBody>
        </p:sp>
        <p:sp>
          <p:nvSpPr>
            <p:cNvPr id="144" name="Text Box 48"/>
            <p:cNvSpPr txBox="1">
              <a:spLocks noChangeArrowheads="1"/>
            </p:cNvSpPr>
            <p:nvPr/>
          </p:nvSpPr>
          <p:spPr bwMode="auto">
            <a:xfrm>
              <a:off x="6322784" y="5052468"/>
              <a:ext cx="726200" cy="153903"/>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defRPr/>
              </a:pPr>
              <a:r>
                <a:rPr lang="en-GB" sz="1000" dirty="0">
                  <a:solidFill>
                    <a:srgbClr val="5F5F5F"/>
                  </a:solidFill>
                  <a:latin typeface="Arial" charset="0"/>
                  <a:ea typeface="ＭＳ Ｐゴシック" charset="0"/>
                </a:rPr>
                <a:t>Order / trade</a:t>
              </a:r>
            </a:p>
          </p:txBody>
        </p:sp>
      </p:grpSp>
      <p:sp>
        <p:nvSpPr>
          <p:cNvPr id="146" name="TextBox 145"/>
          <p:cNvSpPr txBox="1"/>
          <p:nvPr>
            <p:custDataLst>
              <p:tags r:id="rId1"/>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13</a:t>
            </a:r>
            <a:endParaRPr lang="en-US" sz="1000" b="1" dirty="0">
              <a:solidFill>
                <a:srgbClr val="6D6E71"/>
              </a:solidFill>
              <a:latin typeface="Arial"/>
            </a:endParaRPr>
          </a:p>
        </p:txBody>
      </p:sp>
      <p:sp>
        <p:nvSpPr>
          <p:cNvPr id="147" name="Title 146"/>
          <p:cNvSpPr>
            <a:spLocks noGrp="1"/>
          </p:cNvSpPr>
          <p:nvPr>
            <p:ph type="title"/>
          </p:nvPr>
        </p:nvSpPr>
        <p:spPr/>
        <p:txBody>
          <a:bodyPr/>
          <a:lstStyle/>
          <a:p>
            <a:r>
              <a:rPr lang="en-GB" dirty="0" smtClean="0">
                <a:latin typeface="Arial Black" pitchFamily="34" charset="0"/>
              </a:rPr>
              <a:t>Comparison of Per Settlement Instruction vs. Net position</a:t>
            </a:r>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62000" y="1371600"/>
            <a:ext cx="8548687" cy="3505200"/>
          </a:xfrm>
        </p:spPr>
        <p:txBody>
          <a:bodyPr anchor="t"/>
          <a:lstStyle/>
          <a:p>
            <a:r>
              <a:rPr lang="en-US" dirty="0" smtClean="0">
                <a:latin typeface="Arial Black" pitchFamily="34" charset="0"/>
              </a:rPr>
              <a:t>Appendix</a:t>
            </a:r>
          </a:p>
          <a:p>
            <a:pPr marL="228600" indent="-228600" eaLnBrk="0" hangingPunct="0">
              <a:lnSpc>
                <a:spcPct val="100000"/>
              </a:lnSpc>
              <a:spcBef>
                <a:spcPct val="0"/>
              </a:spcBef>
              <a:buFont typeface="+mj-lt"/>
              <a:buAutoNum type="arabicPeriod"/>
            </a:pPr>
            <a:endParaRPr lang="de-DE" sz="1100" kern="1200" dirty="0" smtClean="0">
              <a:solidFill>
                <a:schemeClr val="tx1"/>
              </a:solidFill>
              <a:latin typeface="Arial" charset="0"/>
            </a:endParaRPr>
          </a:p>
        </p:txBody>
      </p:sp>
      <p:sp>
        <p:nvSpPr>
          <p:cNvPr id="3" name="Rectangle 2"/>
          <p:cNvSpPr/>
          <p:nvPr/>
        </p:nvSpPr>
        <p:spPr>
          <a:xfrm>
            <a:off x="838200" y="1905000"/>
            <a:ext cx="6781800" cy="1615827"/>
          </a:xfrm>
          <a:prstGeom prst="rect">
            <a:avLst/>
          </a:prstGeom>
        </p:spPr>
        <p:txBody>
          <a:bodyPr wrap="square">
            <a:spAutoFit/>
          </a:bodyPr>
          <a:lstStyle/>
          <a:p>
            <a:pPr marL="228600" indent="-228600">
              <a:buFont typeface="+mj-lt"/>
              <a:buAutoNum type="arabicPeriod"/>
            </a:pPr>
            <a:r>
              <a:rPr lang="en-US" dirty="0" smtClean="0"/>
              <a:t>Criteria for an efficient/effective buy-in process</a:t>
            </a:r>
            <a:r>
              <a:rPr lang="en-GB" dirty="0" smtClean="0"/>
              <a:t> </a:t>
            </a:r>
            <a:br>
              <a:rPr lang="en-GB" dirty="0" smtClean="0"/>
            </a:br>
            <a:endParaRPr lang="en-GB" dirty="0" smtClean="0"/>
          </a:p>
          <a:p>
            <a:pPr marL="228600" indent="-228600">
              <a:buFont typeface="+mj-lt"/>
              <a:buAutoNum type="arabicPeriod"/>
            </a:pPr>
            <a:r>
              <a:rPr lang="en-GB" dirty="0" smtClean="0"/>
              <a:t>Info required to initiate/execute a buy-in</a:t>
            </a:r>
            <a:br>
              <a:rPr lang="en-GB" dirty="0" smtClean="0"/>
            </a:br>
            <a:endParaRPr lang="en-GB" dirty="0" smtClean="0"/>
          </a:p>
          <a:p>
            <a:pPr marL="228600" indent="-228600">
              <a:buFont typeface="+mj-lt"/>
              <a:buAutoNum type="arabicPeriod"/>
            </a:pPr>
            <a:r>
              <a:rPr lang="en-US" dirty="0" smtClean="0"/>
              <a:t>Options for buy in considered by the group but discounted</a:t>
            </a:r>
            <a:br>
              <a:rPr lang="en-US" dirty="0" smtClean="0"/>
            </a:br>
            <a:endParaRPr lang="en-US" dirty="0" smtClean="0"/>
          </a:p>
          <a:p>
            <a:pPr marL="228600" indent="-228600">
              <a:buFont typeface="+mj-lt"/>
              <a:buAutoNum type="arabicPeriod"/>
            </a:pPr>
            <a:r>
              <a:rPr lang="en-US" dirty="0" smtClean="0"/>
              <a:t>At what level should a buy-in be executed for OTC and for CCP  cleared</a:t>
            </a:r>
            <a:endParaRPr lang="en-GB" dirty="0" smtClean="0"/>
          </a:p>
          <a:p>
            <a:pPr marL="228600" indent="-228600">
              <a:buFont typeface="+mj-lt"/>
              <a:buAutoNum type="arabicPeriod"/>
            </a:pPr>
            <a:endParaRPr lang="en-GB" dirty="0" smtClean="0"/>
          </a:p>
          <a:p>
            <a:pPr marL="228600" indent="-228600">
              <a:buFont typeface="+mj-lt"/>
              <a:buAutoNum type="arabicPeriod"/>
            </a:pPr>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Criteria for an efficient/effective buy-in process</a:t>
            </a:r>
            <a:endParaRPr lang="en-US" dirty="0">
              <a:latin typeface="Arial Black" pitchFamily="34" charset="0"/>
            </a:endParaRPr>
          </a:p>
        </p:txBody>
      </p:sp>
      <p:sp>
        <p:nvSpPr>
          <p:cNvPr id="226307" name="Rectangle 3"/>
          <p:cNvSpPr>
            <a:spLocks noGrp="1" noChangeArrowheads="1"/>
          </p:cNvSpPr>
          <p:nvPr>
            <p:ph idx="1"/>
            <p:custDataLst>
              <p:tags r:id="rId2"/>
            </p:custDataLst>
          </p:nvPr>
        </p:nvSpPr>
        <p:spPr/>
        <p:txBody>
          <a:bodyPr wrap="square" anchor="t">
            <a:noAutofit/>
          </a:bodyPr>
          <a:lstStyle/>
          <a:p>
            <a:pPr lvl="1">
              <a:buNone/>
            </a:pPr>
            <a:endParaRPr lang="en-GB" b="1" u="sng" dirty="0" smtClean="0">
              <a:latin typeface="Arial"/>
              <a:ea typeface="LF_Kai"/>
            </a:endParaRPr>
          </a:p>
          <a:p>
            <a:pPr lvl="1"/>
            <a:r>
              <a:rPr lang="en-GB" b="1" dirty="0" smtClean="0">
                <a:latin typeface="Arial"/>
                <a:ea typeface="LF_Kai"/>
              </a:rPr>
              <a:t>Buy-in processes and timeframes </a:t>
            </a:r>
            <a:r>
              <a:rPr lang="en-GB" dirty="0" smtClean="0">
                <a:latin typeface="Arial"/>
                <a:ea typeface="LF_Kai"/>
              </a:rPr>
              <a:t>should be:</a:t>
            </a:r>
          </a:p>
          <a:p>
            <a:pPr lvl="2"/>
            <a:r>
              <a:rPr lang="en-GB" dirty="0" smtClean="0">
                <a:latin typeface="Arial"/>
                <a:ea typeface="LF_Kai"/>
              </a:rPr>
              <a:t>Fully transparent</a:t>
            </a:r>
          </a:p>
          <a:p>
            <a:pPr lvl="2"/>
            <a:r>
              <a:rPr lang="en-GB" dirty="0" smtClean="0">
                <a:latin typeface="Arial"/>
                <a:ea typeface="LF_Kai"/>
              </a:rPr>
              <a:t>As simple as possible</a:t>
            </a:r>
          </a:p>
          <a:p>
            <a:pPr lvl="2"/>
            <a:r>
              <a:rPr lang="en-GB" dirty="0" smtClean="0">
                <a:latin typeface="Arial"/>
                <a:ea typeface="LF_Kai"/>
              </a:rPr>
              <a:t>Scaleable/automated</a:t>
            </a:r>
          </a:p>
          <a:p>
            <a:pPr lvl="2"/>
            <a:r>
              <a:rPr lang="en-GB" dirty="0" smtClean="0">
                <a:latin typeface="Arial"/>
                <a:ea typeface="LF_Kai"/>
              </a:rPr>
              <a:t>Harmonised (to the extent possible) across CCP and OTC activity</a:t>
            </a:r>
          </a:p>
          <a:p>
            <a:pPr lvl="2"/>
            <a:r>
              <a:rPr lang="en-GB" dirty="0" smtClean="0"/>
              <a:t>Harmonised (to the extent possible) across markets</a:t>
            </a:r>
            <a:endParaRPr lang="en-GB" dirty="0" smtClean="0">
              <a:latin typeface="Arial"/>
              <a:ea typeface="LF_Kai"/>
            </a:endParaRPr>
          </a:p>
          <a:p>
            <a:pPr lvl="2"/>
            <a:r>
              <a:rPr lang="en-GB" dirty="0" smtClean="0"/>
              <a:t>info on buy-in execution should be quasi real time to avoid additional market risk</a:t>
            </a:r>
            <a:r>
              <a:rPr lang="en-US" dirty="0" smtClean="0"/>
              <a:t> for non CCP cleared transactions.</a:t>
            </a:r>
            <a:endParaRPr lang="en-GB" dirty="0" smtClean="0"/>
          </a:p>
          <a:p>
            <a:pPr lvl="2"/>
            <a:endParaRPr lang="en-GB" dirty="0" smtClean="0">
              <a:latin typeface="Arial"/>
              <a:ea typeface="LF_Kai"/>
            </a:endParaRPr>
          </a:p>
          <a:p>
            <a:pPr lvl="1"/>
            <a:r>
              <a:rPr lang="en-GB" b="1" dirty="0" smtClean="0">
                <a:latin typeface="Arial"/>
                <a:ea typeface="LF_Kai"/>
              </a:rPr>
              <a:t>Costs of buy-ins </a:t>
            </a:r>
            <a:r>
              <a:rPr lang="en-GB" dirty="0" smtClean="0">
                <a:latin typeface="Arial"/>
                <a:ea typeface="LF_Kai"/>
              </a:rPr>
              <a:t>should be minimised:</a:t>
            </a:r>
          </a:p>
          <a:p>
            <a:pPr lvl="2"/>
            <a:r>
              <a:rPr lang="en-GB" dirty="0" smtClean="0"/>
              <a:t>Only used when other means to settle have been exhausted </a:t>
            </a:r>
            <a:r>
              <a:rPr lang="en-US" dirty="0" smtClean="0"/>
              <a:t>for non CCP cleared transactions.</a:t>
            </a:r>
            <a:endParaRPr lang="en-GB" dirty="0" smtClean="0"/>
          </a:p>
          <a:p>
            <a:pPr lvl="2"/>
            <a:r>
              <a:rPr lang="en-GB" dirty="0" smtClean="0">
                <a:latin typeface="Arial"/>
                <a:ea typeface="LF_Kai"/>
              </a:rPr>
              <a:t>Avoid duplication and multiple buy-ins</a:t>
            </a:r>
          </a:p>
          <a:p>
            <a:pPr lvl="2"/>
            <a:r>
              <a:rPr lang="en-GB" dirty="0" smtClean="0">
                <a:latin typeface="Arial"/>
                <a:ea typeface="LF_Kai"/>
              </a:rPr>
              <a:t>Be done at market prices or close thereto</a:t>
            </a:r>
          </a:p>
          <a:p>
            <a:pPr lvl="2"/>
            <a:r>
              <a:rPr lang="en-GB" dirty="0" smtClean="0">
                <a:latin typeface="Arial"/>
                <a:ea typeface="LF_Kai"/>
              </a:rPr>
              <a:t>Not be construed as a penalty</a:t>
            </a:r>
            <a:br>
              <a:rPr lang="en-GB" dirty="0" smtClean="0">
                <a:latin typeface="Arial"/>
                <a:ea typeface="LF_Kai"/>
              </a:rPr>
            </a:br>
            <a:endParaRPr lang="en-GB" dirty="0" smtClean="0">
              <a:latin typeface="Arial"/>
              <a:ea typeface="LF_Kai"/>
            </a:endParaRPr>
          </a:p>
          <a:p>
            <a:pPr lvl="1"/>
            <a:r>
              <a:rPr lang="en-GB" b="1" dirty="0" smtClean="0">
                <a:latin typeface="Arial"/>
                <a:ea typeface="LF_Kai"/>
              </a:rPr>
              <a:t>Objectives of buy-in</a:t>
            </a:r>
            <a:r>
              <a:rPr lang="en-GB" dirty="0" smtClean="0">
                <a:latin typeface="Arial"/>
                <a:ea typeface="LF_Kai"/>
              </a:rPr>
              <a:t> are to:</a:t>
            </a:r>
          </a:p>
          <a:p>
            <a:pPr lvl="2"/>
            <a:r>
              <a:rPr lang="en-GB" dirty="0" smtClean="0">
                <a:latin typeface="Arial"/>
                <a:ea typeface="LF_Kai"/>
              </a:rPr>
              <a:t>Ensure delivery to the end buyer, not provide arbitrage opportunities</a:t>
            </a:r>
          </a:p>
          <a:p>
            <a:pPr lvl="2"/>
            <a:r>
              <a:rPr lang="en-GB" dirty="0" smtClean="0">
                <a:latin typeface="Arial"/>
                <a:ea typeface="LF_Kai"/>
              </a:rPr>
              <a:t>be neutral to settlement intermediaries, market makers  and CCPs</a:t>
            </a:r>
          </a:p>
          <a:p>
            <a:pPr lvl="2"/>
            <a:r>
              <a:rPr lang="en-GB" dirty="0" smtClean="0"/>
              <a:t>not discourage trading activity, but encourage good settlement behaviour</a:t>
            </a:r>
          </a:p>
          <a:p>
            <a:pPr lvl="2"/>
            <a:r>
              <a:rPr lang="en-GB" dirty="0" smtClean="0"/>
              <a:t>Reduce market risk</a:t>
            </a:r>
          </a:p>
          <a:p>
            <a:pPr lvl="2"/>
            <a:r>
              <a:rPr lang="en-GB" dirty="0" smtClean="0"/>
              <a:t>Not negatively impact liquidity in the instrument</a:t>
            </a:r>
            <a:br>
              <a:rPr lang="en-GB" dirty="0" smtClean="0"/>
            </a:br>
            <a:endParaRPr lang="en-GB" dirty="0" smtClean="0">
              <a:latin typeface="Arial"/>
              <a:ea typeface="LF_Kai"/>
            </a:endParaRPr>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15</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marL="228600" indent="-228600"/>
            <a:r>
              <a:rPr lang="en-GB" dirty="0" smtClean="0">
                <a:latin typeface="Arial Black" pitchFamily="34" charset="0"/>
              </a:rPr>
              <a:t>What info is required to initiate/execute a buy-in</a:t>
            </a:r>
          </a:p>
        </p:txBody>
      </p:sp>
      <p:sp>
        <p:nvSpPr>
          <p:cNvPr id="6" name="Content Placeholder 5"/>
          <p:cNvSpPr>
            <a:spLocks noGrp="1"/>
          </p:cNvSpPr>
          <p:nvPr>
            <p:ph idx="1"/>
          </p:nvPr>
        </p:nvSpPr>
        <p:spPr>
          <a:xfrm>
            <a:off x="1214438" y="1524000"/>
            <a:ext cx="8080375" cy="5715000"/>
          </a:xfrm>
        </p:spPr>
        <p:txBody>
          <a:bodyPr/>
          <a:lstStyle/>
          <a:p>
            <a:pPr lvl="1">
              <a:buNone/>
            </a:pPr>
            <a:r>
              <a:rPr lang="en-GB" b="1" u="sng" dirty="0" smtClean="0"/>
              <a:t>Information on OTC buy-in notice/pass on </a:t>
            </a:r>
            <a:r>
              <a:rPr lang="en-GB" u="sng" dirty="0" smtClean="0"/>
              <a:t>(dummy example)</a:t>
            </a:r>
          </a:p>
          <a:p>
            <a:pPr lvl="1"/>
            <a:r>
              <a:rPr lang="en-GB" dirty="0" smtClean="0"/>
              <a:t>Buy-in notification/pass on</a:t>
            </a:r>
          </a:p>
          <a:p>
            <a:pPr lvl="1"/>
            <a:r>
              <a:rPr lang="en-GB" dirty="0" smtClean="0"/>
              <a:t>Name of sender/deliverer</a:t>
            </a:r>
          </a:p>
          <a:p>
            <a:pPr lvl="1">
              <a:tabLst>
                <a:tab pos="1828800" algn="l"/>
              </a:tabLst>
            </a:pPr>
            <a:r>
              <a:rPr lang="en-US" dirty="0" smtClean="0"/>
              <a:t>Trade date:	dd/mm/yyyy</a:t>
            </a:r>
          </a:p>
          <a:p>
            <a:pPr lvl="1">
              <a:tabLst>
                <a:tab pos="1828800" algn="l"/>
              </a:tabLst>
            </a:pPr>
            <a:r>
              <a:rPr lang="en-US" dirty="0" smtClean="0"/>
              <a:t>Settlement date:	dd/mm/yyyy</a:t>
            </a:r>
          </a:p>
          <a:p>
            <a:pPr lvl="1">
              <a:tabLst>
                <a:tab pos="1828800" algn="l"/>
              </a:tabLst>
            </a:pPr>
            <a:r>
              <a:rPr lang="en-US" dirty="0" smtClean="0"/>
              <a:t>Nominal amount:	xxxx</a:t>
            </a:r>
          </a:p>
          <a:p>
            <a:pPr lvl="1">
              <a:tabLst>
                <a:tab pos="1828800" algn="l"/>
              </a:tabLst>
            </a:pPr>
            <a:r>
              <a:rPr lang="en-US" dirty="0" smtClean="0"/>
              <a:t>Security description:	name of security</a:t>
            </a:r>
          </a:p>
          <a:p>
            <a:pPr lvl="1">
              <a:tabLst>
                <a:tab pos="1828800" algn="l"/>
              </a:tabLst>
            </a:pPr>
            <a:r>
              <a:rPr lang="en-US" dirty="0" smtClean="0"/>
              <a:t>ISIN:	XYZ… </a:t>
            </a:r>
          </a:p>
          <a:p>
            <a:pPr lvl="1">
              <a:tabLst>
                <a:tab pos="1828800" algn="l"/>
              </a:tabLst>
            </a:pPr>
            <a:r>
              <a:rPr lang="en-US" dirty="0" smtClean="0"/>
              <a:t>Price:	xx.xxxx </a:t>
            </a:r>
          </a:p>
          <a:p>
            <a:pPr lvl="1">
              <a:tabLst>
                <a:tab pos="1828800" algn="l"/>
              </a:tabLst>
            </a:pPr>
            <a:r>
              <a:rPr lang="en-US" dirty="0" smtClean="0"/>
              <a:t>Net amount:	xxxx EUR/GBP/USD </a:t>
            </a:r>
          </a:p>
          <a:p>
            <a:pPr lvl="1">
              <a:tabLst>
                <a:tab pos="1828800" algn="l"/>
              </a:tabLst>
            </a:pPr>
            <a:r>
              <a:rPr lang="en-US" dirty="0" smtClean="0"/>
              <a:t>Delivery details:	delivering/receiving account</a:t>
            </a:r>
          </a:p>
          <a:p>
            <a:pPr lvl="1">
              <a:buFont typeface="Wingdings"/>
              <a:buChar char="n"/>
            </a:pPr>
            <a:endParaRPr lang="en-GB" dirty="0" smtClean="0"/>
          </a:p>
          <a:p>
            <a:pPr lvl="1">
              <a:buNone/>
            </a:pPr>
            <a:r>
              <a:rPr lang="en-GB" b="1" u="sng" dirty="0" smtClean="0"/>
              <a:t>Other info which might be useful/needed</a:t>
            </a:r>
            <a:endParaRPr lang="en-US" b="1" u="sng" dirty="0" smtClean="0"/>
          </a:p>
          <a:p>
            <a:pPr lvl="1">
              <a:buFont typeface="Wingdings"/>
              <a:buChar char="n"/>
            </a:pPr>
            <a:r>
              <a:rPr lang="en-GB" dirty="0" smtClean="0"/>
              <a:t>Date of last delivery</a:t>
            </a:r>
          </a:p>
          <a:p>
            <a:pPr lvl="1">
              <a:buFont typeface="Wingdings"/>
              <a:buChar char="n"/>
            </a:pPr>
            <a:r>
              <a:rPr lang="en-GB" dirty="0" smtClean="0"/>
              <a:t>Date/hour of execution</a:t>
            </a:r>
          </a:p>
          <a:p>
            <a:pPr lvl="1">
              <a:buFont typeface="Wingdings"/>
              <a:buChar char="n"/>
            </a:pPr>
            <a:r>
              <a:rPr lang="en-GB" dirty="0" smtClean="0"/>
              <a:t>Evidence of the fail/reason code</a:t>
            </a:r>
          </a:p>
          <a:p>
            <a:pPr lvl="1">
              <a:buFont typeface="Wingdings"/>
              <a:buChar char="n"/>
            </a:pPr>
            <a:r>
              <a:rPr lang="en-GB" dirty="0" smtClean="0"/>
              <a:t>Buy-in agent/process</a:t>
            </a:r>
          </a:p>
          <a:p>
            <a:pPr lvl="1">
              <a:buFont typeface="Wingdings"/>
              <a:buChar char="n"/>
            </a:pPr>
            <a:r>
              <a:rPr lang="en-GB" dirty="0" smtClean="0"/>
              <a:t>Deadline after which buy in will be initiated/executed</a:t>
            </a:r>
          </a:p>
          <a:p>
            <a:endParaRPr lang="de-DE" dirty="0"/>
          </a:p>
        </p:txBody>
      </p:sp>
      <p:sp>
        <p:nvSpPr>
          <p:cNvPr id="9" name="TextBox 8"/>
          <p:cNvSpPr txBox="1"/>
          <p:nvPr>
            <p:custDataLst>
              <p:tags r:id="rId2"/>
            </p:custDataLst>
          </p:nvPr>
        </p:nvSpPr>
        <p:spPr bwMode="gray">
          <a:xfrm>
            <a:off x="5181600" y="7239000"/>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16</a:t>
            </a:r>
            <a:endParaRPr lang="en-US" sz="1000" b="1" dirty="0">
              <a:solidFill>
                <a:srgbClr val="6D6E71"/>
              </a:solidFill>
              <a:latin typeface="Arial"/>
            </a:endParaRPr>
          </a:p>
        </p:txBody>
      </p:sp>
      <p:sp>
        <p:nvSpPr>
          <p:cNvPr id="5" name="Rectangle 3"/>
          <p:cNvSpPr txBox="1">
            <a:spLocks noChangeArrowheads="1"/>
          </p:cNvSpPr>
          <p:nvPr>
            <p:custDataLst>
              <p:tags r:id="rId3"/>
            </p:custDataLst>
          </p:nvPr>
        </p:nvSpPr>
        <p:spPr>
          <a:xfrm>
            <a:off x="914400" y="914400"/>
            <a:ext cx="8080375" cy="6248400"/>
          </a:xfrm>
          <a:prstGeom prst="rect">
            <a:avLst/>
          </a:prstGeom>
        </p:spPr>
        <p:txBody>
          <a:bodyPr wrap="square" anchor="t">
            <a:noAutofit/>
          </a:bodyPr>
          <a:lstStyle/>
          <a:p>
            <a:pPr marL="207963" lvl="1" indent="-206375" algn="l" defTabSz="1019175" eaLnBrk="1" hangingPunct="1">
              <a:lnSpc>
                <a:spcPct val="110000"/>
              </a:lnSpc>
              <a:spcBef>
                <a:spcPct val="70000"/>
              </a:spcBef>
              <a:buClr>
                <a:srgbClr val="7397BC"/>
              </a:buClr>
              <a:buSzPct val="92000"/>
            </a:pPr>
            <a:endParaRPr kumimoji="0" lang="en-US" b="0" i="0" u="none" strike="noStrike" kern="0" cap="none" spc="0" normalizeH="0" baseline="0" noProof="0" dirty="0" smtClean="0">
              <a:ln>
                <a:noFill/>
              </a:ln>
              <a:solidFill>
                <a:srgbClr val="000000"/>
              </a:solidFill>
              <a:effectLst/>
              <a:uLnTx/>
              <a:uFillTx/>
              <a:latin typeface="Arial"/>
              <a:ea typeface="LF_Kai"/>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Option discounted - Buy-in at every point throughout the transaction chain – multiple buy-ins</a:t>
            </a:r>
            <a:endParaRPr lang="en-US" dirty="0">
              <a:solidFill>
                <a:srgbClr val="FF0000"/>
              </a:solidFill>
              <a:latin typeface="Arial Black" pitchFamily="34" charset="0"/>
            </a:endParaRPr>
          </a:p>
        </p:txBody>
      </p:sp>
      <p:sp>
        <p:nvSpPr>
          <p:cNvPr id="110" name="Rectangle 3"/>
          <p:cNvSpPr>
            <a:spLocks noGrp="1" noChangeArrowheads="1"/>
          </p:cNvSpPr>
          <p:nvPr>
            <p:ph idx="1"/>
            <p:custDataLst>
              <p:tags r:id="rId2"/>
            </p:custDataLst>
          </p:nvPr>
        </p:nvSpPr>
        <p:spPr>
          <a:xfrm>
            <a:off x="1214438" y="4876800"/>
            <a:ext cx="8080375" cy="1981200"/>
          </a:xfrm>
        </p:spPr>
        <p:txBody>
          <a:bodyPr wrap="square" anchor="t">
            <a:noAutofit/>
          </a:bodyPr>
          <a:lstStyle/>
          <a:p>
            <a:pPr lvl="1">
              <a:buNone/>
            </a:pPr>
            <a:r>
              <a:rPr lang="en-GB" b="1" u="sng" dirty="0" smtClean="0">
                <a:latin typeface="Arial"/>
                <a:ea typeface="LF_Kai"/>
              </a:rPr>
              <a:t>Comments/questions/issues</a:t>
            </a:r>
            <a:endParaRPr lang="en-US" b="1" u="sng" dirty="0" smtClean="0">
              <a:latin typeface="Arial"/>
              <a:ea typeface="LF_Kai"/>
            </a:endParaRPr>
          </a:p>
          <a:p>
            <a:pPr marL="228600" indent="-228600"/>
            <a:r>
              <a:rPr lang="en-GB" dirty="0" smtClean="0"/>
              <a:t>The amount of buy-ins largely exceeds the amount of securities needed. This will lead to:</a:t>
            </a:r>
          </a:p>
          <a:p>
            <a:pPr marL="436563" lvl="1" indent="-228600">
              <a:spcBef>
                <a:spcPts val="300"/>
              </a:spcBef>
            </a:pPr>
            <a:r>
              <a:rPr lang="en-GB" dirty="0" smtClean="0"/>
              <a:t>Duplication of processes and costs</a:t>
            </a:r>
          </a:p>
          <a:p>
            <a:pPr marL="436563" lvl="1" indent="-228600">
              <a:spcBef>
                <a:spcPts val="300"/>
              </a:spcBef>
            </a:pPr>
            <a:r>
              <a:rPr lang="en-GB" dirty="0" smtClean="0"/>
              <a:t>Manual/intensive </a:t>
            </a:r>
          </a:p>
          <a:p>
            <a:pPr marL="436563" lvl="1" indent="-228600">
              <a:spcBef>
                <a:spcPts val="300"/>
              </a:spcBef>
            </a:pPr>
            <a:r>
              <a:rPr lang="en-GB" dirty="0" smtClean="0"/>
              <a:t>Surplus securities being bought in (4000 vs. 1000 needed), which then need to be sold again (impact on prices)</a:t>
            </a:r>
          </a:p>
          <a:p>
            <a:pPr marL="436563" lvl="1" indent="-228600">
              <a:spcBef>
                <a:spcPts val="300"/>
              </a:spcBef>
            </a:pPr>
            <a:r>
              <a:rPr lang="en-GB" dirty="0" smtClean="0"/>
              <a:t>New open positions/market risks for intermediaries/market makers</a:t>
            </a:r>
          </a:p>
          <a:p>
            <a:pPr marL="436563" lvl="1" indent="-228600">
              <a:spcBef>
                <a:spcPts val="300"/>
              </a:spcBef>
            </a:pPr>
            <a:r>
              <a:rPr lang="en-GB" dirty="0" smtClean="0"/>
              <a:t>Timing issues of buy-ins</a:t>
            </a:r>
          </a:p>
          <a:p>
            <a:pPr marL="436563" lvl="1" indent="-228600">
              <a:spcBef>
                <a:spcPts val="300"/>
              </a:spcBef>
            </a:pPr>
            <a:r>
              <a:rPr lang="en-GB" dirty="0" smtClean="0"/>
              <a:t>Insufficient liquidity to satisfy all buy-ins, aggravating the process</a:t>
            </a:r>
          </a:p>
          <a:p>
            <a:pPr marL="436563" lvl="1" indent="-228600">
              <a:spcBef>
                <a:spcPts val="300"/>
              </a:spcBef>
            </a:pPr>
            <a:r>
              <a:rPr lang="en-GB" b="1" dirty="0" smtClean="0">
                <a:solidFill>
                  <a:srgbClr val="FF0000"/>
                </a:solidFill>
              </a:rPr>
              <a:t>Conclusion: this is not an efficient and effective method, and will lead to multiple buy ins where they are not required. This could significantly move markets and affect liquidity</a:t>
            </a:r>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17</a:t>
            </a:r>
            <a:endParaRPr lang="en-US" sz="1000" b="1" dirty="0">
              <a:solidFill>
                <a:srgbClr val="6D6E71"/>
              </a:solidFill>
              <a:latin typeface="Arial"/>
            </a:endParaRPr>
          </a:p>
        </p:txBody>
      </p:sp>
      <p:sp>
        <p:nvSpPr>
          <p:cNvPr id="68" name="Text Box 42"/>
          <p:cNvSpPr txBox="1">
            <a:spLocks noChangeArrowheads="1"/>
          </p:cNvSpPr>
          <p:nvPr/>
        </p:nvSpPr>
        <p:spPr bwMode="auto">
          <a:xfrm>
            <a:off x="576934" y="4278710"/>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grpSp>
        <p:nvGrpSpPr>
          <p:cNvPr id="56" name="Group 55"/>
          <p:cNvGrpSpPr/>
          <p:nvPr/>
        </p:nvGrpSpPr>
        <p:grpSpPr>
          <a:xfrm>
            <a:off x="106601" y="1699736"/>
            <a:ext cx="9646999" cy="2872264"/>
            <a:chOff x="106601" y="712113"/>
            <a:chExt cx="9646999" cy="2872264"/>
          </a:xfrm>
        </p:grpSpPr>
        <p:sp>
          <p:nvSpPr>
            <p:cNvPr id="40" name="Rectangle 5"/>
            <p:cNvSpPr>
              <a:spLocks noChangeArrowheads="1"/>
            </p:cNvSpPr>
            <p:nvPr/>
          </p:nvSpPr>
          <p:spPr bwMode="auto">
            <a:xfrm>
              <a:off x="3192462"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B</a:t>
              </a:r>
              <a:endParaRPr lang="en-GB" sz="1100" b="1" dirty="0">
                <a:solidFill>
                  <a:schemeClr val="bg1"/>
                </a:solidFill>
                <a:latin typeface="Arial" charset="0"/>
                <a:ea typeface="ＭＳ Ｐゴシック" charset="0"/>
              </a:endParaRPr>
            </a:p>
          </p:txBody>
        </p:sp>
        <p:sp>
          <p:nvSpPr>
            <p:cNvPr id="41" name="Rectangle 6"/>
            <p:cNvSpPr>
              <a:spLocks noChangeArrowheads="1"/>
            </p:cNvSpPr>
            <p:nvPr/>
          </p:nvSpPr>
          <p:spPr bwMode="auto">
            <a:xfrm>
              <a:off x="8791575"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E</a:t>
              </a:r>
            </a:p>
            <a:p>
              <a:pPr algn="ctr">
                <a:defRPr/>
              </a:pPr>
              <a:r>
                <a:rPr lang="en-GB" sz="1100" b="1" dirty="0" smtClean="0">
                  <a:solidFill>
                    <a:schemeClr val="bg1"/>
                  </a:solidFill>
                  <a:latin typeface="Arial" charset="0"/>
                  <a:ea typeface="ＭＳ Ｐゴシック" charset="0"/>
                </a:rPr>
                <a:t>Final </a:t>
              </a:r>
              <a:r>
                <a:rPr lang="en-GB" sz="1100" b="1" dirty="0">
                  <a:solidFill>
                    <a:schemeClr val="bg1"/>
                  </a:solidFill>
                  <a:latin typeface="Arial" charset="0"/>
                  <a:ea typeface="ＭＳ Ｐゴシック" charset="0"/>
                </a:rPr>
                <a:t>Buyer</a:t>
              </a:r>
            </a:p>
          </p:txBody>
        </p:sp>
        <p:sp>
          <p:nvSpPr>
            <p:cNvPr id="42" name="Line 7"/>
            <p:cNvSpPr>
              <a:spLocks noChangeShapeType="1"/>
            </p:cNvSpPr>
            <p:nvPr/>
          </p:nvSpPr>
          <p:spPr bwMode="auto">
            <a:xfrm>
              <a:off x="2230437" y="1601788"/>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3" name="Rectangle 27"/>
            <p:cNvSpPr>
              <a:spLocks noChangeArrowheads="1"/>
            </p:cNvSpPr>
            <p:nvPr/>
          </p:nvSpPr>
          <p:spPr bwMode="auto">
            <a:xfrm>
              <a:off x="6875462"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D</a:t>
              </a:r>
              <a:endParaRPr lang="en-GB" sz="1100" b="1" dirty="0">
                <a:solidFill>
                  <a:schemeClr val="bg1"/>
                </a:solidFill>
                <a:latin typeface="Arial" charset="0"/>
                <a:ea typeface="ＭＳ Ｐゴシック" charset="0"/>
              </a:endParaRPr>
            </a:p>
          </p:txBody>
        </p:sp>
        <p:sp>
          <p:nvSpPr>
            <p:cNvPr id="44" name="Line 29"/>
            <p:cNvSpPr>
              <a:spLocks noChangeShapeType="1"/>
            </p:cNvSpPr>
            <p:nvPr/>
          </p:nvSpPr>
          <p:spPr bwMode="auto">
            <a:xfrm>
              <a:off x="4144962" y="1601788"/>
              <a:ext cx="915988"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5" name="Line 30"/>
            <p:cNvSpPr>
              <a:spLocks noChangeShapeType="1"/>
            </p:cNvSpPr>
            <p:nvPr/>
          </p:nvSpPr>
          <p:spPr bwMode="auto">
            <a:xfrm>
              <a:off x="6015037" y="1601788"/>
              <a:ext cx="8556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6" name="Line 43"/>
            <p:cNvSpPr>
              <a:spLocks noChangeShapeType="1"/>
            </p:cNvSpPr>
            <p:nvPr/>
          </p:nvSpPr>
          <p:spPr bwMode="auto">
            <a:xfrm>
              <a:off x="7821612" y="1601788"/>
              <a:ext cx="9572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7" name="Rectangle 27"/>
            <p:cNvSpPr>
              <a:spLocks noChangeArrowheads="1"/>
            </p:cNvSpPr>
            <p:nvPr/>
          </p:nvSpPr>
          <p:spPr bwMode="auto">
            <a:xfrm>
              <a:off x="5054600"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C</a:t>
              </a:r>
              <a:endParaRPr lang="en-GB" sz="1100" b="1" dirty="0">
                <a:solidFill>
                  <a:schemeClr val="bg1"/>
                </a:solidFill>
                <a:latin typeface="Arial" charset="0"/>
                <a:ea typeface="ＭＳ Ｐゴシック" charset="0"/>
              </a:endParaRPr>
            </a:p>
          </p:txBody>
        </p:sp>
        <p:sp>
          <p:nvSpPr>
            <p:cNvPr id="48" name="Rectangle 4"/>
            <p:cNvSpPr>
              <a:spLocks noChangeArrowheads="1"/>
            </p:cNvSpPr>
            <p:nvPr/>
          </p:nvSpPr>
          <p:spPr bwMode="auto">
            <a:xfrm>
              <a:off x="1271587"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A </a:t>
              </a:r>
            </a:p>
            <a:p>
              <a:pPr algn="ctr">
                <a:defRPr/>
              </a:pPr>
              <a:r>
                <a:rPr lang="en-GB" sz="1100" b="1" dirty="0" smtClean="0">
                  <a:solidFill>
                    <a:schemeClr val="bg1"/>
                  </a:solidFill>
                  <a:latin typeface="Arial" charset="0"/>
                  <a:ea typeface="ＭＳ Ｐゴシック" charset="0"/>
                </a:rPr>
                <a:t>(Initial Seller)</a:t>
              </a:r>
              <a:endParaRPr lang="en-GB" sz="1100" b="1" dirty="0">
                <a:solidFill>
                  <a:schemeClr val="bg1"/>
                </a:solidFill>
                <a:latin typeface="Arial" charset="0"/>
                <a:ea typeface="ＭＳ Ｐゴシック" charset="0"/>
              </a:endParaRPr>
            </a:p>
          </p:txBody>
        </p:sp>
        <p:sp>
          <p:nvSpPr>
            <p:cNvPr id="57" name="Text Box 23"/>
            <p:cNvSpPr txBox="1">
              <a:spLocks noChangeArrowheads="1"/>
            </p:cNvSpPr>
            <p:nvPr/>
          </p:nvSpPr>
          <p:spPr bwMode="auto">
            <a:xfrm>
              <a:off x="2438400" y="16764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0" name="Text Box 23"/>
            <p:cNvSpPr txBox="1">
              <a:spLocks noChangeArrowheads="1"/>
            </p:cNvSpPr>
            <p:nvPr/>
          </p:nvSpPr>
          <p:spPr bwMode="auto">
            <a:xfrm>
              <a:off x="8001000" y="16764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73" name="Text Box 23"/>
            <p:cNvSpPr txBox="1">
              <a:spLocks noChangeArrowheads="1"/>
            </p:cNvSpPr>
            <p:nvPr/>
          </p:nvSpPr>
          <p:spPr bwMode="auto">
            <a:xfrm>
              <a:off x="106601" y="2585591"/>
              <a:ext cx="960199" cy="538609"/>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spcBef>
                  <a:spcPts val="300"/>
                </a:spcBef>
                <a:defRPr/>
              </a:pPr>
              <a:r>
                <a:rPr lang="en-GB" sz="1000" b="1" dirty="0" smtClean="0">
                  <a:latin typeface="Arial" charset="0"/>
                  <a:ea typeface="ＭＳ Ｐゴシック" charset="0"/>
                </a:rPr>
                <a:t>Traded position</a:t>
              </a:r>
            </a:p>
            <a:p>
              <a:pPr>
                <a:spcBef>
                  <a:spcPts val="300"/>
                </a:spcBef>
                <a:defRPr/>
              </a:pPr>
              <a:r>
                <a:rPr lang="en-GB" sz="1000" b="1" dirty="0" smtClean="0">
                  <a:ea typeface="ＭＳ Ｐゴシック" charset="0"/>
                </a:rPr>
                <a:t>Actual position</a:t>
              </a:r>
            </a:p>
            <a:p>
              <a:pPr>
                <a:spcBef>
                  <a:spcPts val="300"/>
                </a:spcBef>
                <a:defRPr/>
              </a:pPr>
              <a:r>
                <a:rPr lang="en-GB" sz="1000" b="1" dirty="0" smtClean="0">
                  <a:ea typeface="ＭＳ Ｐゴシック" charset="0"/>
                </a:rPr>
                <a:t>Delta</a:t>
              </a:r>
              <a:endParaRPr lang="en-GB" sz="1000" b="1" dirty="0">
                <a:latin typeface="Arial" charset="0"/>
                <a:ea typeface="ＭＳ Ｐゴシック" charset="0"/>
              </a:endParaRPr>
            </a:p>
          </p:txBody>
        </p:sp>
        <p:sp>
          <p:nvSpPr>
            <p:cNvPr id="75" name="Rectangle 5"/>
            <p:cNvSpPr>
              <a:spLocks noChangeArrowheads="1"/>
            </p:cNvSpPr>
            <p:nvPr/>
          </p:nvSpPr>
          <p:spPr bwMode="auto">
            <a:xfrm>
              <a:off x="12954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-1000</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-1000</a:t>
              </a:r>
              <a:endParaRPr lang="en-GB" sz="1000" dirty="0">
                <a:solidFill>
                  <a:schemeClr val="accent6"/>
                </a:solidFill>
                <a:latin typeface="Arial" charset="0"/>
                <a:ea typeface="ＭＳ Ｐゴシック" charset="0"/>
              </a:endParaRPr>
            </a:p>
          </p:txBody>
        </p:sp>
        <p:sp>
          <p:nvSpPr>
            <p:cNvPr id="77" name="Rectangle 5"/>
            <p:cNvSpPr>
              <a:spLocks noChangeArrowheads="1"/>
            </p:cNvSpPr>
            <p:nvPr/>
          </p:nvSpPr>
          <p:spPr bwMode="auto">
            <a:xfrm>
              <a:off x="32289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rgbClr val="FF0000"/>
                  </a:solidFill>
                  <a:latin typeface="Arial" charset="0"/>
                  <a:ea typeface="ＭＳ Ｐゴシック" charset="0"/>
                </a:rPr>
                <a:t>TP = 0 </a:t>
              </a:r>
            </a:p>
            <a:p>
              <a:pPr>
                <a:defRPr/>
              </a:pPr>
              <a:r>
                <a:rPr lang="en-GB" sz="1000" dirty="0" smtClean="0">
                  <a:solidFill>
                    <a:srgbClr val="FF0000"/>
                  </a:solidFill>
                  <a:latin typeface="Arial" charset="0"/>
                  <a:ea typeface="ＭＳ Ｐゴシック" charset="0"/>
                </a:rPr>
                <a:t>    AP= +1000</a:t>
              </a:r>
            </a:p>
            <a:p>
              <a:pPr>
                <a:defRPr/>
              </a:pPr>
              <a:r>
                <a:rPr lang="en-GB" sz="1000" dirty="0" smtClean="0">
                  <a:solidFill>
                    <a:srgbClr val="FF0000"/>
                  </a:solidFill>
                  <a:latin typeface="Arial" charset="0"/>
                  <a:ea typeface="ＭＳ Ｐゴシック" charset="0"/>
                </a:rPr>
                <a:t>    D = -+1000</a:t>
              </a:r>
              <a:endParaRPr lang="en-GB" sz="1000" dirty="0">
                <a:solidFill>
                  <a:srgbClr val="FF0000"/>
                </a:solidFill>
                <a:latin typeface="Arial" charset="0"/>
                <a:ea typeface="ＭＳ Ｐゴシック" charset="0"/>
              </a:endParaRPr>
            </a:p>
          </p:txBody>
        </p:sp>
        <p:sp>
          <p:nvSpPr>
            <p:cNvPr id="61" name="TextBox 60"/>
            <p:cNvSpPr txBox="1"/>
            <p:nvPr/>
          </p:nvSpPr>
          <p:spPr>
            <a:xfrm>
              <a:off x="8077200" y="881390"/>
              <a:ext cx="685800" cy="261610"/>
            </a:xfrm>
            <a:prstGeom prst="rect">
              <a:avLst/>
            </a:prstGeom>
            <a:noFill/>
          </p:spPr>
          <p:txBody>
            <a:bodyPr wrap="square" rtlCol="0">
              <a:spAutoFit/>
            </a:bodyPr>
            <a:lstStyle/>
            <a:p>
              <a:r>
                <a:rPr lang="en-US" b="1" dirty="0" smtClean="0">
                  <a:solidFill>
                    <a:srgbClr val="FFC000"/>
                  </a:solidFill>
                </a:rPr>
                <a:t>Buy-in</a:t>
              </a:r>
              <a:endParaRPr lang="en-US" b="1" dirty="0">
                <a:solidFill>
                  <a:srgbClr val="FFC000"/>
                </a:solidFill>
              </a:endParaRPr>
            </a:p>
          </p:txBody>
        </p:sp>
        <p:sp>
          <p:nvSpPr>
            <p:cNvPr id="63" name="TextBox 62"/>
            <p:cNvSpPr txBox="1"/>
            <p:nvPr/>
          </p:nvSpPr>
          <p:spPr>
            <a:xfrm>
              <a:off x="6248400" y="712113"/>
              <a:ext cx="685800" cy="430887"/>
            </a:xfrm>
            <a:prstGeom prst="rect">
              <a:avLst/>
            </a:prstGeom>
            <a:noFill/>
          </p:spPr>
          <p:txBody>
            <a:bodyPr wrap="square" rtlCol="0">
              <a:spAutoFit/>
            </a:bodyPr>
            <a:lstStyle/>
            <a:p>
              <a:r>
                <a:rPr lang="en-US" b="1" dirty="0" smtClean="0">
                  <a:solidFill>
                    <a:srgbClr val="FFC000"/>
                  </a:solidFill>
                </a:rPr>
                <a:t>Buy-in</a:t>
              </a:r>
            </a:p>
            <a:p>
              <a:r>
                <a:rPr lang="en-GB" b="1" dirty="0" smtClean="0">
                  <a:solidFill>
                    <a:srgbClr val="FFC000"/>
                  </a:solidFill>
                </a:rPr>
                <a:t>notice</a:t>
              </a:r>
              <a:endParaRPr lang="en-US" b="1" dirty="0">
                <a:solidFill>
                  <a:srgbClr val="FFC000"/>
                </a:solidFill>
              </a:endParaRPr>
            </a:p>
          </p:txBody>
        </p:sp>
        <p:sp>
          <p:nvSpPr>
            <p:cNvPr id="65" name="TextBox 64"/>
            <p:cNvSpPr txBox="1"/>
            <p:nvPr/>
          </p:nvSpPr>
          <p:spPr>
            <a:xfrm>
              <a:off x="4343400" y="712113"/>
              <a:ext cx="685800" cy="430887"/>
            </a:xfrm>
            <a:prstGeom prst="rect">
              <a:avLst/>
            </a:prstGeom>
            <a:noFill/>
          </p:spPr>
          <p:txBody>
            <a:bodyPr wrap="square" rtlCol="0">
              <a:spAutoFit/>
            </a:bodyPr>
            <a:lstStyle/>
            <a:p>
              <a:r>
                <a:rPr lang="en-US" b="1" dirty="0" smtClean="0">
                  <a:solidFill>
                    <a:srgbClr val="FFC000"/>
                  </a:solidFill>
                </a:rPr>
                <a:t>Buy-in</a:t>
              </a:r>
            </a:p>
            <a:p>
              <a:r>
                <a:rPr lang="en-GB" b="1" dirty="0" smtClean="0">
                  <a:solidFill>
                    <a:srgbClr val="FFC000"/>
                  </a:solidFill>
                </a:rPr>
                <a:t>notice</a:t>
              </a:r>
              <a:endParaRPr lang="en-US" b="1" dirty="0">
                <a:solidFill>
                  <a:srgbClr val="FFC000"/>
                </a:solidFill>
              </a:endParaRPr>
            </a:p>
          </p:txBody>
        </p:sp>
        <p:sp>
          <p:nvSpPr>
            <p:cNvPr id="67" name="TextBox 66"/>
            <p:cNvSpPr txBox="1"/>
            <p:nvPr/>
          </p:nvSpPr>
          <p:spPr>
            <a:xfrm>
              <a:off x="1981200" y="2057400"/>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76" name="TextBox 75"/>
            <p:cNvSpPr txBox="1"/>
            <p:nvPr/>
          </p:nvSpPr>
          <p:spPr>
            <a:xfrm>
              <a:off x="2438400" y="712113"/>
              <a:ext cx="685800" cy="430887"/>
            </a:xfrm>
            <a:prstGeom prst="rect">
              <a:avLst/>
            </a:prstGeom>
            <a:noFill/>
          </p:spPr>
          <p:txBody>
            <a:bodyPr wrap="square" rtlCol="0">
              <a:spAutoFit/>
            </a:bodyPr>
            <a:lstStyle/>
            <a:p>
              <a:r>
                <a:rPr lang="en-US" b="1" dirty="0" smtClean="0">
                  <a:solidFill>
                    <a:srgbClr val="FFC000"/>
                  </a:solidFill>
                </a:rPr>
                <a:t>Buy-in</a:t>
              </a:r>
            </a:p>
            <a:p>
              <a:r>
                <a:rPr lang="en-GB" b="1" dirty="0" smtClean="0">
                  <a:solidFill>
                    <a:srgbClr val="FFC000"/>
                  </a:solidFill>
                </a:rPr>
                <a:t>notice</a:t>
              </a:r>
              <a:endParaRPr lang="en-US" b="1" dirty="0">
                <a:solidFill>
                  <a:srgbClr val="FFC000"/>
                </a:solidFill>
              </a:endParaRPr>
            </a:p>
          </p:txBody>
        </p:sp>
        <p:sp>
          <p:nvSpPr>
            <p:cNvPr id="78" name="Text Box 23"/>
            <p:cNvSpPr txBox="1">
              <a:spLocks noChangeArrowheads="1"/>
            </p:cNvSpPr>
            <p:nvPr/>
          </p:nvSpPr>
          <p:spPr bwMode="auto">
            <a:xfrm>
              <a:off x="4267200" y="16764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95" name="Text Box 23"/>
            <p:cNvSpPr txBox="1">
              <a:spLocks noChangeArrowheads="1"/>
            </p:cNvSpPr>
            <p:nvPr/>
          </p:nvSpPr>
          <p:spPr bwMode="auto">
            <a:xfrm>
              <a:off x="6172200" y="16764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102" name="Rectangle 5"/>
            <p:cNvSpPr>
              <a:spLocks noChangeArrowheads="1"/>
            </p:cNvSpPr>
            <p:nvPr/>
          </p:nvSpPr>
          <p:spPr bwMode="auto">
            <a:xfrm>
              <a:off x="87153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solidFill>
                  <a:latin typeface="Arial" charset="0"/>
                  <a:ea typeface="ＭＳ Ｐゴシック" charset="0"/>
                </a:rPr>
                <a:t>    TP = +1000</a:t>
              </a:r>
            </a:p>
            <a:p>
              <a:pPr>
                <a:defRPr/>
              </a:pPr>
              <a:r>
                <a:rPr lang="en-GB" sz="1000" dirty="0" smtClean="0">
                  <a:solidFill>
                    <a:schemeClr val="accent6"/>
                  </a:solidFill>
                  <a:latin typeface="Arial" charset="0"/>
                  <a:ea typeface="ＭＳ Ｐゴシック" charset="0"/>
                </a:rPr>
                <a:t>    AP= +1000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103" name="Rectangle 5"/>
            <p:cNvSpPr>
              <a:spLocks noChangeArrowheads="1"/>
            </p:cNvSpPr>
            <p:nvPr/>
          </p:nvSpPr>
          <p:spPr bwMode="auto">
            <a:xfrm>
              <a:off x="51054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rgbClr val="FF0000"/>
                  </a:solidFill>
                  <a:latin typeface="Arial" charset="0"/>
                  <a:ea typeface="ＭＳ Ｐゴシック" charset="0"/>
                </a:rPr>
                <a:t>TP = 0 </a:t>
              </a:r>
            </a:p>
            <a:p>
              <a:pPr>
                <a:defRPr/>
              </a:pPr>
              <a:r>
                <a:rPr lang="en-GB" sz="1000" dirty="0" smtClean="0">
                  <a:solidFill>
                    <a:srgbClr val="FF0000"/>
                  </a:solidFill>
                  <a:latin typeface="Arial" charset="0"/>
                  <a:ea typeface="ＭＳ Ｐゴシック" charset="0"/>
                </a:rPr>
                <a:t>    AP= +1000</a:t>
              </a:r>
            </a:p>
            <a:p>
              <a:pPr>
                <a:defRPr/>
              </a:pPr>
              <a:r>
                <a:rPr lang="en-GB" sz="1000" dirty="0" smtClean="0">
                  <a:solidFill>
                    <a:srgbClr val="FF0000"/>
                  </a:solidFill>
                  <a:latin typeface="Arial" charset="0"/>
                  <a:ea typeface="ＭＳ Ｐゴシック" charset="0"/>
                </a:rPr>
                <a:t>    D = -+1000</a:t>
              </a:r>
              <a:endParaRPr lang="en-GB" sz="1000" dirty="0">
                <a:solidFill>
                  <a:srgbClr val="FF0000"/>
                </a:solidFill>
                <a:latin typeface="Arial" charset="0"/>
                <a:ea typeface="ＭＳ Ｐゴシック" charset="0"/>
              </a:endParaRPr>
            </a:p>
          </p:txBody>
        </p:sp>
        <p:sp>
          <p:nvSpPr>
            <p:cNvPr id="104" name="Rectangle 5"/>
            <p:cNvSpPr>
              <a:spLocks noChangeArrowheads="1"/>
            </p:cNvSpPr>
            <p:nvPr/>
          </p:nvSpPr>
          <p:spPr bwMode="auto">
            <a:xfrm>
              <a:off x="70389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rgbClr val="FF0000"/>
                  </a:solidFill>
                  <a:latin typeface="Arial" charset="0"/>
                  <a:ea typeface="ＭＳ Ｐゴシック" charset="0"/>
                </a:rPr>
                <a:t>TP = 0 </a:t>
              </a:r>
            </a:p>
            <a:p>
              <a:pPr>
                <a:defRPr/>
              </a:pPr>
              <a:r>
                <a:rPr lang="en-GB" sz="1000" dirty="0" smtClean="0">
                  <a:solidFill>
                    <a:srgbClr val="FF0000"/>
                  </a:solidFill>
                  <a:latin typeface="Arial" charset="0"/>
                  <a:ea typeface="ＭＳ Ｐゴシック" charset="0"/>
                </a:rPr>
                <a:t>    AP= +1000</a:t>
              </a:r>
            </a:p>
            <a:p>
              <a:pPr>
                <a:defRPr/>
              </a:pPr>
              <a:r>
                <a:rPr lang="en-GB" sz="1000" dirty="0" smtClean="0">
                  <a:solidFill>
                    <a:srgbClr val="FF0000"/>
                  </a:solidFill>
                  <a:latin typeface="Arial" charset="0"/>
                  <a:ea typeface="ＭＳ Ｐゴシック" charset="0"/>
                </a:rPr>
                <a:t>    D = -+1000</a:t>
              </a:r>
              <a:endParaRPr lang="en-GB" sz="1000" dirty="0">
                <a:solidFill>
                  <a:srgbClr val="FF0000"/>
                </a:solidFill>
                <a:latin typeface="Arial" charset="0"/>
                <a:ea typeface="ＭＳ Ｐゴシック" charset="0"/>
              </a:endParaRPr>
            </a:p>
          </p:txBody>
        </p:sp>
        <p:sp>
          <p:nvSpPr>
            <p:cNvPr id="105" name="Text Box 23"/>
            <p:cNvSpPr txBox="1">
              <a:spLocks noChangeArrowheads="1"/>
            </p:cNvSpPr>
            <p:nvPr/>
          </p:nvSpPr>
          <p:spPr bwMode="auto">
            <a:xfrm>
              <a:off x="1300327" y="3275112"/>
              <a:ext cx="875240"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(but expected)</a:t>
              </a:r>
              <a:endParaRPr lang="en-GB" sz="1000" b="1" dirty="0">
                <a:latin typeface="Arial" charset="0"/>
                <a:ea typeface="ＭＳ Ｐゴシック" charset="0"/>
              </a:endParaRPr>
            </a:p>
          </p:txBody>
        </p:sp>
        <p:sp>
          <p:nvSpPr>
            <p:cNvPr id="106" name="Text Box 23"/>
            <p:cNvSpPr txBox="1">
              <a:spLocks noChangeArrowheads="1"/>
            </p:cNvSpPr>
            <p:nvPr/>
          </p:nvSpPr>
          <p:spPr bwMode="auto">
            <a:xfrm>
              <a:off x="3183400" y="3273623"/>
              <a:ext cx="961802"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(open position)</a:t>
              </a:r>
              <a:endParaRPr lang="en-GB" sz="1000" b="1" dirty="0">
                <a:latin typeface="Arial" charset="0"/>
                <a:ea typeface="ＭＳ Ｐゴシック" charset="0"/>
              </a:endParaRPr>
            </a:p>
          </p:txBody>
        </p:sp>
        <p:sp>
          <p:nvSpPr>
            <p:cNvPr id="107" name="Text Box 23"/>
            <p:cNvSpPr txBox="1">
              <a:spLocks noChangeArrowheads="1"/>
            </p:cNvSpPr>
            <p:nvPr/>
          </p:nvSpPr>
          <p:spPr bwMode="auto">
            <a:xfrm>
              <a:off x="5057998" y="3273623"/>
              <a:ext cx="961802"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(open position)</a:t>
              </a:r>
              <a:endParaRPr lang="en-GB" sz="1000" b="1" dirty="0">
                <a:latin typeface="Arial" charset="0"/>
                <a:ea typeface="ＭＳ Ｐゴシック" charset="0"/>
              </a:endParaRPr>
            </a:p>
          </p:txBody>
        </p:sp>
        <p:sp>
          <p:nvSpPr>
            <p:cNvPr id="108" name="Text Box 23"/>
            <p:cNvSpPr txBox="1">
              <a:spLocks noChangeArrowheads="1"/>
            </p:cNvSpPr>
            <p:nvPr/>
          </p:nvSpPr>
          <p:spPr bwMode="auto">
            <a:xfrm>
              <a:off x="7039198" y="3273623"/>
              <a:ext cx="961802"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(open position)</a:t>
              </a:r>
              <a:endParaRPr lang="en-GB" sz="1000" b="1" dirty="0">
                <a:latin typeface="Arial" charset="0"/>
                <a:ea typeface="ＭＳ Ｐゴシック" charset="0"/>
              </a:endParaRPr>
            </a:p>
          </p:txBody>
        </p:sp>
        <p:sp>
          <p:nvSpPr>
            <p:cNvPr id="109" name="Text Box 23"/>
            <p:cNvSpPr txBox="1">
              <a:spLocks noChangeArrowheads="1"/>
            </p:cNvSpPr>
            <p:nvPr/>
          </p:nvSpPr>
          <p:spPr bwMode="auto">
            <a:xfrm>
              <a:off x="8879959" y="3276600"/>
              <a:ext cx="575479"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(covered)</a:t>
              </a:r>
              <a:endParaRPr lang="en-GB" sz="1000" b="1" dirty="0">
                <a:latin typeface="Arial" charset="0"/>
                <a:ea typeface="ＭＳ Ｐゴシック" charset="0"/>
              </a:endParaRPr>
            </a:p>
          </p:txBody>
        </p:sp>
        <p:sp>
          <p:nvSpPr>
            <p:cNvPr id="49" name="Curved Right Arrow 48"/>
            <p:cNvSpPr/>
            <p:nvPr/>
          </p:nvSpPr>
          <p:spPr bwMode="auto">
            <a:xfrm rot="14139194">
              <a:off x="2834981" y="1745471"/>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0" name="TextBox 49"/>
            <p:cNvSpPr txBox="1"/>
            <p:nvPr/>
          </p:nvSpPr>
          <p:spPr>
            <a:xfrm>
              <a:off x="3948002" y="2057400"/>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51" name="Curved Right Arrow 50"/>
            <p:cNvSpPr/>
            <p:nvPr/>
          </p:nvSpPr>
          <p:spPr bwMode="auto">
            <a:xfrm rot="14139194">
              <a:off x="4801783" y="1745471"/>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2" name="TextBox 51"/>
            <p:cNvSpPr txBox="1"/>
            <p:nvPr/>
          </p:nvSpPr>
          <p:spPr>
            <a:xfrm>
              <a:off x="6019800" y="2057400"/>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53" name="Curved Right Arrow 52"/>
            <p:cNvSpPr/>
            <p:nvPr/>
          </p:nvSpPr>
          <p:spPr bwMode="auto">
            <a:xfrm rot="14139194">
              <a:off x="6873581" y="1745471"/>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4" name="TextBox 53"/>
            <p:cNvSpPr txBox="1"/>
            <p:nvPr/>
          </p:nvSpPr>
          <p:spPr>
            <a:xfrm>
              <a:off x="7758002" y="2057400"/>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55" name="Curved Right Arrow 54"/>
            <p:cNvSpPr/>
            <p:nvPr/>
          </p:nvSpPr>
          <p:spPr bwMode="auto">
            <a:xfrm rot="14139194">
              <a:off x="8611783" y="1745471"/>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6" name="Curved Right Arrow 65"/>
            <p:cNvSpPr/>
            <p:nvPr/>
          </p:nvSpPr>
          <p:spPr bwMode="auto">
            <a:xfrm rot="5400000">
              <a:off x="2522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9" name="Curved Right Arrow 68"/>
            <p:cNvSpPr/>
            <p:nvPr/>
          </p:nvSpPr>
          <p:spPr bwMode="auto">
            <a:xfrm rot="5400000">
              <a:off x="4427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0" name="Curved Right Arrow 69"/>
            <p:cNvSpPr/>
            <p:nvPr/>
          </p:nvSpPr>
          <p:spPr bwMode="auto">
            <a:xfrm rot="5400000">
              <a:off x="6332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1" name="Curved Right Arrow 70"/>
            <p:cNvSpPr/>
            <p:nvPr/>
          </p:nvSpPr>
          <p:spPr bwMode="auto">
            <a:xfrm rot="5400000">
              <a:off x="81617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grpSp>
      <p:sp>
        <p:nvSpPr>
          <p:cNvPr id="58" name="Rectangle 2"/>
          <p:cNvSpPr txBox="1">
            <a:spLocks noChangeArrowheads="1"/>
          </p:cNvSpPr>
          <p:nvPr/>
        </p:nvSpPr>
        <p:spPr bwMode="auto">
          <a:xfrm>
            <a:off x="762000" y="914400"/>
            <a:ext cx="8226425" cy="6127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marL="0" marR="0" lvl="0" indent="0" algn="l" defTabSz="1019175" rtl="0" eaLnBrk="1" fontAlgn="base" latinLnBrk="0" hangingPunct="1">
              <a:lnSpc>
                <a:spcPts val="2788"/>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FF0000"/>
                </a:solidFill>
                <a:effectLst/>
                <a:uLnTx/>
                <a:uFillTx/>
                <a:latin typeface="Arial Black" pitchFamily="34" charset="0"/>
                <a:ea typeface="+mj-ea"/>
                <a:cs typeface="+mj-cs"/>
              </a:rPr>
              <a:t>Deemed unworkable by cross industry group  </a:t>
            </a:r>
            <a:endParaRPr kumimoji="0" lang="en-US" sz="1800" b="0" i="0" u="none" strike="noStrike" kern="0" cap="none" spc="0" normalizeH="0" baseline="0" noProof="0" dirty="0">
              <a:ln>
                <a:noFill/>
              </a:ln>
              <a:solidFill>
                <a:srgbClr val="FF0000"/>
              </a:solidFill>
              <a:effectLst/>
              <a:uLnTx/>
              <a:uFillTx/>
              <a:latin typeface="Arial Black" pitchFamily="34" charset="0"/>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57238" y="76200"/>
            <a:ext cx="8843962" cy="612775"/>
          </a:xfrm>
        </p:spPr>
        <p:txBody>
          <a:bodyPr/>
          <a:lstStyle/>
          <a:p>
            <a:r>
              <a:rPr lang="en-US" dirty="0" smtClean="0">
                <a:latin typeface="Arial Black" pitchFamily="34" charset="0"/>
              </a:rPr>
              <a:t>Option discounted - Buy-in at start of the transaction:  single buy-in + onward deliveries - </a:t>
            </a:r>
            <a:r>
              <a:rPr lang="en-US" dirty="0" smtClean="0">
                <a:solidFill>
                  <a:srgbClr val="FF0000"/>
                </a:solidFill>
                <a:latin typeface="Arial Black" pitchFamily="34" charset="0"/>
              </a:rPr>
              <a:t>Deemed unworkable by cross industry group  </a:t>
            </a:r>
            <a:endParaRPr lang="en-US" dirty="0">
              <a:solidFill>
                <a:srgbClr val="FF0000"/>
              </a:solidFill>
              <a:latin typeface="Arial Black" pitchFamily="34" charset="0"/>
            </a:endParaRPr>
          </a:p>
        </p:txBody>
      </p:sp>
      <p:sp>
        <p:nvSpPr>
          <p:cNvPr id="110" name="Rectangle 3"/>
          <p:cNvSpPr>
            <a:spLocks noGrp="1" noChangeArrowheads="1"/>
          </p:cNvSpPr>
          <p:nvPr>
            <p:ph idx="1"/>
            <p:custDataLst>
              <p:tags r:id="rId2"/>
            </p:custDataLst>
          </p:nvPr>
        </p:nvSpPr>
        <p:spPr>
          <a:xfrm>
            <a:off x="914400" y="3657600"/>
            <a:ext cx="8080375" cy="3352800"/>
          </a:xfrm>
        </p:spPr>
        <p:txBody>
          <a:bodyPr wrap="square" anchor="t">
            <a:noAutofit/>
          </a:bodyPr>
          <a:lstStyle/>
          <a:p>
            <a:pPr marL="228600" indent="-228600"/>
            <a:r>
              <a:rPr lang="en-GB" b="1" u="sng" dirty="0" smtClean="0"/>
              <a:t>Pros</a:t>
            </a:r>
          </a:p>
          <a:p>
            <a:pPr marL="228600" indent="-228600">
              <a:spcBef>
                <a:spcPts val="300"/>
              </a:spcBef>
            </a:pPr>
            <a:r>
              <a:rPr lang="en-GB" dirty="0" smtClean="0"/>
              <a:t>Avoids most issues related to multiple buy-ins, i.e:</a:t>
            </a:r>
          </a:p>
          <a:p>
            <a:pPr marL="436563" lvl="1" indent="-228600">
              <a:spcBef>
                <a:spcPts val="300"/>
              </a:spcBef>
            </a:pPr>
            <a:r>
              <a:rPr lang="en-GB" dirty="0" smtClean="0"/>
              <a:t>Single buy-in, (avoiding duplication of processes and costs)</a:t>
            </a:r>
          </a:p>
          <a:p>
            <a:pPr marL="436563" lvl="1" indent="-228600">
              <a:spcBef>
                <a:spcPts val="300"/>
              </a:spcBef>
            </a:pPr>
            <a:r>
              <a:rPr lang="en-GB" dirty="0" smtClean="0"/>
              <a:t>Less manual/intensive provided notification process is automated</a:t>
            </a:r>
          </a:p>
          <a:p>
            <a:pPr marL="436563" lvl="1" indent="-228600">
              <a:spcBef>
                <a:spcPts val="300"/>
              </a:spcBef>
            </a:pPr>
            <a:r>
              <a:rPr lang="en-GB" dirty="0" smtClean="0"/>
              <a:t>No more surplus securities being bought in </a:t>
            </a:r>
          </a:p>
          <a:p>
            <a:pPr marL="436563" lvl="1" indent="-228600">
              <a:spcBef>
                <a:spcPts val="300"/>
              </a:spcBef>
            </a:pPr>
            <a:r>
              <a:rPr lang="en-GB" dirty="0" smtClean="0"/>
              <a:t>No new open positions/market risks for intermediaries/market makers</a:t>
            </a:r>
          </a:p>
          <a:p>
            <a:pPr marL="436563" lvl="1" indent="-228600">
              <a:spcBef>
                <a:spcPts val="300"/>
              </a:spcBef>
            </a:pPr>
            <a:r>
              <a:rPr lang="en-GB" dirty="0" smtClean="0"/>
              <a:t>Less timing issues of buy-ins, if settlement process works efficiently</a:t>
            </a:r>
          </a:p>
          <a:p>
            <a:pPr marL="228600" indent="-228600">
              <a:spcBef>
                <a:spcPts val="300"/>
              </a:spcBef>
            </a:pPr>
            <a:r>
              <a:rPr lang="en-GB" b="1" u="sng" dirty="0" smtClean="0"/>
              <a:t>Cons/questions/issues</a:t>
            </a:r>
          </a:p>
          <a:p>
            <a:pPr marL="436563" lvl="1" indent="-228600">
              <a:spcBef>
                <a:spcPts val="300"/>
              </a:spcBef>
            </a:pPr>
            <a:r>
              <a:rPr lang="en-GB" dirty="0" smtClean="0"/>
              <a:t>How to identify the start of a chain ?</a:t>
            </a:r>
          </a:p>
          <a:p>
            <a:pPr marL="436563" lvl="1" indent="-228600">
              <a:spcBef>
                <a:spcPts val="300"/>
              </a:spcBef>
            </a:pPr>
            <a:r>
              <a:rPr lang="en-GB" dirty="0" smtClean="0"/>
              <a:t>Need to automate notification process</a:t>
            </a:r>
          </a:p>
          <a:p>
            <a:pPr marL="436563" lvl="1" indent="-228600">
              <a:spcBef>
                <a:spcPts val="300"/>
              </a:spcBef>
            </a:pPr>
            <a:r>
              <a:rPr lang="en-GB" dirty="0" smtClean="0"/>
              <a:t>Existing settlements will still be in system, attracting penalties</a:t>
            </a:r>
          </a:p>
          <a:p>
            <a:pPr marL="436563" lvl="1" indent="-228600">
              <a:spcBef>
                <a:spcPts val="300"/>
              </a:spcBef>
            </a:pPr>
            <a:r>
              <a:rPr lang="en-GB" dirty="0" smtClean="0"/>
              <a:t>Does not work well for partials/shapes</a:t>
            </a:r>
          </a:p>
          <a:p>
            <a:pPr marL="436563" lvl="1" indent="-228600">
              <a:spcBef>
                <a:spcPts val="300"/>
              </a:spcBef>
            </a:pPr>
            <a:r>
              <a:rPr lang="en-GB" dirty="0" smtClean="0"/>
              <a:t>Will it work for cross-CSD settlements, and for chains where CCP’s are involved ?</a:t>
            </a:r>
          </a:p>
          <a:p>
            <a:pPr marL="436563" lvl="1" indent="-228600">
              <a:spcBef>
                <a:spcPts val="300"/>
              </a:spcBef>
            </a:pPr>
            <a:r>
              <a:rPr lang="en-GB" dirty="0" smtClean="0"/>
              <a:t>Depot management/reconciliation issues</a:t>
            </a:r>
          </a:p>
          <a:p>
            <a:pPr marL="228600" indent="-228600">
              <a:spcBef>
                <a:spcPts val="300"/>
              </a:spcBef>
            </a:pPr>
            <a:r>
              <a:rPr lang="en-GB" b="1" dirty="0" smtClean="0">
                <a:solidFill>
                  <a:srgbClr val="FF0000"/>
                </a:solidFill>
              </a:rPr>
              <a:t>Conclusion: Theoretical option, with a number of practical issues/drawbacks </a:t>
            </a:r>
            <a:endParaRPr lang="en-GB" dirty="0" smtClean="0"/>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18</a:t>
            </a:r>
            <a:endParaRPr lang="en-US" sz="1000" b="1" dirty="0">
              <a:solidFill>
                <a:srgbClr val="6D6E71"/>
              </a:solidFill>
              <a:latin typeface="Arial"/>
            </a:endParaRPr>
          </a:p>
        </p:txBody>
      </p:sp>
      <p:sp>
        <p:nvSpPr>
          <p:cNvPr id="40" name="Rectangle 5"/>
          <p:cNvSpPr>
            <a:spLocks noChangeArrowheads="1"/>
          </p:cNvSpPr>
          <p:nvPr/>
        </p:nvSpPr>
        <p:spPr bwMode="auto">
          <a:xfrm>
            <a:off x="3192462"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B</a:t>
            </a:r>
            <a:endParaRPr lang="en-GB" sz="1100" b="1" dirty="0">
              <a:solidFill>
                <a:schemeClr val="bg1"/>
              </a:solidFill>
              <a:latin typeface="Arial" charset="0"/>
              <a:ea typeface="ＭＳ Ｐゴシック" charset="0"/>
            </a:endParaRPr>
          </a:p>
        </p:txBody>
      </p:sp>
      <p:sp>
        <p:nvSpPr>
          <p:cNvPr id="41" name="Rectangle 6"/>
          <p:cNvSpPr>
            <a:spLocks noChangeArrowheads="1"/>
          </p:cNvSpPr>
          <p:nvPr/>
        </p:nvSpPr>
        <p:spPr bwMode="auto">
          <a:xfrm>
            <a:off x="8791575"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E</a:t>
            </a:r>
          </a:p>
          <a:p>
            <a:pPr algn="ctr">
              <a:defRPr/>
            </a:pPr>
            <a:r>
              <a:rPr lang="en-GB" sz="1100" b="1" dirty="0" smtClean="0">
                <a:solidFill>
                  <a:schemeClr val="bg1"/>
                </a:solidFill>
                <a:latin typeface="Arial" charset="0"/>
                <a:ea typeface="ＭＳ Ｐゴシック" charset="0"/>
              </a:rPr>
              <a:t>Final </a:t>
            </a:r>
            <a:r>
              <a:rPr lang="en-GB" sz="1100" b="1" dirty="0">
                <a:solidFill>
                  <a:schemeClr val="bg1"/>
                </a:solidFill>
                <a:latin typeface="Arial" charset="0"/>
                <a:ea typeface="ＭＳ Ｐゴシック" charset="0"/>
              </a:rPr>
              <a:t>Buyer</a:t>
            </a:r>
          </a:p>
        </p:txBody>
      </p:sp>
      <p:sp>
        <p:nvSpPr>
          <p:cNvPr id="43" name="Rectangle 27"/>
          <p:cNvSpPr>
            <a:spLocks noChangeArrowheads="1"/>
          </p:cNvSpPr>
          <p:nvPr/>
        </p:nvSpPr>
        <p:spPr bwMode="auto">
          <a:xfrm>
            <a:off x="6875462"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D</a:t>
            </a:r>
            <a:endParaRPr lang="en-GB" sz="1100" b="1" dirty="0">
              <a:solidFill>
                <a:schemeClr val="bg1"/>
              </a:solidFill>
              <a:latin typeface="Arial" charset="0"/>
              <a:ea typeface="ＭＳ Ｐゴシック" charset="0"/>
            </a:endParaRPr>
          </a:p>
        </p:txBody>
      </p:sp>
      <p:sp>
        <p:nvSpPr>
          <p:cNvPr id="44" name="Line 29"/>
          <p:cNvSpPr>
            <a:spLocks noChangeShapeType="1"/>
          </p:cNvSpPr>
          <p:nvPr/>
        </p:nvSpPr>
        <p:spPr bwMode="auto">
          <a:xfrm>
            <a:off x="4144962" y="1676400"/>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47" name="Rectangle 27"/>
          <p:cNvSpPr>
            <a:spLocks noChangeArrowheads="1"/>
          </p:cNvSpPr>
          <p:nvPr/>
        </p:nvSpPr>
        <p:spPr bwMode="auto">
          <a:xfrm>
            <a:off x="5054600"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C</a:t>
            </a:r>
            <a:endParaRPr lang="en-GB" sz="1100" b="1" dirty="0">
              <a:solidFill>
                <a:schemeClr val="bg1"/>
              </a:solidFill>
              <a:latin typeface="Arial" charset="0"/>
              <a:ea typeface="ＭＳ Ｐゴシック" charset="0"/>
            </a:endParaRPr>
          </a:p>
        </p:txBody>
      </p:sp>
      <p:sp>
        <p:nvSpPr>
          <p:cNvPr id="48" name="Rectangle 4"/>
          <p:cNvSpPr>
            <a:spLocks noChangeArrowheads="1"/>
          </p:cNvSpPr>
          <p:nvPr/>
        </p:nvSpPr>
        <p:spPr bwMode="auto">
          <a:xfrm>
            <a:off x="1271587"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A </a:t>
            </a:r>
          </a:p>
          <a:p>
            <a:pPr algn="ctr">
              <a:defRPr/>
            </a:pPr>
            <a:r>
              <a:rPr lang="en-GB" sz="1100" b="1" dirty="0" smtClean="0">
                <a:solidFill>
                  <a:schemeClr val="bg1"/>
                </a:solidFill>
                <a:latin typeface="Arial" charset="0"/>
                <a:ea typeface="ＭＳ Ｐゴシック" charset="0"/>
              </a:rPr>
              <a:t>(Initial Seller)</a:t>
            </a:r>
            <a:endParaRPr lang="en-GB" sz="1100" b="1" dirty="0">
              <a:solidFill>
                <a:schemeClr val="bg1"/>
              </a:solidFill>
              <a:latin typeface="Arial" charset="0"/>
              <a:ea typeface="ＭＳ Ｐゴシック" charset="0"/>
            </a:endParaRPr>
          </a:p>
        </p:txBody>
      </p:sp>
      <p:sp>
        <p:nvSpPr>
          <p:cNvPr id="59" name="Text Box 23"/>
          <p:cNvSpPr txBox="1">
            <a:spLocks noChangeArrowheads="1"/>
          </p:cNvSpPr>
          <p:nvPr/>
        </p:nvSpPr>
        <p:spPr bwMode="auto">
          <a:xfrm>
            <a:off x="6155900" y="144621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0" name="Text Box 23"/>
          <p:cNvSpPr txBox="1">
            <a:spLocks noChangeArrowheads="1"/>
          </p:cNvSpPr>
          <p:nvPr/>
        </p:nvSpPr>
        <p:spPr bwMode="auto">
          <a:xfrm>
            <a:off x="8025975" y="144621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8" name="Text Box 42"/>
          <p:cNvSpPr txBox="1">
            <a:spLocks noChangeArrowheads="1"/>
          </p:cNvSpPr>
          <p:nvPr/>
        </p:nvSpPr>
        <p:spPr bwMode="auto">
          <a:xfrm>
            <a:off x="576934" y="4278710"/>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sp>
        <p:nvSpPr>
          <p:cNvPr id="73" name="Text Box 23"/>
          <p:cNvSpPr txBox="1">
            <a:spLocks noChangeArrowheads="1"/>
          </p:cNvSpPr>
          <p:nvPr/>
        </p:nvSpPr>
        <p:spPr bwMode="auto">
          <a:xfrm>
            <a:off x="106601" y="2585591"/>
            <a:ext cx="960199" cy="538609"/>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spcBef>
                <a:spcPts val="300"/>
              </a:spcBef>
              <a:defRPr/>
            </a:pPr>
            <a:r>
              <a:rPr lang="en-GB" sz="1000" b="1" dirty="0" smtClean="0">
                <a:latin typeface="Arial" charset="0"/>
                <a:ea typeface="ＭＳ Ｐゴシック" charset="0"/>
              </a:rPr>
              <a:t>Traded position</a:t>
            </a:r>
          </a:p>
          <a:p>
            <a:pPr>
              <a:spcBef>
                <a:spcPts val="300"/>
              </a:spcBef>
              <a:defRPr/>
            </a:pPr>
            <a:r>
              <a:rPr lang="en-GB" sz="1000" b="1" dirty="0" smtClean="0">
                <a:ea typeface="ＭＳ Ｐゴシック" charset="0"/>
              </a:rPr>
              <a:t>Actual position</a:t>
            </a:r>
          </a:p>
          <a:p>
            <a:pPr>
              <a:spcBef>
                <a:spcPts val="300"/>
              </a:spcBef>
              <a:defRPr/>
            </a:pPr>
            <a:r>
              <a:rPr lang="en-GB" sz="1000" b="1" dirty="0" smtClean="0">
                <a:ea typeface="ＭＳ Ｐゴシック" charset="0"/>
              </a:rPr>
              <a:t>Delta</a:t>
            </a:r>
            <a:endParaRPr lang="en-GB" sz="1000" b="1" dirty="0">
              <a:latin typeface="Arial" charset="0"/>
              <a:ea typeface="ＭＳ Ｐゴシック" charset="0"/>
            </a:endParaRPr>
          </a:p>
        </p:txBody>
      </p:sp>
      <p:sp>
        <p:nvSpPr>
          <p:cNvPr id="75" name="Rectangle 5"/>
          <p:cNvSpPr>
            <a:spLocks noChangeArrowheads="1"/>
          </p:cNvSpPr>
          <p:nvPr/>
        </p:nvSpPr>
        <p:spPr bwMode="auto">
          <a:xfrm>
            <a:off x="12954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-1000</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-1000</a:t>
            </a:r>
            <a:endParaRPr lang="en-GB" sz="1000" dirty="0">
              <a:solidFill>
                <a:schemeClr val="accent6"/>
              </a:solidFill>
              <a:latin typeface="Arial" charset="0"/>
              <a:ea typeface="ＭＳ Ｐゴシック" charset="0"/>
            </a:endParaRPr>
          </a:p>
        </p:txBody>
      </p:sp>
      <p:sp>
        <p:nvSpPr>
          <p:cNvPr id="77" name="Rectangle 5"/>
          <p:cNvSpPr>
            <a:spLocks noChangeArrowheads="1"/>
          </p:cNvSpPr>
          <p:nvPr/>
        </p:nvSpPr>
        <p:spPr bwMode="auto">
          <a:xfrm>
            <a:off x="32289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65" name="TextBox 64"/>
          <p:cNvSpPr txBox="1"/>
          <p:nvPr/>
        </p:nvSpPr>
        <p:spPr>
          <a:xfrm>
            <a:off x="4286250" y="762000"/>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76" name="TextBox 75"/>
          <p:cNvSpPr txBox="1"/>
          <p:nvPr/>
        </p:nvSpPr>
        <p:spPr>
          <a:xfrm>
            <a:off x="2362200" y="762000"/>
            <a:ext cx="685800" cy="430887"/>
          </a:xfrm>
          <a:prstGeom prst="rect">
            <a:avLst/>
          </a:prstGeom>
          <a:noFill/>
        </p:spPr>
        <p:txBody>
          <a:bodyPr wrap="square" rtlCol="0">
            <a:spAutoFit/>
          </a:bodyPr>
          <a:lstStyle/>
          <a:p>
            <a:r>
              <a:rPr lang="en-US" b="1" dirty="0" smtClean="0">
                <a:solidFill>
                  <a:srgbClr val="FFC000"/>
                </a:solidFill>
              </a:rPr>
              <a:t>Actual Buy-in</a:t>
            </a:r>
            <a:endParaRPr lang="en-US" b="1" dirty="0">
              <a:solidFill>
                <a:srgbClr val="FFC000"/>
              </a:solidFill>
            </a:endParaRPr>
          </a:p>
        </p:txBody>
      </p:sp>
      <p:sp>
        <p:nvSpPr>
          <p:cNvPr id="78" name="Text Box 23"/>
          <p:cNvSpPr txBox="1">
            <a:spLocks noChangeArrowheads="1"/>
          </p:cNvSpPr>
          <p:nvPr/>
        </p:nvSpPr>
        <p:spPr bwMode="auto">
          <a:xfrm>
            <a:off x="4267200" y="14478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102" name="Rectangle 5"/>
          <p:cNvSpPr>
            <a:spLocks noChangeArrowheads="1"/>
          </p:cNvSpPr>
          <p:nvPr/>
        </p:nvSpPr>
        <p:spPr bwMode="auto">
          <a:xfrm>
            <a:off x="87153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solidFill>
                <a:latin typeface="Arial" charset="0"/>
                <a:ea typeface="ＭＳ Ｐゴシック" charset="0"/>
              </a:rPr>
              <a:t>    TP = +1000</a:t>
            </a:r>
          </a:p>
          <a:p>
            <a:pPr>
              <a:defRPr/>
            </a:pPr>
            <a:r>
              <a:rPr lang="en-GB" sz="1000" dirty="0" smtClean="0">
                <a:solidFill>
                  <a:schemeClr val="accent6"/>
                </a:solidFill>
                <a:latin typeface="Arial" charset="0"/>
                <a:ea typeface="ＭＳ Ｐゴシック" charset="0"/>
              </a:rPr>
              <a:t>    AP= +1000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105" name="Text Box 23"/>
          <p:cNvSpPr txBox="1">
            <a:spLocks noChangeArrowheads="1"/>
          </p:cNvSpPr>
          <p:nvPr/>
        </p:nvSpPr>
        <p:spPr bwMode="auto">
          <a:xfrm>
            <a:off x="1300327" y="3275112"/>
            <a:ext cx="875240"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(but expected)</a:t>
            </a:r>
            <a:endParaRPr lang="en-GB" sz="1000" b="1" dirty="0">
              <a:latin typeface="Arial" charset="0"/>
              <a:ea typeface="ＭＳ Ｐゴシック" charset="0"/>
            </a:endParaRPr>
          </a:p>
        </p:txBody>
      </p:sp>
      <p:sp>
        <p:nvSpPr>
          <p:cNvPr id="106" name="Text Box 23"/>
          <p:cNvSpPr txBox="1">
            <a:spLocks noChangeArrowheads="1"/>
          </p:cNvSpPr>
          <p:nvPr/>
        </p:nvSpPr>
        <p:spPr bwMode="auto">
          <a:xfrm>
            <a:off x="3275573" y="32736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7" name="Text Box 23"/>
          <p:cNvSpPr txBox="1">
            <a:spLocks noChangeArrowheads="1"/>
          </p:cNvSpPr>
          <p:nvPr/>
        </p:nvSpPr>
        <p:spPr bwMode="auto">
          <a:xfrm>
            <a:off x="5150171" y="32736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8" name="Text Box 23"/>
          <p:cNvSpPr txBox="1">
            <a:spLocks noChangeArrowheads="1"/>
          </p:cNvSpPr>
          <p:nvPr/>
        </p:nvSpPr>
        <p:spPr bwMode="auto">
          <a:xfrm>
            <a:off x="6978971" y="32736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9" name="Text Box 23"/>
          <p:cNvSpPr txBox="1">
            <a:spLocks noChangeArrowheads="1"/>
          </p:cNvSpPr>
          <p:nvPr/>
        </p:nvSpPr>
        <p:spPr bwMode="auto">
          <a:xfrm>
            <a:off x="8879959" y="3276600"/>
            <a:ext cx="575479"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(covered)</a:t>
            </a:r>
            <a:endParaRPr lang="en-GB" sz="1000" b="1" dirty="0">
              <a:latin typeface="Arial" charset="0"/>
              <a:ea typeface="ＭＳ Ｐゴシック" charset="0"/>
            </a:endParaRPr>
          </a:p>
        </p:txBody>
      </p:sp>
      <p:sp>
        <p:nvSpPr>
          <p:cNvPr id="50" name="Text Box 23"/>
          <p:cNvSpPr txBox="1">
            <a:spLocks noChangeArrowheads="1"/>
          </p:cNvSpPr>
          <p:nvPr/>
        </p:nvSpPr>
        <p:spPr bwMode="auto">
          <a:xfrm>
            <a:off x="2391513" y="14478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52" name="TextBox 51"/>
          <p:cNvSpPr txBox="1"/>
          <p:nvPr/>
        </p:nvSpPr>
        <p:spPr>
          <a:xfrm>
            <a:off x="6210300" y="759738"/>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53" name="TextBox 52"/>
          <p:cNvSpPr txBox="1"/>
          <p:nvPr/>
        </p:nvSpPr>
        <p:spPr>
          <a:xfrm>
            <a:off x="8039100" y="759738"/>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54" name="Line 29"/>
          <p:cNvSpPr>
            <a:spLocks noChangeShapeType="1"/>
          </p:cNvSpPr>
          <p:nvPr/>
        </p:nvSpPr>
        <p:spPr bwMode="auto">
          <a:xfrm>
            <a:off x="6018212" y="1676400"/>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55" name="Line 29"/>
          <p:cNvSpPr>
            <a:spLocks noChangeShapeType="1"/>
          </p:cNvSpPr>
          <p:nvPr/>
        </p:nvSpPr>
        <p:spPr bwMode="auto">
          <a:xfrm>
            <a:off x="7847012" y="1676400"/>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58" name="Rectangle 5"/>
          <p:cNvSpPr>
            <a:spLocks noChangeArrowheads="1"/>
          </p:cNvSpPr>
          <p:nvPr/>
        </p:nvSpPr>
        <p:spPr bwMode="auto">
          <a:xfrm>
            <a:off x="50292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66" name="Rectangle 5"/>
          <p:cNvSpPr>
            <a:spLocks noChangeArrowheads="1"/>
          </p:cNvSpPr>
          <p:nvPr/>
        </p:nvSpPr>
        <p:spPr bwMode="auto">
          <a:xfrm>
            <a:off x="68865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45" name="TextBox 44"/>
          <p:cNvSpPr txBox="1"/>
          <p:nvPr/>
        </p:nvSpPr>
        <p:spPr>
          <a:xfrm>
            <a:off x="1981200" y="2057400"/>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46" name="Curved Right Arrow 45"/>
          <p:cNvSpPr/>
          <p:nvPr/>
        </p:nvSpPr>
        <p:spPr bwMode="auto">
          <a:xfrm rot="14139194">
            <a:off x="2834981" y="1745471"/>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39" name="Line 7"/>
          <p:cNvSpPr>
            <a:spLocks noChangeShapeType="1"/>
          </p:cNvSpPr>
          <p:nvPr/>
        </p:nvSpPr>
        <p:spPr bwMode="auto">
          <a:xfrm>
            <a:off x="2230437" y="1601788"/>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2" name="Line 29"/>
          <p:cNvSpPr>
            <a:spLocks noChangeShapeType="1"/>
          </p:cNvSpPr>
          <p:nvPr/>
        </p:nvSpPr>
        <p:spPr bwMode="auto">
          <a:xfrm>
            <a:off x="4144962" y="1601788"/>
            <a:ext cx="915988"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9" name="Line 30"/>
          <p:cNvSpPr>
            <a:spLocks noChangeShapeType="1"/>
          </p:cNvSpPr>
          <p:nvPr/>
        </p:nvSpPr>
        <p:spPr bwMode="auto">
          <a:xfrm>
            <a:off x="6015037" y="1601788"/>
            <a:ext cx="8556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51" name="Line 43"/>
          <p:cNvSpPr>
            <a:spLocks noChangeShapeType="1"/>
          </p:cNvSpPr>
          <p:nvPr/>
        </p:nvSpPr>
        <p:spPr bwMode="auto">
          <a:xfrm>
            <a:off x="7821612" y="1601788"/>
            <a:ext cx="957263" cy="0"/>
          </a:xfrm>
          <a:prstGeom prst="line">
            <a:avLst/>
          </a:prstGeom>
          <a:noFill/>
          <a:ln w="9525">
            <a:solidFill>
              <a:srgbClr val="000000"/>
            </a:solidFill>
            <a:prstDash val="dashDot"/>
            <a:round/>
            <a:headEnd type="triangle" w="med" len="med"/>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57" name="Curved Right Arrow 56"/>
          <p:cNvSpPr/>
          <p:nvPr/>
        </p:nvSpPr>
        <p:spPr bwMode="auto">
          <a:xfrm rot="5400000">
            <a:off x="2522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1" name="Curved Right Arrow 60"/>
          <p:cNvSpPr/>
          <p:nvPr/>
        </p:nvSpPr>
        <p:spPr bwMode="auto">
          <a:xfrm rot="5400000">
            <a:off x="4427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3" name="Curved Right Arrow 62"/>
          <p:cNvSpPr/>
          <p:nvPr/>
        </p:nvSpPr>
        <p:spPr bwMode="auto">
          <a:xfrm rot="5400000">
            <a:off x="63329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7" name="Curved Right Arrow 66"/>
          <p:cNvSpPr/>
          <p:nvPr/>
        </p:nvSpPr>
        <p:spPr bwMode="auto">
          <a:xfrm rot="5400000">
            <a:off x="8161782" y="75361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57238" y="76200"/>
            <a:ext cx="8226425" cy="612775"/>
          </a:xfrm>
        </p:spPr>
        <p:txBody>
          <a:bodyPr/>
          <a:lstStyle/>
          <a:p>
            <a:r>
              <a:rPr lang="en-US" dirty="0" smtClean="0">
                <a:latin typeface="Arial Black" pitchFamily="34" charset="0"/>
              </a:rPr>
              <a:t>Option discounted - Centralised buy- in process/agent</a:t>
            </a:r>
            <a:br>
              <a:rPr lang="en-US" dirty="0" smtClean="0">
                <a:latin typeface="Arial Black" pitchFamily="34" charset="0"/>
              </a:rPr>
            </a:br>
            <a:r>
              <a:rPr lang="en-US" dirty="0" smtClean="0">
                <a:solidFill>
                  <a:srgbClr val="FF0000"/>
                </a:solidFill>
                <a:latin typeface="Arial Black" pitchFamily="34" charset="0"/>
              </a:rPr>
              <a:t>Deemed unworkable by cross industry group </a:t>
            </a:r>
            <a:endParaRPr lang="en-US" dirty="0">
              <a:solidFill>
                <a:srgbClr val="FF0000"/>
              </a:solidFill>
              <a:latin typeface="Arial Black" pitchFamily="34" charset="0"/>
            </a:endParaRPr>
          </a:p>
        </p:txBody>
      </p:sp>
      <p:sp>
        <p:nvSpPr>
          <p:cNvPr id="110" name="Rectangle 3"/>
          <p:cNvSpPr>
            <a:spLocks noGrp="1" noChangeArrowheads="1"/>
          </p:cNvSpPr>
          <p:nvPr>
            <p:ph idx="1"/>
            <p:custDataLst>
              <p:tags r:id="rId2"/>
            </p:custDataLst>
          </p:nvPr>
        </p:nvSpPr>
        <p:spPr>
          <a:xfrm>
            <a:off x="1143000" y="3810000"/>
            <a:ext cx="8080375" cy="3048000"/>
          </a:xfrm>
        </p:spPr>
        <p:txBody>
          <a:bodyPr wrap="square" anchor="t">
            <a:noAutofit/>
          </a:bodyPr>
          <a:lstStyle/>
          <a:p>
            <a:pPr marL="228600" indent="-228600">
              <a:spcBef>
                <a:spcPts val="300"/>
              </a:spcBef>
            </a:pPr>
            <a:r>
              <a:rPr lang="en-GB" b="1" u="sng" dirty="0" smtClean="0"/>
              <a:t>Pros</a:t>
            </a:r>
            <a:endParaRPr lang="en-GB" dirty="0" smtClean="0"/>
          </a:p>
          <a:p>
            <a:pPr marL="436563" lvl="1" indent="-228600">
              <a:spcBef>
                <a:spcPts val="300"/>
              </a:spcBef>
            </a:pPr>
            <a:r>
              <a:rPr lang="en-GB" dirty="0" smtClean="0"/>
              <a:t>Avoids most issues related to multiple buy-ins</a:t>
            </a:r>
          </a:p>
          <a:p>
            <a:pPr marL="228600" indent="-228600"/>
            <a:r>
              <a:rPr lang="en-GB" b="1" u="sng" dirty="0" smtClean="0"/>
              <a:t>Cons/questions/issues</a:t>
            </a:r>
            <a:endParaRPr lang="en-GB" dirty="0" smtClean="0"/>
          </a:p>
          <a:p>
            <a:pPr marL="436563" lvl="1" indent="-228600">
              <a:spcBef>
                <a:spcPts val="300"/>
              </a:spcBef>
            </a:pPr>
            <a:r>
              <a:rPr lang="en-GB" dirty="0" smtClean="0"/>
              <a:t>What is the precise role of the central buy-in agent, and who is willing to act in this capacity?</a:t>
            </a:r>
          </a:p>
          <a:p>
            <a:pPr marL="436563" lvl="1" indent="-228600">
              <a:spcBef>
                <a:spcPts val="300"/>
              </a:spcBef>
            </a:pPr>
            <a:r>
              <a:rPr lang="en-GB" dirty="0" smtClean="0"/>
              <a:t>The buy-in agent may be part of the transaction chain (esp. if they are a market maker/primary dealer)</a:t>
            </a:r>
          </a:p>
          <a:p>
            <a:pPr marL="436563" lvl="1" indent="-228600">
              <a:spcBef>
                <a:spcPts val="300"/>
              </a:spcBef>
            </a:pPr>
            <a:r>
              <a:rPr lang="en-GB" dirty="0" smtClean="0"/>
              <a:t>Everyone needs to agree to this process: is this realistic ?</a:t>
            </a:r>
          </a:p>
          <a:p>
            <a:pPr marL="436563" lvl="1" indent="-228600">
              <a:spcBef>
                <a:spcPts val="300"/>
              </a:spcBef>
            </a:pPr>
            <a:r>
              <a:rPr lang="en-GB" dirty="0" smtClean="0"/>
              <a:t>How/ on what basis will the agent identify chain transactions, and the best place to execute the buy-in</a:t>
            </a:r>
          </a:p>
          <a:p>
            <a:pPr marL="436563" lvl="1" indent="-228600">
              <a:spcBef>
                <a:spcPts val="300"/>
              </a:spcBef>
            </a:pPr>
            <a:r>
              <a:rPr lang="en-GB" dirty="0" smtClean="0"/>
              <a:t>Are there constraints (privacy, other) in providing info the central agent, and vice versa</a:t>
            </a:r>
          </a:p>
          <a:p>
            <a:pPr marL="436563" lvl="1" indent="-228600">
              <a:spcBef>
                <a:spcPts val="300"/>
              </a:spcBef>
            </a:pPr>
            <a:r>
              <a:rPr lang="en-GB" dirty="0" smtClean="0"/>
              <a:t>Speed/timings of creating and running this structure</a:t>
            </a:r>
          </a:p>
          <a:p>
            <a:pPr marL="436563" lvl="1" indent="-228600">
              <a:spcBef>
                <a:spcPts val="300"/>
              </a:spcBef>
            </a:pPr>
            <a:r>
              <a:rPr lang="en-GB" dirty="0" smtClean="0"/>
              <a:t>What with shapes/partials/different settlement dates</a:t>
            </a:r>
          </a:p>
          <a:p>
            <a:pPr marL="436563" lvl="1" indent="-228600">
              <a:spcBef>
                <a:spcPts val="300"/>
              </a:spcBef>
            </a:pPr>
            <a:r>
              <a:rPr lang="en-GB" dirty="0" smtClean="0"/>
              <a:t>Does not work where a CCP is involved (unless the CCP is willing to take on the role of the buy-in agent)</a:t>
            </a:r>
            <a:endParaRPr lang="en-GB" b="1" u="sng" dirty="0" smtClean="0"/>
          </a:p>
          <a:p>
            <a:pPr marL="228600" indent="-228600">
              <a:spcBef>
                <a:spcPts val="300"/>
              </a:spcBef>
            </a:pPr>
            <a:r>
              <a:rPr lang="en-GB" b="1" dirty="0" smtClean="0">
                <a:solidFill>
                  <a:srgbClr val="FF0000"/>
                </a:solidFill>
              </a:rPr>
              <a:t>Conclusion: Theoretical option, with a number of practical issues/drawbacks + timing issues.</a:t>
            </a:r>
          </a:p>
          <a:p>
            <a:pPr marL="228600" indent="-228600">
              <a:spcBef>
                <a:spcPts val="300"/>
              </a:spcBef>
            </a:pPr>
            <a:r>
              <a:rPr lang="en-GB" b="1" dirty="0" smtClean="0">
                <a:solidFill>
                  <a:srgbClr val="FF0000"/>
                </a:solidFill>
              </a:rPr>
              <a:t>Even if it could work, the Central Buy In agent may become a consolidated centre of risk.</a:t>
            </a:r>
            <a:endParaRPr lang="en-GB" dirty="0" smtClean="0"/>
          </a:p>
        </p:txBody>
      </p:sp>
      <p:sp>
        <p:nvSpPr>
          <p:cNvPr id="9" name="TextBox 8"/>
          <p:cNvSpPr txBox="1"/>
          <p:nvPr>
            <p:custDataLst>
              <p:tags r:id="rId3"/>
            </p:custDataLst>
          </p:nvPr>
        </p:nvSpPr>
        <p:spPr bwMode="gray">
          <a:xfrm>
            <a:off x="5175504" y="700735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19</a:t>
            </a:r>
            <a:endParaRPr lang="en-US" sz="1000" b="1" dirty="0">
              <a:solidFill>
                <a:srgbClr val="6D6E71"/>
              </a:solidFill>
              <a:latin typeface="Arial"/>
            </a:endParaRPr>
          </a:p>
        </p:txBody>
      </p:sp>
      <p:sp>
        <p:nvSpPr>
          <p:cNvPr id="68" name="Text Box 42"/>
          <p:cNvSpPr txBox="1">
            <a:spLocks noChangeArrowheads="1"/>
          </p:cNvSpPr>
          <p:nvPr/>
        </p:nvSpPr>
        <p:spPr bwMode="auto">
          <a:xfrm>
            <a:off x="576934" y="4034870"/>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sp>
        <p:nvSpPr>
          <p:cNvPr id="91" name="Flowchart: Alternate Process 90"/>
          <p:cNvSpPr/>
          <p:nvPr/>
        </p:nvSpPr>
        <p:spPr bwMode="auto">
          <a:xfrm>
            <a:off x="3581400" y="838200"/>
            <a:ext cx="3048000" cy="381000"/>
          </a:xfrm>
          <a:prstGeom prst="flowChartAlternateProcess">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lang="en-US" dirty="0" smtClean="0"/>
              <a:t>Central buy-in agent</a:t>
            </a:r>
            <a:endParaRPr kumimoji="0" lang="en-US" sz="1100" b="0" i="0" u="none" strike="noStrike" cap="none" normalizeH="0" baseline="0" dirty="0" smtClean="0">
              <a:ln>
                <a:noFill/>
              </a:ln>
              <a:solidFill>
                <a:schemeClr val="tx1"/>
              </a:solidFill>
              <a:effectLst/>
              <a:latin typeface="Arial" charset="0"/>
            </a:endParaRPr>
          </a:p>
        </p:txBody>
      </p:sp>
      <p:sp>
        <p:nvSpPr>
          <p:cNvPr id="29" name="Rectangle 5"/>
          <p:cNvSpPr>
            <a:spLocks noChangeArrowheads="1"/>
          </p:cNvSpPr>
          <p:nvPr/>
        </p:nvSpPr>
        <p:spPr bwMode="auto">
          <a:xfrm>
            <a:off x="3192462" y="214332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B</a:t>
            </a:r>
            <a:endParaRPr lang="en-GB" sz="1100" b="1" dirty="0">
              <a:solidFill>
                <a:schemeClr val="bg1"/>
              </a:solidFill>
              <a:latin typeface="Arial" charset="0"/>
              <a:ea typeface="ＭＳ Ｐゴシック" charset="0"/>
            </a:endParaRPr>
          </a:p>
        </p:txBody>
      </p:sp>
      <p:sp>
        <p:nvSpPr>
          <p:cNvPr id="30" name="Rectangle 6"/>
          <p:cNvSpPr>
            <a:spLocks noChangeArrowheads="1"/>
          </p:cNvSpPr>
          <p:nvPr/>
        </p:nvSpPr>
        <p:spPr bwMode="auto">
          <a:xfrm>
            <a:off x="8791575" y="214332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E</a:t>
            </a:r>
          </a:p>
          <a:p>
            <a:pPr algn="ctr">
              <a:defRPr/>
            </a:pPr>
            <a:r>
              <a:rPr lang="en-GB" sz="1100" b="1" dirty="0" smtClean="0">
                <a:solidFill>
                  <a:schemeClr val="bg1"/>
                </a:solidFill>
                <a:latin typeface="Arial" charset="0"/>
                <a:ea typeface="ＭＳ Ｐゴシック" charset="0"/>
              </a:rPr>
              <a:t>Final </a:t>
            </a:r>
            <a:r>
              <a:rPr lang="en-GB" sz="1100" b="1" dirty="0">
                <a:solidFill>
                  <a:schemeClr val="bg1"/>
                </a:solidFill>
                <a:latin typeface="Arial" charset="0"/>
                <a:ea typeface="ＭＳ Ｐゴシック" charset="0"/>
              </a:rPr>
              <a:t>Buyer</a:t>
            </a:r>
          </a:p>
        </p:txBody>
      </p:sp>
      <p:sp>
        <p:nvSpPr>
          <p:cNvPr id="31" name="Line 7"/>
          <p:cNvSpPr>
            <a:spLocks noChangeShapeType="1"/>
          </p:cNvSpPr>
          <p:nvPr/>
        </p:nvSpPr>
        <p:spPr bwMode="auto">
          <a:xfrm>
            <a:off x="2230437" y="2284611"/>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32" name="Rectangle 27"/>
          <p:cNvSpPr>
            <a:spLocks noChangeArrowheads="1"/>
          </p:cNvSpPr>
          <p:nvPr/>
        </p:nvSpPr>
        <p:spPr bwMode="auto">
          <a:xfrm>
            <a:off x="6875462" y="2140148"/>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D</a:t>
            </a:r>
            <a:endParaRPr lang="en-GB" sz="1100" b="1" dirty="0">
              <a:solidFill>
                <a:schemeClr val="bg1"/>
              </a:solidFill>
              <a:latin typeface="Arial" charset="0"/>
              <a:ea typeface="ＭＳ Ｐゴシック" charset="0"/>
            </a:endParaRPr>
          </a:p>
        </p:txBody>
      </p:sp>
      <p:sp>
        <p:nvSpPr>
          <p:cNvPr id="33" name="Line 29"/>
          <p:cNvSpPr>
            <a:spLocks noChangeShapeType="1"/>
          </p:cNvSpPr>
          <p:nvPr/>
        </p:nvSpPr>
        <p:spPr bwMode="auto">
          <a:xfrm>
            <a:off x="4144962" y="2359223"/>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34" name="Rectangle 27"/>
          <p:cNvSpPr>
            <a:spLocks noChangeArrowheads="1"/>
          </p:cNvSpPr>
          <p:nvPr/>
        </p:nvSpPr>
        <p:spPr bwMode="auto">
          <a:xfrm>
            <a:off x="5054600" y="2140148"/>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C</a:t>
            </a:r>
            <a:endParaRPr lang="en-GB" sz="1100" b="1" dirty="0">
              <a:solidFill>
                <a:schemeClr val="bg1"/>
              </a:solidFill>
              <a:latin typeface="Arial" charset="0"/>
              <a:ea typeface="ＭＳ Ｐゴシック" charset="0"/>
            </a:endParaRPr>
          </a:p>
        </p:txBody>
      </p:sp>
      <p:sp>
        <p:nvSpPr>
          <p:cNvPr id="35" name="Rectangle 4"/>
          <p:cNvSpPr>
            <a:spLocks noChangeArrowheads="1"/>
          </p:cNvSpPr>
          <p:nvPr/>
        </p:nvSpPr>
        <p:spPr bwMode="auto">
          <a:xfrm>
            <a:off x="1271587" y="2143323"/>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A </a:t>
            </a:r>
          </a:p>
          <a:p>
            <a:pPr algn="ctr">
              <a:defRPr/>
            </a:pPr>
            <a:r>
              <a:rPr lang="en-GB" sz="1100" b="1" dirty="0" smtClean="0">
                <a:solidFill>
                  <a:schemeClr val="bg1"/>
                </a:solidFill>
                <a:latin typeface="Arial" charset="0"/>
                <a:ea typeface="ＭＳ Ｐゴシック" charset="0"/>
              </a:rPr>
              <a:t>(Initial Seller)</a:t>
            </a:r>
            <a:endParaRPr lang="en-GB" sz="1100" b="1" dirty="0">
              <a:solidFill>
                <a:schemeClr val="bg1"/>
              </a:solidFill>
              <a:latin typeface="Arial" charset="0"/>
              <a:ea typeface="ＭＳ Ｐゴシック" charset="0"/>
            </a:endParaRPr>
          </a:p>
        </p:txBody>
      </p:sp>
      <p:sp>
        <p:nvSpPr>
          <p:cNvPr id="36" name="Text Box 23"/>
          <p:cNvSpPr txBox="1">
            <a:spLocks noChangeArrowheads="1"/>
          </p:cNvSpPr>
          <p:nvPr/>
        </p:nvSpPr>
        <p:spPr bwMode="auto">
          <a:xfrm>
            <a:off x="6155900" y="2129036"/>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37" name="Text Box 23"/>
          <p:cNvSpPr txBox="1">
            <a:spLocks noChangeArrowheads="1"/>
          </p:cNvSpPr>
          <p:nvPr/>
        </p:nvSpPr>
        <p:spPr bwMode="auto">
          <a:xfrm>
            <a:off x="8025975" y="2129036"/>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38" name="Text Box 23"/>
          <p:cNvSpPr txBox="1">
            <a:spLocks noChangeArrowheads="1"/>
          </p:cNvSpPr>
          <p:nvPr/>
        </p:nvSpPr>
        <p:spPr bwMode="auto">
          <a:xfrm>
            <a:off x="106601" y="2814191"/>
            <a:ext cx="960199" cy="538609"/>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spcBef>
                <a:spcPts val="300"/>
              </a:spcBef>
              <a:defRPr/>
            </a:pPr>
            <a:r>
              <a:rPr lang="en-GB" sz="1000" b="1" dirty="0" smtClean="0">
                <a:latin typeface="Arial" charset="0"/>
                <a:ea typeface="ＭＳ Ｐゴシック" charset="0"/>
              </a:rPr>
              <a:t>Traded position</a:t>
            </a:r>
          </a:p>
          <a:p>
            <a:pPr>
              <a:spcBef>
                <a:spcPts val="300"/>
              </a:spcBef>
              <a:defRPr/>
            </a:pPr>
            <a:r>
              <a:rPr lang="en-GB" sz="1000" b="1" dirty="0" smtClean="0">
                <a:ea typeface="ＭＳ Ｐゴシック" charset="0"/>
              </a:rPr>
              <a:t>Actual position</a:t>
            </a:r>
          </a:p>
          <a:p>
            <a:pPr>
              <a:spcBef>
                <a:spcPts val="300"/>
              </a:spcBef>
              <a:defRPr/>
            </a:pPr>
            <a:r>
              <a:rPr lang="en-GB" sz="1000" b="1" dirty="0" smtClean="0">
                <a:ea typeface="ＭＳ Ｐゴシック" charset="0"/>
              </a:rPr>
              <a:t>Delta</a:t>
            </a:r>
            <a:endParaRPr lang="en-GB" sz="1000" b="1" dirty="0">
              <a:latin typeface="Arial" charset="0"/>
              <a:ea typeface="ＭＳ Ｐゴシック" charset="0"/>
            </a:endParaRPr>
          </a:p>
        </p:txBody>
      </p:sp>
      <p:sp>
        <p:nvSpPr>
          <p:cNvPr id="39" name="Rectangle 5"/>
          <p:cNvSpPr>
            <a:spLocks noChangeArrowheads="1"/>
          </p:cNvSpPr>
          <p:nvPr/>
        </p:nvSpPr>
        <p:spPr bwMode="auto">
          <a:xfrm>
            <a:off x="1295400" y="27432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-1000</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-1000</a:t>
            </a:r>
            <a:endParaRPr lang="en-GB" sz="1000" dirty="0">
              <a:solidFill>
                <a:schemeClr val="accent6"/>
              </a:solidFill>
              <a:latin typeface="Arial" charset="0"/>
              <a:ea typeface="ＭＳ Ｐゴシック" charset="0"/>
            </a:endParaRPr>
          </a:p>
        </p:txBody>
      </p:sp>
      <p:sp>
        <p:nvSpPr>
          <p:cNvPr id="40" name="Rectangle 5"/>
          <p:cNvSpPr>
            <a:spLocks noChangeArrowheads="1"/>
          </p:cNvSpPr>
          <p:nvPr/>
        </p:nvSpPr>
        <p:spPr bwMode="auto">
          <a:xfrm>
            <a:off x="3228975" y="27432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44" name="TextBox 43"/>
          <p:cNvSpPr txBox="1"/>
          <p:nvPr/>
        </p:nvSpPr>
        <p:spPr>
          <a:xfrm>
            <a:off x="4495800" y="1445401"/>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47" name="TextBox 46"/>
          <p:cNvSpPr txBox="1"/>
          <p:nvPr/>
        </p:nvSpPr>
        <p:spPr>
          <a:xfrm>
            <a:off x="3505200" y="1505528"/>
            <a:ext cx="685800" cy="261610"/>
          </a:xfrm>
          <a:prstGeom prst="rect">
            <a:avLst/>
          </a:prstGeom>
          <a:noFill/>
        </p:spPr>
        <p:txBody>
          <a:bodyPr wrap="square" rtlCol="0">
            <a:spAutoFit/>
          </a:bodyPr>
          <a:lstStyle/>
          <a:p>
            <a:r>
              <a:rPr lang="en-US" b="1" dirty="0" smtClean="0">
                <a:solidFill>
                  <a:schemeClr val="accent6"/>
                </a:solidFill>
              </a:rPr>
              <a:t>buy-in</a:t>
            </a:r>
          </a:p>
        </p:txBody>
      </p:sp>
      <p:sp>
        <p:nvSpPr>
          <p:cNvPr id="50" name="TextBox 49"/>
          <p:cNvSpPr txBox="1"/>
          <p:nvPr/>
        </p:nvSpPr>
        <p:spPr>
          <a:xfrm>
            <a:off x="2286000" y="1426351"/>
            <a:ext cx="685800" cy="430887"/>
          </a:xfrm>
          <a:prstGeom prst="rect">
            <a:avLst/>
          </a:prstGeom>
          <a:noFill/>
        </p:spPr>
        <p:txBody>
          <a:bodyPr wrap="square" rtlCol="0">
            <a:spAutoFit/>
          </a:bodyPr>
          <a:lstStyle/>
          <a:p>
            <a:r>
              <a:rPr lang="en-US" b="1" dirty="0" smtClean="0">
                <a:solidFill>
                  <a:srgbClr val="FFC000"/>
                </a:solidFill>
              </a:rPr>
              <a:t>Actual Buy-in</a:t>
            </a:r>
            <a:endParaRPr lang="en-US" b="1" dirty="0">
              <a:solidFill>
                <a:srgbClr val="FFC000"/>
              </a:solidFill>
            </a:endParaRPr>
          </a:p>
        </p:txBody>
      </p:sp>
      <p:sp>
        <p:nvSpPr>
          <p:cNvPr id="51" name="Text Box 23"/>
          <p:cNvSpPr txBox="1">
            <a:spLocks noChangeArrowheads="1"/>
          </p:cNvSpPr>
          <p:nvPr/>
        </p:nvSpPr>
        <p:spPr bwMode="auto">
          <a:xfrm>
            <a:off x="4267200" y="213062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52" name="Rectangle 5"/>
          <p:cNvSpPr>
            <a:spLocks noChangeArrowheads="1"/>
          </p:cNvSpPr>
          <p:nvPr/>
        </p:nvSpPr>
        <p:spPr bwMode="auto">
          <a:xfrm>
            <a:off x="8715375" y="27432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solidFill>
                <a:latin typeface="Arial" charset="0"/>
                <a:ea typeface="ＭＳ Ｐゴシック" charset="0"/>
              </a:rPr>
              <a:t>    TP = +1000</a:t>
            </a:r>
          </a:p>
          <a:p>
            <a:pPr>
              <a:defRPr/>
            </a:pPr>
            <a:r>
              <a:rPr lang="en-GB" sz="1000" dirty="0" smtClean="0">
                <a:solidFill>
                  <a:schemeClr val="accent6"/>
                </a:solidFill>
                <a:latin typeface="Arial" charset="0"/>
                <a:ea typeface="ＭＳ Ｐゴシック" charset="0"/>
              </a:rPr>
              <a:t>    AP= +1000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53" name="Text Box 23"/>
          <p:cNvSpPr txBox="1">
            <a:spLocks noChangeArrowheads="1"/>
          </p:cNvSpPr>
          <p:nvPr/>
        </p:nvSpPr>
        <p:spPr bwMode="auto">
          <a:xfrm>
            <a:off x="1300327" y="3503712"/>
            <a:ext cx="875240"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(but expected)</a:t>
            </a:r>
            <a:endParaRPr lang="en-GB" sz="1000" b="1" dirty="0">
              <a:latin typeface="Arial" charset="0"/>
              <a:ea typeface="ＭＳ Ｐゴシック" charset="0"/>
            </a:endParaRPr>
          </a:p>
        </p:txBody>
      </p:sp>
      <p:sp>
        <p:nvSpPr>
          <p:cNvPr id="54" name="Text Box 23"/>
          <p:cNvSpPr txBox="1">
            <a:spLocks noChangeArrowheads="1"/>
          </p:cNvSpPr>
          <p:nvPr/>
        </p:nvSpPr>
        <p:spPr bwMode="auto">
          <a:xfrm>
            <a:off x="3275573" y="35022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55" name="Text Box 23"/>
          <p:cNvSpPr txBox="1">
            <a:spLocks noChangeArrowheads="1"/>
          </p:cNvSpPr>
          <p:nvPr/>
        </p:nvSpPr>
        <p:spPr bwMode="auto">
          <a:xfrm>
            <a:off x="5150171" y="35022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56" name="Text Box 23"/>
          <p:cNvSpPr txBox="1">
            <a:spLocks noChangeArrowheads="1"/>
          </p:cNvSpPr>
          <p:nvPr/>
        </p:nvSpPr>
        <p:spPr bwMode="auto">
          <a:xfrm>
            <a:off x="6978971" y="3502223"/>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58" name="Text Box 23"/>
          <p:cNvSpPr txBox="1">
            <a:spLocks noChangeArrowheads="1"/>
          </p:cNvSpPr>
          <p:nvPr/>
        </p:nvSpPr>
        <p:spPr bwMode="auto">
          <a:xfrm>
            <a:off x="8879959" y="3505200"/>
            <a:ext cx="575479"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(covered)</a:t>
            </a:r>
            <a:endParaRPr lang="en-GB" sz="1000" b="1" dirty="0">
              <a:latin typeface="Arial" charset="0"/>
              <a:ea typeface="ＭＳ Ｐゴシック" charset="0"/>
            </a:endParaRPr>
          </a:p>
        </p:txBody>
      </p:sp>
      <p:sp>
        <p:nvSpPr>
          <p:cNvPr id="59" name="Text Box 23"/>
          <p:cNvSpPr txBox="1">
            <a:spLocks noChangeArrowheads="1"/>
          </p:cNvSpPr>
          <p:nvPr/>
        </p:nvSpPr>
        <p:spPr bwMode="auto">
          <a:xfrm>
            <a:off x="2391513" y="213062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0" name="Curved Right Arrow 59"/>
          <p:cNvSpPr/>
          <p:nvPr/>
        </p:nvSpPr>
        <p:spPr bwMode="auto">
          <a:xfrm>
            <a:off x="3505200" y="1219200"/>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2" name="TextBox 61"/>
          <p:cNvSpPr txBox="1"/>
          <p:nvPr/>
        </p:nvSpPr>
        <p:spPr>
          <a:xfrm>
            <a:off x="6248400" y="1452664"/>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64" name="TextBox 63"/>
          <p:cNvSpPr txBox="1"/>
          <p:nvPr/>
        </p:nvSpPr>
        <p:spPr>
          <a:xfrm>
            <a:off x="8229600" y="1452664"/>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65" name="Line 29"/>
          <p:cNvSpPr>
            <a:spLocks noChangeShapeType="1"/>
          </p:cNvSpPr>
          <p:nvPr/>
        </p:nvSpPr>
        <p:spPr bwMode="auto">
          <a:xfrm>
            <a:off x="6018212" y="2359223"/>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66" name="Line 29"/>
          <p:cNvSpPr>
            <a:spLocks noChangeShapeType="1"/>
          </p:cNvSpPr>
          <p:nvPr/>
        </p:nvSpPr>
        <p:spPr bwMode="auto">
          <a:xfrm>
            <a:off x="7847012" y="2359223"/>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67" name="Rectangle 5"/>
          <p:cNvSpPr>
            <a:spLocks noChangeArrowheads="1"/>
          </p:cNvSpPr>
          <p:nvPr/>
        </p:nvSpPr>
        <p:spPr bwMode="auto">
          <a:xfrm>
            <a:off x="5029200" y="27432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73" name="Rectangle 5"/>
          <p:cNvSpPr>
            <a:spLocks noChangeArrowheads="1"/>
          </p:cNvSpPr>
          <p:nvPr/>
        </p:nvSpPr>
        <p:spPr bwMode="auto">
          <a:xfrm>
            <a:off x="6886575" y="27432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74" name="Freeform 73"/>
          <p:cNvSpPr/>
          <p:nvPr/>
        </p:nvSpPr>
        <p:spPr bwMode="auto">
          <a:xfrm rot="1307844">
            <a:off x="6635068" y="1126044"/>
            <a:ext cx="1664542" cy="353817"/>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ysDash"/>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5" name="TextBox 74"/>
          <p:cNvSpPr txBox="1"/>
          <p:nvPr/>
        </p:nvSpPr>
        <p:spPr>
          <a:xfrm>
            <a:off x="7848600" y="1066800"/>
            <a:ext cx="685800" cy="261610"/>
          </a:xfrm>
          <a:prstGeom prst="rect">
            <a:avLst/>
          </a:prstGeom>
          <a:noFill/>
        </p:spPr>
        <p:txBody>
          <a:bodyPr wrap="square" rtlCol="0">
            <a:spAutoFit/>
          </a:bodyPr>
          <a:lstStyle/>
          <a:p>
            <a:r>
              <a:rPr lang="en-US" dirty="0" smtClean="0">
                <a:solidFill>
                  <a:srgbClr val="FFC000"/>
                </a:solidFill>
              </a:rPr>
              <a:t>copy</a:t>
            </a:r>
            <a:endParaRPr lang="en-US" dirty="0">
              <a:solidFill>
                <a:srgbClr val="FFC000"/>
              </a:solidFill>
            </a:endParaRPr>
          </a:p>
        </p:txBody>
      </p:sp>
      <p:sp>
        <p:nvSpPr>
          <p:cNvPr id="76" name="Freeform 75"/>
          <p:cNvSpPr/>
          <p:nvPr/>
        </p:nvSpPr>
        <p:spPr bwMode="auto">
          <a:xfrm rot="2572211">
            <a:off x="5199252" y="1423649"/>
            <a:ext cx="1039444" cy="235402"/>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ysDash"/>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7" name="TextBox 76"/>
          <p:cNvSpPr txBox="1"/>
          <p:nvPr/>
        </p:nvSpPr>
        <p:spPr>
          <a:xfrm>
            <a:off x="6019800" y="1262390"/>
            <a:ext cx="685800" cy="261610"/>
          </a:xfrm>
          <a:prstGeom prst="rect">
            <a:avLst/>
          </a:prstGeom>
          <a:noFill/>
        </p:spPr>
        <p:txBody>
          <a:bodyPr wrap="square" rtlCol="0">
            <a:spAutoFit/>
          </a:bodyPr>
          <a:lstStyle/>
          <a:p>
            <a:r>
              <a:rPr lang="en-US" dirty="0" smtClean="0">
                <a:solidFill>
                  <a:srgbClr val="FFC000"/>
                </a:solidFill>
              </a:rPr>
              <a:t>copy</a:t>
            </a:r>
            <a:endParaRPr lang="en-US" dirty="0">
              <a:solidFill>
                <a:srgbClr val="FFC000"/>
              </a:solidFill>
            </a:endParaRPr>
          </a:p>
        </p:txBody>
      </p:sp>
      <p:sp>
        <p:nvSpPr>
          <p:cNvPr id="78" name="TextBox 77"/>
          <p:cNvSpPr txBox="1"/>
          <p:nvPr/>
        </p:nvSpPr>
        <p:spPr>
          <a:xfrm>
            <a:off x="4038600" y="1295400"/>
            <a:ext cx="685800" cy="261610"/>
          </a:xfrm>
          <a:prstGeom prst="rect">
            <a:avLst/>
          </a:prstGeom>
          <a:noFill/>
        </p:spPr>
        <p:txBody>
          <a:bodyPr wrap="square" rtlCol="0">
            <a:spAutoFit/>
          </a:bodyPr>
          <a:lstStyle/>
          <a:p>
            <a:r>
              <a:rPr lang="en-US" dirty="0" smtClean="0">
                <a:solidFill>
                  <a:srgbClr val="FFC000"/>
                </a:solidFill>
              </a:rPr>
              <a:t>copy</a:t>
            </a:r>
            <a:endParaRPr lang="en-US" dirty="0">
              <a:solidFill>
                <a:srgbClr val="FFC000"/>
              </a:solidFill>
            </a:endParaRPr>
          </a:p>
        </p:txBody>
      </p:sp>
      <p:sp>
        <p:nvSpPr>
          <p:cNvPr id="92" name="Freeform 91"/>
          <p:cNvSpPr/>
          <p:nvPr/>
        </p:nvSpPr>
        <p:spPr bwMode="auto">
          <a:xfrm rot="19099392">
            <a:off x="2689121" y="1361280"/>
            <a:ext cx="946360" cy="197549"/>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ysDash"/>
            <a:round/>
            <a:headEnd type="arrow"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93" name="TextBox 92"/>
          <p:cNvSpPr txBox="1"/>
          <p:nvPr/>
        </p:nvSpPr>
        <p:spPr>
          <a:xfrm>
            <a:off x="2667000" y="1219200"/>
            <a:ext cx="685800" cy="261610"/>
          </a:xfrm>
          <a:prstGeom prst="rect">
            <a:avLst/>
          </a:prstGeom>
          <a:noFill/>
        </p:spPr>
        <p:txBody>
          <a:bodyPr wrap="square" rtlCol="0">
            <a:spAutoFit/>
          </a:bodyPr>
          <a:lstStyle/>
          <a:p>
            <a:r>
              <a:rPr lang="en-US" dirty="0" smtClean="0">
                <a:solidFill>
                  <a:srgbClr val="FFC000"/>
                </a:solidFill>
              </a:rPr>
              <a:t>copy</a:t>
            </a:r>
            <a:endParaRPr lang="en-US" dirty="0">
              <a:solidFill>
                <a:srgbClr val="FFC000"/>
              </a:solidFill>
            </a:endParaRPr>
          </a:p>
        </p:txBody>
      </p:sp>
      <p:sp>
        <p:nvSpPr>
          <p:cNvPr id="94" name="Freeform 93"/>
          <p:cNvSpPr/>
          <p:nvPr/>
        </p:nvSpPr>
        <p:spPr bwMode="auto">
          <a:xfrm rot="19099392">
            <a:off x="4213120" y="1417819"/>
            <a:ext cx="946360" cy="197549"/>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ysDash"/>
            <a:round/>
            <a:headEnd type="arrow"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49" name="Curved Right Arrow 48"/>
          <p:cNvSpPr/>
          <p:nvPr/>
        </p:nvSpPr>
        <p:spPr bwMode="auto">
          <a:xfrm rot="5400000">
            <a:off x="2522982" y="1437709"/>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7" name="Curved Right Arrow 56"/>
          <p:cNvSpPr/>
          <p:nvPr/>
        </p:nvSpPr>
        <p:spPr bwMode="auto">
          <a:xfrm rot="5400000">
            <a:off x="4427982" y="1437709"/>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1" name="Curved Right Arrow 60"/>
          <p:cNvSpPr/>
          <p:nvPr/>
        </p:nvSpPr>
        <p:spPr bwMode="auto">
          <a:xfrm rot="5400000">
            <a:off x="6332982" y="1437709"/>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3" name="Curved Right Arrow 62"/>
          <p:cNvSpPr/>
          <p:nvPr/>
        </p:nvSpPr>
        <p:spPr bwMode="auto">
          <a:xfrm rot="5400000">
            <a:off x="8161782" y="1437709"/>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dirty="0" smtClean="0">
                <a:latin typeface="Arial Black" pitchFamily="34" charset="0"/>
              </a:rPr>
              <a:t>At what level should a buy-in be executed? (OTC)</a:t>
            </a:r>
            <a:endParaRPr lang="en-US" dirty="0">
              <a:latin typeface="Arial Black" pitchFamily="34" charset="0"/>
            </a:endParaRPr>
          </a:p>
        </p:txBody>
      </p:sp>
      <p:sp>
        <p:nvSpPr>
          <p:cNvPr id="12" name="TextBox 11"/>
          <p:cNvSpPr txBox="1"/>
          <p:nvPr/>
        </p:nvSpPr>
        <p:spPr>
          <a:xfrm>
            <a:off x="5181600" y="1600200"/>
            <a:ext cx="685800" cy="261610"/>
          </a:xfrm>
          <a:prstGeom prst="rect">
            <a:avLst/>
          </a:prstGeom>
          <a:noFill/>
        </p:spPr>
        <p:txBody>
          <a:bodyPr wrap="square" rtlCol="0">
            <a:spAutoFit/>
          </a:bodyPr>
          <a:lstStyle/>
          <a:p>
            <a:r>
              <a:rPr lang="en-US" b="1" dirty="0" smtClean="0">
                <a:solidFill>
                  <a:srgbClr val="FFC000"/>
                </a:solidFill>
              </a:rPr>
              <a:t>Buy-in</a:t>
            </a:r>
            <a:endParaRPr lang="en-US" b="1" dirty="0">
              <a:solidFill>
                <a:srgbClr val="FFC000"/>
              </a:solidFill>
            </a:endParaRPr>
          </a:p>
        </p:txBody>
      </p:sp>
      <p:sp>
        <p:nvSpPr>
          <p:cNvPr id="9" name="TextBox 8"/>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20</a:t>
            </a:r>
            <a:endParaRPr lang="en-US" sz="1000" b="1" dirty="0">
              <a:solidFill>
                <a:srgbClr val="6D6E71"/>
              </a:solidFill>
              <a:latin typeface="Arial"/>
            </a:endParaRPr>
          </a:p>
        </p:txBody>
      </p:sp>
      <p:grpSp>
        <p:nvGrpSpPr>
          <p:cNvPr id="175" name="Group 174"/>
          <p:cNvGrpSpPr/>
          <p:nvPr/>
        </p:nvGrpSpPr>
        <p:grpSpPr>
          <a:xfrm>
            <a:off x="906463" y="1371600"/>
            <a:ext cx="8923337" cy="5281612"/>
            <a:chOff x="906463" y="1252538"/>
            <a:chExt cx="8923337" cy="5281612"/>
          </a:xfrm>
        </p:grpSpPr>
        <p:grpSp>
          <p:nvGrpSpPr>
            <p:cNvPr id="3" name="Group 4"/>
            <p:cNvGrpSpPr>
              <a:grpSpLocks noChangeAspect="1"/>
            </p:cNvGrpSpPr>
            <p:nvPr/>
          </p:nvGrpSpPr>
          <p:grpSpPr bwMode="auto">
            <a:xfrm>
              <a:off x="906463" y="1252538"/>
              <a:ext cx="8923337" cy="5281612"/>
              <a:chOff x="571" y="789"/>
              <a:chExt cx="5621" cy="3327"/>
            </a:xfrm>
          </p:grpSpPr>
          <p:sp>
            <p:nvSpPr>
              <p:cNvPr id="2" name="AutoShape 3"/>
              <p:cNvSpPr>
                <a:spLocks noChangeAspect="1" noChangeArrowheads="1" noTextEdit="1"/>
              </p:cNvSpPr>
              <p:nvPr/>
            </p:nvSpPr>
            <p:spPr bwMode="auto">
              <a:xfrm>
                <a:off x="571" y="789"/>
                <a:ext cx="5621" cy="33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33" name="Rectangle 5"/>
              <p:cNvSpPr>
                <a:spLocks noChangeArrowheads="1"/>
              </p:cNvSpPr>
              <p:nvPr/>
            </p:nvSpPr>
            <p:spPr bwMode="auto">
              <a:xfrm>
                <a:off x="582" y="1002"/>
                <a:ext cx="5600" cy="20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34" name="Rectangle 6"/>
              <p:cNvSpPr>
                <a:spLocks noChangeArrowheads="1"/>
              </p:cNvSpPr>
              <p:nvPr/>
            </p:nvSpPr>
            <p:spPr bwMode="auto">
              <a:xfrm>
                <a:off x="582" y="1002"/>
                <a:ext cx="5600" cy="202"/>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35" name="Rectangle 7"/>
              <p:cNvSpPr>
                <a:spLocks noChangeArrowheads="1"/>
              </p:cNvSpPr>
              <p:nvPr/>
            </p:nvSpPr>
            <p:spPr bwMode="auto">
              <a:xfrm>
                <a:off x="582" y="1051"/>
                <a:ext cx="770"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Settlement location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6" name="Rectangle 8"/>
              <p:cNvSpPr>
                <a:spLocks noChangeArrowheads="1"/>
              </p:cNvSpPr>
              <p:nvPr/>
            </p:nvSpPr>
            <p:spPr bwMode="auto">
              <a:xfrm>
                <a:off x="1309" y="1051"/>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7" name="Rectangle 9"/>
              <p:cNvSpPr>
                <a:spLocks noChangeArrowheads="1"/>
              </p:cNvSpPr>
              <p:nvPr/>
            </p:nvSpPr>
            <p:spPr bwMode="auto">
              <a:xfrm>
                <a:off x="1357" y="1051"/>
                <a:ext cx="423"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Domestic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8" name="Rectangle 10"/>
              <p:cNvSpPr>
                <a:spLocks noChangeArrowheads="1"/>
              </p:cNvSpPr>
              <p:nvPr/>
            </p:nvSpPr>
            <p:spPr bwMode="auto">
              <a:xfrm>
                <a:off x="1737" y="1051"/>
                <a:ext cx="118"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&amp;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9" name="Rectangle 11"/>
              <p:cNvSpPr>
                <a:spLocks noChangeArrowheads="1"/>
              </p:cNvSpPr>
              <p:nvPr/>
            </p:nvSpPr>
            <p:spPr bwMode="auto">
              <a:xfrm>
                <a:off x="1817" y="1051"/>
                <a:ext cx="26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Cross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0" name="Rectangle 12"/>
              <p:cNvSpPr>
                <a:spLocks noChangeArrowheads="1"/>
              </p:cNvSpPr>
              <p:nvPr/>
            </p:nvSpPr>
            <p:spPr bwMode="auto">
              <a:xfrm>
                <a:off x="2042" y="1051"/>
                <a:ext cx="64"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1" name="Rectangle 13"/>
              <p:cNvSpPr>
                <a:spLocks noChangeArrowheads="1"/>
              </p:cNvSpPr>
              <p:nvPr/>
            </p:nvSpPr>
            <p:spPr bwMode="auto">
              <a:xfrm>
                <a:off x="2069" y="1051"/>
                <a:ext cx="241"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CSD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2" name="Rectangle 14"/>
              <p:cNvSpPr>
                <a:spLocks noChangeArrowheads="1"/>
              </p:cNvSpPr>
              <p:nvPr/>
            </p:nvSpPr>
            <p:spPr bwMode="auto">
              <a:xfrm>
                <a:off x="2277" y="1051"/>
                <a:ext cx="64"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3" name="Rectangle 15"/>
              <p:cNvSpPr>
                <a:spLocks noChangeArrowheads="1"/>
              </p:cNvSpPr>
              <p:nvPr/>
            </p:nvSpPr>
            <p:spPr bwMode="auto">
              <a:xfrm>
                <a:off x="2304" y="1051"/>
                <a:ext cx="321"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generic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4" name="Rectangle 16"/>
              <p:cNvSpPr>
                <a:spLocks noChangeArrowheads="1"/>
              </p:cNvSpPr>
              <p:nvPr/>
            </p:nvSpPr>
            <p:spPr bwMode="auto">
              <a:xfrm>
                <a:off x="2582" y="1051"/>
                <a:ext cx="64"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5" name="Rectangle 17"/>
              <p:cNvSpPr>
                <a:spLocks noChangeArrowheads="1"/>
              </p:cNvSpPr>
              <p:nvPr/>
            </p:nvSpPr>
            <p:spPr bwMode="auto">
              <a:xfrm>
                <a:off x="582" y="800"/>
                <a:ext cx="5600" cy="3305"/>
              </a:xfrm>
              <a:prstGeom prst="rect">
                <a:avLst/>
              </a:prstGeom>
              <a:noFill/>
              <a:ln w="7938"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46" name="Rectangle 18"/>
              <p:cNvSpPr>
                <a:spLocks noChangeArrowheads="1"/>
              </p:cNvSpPr>
              <p:nvPr/>
            </p:nvSpPr>
            <p:spPr bwMode="auto">
              <a:xfrm>
                <a:off x="582" y="800"/>
                <a:ext cx="5600" cy="20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47" name="Rectangle 19"/>
              <p:cNvSpPr>
                <a:spLocks noChangeArrowheads="1"/>
              </p:cNvSpPr>
              <p:nvPr/>
            </p:nvSpPr>
            <p:spPr bwMode="auto">
              <a:xfrm>
                <a:off x="582" y="800"/>
                <a:ext cx="5600" cy="202"/>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48" name="Rectangle 20"/>
              <p:cNvSpPr>
                <a:spLocks noChangeArrowheads="1"/>
              </p:cNvSpPr>
              <p:nvPr/>
            </p:nvSpPr>
            <p:spPr bwMode="auto">
              <a:xfrm>
                <a:off x="598" y="837"/>
                <a:ext cx="717" cy="13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cs typeface="Arial" pitchFamily="34" charset="0"/>
                  </a:rPr>
                  <a:t>Type of activity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49" name="Rectangle 21"/>
              <p:cNvSpPr>
                <a:spLocks noChangeArrowheads="1"/>
              </p:cNvSpPr>
              <p:nvPr/>
            </p:nvSpPr>
            <p:spPr bwMode="auto">
              <a:xfrm>
                <a:off x="1261" y="837"/>
                <a:ext cx="96" cy="13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50" name="Rectangle 22"/>
              <p:cNvSpPr>
                <a:spLocks noChangeArrowheads="1"/>
              </p:cNvSpPr>
              <p:nvPr/>
            </p:nvSpPr>
            <p:spPr bwMode="auto">
              <a:xfrm>
                <a:off x="1320" y="837"/>
                <a:ext cx="257" cy="13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Arial" pitchFamily="34" charset="0"/>
                    <a:cs typeface="Arial" pitchFamily="34" charset="0"/>
                  </a:rPr>
                  <a:t>OTC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51" name="Rectangle 23"/>
              <p:cNvSpPr>
                <a:spLocks noChangeArrowheads="1"/>
              </p:cNvSpPr>
              <p:nvPr/>
            </p:nvSpPr>
            <p:spPr bwMode="auto">
              <a:xfrm>
                <a:off x="582" y="3074"/>
                <a:ext cx="5600" cy="1031"/>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52" name="Rectangle 24"/>
              <p:cNvSpPr>
                <a:spLocks noChangeArrowheads="1"/>
              </p:cNvSpPr>
              <p:nvPr/>
            </p:nvSpPr>
            <p:spPr bwMode="auto">
              <a:xfrm>
                <a:off x="582" y="3074"/>
                <a:ext cx="252" cy="10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53" name="Rectangle 25"/>
              <p:cNvSpPr>
                <a:spLocks noChangeArrowheads="1"/>
              </p:cNvSpPr>
              <p:nvPr/>
            </p:nvSpPr>
            <p:spPr bwMode="auto">
              <a:xfrm>
                <a:off x="582" y="3074"/>
                <a:ext cx="252" cy="1031"/>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54" name="Rectangle 26"/>
              <p:cNvSpPr>
                <a:spLocks noChangeArrowheads="1"/>
              </p:cNvSpPr>
              <p:nvPr/>
            </p:nvSpPr>
            <p:spPr bwMode="auto">
              <a:xfrm rot="16200000">
                <a:off x="658" y="3568"/>
                <a:ext cx="10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55" name="Rectangle 27"/>
              <p:cNvSpPr>
                <a:spLocks noChangeArrowheads="1"/>
              </p:cNvSpPr>
              <p:nvPr/>
            </p:nvSpPr>
            <p:spPr bwMode="auto">
              <a:xfrm rot="16200000">
                <a:off x="661" y="3512"/>
                <a:ext cx="9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56" name="Rectangle 28"/>
              <p:cNvSpPr>
                <a:spLocks noChangeArrowheads="1"/>
              </p:cNvSpPr>
              <p:nvPr/>
            </p:nvSpPr>
            <p:spPr bwMode="auto">
              <a:xfrm rot="16200000">
                <a:off x="658" y="3450"/>
                <a:ext cx="10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57" name="Rectangle 29"/>
              <p:cNvSpPr>
                <a:spLocks noChangeArrowheads="1"/>
              </p:cNvSpPr>
              <p:nvPr/>
            </p:nvSpPr>
            <p:spPr bwMode="auto">
              <a:xfrm>
                <a:off x="582" y="2023"/>
                <a:ext cx="5600" cy="1051"/>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58" name="Rectangle 30"/>
              <p:cNvSpPr>
                <a:spLocks noChangeArrowheads="1"/>
              </p:cNvSpPr>
              <p:nvPr/>
            </p:nvSpPr>
            <p:spPr bwMode="auto">
              <a:xfrm>
                <a:off x="582" y="2023"/>
                <a:ext cx="252" cy="105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59" name="Rectangle 31"/>
              <p:cNvSpPr>
                <a:spLocks noChangeArrowheads="1"/>
              </p:cNvSpPr>
              <p:nvPr/>
            </p:nvSpPr>
            <p:spPr bwMode="auto">
              <a:xfrm>
                <a:off x="582" y="2023"/>
                <a:ext cx="252" cy="1051"/>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60" name="Rectangle 32"/>
              <p:cNvSpPr>
                <a:spLocks noChangeArrowheads="1"/>
              </p:cNvSpPr>
              <p:nvPr/>
            </p:nvSpPr>
            <p:spPr bwMode="auto">
              <a:xfrm rot="16200000">
                <a:off x="661" y="2768"/>
                <a:ext cx="9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1" name="Rectangle 33"/>
              <p:cNvSpPr>
                <a:spLocks noChangeArrowheads="1"/>
              </p:cNvSpPr>
              <p:nvPr/>
            </p:nvSpPr>
            <p:spPr bwMode="auto">
              <a:xfrm rot="16200000">
                <a:off x="666" y="2720"/>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2" name="Rectangle 34"/>
              <p:cNvSpPr>
                <a:spLocks noChangeArrowheads="1"/>
              </p:cNvSpPr>
              <p:nvPr/>
            </p:nvSpPr>
            <p:spPr bwMode="auto">
              <a:xfrm rot="16200000">
                <a:off x="679" y="2685"/>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3" name="Rectangle 35"/>
              <p:cNvSpPr>
                <a:spLocks noChangeArrowheads="1"/>
              </p:cNvSpPr>
              <p:nvPr/>
            </p:nvSpPr>
            <p:spPr bwMode="auto">
              <a:xfrm rot="16200000">
                <a:off x="679" y="2658"/>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4" name="Rectangle 36"/>
              <p:cNvSpPr>
                <a:spLocks noChangeArrowheads="1"/>
              </p:cNvSpPr>
              <p:nvPr/>
            </p:nvSpPr>
            <p:spPr bwMode="auto">
              <a:xfrm rot="16200000">
                <a:off x="679" y="2637"/>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5" name="Rectangle 37"/>
              <p:cNvSpPr>
                <a:spLocks noChangeArrowheads="1"/>
              </p:cNvSpPr>
              <p:nvPr/>
            </p:nvSpPr>
            <p:spPr bwMode="auto">
              <a:xfrm rot="16200000">
                <a:off x="666" y="2602"/>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6" name="Rectangle 38"/>
              <p:cNvSpPr>
                <a:spLocks noChangeArrowheads="1"/>
              </p:cNvSpPr>
              <p:nvPr/>
            </p:nvSpPr>
            <p:spPr bwMode="auto">
              <a:xfrm rot="16200000">
                <a:off x="653" y="2541"/>
                <a:ext cx="11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7" name="Rectangle 39"/>
              <p:cNvSpPr>
                <a:spLocks noChangeArrowheads="1"/>
              </p:cNvSpPr>
              <p:nvPr/>
            </p:nvSpPr>
            <p:spPr bwMode="auto">
              <a:xfrm rot="16200000">
                <a:off x="666" y="2484"/>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8" name="Rectangle 40"/>
              <p:cNvSpPr>
                <a:spLocks noChangeArrowheads="1"/>
              </p:cNvSpPr>
              <p:nvPr/>
            </p:nvSpPr>
            <p:spPr bwMode="auto">
              <a:xfrm rot="16200000">
                <a:off x="666" y="2436"/>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69" name="Rectangle 41"/>
              <p:cNvSpPr>
                <a:spLocks noChangeArrowheads="1"/>
              </p:cNvSpPr>
              <p:nvPr/>
            </p:nvSpPr>
            <p:spPr bwMode="auto">
              <a:xfrm rot="16200000">
                <a:off x="679" y="2401"/>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0" name="Rectangle 42"/>
              <p:cNvSpPr>
                <a:spLocks noChangeArrowheads="1"/>
              </p:cNvSpPr>
              <p:nvPr/>
            </p:nvSpPr>
            <p:spPr bwMode="auto">
              <a:xfrm rot="16200000">
                <a:off x="679" y="2380"/>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1" name="Rectangle 43"/>
              <p:cNvSpPr>
                <a:spLocks noChangeArrowheads="1"/>
              </p:cNvSpPr>
              <p:nvPr/>
            </p:nvSpPr>
            <p:spPr bwMode="auto">
              <a:xfrm rot="16200000">
                <a:off x="661" y="2335"/>
                <a:ext cx="9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2" name="Rectangle 44"/>
              <p:cNvSpPr>
                <a:spLocks noChangeArrowheads="1"/>
              </p:cNvSpPr>
              <p:nvPr/>
            </p:nvSpPr>
            <p:spPr bwMode="auto">
              <a:xfrm rot="16200000">
                <a:off x="666" y="2287"/>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3" name="Rectangle 45"/>
              <p:cNvSpPr>
                <a:spLocks noChangeArrowheads="1"/>
              </p:cNvSpPr>
              <p:nvPr/>
            </p:nvSpPr>
            <p:spPr bwMode="auto">
              <a:xfrm rot="16200000">
                <a:off x="666" y="2238"/>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4" name="Rectangle 46"/>
              <p:cNvSpPr>
                <a:spLocks noChangeArrowheads="1"/>
              </p:cNvSpPr>
              <p:nvPr/>
            </p:nvSpPr>
            <p:spPr bwMode="auto">
              <a:xfrm rot="16200000">
                <a:off x="666" y="2190"/>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5" name="Rectangle 47"/>
              <p:cNvSpPr>
                <a:spLocks noChangeArrowheads="1"/>
              </p:cNvSpPr>
              <p:nvPr/>
            </p:nvSpPr>
            <p:spPr bwMode="auto">
              <a:xfrm rot="16200000">
                <a:off x="679" y="2155"/>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76" name="Rectangle 48"/>
              <p:cNvSpPr>
                <a:spLocks noChangeArrowheads="1"/>
              </p:cNvSpPr>
              <p:nvPr/>
            </p:nvSpPr>
            <p:spPr bwMode="auto">
              <a:xfrm>
                <a:off x="582" y="1204"/>
                <a:ext cx="5600" cy="819"/>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77" name="Rectangle 49"/>
              <p:cNvSpPr>
                <a:spLocks noChangeArrowheads="1"/>
              </p:cNvSpPr>
              <p:nvPr/>
            </p:nvSpPr>
            <p:spPr bwMode="auto">
              <a:xfrm>
                <a:off x="582" y="1204"/>
                <a:ext cx="252" cy="81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78" name="Rectangle 50"/>
              <p:cNvSpPr>
                <a:spLocks noChangeArrowheads="1"/>
              </p:cNvSpPr>
              <p:nvPr/>
            </p:nvSpPr>
            <p:spPr bwMode="auto">
              <a:xfrm>
                <a:off x="582" y="1204"/>
                <a:ext cx="252" cy="819"/>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79" name="Rectangle 51"/>
              <p:cNvSpPr>
                <a:spLocks noChangeArrowheads="1"/>
              </p:cNvSpPr>
              <p:nvPr/>
            </p:nvSpPr>
            <p:spPr bwMode="auto">
              <a:xfrm rot="16200000">
                <a:off x="686" y="1858"/>
                <a:ext cx="91"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0" name="Rectangle 52"/>
              <p:cNvSpPr>
                <a:spLocks noChangeArrowheads="1"/>
              </p:cNvSpPr>
              <p:nvPr/>
            </p:nvSpPr>
            <p:spPr bwMode="auto">
              <a:xfrm rot="16200000">
                <a:off x="678" y="1811"/>
                <a:ext cx="64"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1" name="Rectangle 53"/>
              <p:cNvSpPr>
                <a:spLocks noChangeArrowheads="1"/>
              </p:cNvSpPr>
              <p:nvPr/>
            </p:nvSpPr>
            <p:spPr bwMode="auto">
              <a:xfrm rot="16200000">
                <a:off x="667" y="1773"/>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2" name="Rectangle 54"/>
              <p:cNvSpPr>
                <a:spLocks noChangeArrowheads="1"/>
              </p:cNvSpPr>
              <p:nvPr/>
            </p:nvSpPr>
            <p:spPr bwMode="auto">
              <a:xfrm rot="16200000">
                <a:off x="667" y="1725"/>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3" name="Rectangle 55"/>
              <p:cNvSpPr>
                <a:spLocks noChangeArrowheads="1"/>
              </p:cNvSpPr>
              <p:nvPr/>
            </p:nvSpPr>
            <p:spPr bwMode="auto">
              <a:xfrm rot="16200000">
                <a:off x="680" y="1690"/>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4" name="Rectangle 56"/>
              <p:cNvSpPr>
                <a:spLocks noChangeArrowheads="1"/>
              </p:cNvSpPr>
              <p:nvPr/>
            </p:nvSpPr>
            <p:spPr bwMode="auto">
              <a:xfrm rot="16200000">
                <a:off x="667" y="1655"/>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5" name="Rectangle 57"/>
              <p:cNvSpPr>
                <a:spLocks noChangeArrowheads="1"/>
              </p:cNvSpPr>
              <p:nvPr/>
            </p:nvSpPr>
            <p:spPr bwMode="auto">
              <a:xfrm rot="16200000">
                <a:off x="667" y="1607"/>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6" name="Rectangle 58"/>
              <p:cNvSpPr>
                <a:spLocks noChangeArrowheads="1"/>
              </p:cNvSpPr>
              <p:nvPr/>
            </p:nvSpPr>
            <p:spPr bwMode="auto">
              <a:xfrm rot="16200000">
                <a:off x="680" y="1572"/>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7" name="Rectangle 59"/>
              <p:cNvSpPr>
                <a:spLocks noChangeArrowheads="1"/>
              </p:cNvSpPr>
              <p:nvPr/>
            </p:nvSpPr>
            <p:spPr bwMode="auto">
              <a:xfrm rot="16200000">
                <a:off x="680" y="1551"/>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8" name="Rectangle 60"/>
              <p:cNvSpPr>
                <a:spLocks noChangeArrowheads="1"/>
              </p:cNvSpPr>
              <p:nvPr/>
            </p:nvSpPr>
            <p:spPr bwMode="auto">
              <a:xfrm rot="16200000">
                <a:off x="680" y="1529"/>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89" name="Rectangle 61"/>
              <p:cNvSpPr>
                <a:spLocks noChangeArrowheads="1"/>
              </p:cNvSpPr>
              <p:nvPr/>
            </p:nvSpPr>
            <p:spPr bwMode="auto">
              <a:xfrm rot="16200000">
                <a:off x="659" y="1481"/>
                <a:ext cx="102"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0" name="Rectangle 62"/>
              <p:cNvSpPr>
                <a:spLocks noChangeArrowheads="1"/>
              </p:cNvSpPr>
              <p:nvPr/>
            </p:nvSpPr>
            <p:spPr bwMode="auto">
              <a:xfrm rot="16200000">
                <a:off x="680" y="1443"/>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1" name="Rectangle 63"/>
              <p:cNvSpPr>
                <a:spLocks noChangeArrowheads="1"/>
              </p:cNvSpPr>
              <p:nvPr/>
            </p:nvSpPr>
            <p:spPr bwMode="auto">
              <a:xfrm rot="16200000">
                <a:off x="667" y="1408"/>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2" name="Rectangle 64"/>
              <p:cNvSpPr>
                <a:spLocks noChangeArrowheads="1"/>
              </p:cNvSpPr>
              <p:nvPr/>
            </p:nvSpPr>
            <p:spPr bwMode="auto">
              <a:xfrm rot="16200000">
                <a:off x="667" y="1360"/>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3" name="Rectangle 65"/>
              <p:cNvSpPr>
                <a:spLocks noChangeArrowheads="1"/>
              </p:cNvSpPr>
              <p:nvPr/>
            </p:nvSpPr>
            <p:spPr bwMode="auto">
              <a:xfrm rot="16200000">
                <a:off x="678" y="1323"/>
                <a:ext cx="64"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4" name="Rectangle 66"/>
              <p:cNvSpPr>
                <a:spLocks noChangeArrowheads="1"/>
              </p:cNvSpPr>
              <p:nvPr/>
            </p:nvSpPr>
            <p:spPr bwMode="auto">
              <a:xfrm rot="16200000">
                <a:off x="680" y="1298"/>
                <a:ext cx="59"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5" name="Rectangle 67"/>
              <p:cNvSpPr>
                <a:spLocks noChangeArrowheads="1"/>
              </p:cNvSpPr>
              <p:nvPr/>
            </p:nvSpPr>
            <p:spPr bwMode="auto">
              <a:xfrm rot="16200000">
                <a:off x="667" y="1264"/>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6" name="Rectangle 68"/>
              <p:cNvSpPr>
                <a:spLocks noChangeArrowheads="1"/>
              </p:cNvSpPr>
              <p:nvPr/>
            </p:nvSpPr>
            <p:spPr bwMode="auto">
              <a:xfrm rot="16200000">
                <a:off x="667" y="1216"/>
                <a:ext cx="86" cy="1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97" name="Freeform 69"/>
              <p:cNvSpPr>
                <a:spLocks/>
              </p:cNvSpPr>
              <p:nvPr/>
            </p:nvSpPr>
            <p:spPr bwMode="auto">
              <a:xfrm>
                <a:off x="935" y="1305"/>
                <a:ext cx="506" cy="203"/>
              </a:xfrm>
              <a:custGeom>
                <a:avLst/>
                <a:gdLst/>
                <a:ahLst/>
                <a:cxnLst>
                  <a:cxn ang="0">
                    <a:pos x="303" y="605"/>
                  </a:cxn>
                  <a:cxn ang="0">
                    <a:pos x="1210" y="605"/>
                  </a:cxn>
                  <a:cxn ang="0">
                    <a:pos x="1512" y="302"/>
                  </a:cxn>
                  <a:cxn ang="0">
                    <a:pos x="1210" y="0"/>
                  </a:cxn>
                  <a:cxn ang="0">
                    <a:pos x="1210" y="0"/>
                  </a:cxn>
                  <a:cxn ang="0">
                    <a:pos x="1210" y="0"/>
                  </a:cxn>
                  <a:cxn ang="0">
                    <a:pos x="303" y="0"/>
                  </a:cxn>
                  <a:cxn ang="0">
                    <a:pos x="0" y="302"/>
                  </a:cxn>
                  <a:cxn ang="0">
                    <a:pos x="303" y="605"/>
                  </a:cxn>
                </a:cxnLst>
                <a:rect l="0" t="0" r="r" b="b"/>
                <a:pathLst>
                  <a:path w="1512" h="605">
                    <a:moveTo>
                      <a:pt x="303" y="605"/>
                    </a:moveTo>
                    <a:lnTo>
                      <a:pt x="1210" y="605"/>
                    </a:lnTo>
                    <a:cubicBezTo>
                      <a:pt x="1377" y="605"/>
                      <a:pt x="1512" y="469"/>
                      <a:pt x="1512" y="302"/>
                    </a:cubicBezTo>
                    <a:cubicBezTo>
                      <a:pt x="1512" y="135"/>
                      <a:pt x="1377" y="0"/>
                      <a:pt x="1210" y="0"/>
                    </a:cubicBezTo>
                    <a:cubicBezTo>
                      <a:pt x="1210" y="0"/>
                      <a:pt x="1210" y="0"/>
                      <a:pt x="1210" y="0"/>
                    </a:cubicBezTo>
                    <a:lnTo>
                      <a:pt x="1210" y="0"/>
                    </a:lnTo>
                    <a:lnTo>
                      <a:pt x="303" y="0"/>
                    </a:lnTo>
                    <a:cubicBezTo>
                      <a:pt x="136" y="0"/>
                      <a:pt x="0" y="135"/>
                      <a:pt x="0" y="302"/>
                    </a:cubicBezTo>
                    <a:cubicBezTo>
                      <a:pt x="0" y="469"/>
                      <a:pt x="136" y="605"/>
                      <a:pt x="303" y="6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98" name="Freeform 70"/>
              <p:cNvSpPr>
                <a:spLocks/>
              </p:cNvSpPr>
              <p:nvPr/>
            </p:nvSpPr>
            <p:spPr bwMode="auto">
              <a:xfrm>
                <a:off x="935" y="1305"/>
                <a:ext cx="506" cy="203"/>
              </a:xfrm>
              <a:custGeom>
                <a:avLst/>
                <a:gdLst/>
                <a:ahLst/>
                <a:cxnLst>
                  <a:cxn ang="0">
                    <a:pos x="303" y="605"/>
                  </a:cxn>
                  <a:cxn ang="0">
                    <a:pos x="1210" y="605"/>
                  </a:cxn>
                  <a:cxn ang="0">
                    <a:pos x="1512" y="302"/>
                  </a:cxn>
                  <a:cxn ang="0">
                    <a:pos x="1210" y="0"/>
                  </a:cxn>
                  <a:cxn ang="0">
                    <a:pos x="1210" y="0"/>
                  </a:cxn>
                  <a:cxn ang="0">
                    <a:pos x="1210" y="0"/>
                  </a:cxn>
                  <a:cxn ang="0">
                    <a:pos x="303" y="0"/>
                  </a:cxn>
                  <a:cxn ang="0">
                    <a:pos x="0" y="302"/>
                  </a:cxn>
                  <a:cxn ang="0">
                    <a:pos x="303" y="605"/>
                  </a:cxn>
                </a:cxnLst>
                <a:rect l="0" t="0" r="r" b="b"/>
                <a:pathLst>
                  <a:path w="1512" h="605">
                    <a:moveTo>
                      <a:pt x="303" y="605"/>
                    </a:moveTo>
                    <a:lnTo>
                      <a:pt x="1210" y="605"/>
                    </a:lnTo>
                    <a:cubicBezTo>
                      <a:pt x="1377" y="605"/>
                      <a:pt x="1512" y="469"/>
                      <a:pt x="1512" y="302"/>
                    </a:cubicBezTo>
                    <a:cubicBezTo>
                      <a:pt x="1512" y="135"/>
                      <a:pt x="1377" y="0"/>
                      <a:pt x="1210" y="0"/>
                    </a:cubicBezTo>
                    <a:cubicBezTo>
                      <a:pt x="1210" y="0"/>
                      <a:pt x="1210" y="0"/>
                      <a:pt x="1210" y="0"/>
                    </a:cubicBezTo>
                    <a:lnTo>
                      <a:pt x="1210" y="0"/>
                    </a:lnTo>
                    <a:lnTo>
                      <a:pt x="303" y="0"/>
                    </a:lnTo>
                    <a:cubicBezTo>
                      <a:pt x="136" y="0"/>
                      <a:pt x="0" y="135"/>
                      <a:pt x="0" y="302"/>
                    </a:cubicBezTo>
                    <a:cubicBezTo>
                      <a:pt x="0" y="469"/>
                      <a:pt x="136" y="605"/>
                      <a:pt x="303" y="605"/>
                    </a:cubicBezTo>
                    <a:close/>
                  </a:path>
                </a:pathLst>
              </a:cu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599" name="Rectangle 71"/>
              <p:cNvSpPr>
                <a:spLocks noChangeArrowheads="1"/>
              </p:cNvSpPr>
              <p:nvPr/>
            </p:nvSpPr>
            <p:spPr bwMode="auto">
              <a:xfrm>
                <a:off x="1170" y="1373"/>
                <a:ext cx="70"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00" name="Line 72"/>
              <p:cNvSpPr>
                <a:spLocks noChangeShapeType="1"/>
              </p:cNvSpPr>
              <p:nvPr/>
            </p:nvSpPr>
            <p:spPr bwMode="auto">
              <a:xfrm>
                <a:off x="1441" y="1406"/>
                <a:ext cx="565" cy="1"/>
              </a:xfrm>
              <a:prstGeom prst="line">
                <a:avLst/>
              </a:pr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1" name="Freeform 73"/>
              <p:cNvSpPr>
                <a:spLocks/>
              </p:cNvSpPr>
              <p:nvPr/>
            </p:nvSpPr>
            <p:spPr bwMode="auto">
              <a:xfrm>
                <a:off x="2006" y="1380"/>
                <a:ext cx="79" cy="53"/>
              </a:xfrm>
              <a:custGeom>
                <a:avLst/>
                <a:gdLst/>
                <a:ahLst/>
                <a:cxnLst>
                  <a:cxn ang="0">
                    <a:pos x="0" y="53"/>
                  </a:cxn>
                  <a:cxn ang="0">
                    <a:pos x="79" y="26"/>
                  </a:cxn>
                  <a:cxn ang="0">
                    <a:pos x="0" y="0"/>
                  </a:cxn>
                  <a:cxn ang="0">
                    <a:pos x="0" y="53"/>
                  </a:cxn>
                </a:cxnLst>
                <a:rect l="0" t="0" r="r" b="b"/>
                <a:pathLst>
                  <a:path w="79" h="53">
                    <a:moveTo>
                      <a:pt x="0" y="53"/>
                    </a:moveTo>
                    <a:lnTo>
                      <a:pt x="79" y="26"/>
                    </a:lnTo>
                    <a:lnTo>
                      <a:pt x="0" y="0"/>
                    </a:lnTo>
                    <a:lnTo>
                      <a:pt x="0" y="53"/>
                    </a:lnTo>
                    <a:close/>
                  </a:path>
                </a:pathLst>
              </a:cu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2" name="Freeform 74"/>
              <p:cNvSpPr>
                <a:spLocks/>
              </p:cNvSpPr>
              <p:nvPr/>
            </p:nvSpPr>
            <p:spPr bwMode="auto">
              <a:xfrm>
                <a:off x="2085" y="1305"/>
                <a:ext cx="506" cy="203"/>
              </a:xfrm>
              <a:custGeom>
                <a:avLst/>
                <a:gdLst/>
                <a:ahLst/>
                <a:cxnLst>
                  <a:cxn ang="0">
                    <a:pos x="302" y="605"/>
                  </a:cxn>
                  <a:cxn ang="0">
                    <a:pos x="1209" y="605"/>
                  </a:cxn>
                  <a:cxn ang="0">
                    <a:pos x="1512" y="302"/>
                  </a:cxn>
                  <a:cxn ang="0">
                    <a:pos x="1209" y="0"/>
                  </a:cxn>
                  <a:cxn ang="0">
                    <a:pos x="1209" y="0"/>
                  </a:cxn>
                  <a:cxn ang="0">
                    <a:pos x="1209" y="0"/>
                  </a:cxn>
                  <a:cxn ang="0">
                    <a:pos x="302" y="0"/>
                  </a:cxn>
                  <a:cxn ang="0">
                    <a:pos x="0" y="302"/>
                  </a:cxn>
                  <a:cxn ang="0">
                    <a:pos x="302" y="605"/>
                  </a:cxn>
                </a:cxnLst>
                <a:rect l="0" t="0" r="r" b="b"/>
                <a:pathLst>
                  <a:path w="1512" h="605">
                    <a:moveTo>
                      <a:pt x="302" y="605"/>
                    </a:moveTo>
                    <a:lnTo>
                      <a:pt x="1209" y="605"/>
                    </a:lnTo>
                    <a:cubicBezTo>
                      <a:pt x="1376" y="605"/>
                      <a:pt x="1512" y="469"/>
                      <a:pt x="1512" y="302"/>
                    </a:cubicBezTo>
                    <a:cubicBezTo>
                      <a:pt x="1512"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3" name="Freeform 75"/>
              <p:cNvSpPr>
                <a:spLocks/>
              </p:cNvSpPr>
              <p:nvPr/>
            </p:nvSpPr>
            <p:spPr bwMode="auto">
              <a:xfrm>
                <a:off x="2085" y="1305"/>
                <a:ext cx="506" cy="203"/>
              </a:xfrm>
              <a:custGeom>
                <a:avLst/>
                <a:gdLst/>
                <a:ahLst/>
                <a:cxnLst>
                  <a:cxn ang="0">
                    <a:pos x="302" y="605"/>
                  </a:cxn>
                  <a:cxn ang="0">
                    <a:pos x="1209" y="605"/>
                  </a:cxn>
                  <a:cxn ang="0">
                    <a:pos x="1512" y="302"/>
                  </a:cxn>
                  <a:cxn ang="0">
                    <a:pos x="1209" y="0"/>
                  </a:cxn>
                  <a:cxn ang="0">
                    <a:pos x="1209" y="0"/>
                  </a:cxn>
                  <a:cxn ang="0">
                    <a:pos x="1209" y="0"/>
                  </a:cxn>
                  <a:cxn ang="0">
                    <a:pos x="302" y="0"/>
                  </a:cxn>
                  <a:cxn ang="0">
                    <a:pos x="0" y="302"/>
                  </a:cxn>
                  <a:cxn ang="0">
                    <a:pos x="302" y="605"/>
                  </a:cxn>
                </a:cxnLst>
                <a:rect l="0" t="0" r="r" b="b"/>
                <a:pathLst>
                  <a:path w="1512" h="605">
                    <a:moveTo>
                      <a:pt x="302" y="605"/>
                    </a:moveTo>
                    <a:lnTo>
                      <a:pt x="1209" y="605"/>
                    </a:lnTo>
                    <a:cubicBezTo>
                      <a:pt x="1376" y="605"/>
                      <a:pt x="1512" y="469"/>
                      <a:pt x="1512" y="302"/>
                    </a:cubicBezTo>
                    <a:cubicBezTo>
                      <a:pt x="1512"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4" name="Rectangle 76"/>
              <p:cNvSpPr>
                <a:spLocks noChangeArrowheads="1"/>
              </p:cNvSpPr>
              <p:nvPr/>
            </p:nvSpPr>
            <p:spPr bwMode="auto">
              <a:xfrm>
                <a:off x="2320" y="1373"/>
                <a:ext cx="70"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05" name="Freeform 77"/>
              <p:cNvSpPr>
                <a:spLocks/>
              </p:cNvSpPr>
              <p:nvPr/>
            </p:nvSpPr>
            <p:spPr bwMode="auto">
              <a:xfrm>
                <a:off x="3235" y="1305"/>
                <a:ext cx="506" cy="203"/>
              </a:xfrm>
              <a:custGeom>
                <a:avLst/>
                <a:gdLst/>
                <a:ahLst/>
                <a:cxnLst>
                  <a:cxn ang="0">
                    <a:pos x="303" y="605"/>
                  </a:cxn>
                  <a:cxn ang="0">
                    <a:pos x="1210" y="605"/>
                  </a:cxn>
                  <a:cxn ang="0">
                    <a:pos x="1512" y="302"/>
                  </a:cxn>
                  <a:cxn ang="0">
                    <a:pos x="1210" y="0"/>
                  </a:cxn>
                  <a:cxn ang="0">
                    <a:pos x="1210" y="0"/>
                  </a:cxn>
                  <a:cxn ang="0">
                    <a:pos x="1210" y="0"/>
                  </a:cxn>
                  <a:cxn ang="0">
                    <a:pos x="303" y="0"/>
                  </a:cxn>
                  <a:cxn ang="0">
                    <a:pos x="0" y="302"/>
                  </a:cxn>
                  <a:cxn ang="0">
                    <a:pos x="303" y="605"/>
                  </a:cxn>
                </a:cxnLst>
                <a:rect l="0" t="0" r="r" b="b"/>
                <a:pathLst>
                  <a:path w="1512" h="605">
                    <a:moveTo>
                      <a:pt x="303" y="605"/>
                    </a:moveTo>
                    <a:lnTo>
                      <a:pt x="1210" y="605"/>
                    </a:lnTo>
                    <a:cubicBezTo>
                      <a:pt x="1377" y="605"/>
                      <a:pt x="1512" y="469"/>
                      <a:pt x="1512" y="302"/>
                    </a:cubicBezTo>
                    <a:cubicBezTo>
                      <a:pt x="1512" y="135"/>
                      <a:pt x="1377" y="0"/>
                      <a:pt x="1210" y="0"/>
                    </a:cubicBezTo>
                    <a:cubicBezTo>
                      <a:pt x="1210" y="0"/>
                      <a:pt x="1210" y="0"/>
                      <a:pt x="1210" y="0"/>
                    </a:cubicBezTo>
                    <a:lnTo>
                      <a:pt x="1210" y="0"/>
                    </a:lnTo>
                    <a:lnTo>
                      <a:pt x="303" y="0"/>
                    </a:lnTo>
                    <a:cubicBezTo>
                      <a:pt x="136" y="0"/>
                      <a:pt x="0" y="135"/>
                      <a:pt x="0" y="302"/>
                    </a:cubicBezTo>
                    <a:cubicBezTo>
                      <a:pt x="0" y="469"/>
                      <a:pt x="136" y="605"/>
                      <a:pt x="303" y="6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6" name="Freeform 78"/>
              <p:cNvSpPr>
                <a:spLocks/>
              </p:cNvSpPr>
              <p:nvPr/>
            </p:nvSpPr>
            <p:spPr bwMode="auto">
              <a:xfrm>
                <a:off x="3235" y="1305"/>
                <a:ext cx="505" cy="203"/>
              </a:xfrm>
              <a:custGeom>
                <a:avLst/>
                <a:gdLst/>
                <a:ahLst/>
                <a:cxnLst>
                  <a:cxn ang="0">
                    <a:pos x="303" y="605"/>
                  </a:cxn>
                  <a:cxn ang="0">
                    <a:pos x="1210" y="605"/>
                  </a:cxn>
                  <a:cxn ang="0">
                    <a:pos x="1512" y="302"/>
                  </a:cxn>
                  <a:cxn ang="0">
                    <a:pos x="1210" y="0"/>
                  </a:cxn>
                  <a:cxn ang="0">
                    <a:pos x="1210" y="0"/>
                  </a:cxn>
                  <a:cxn ang="0">
                    <a:pos x="1210" y="0"/>
                  </a:cxn>
                  <a:cxn ang="0">
                    <a:pos x="303" y="0"/>
                  </a:cxn>
                  <a:cxn ang="0">
                    <a:pos x="0" y="302"/>
                  </a:cxn>
                  <a:cxn ang="0">
                    <a:pos x="303" y="605"/>
                  </a:cxn>
                </a:cxnLst>
                <a:rect l="0" t="0" r="r" b="b"/>
                <a:pathLst>
                  <a:path w="1512" h="605">
                    <a:moveTo>
                      <a:pt x="303" y="605"/>
                    </a:moveTo>
                    <a:lnTo>
                      <a:pt x="1210" y="605"/>
                    </a:lnTo>
                    <a:cubicBezTo>
                      <a:pt x="1377" y="605"/>
                      <a:pt x="1512" y="469"/>
                      <a:pt x="1512" y="302"/>
                    </a:cubicBezTo>
                    <a:cubicBezTo>
                      <a:pt x="1512" y="135"/>
                      <a:pt x="1377" y="0"/>
                      <a:pt x="1210" y="0"/>
                    </a:cubicBezTo>
                    <a:cubicBezTo>
                      <a:pt x="1210" y="0"/>
                      <a:pt x="1210" y="0"/>
                      <a:pt x="1210" y="0"/>
                    </a:cubicBezTo>
                    <a:lnTo>
                      <a:pt x="1210" y="0"/>
                    </a:lnTo>
                    <a:lnTo>
                      <a:pt x="303" y="0"/>
                    </a:lnTo>
                    <a:cubicBezTo>
                      <a:pt x="136" y="0"/>
                      <a:pt x="0" y="135"/>
                      <a:pt x="0" y="302"/>
                    </a:cubicBezTo>
                    <a:cubicBezTo>
                      <a:pt x="0" y="469"/>
                      <a:pt x="136" y="605"/>
                      <a:pt x="303" y="605"/>
                    </a:cubicBezTo>
                    <a:close/>
                  </a:path>
                </a:pathLst>
              </a:cu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7" name="Rectangle 79"/>
              <p:cNvSpPr>
                <a:spLocks noChangeArrowheads="1"/>
              </p:cNvSpPr>
              <p:nvPr/>
            </p:nvSpPr>
            <p:spPr bwMode="auto">
              <a:xfrm>
                <a:off x="3465" y="1373"/>
                <a:ext cx="7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08" name="Freeform 80"/>
              <p:cNvSpPr>
                <a:spLocks/>
              </p:cNvSpPr>
              <p:nvPr/>
            </p:nvSpPr>
            <p:spPr bwMode="auto">
              <a:xfrm>
                <a:off x="4385" y="1305"/>
                <a:ext cx="505" cy="203"/>
              </a:xfrm>
              <a:custGeom>
                <a:avLst/>
                <a:gdLst/>
                <a:ahLst/>
                <a:cxnLst>
                  <a:cxn ang="0">
                    <a:pos x="302" y="605"/>
                  </a:cxn>
                  <a:cxn ang="0">
                    <a:pos x="1209" y="605"/>
                  </a:cxn>
                  <a:cxn ang="0">
                    <a:pos x="1511" y="302"/>
                  </a:cxn>
                  <a:cxn ang="0">
                    <a:pos x="1209" y="0"/>
                  </a:cxn>
                  <a:cxn ang="0">
                    <a:pos x="1209" y="0"/>
                  </a:cxn>
                  <a:cxn ang="0">
                    <a:pos x="1209" y="0"/>
                  </a:cxn>
                  <a:cxn ang="0">
                    <a:pos x="302" y="0"/>
                  </a:cxn>
                  <a:cxn ang="0">
                    <a:pos x="0" y="302"/>
                  </a:cxn>
                  <a:cxn ang="0">
                    <a:pos x="302" y="605"/>
                  </a:cxn>
                </a:cxnLst>
                <a:rect l="0" t="0" r="r" b="b"/>
                <a:pathLst>
                  <a:path w="1511" h="605">
                    <a:moveTo>
                      <a:pt x="302" y="605"/>
                    </a:moveTo>
                    <a:lnTo>
                      <a:pt x="1209" y="605"/>
                    </a:lnTo>
                    <a:cubicBezTo>
                      <a:pt x="1376" y="605"/>
                      <a:pt x="1511" y="469"/>
                      <a:pt x="1511" y="302"/>
                    </a:cubicBezTo>
                    <a:cubicBezTo>
                      <a:pt x="1511"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09" name="Freeform 81"/>
              <p:cNvSpPr>
                <a:spLocks/>
              </p:cNvSpPr>
              <p:nvPr/>
            </p:nvSpPr>
            <p:spPr bwMode="auto">
              <a:xfrm>
                <a:off x="4385" y="1305"/>
                <a:ext cx="505" cy="203"/>
              </a:xfrm>
              <a:custGeom>
                <a:avLst/>
                <a:gdLst/>
                <a:ahLst/>
                <a:cxnLst>
                  <a:cxn ang="0">
                    <a:pos x="302" y="605"/>
                  </a:cxn>
                  <a:cxn ang="0">
                    <a:pos x="1209" y="605"/>
                  </a:cxn>
                  <a:cxn ang="0">
                    <a:pos x="1511" y="302"/>
                  </a:cxn>
                  <a:cxn ang="0">
                    <a:pos x="1209" y="0"/>
                  </a:cxn>
                  <a:cxn ang="0">
                    <a:pos x="1209" y="0"/>
                  </a:cxn>
                  <a:cxn ang="0">
                    <a:pos x="1209" y="0"/>
                  </a:cxn>
                  <a:cxn ang="0">
                    <a:pos x="302" y="0"/>
                  </a:cxn>
                  <a:cxn ang="0">
                    <a:pos x="0" y="302"/>
                  </a:cxn>
                  <a:cxn ang="0">
                    <a:pos x="302" y="605"/>
                  </a:cxn>
                </a:cxnLst>
                <a:rect l="0" t="0" r="r" b="b"/>
                <a:pathLst>
                  <a:path w="1511" h="605">
                    <a:moveTo>
                      <a:pt x="302" y="605"/>
                    </a:moveTo>
                    <a:lnTo>
                      <a:pt x="1209" y="605"/>
                    </a:lnTo>
                    <a:cubicBezTo>
                      <a:pt x="1376" y="605"/>
                      <a:pt x="1511" y="469"/>
                      <a:pt x="1511" y="302"/>
                    </a:cubicBezTo>
                    <a:cubicBezTo>
                      <a:pt x="1511"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0" name="Rectangle 82"/>
              <p:cNvSpPr>
                <a:spLocks noChangeArrowheads="1"/>
              </p:cNvSpPr>
              <p:nvPr/>
            </p:nvSpPr>
            <p:spPr bwMode="auto">
              <a:xfrm>
                <a:off x="4615" y="1373"/>
                <a:ext cx="7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11" name="Freeform 83"/>
              <p:cNvSpPr>
                <a:spLocks/>
              </p:cNvSpPr>
              <p:nvPr/>
            </p:nvSpPr>
            <p:spPr bwMode="auto">
              <a:xfrm>
                <a:off x="5535" y="1305"/>
                <a:ext cx="505" cy="203"/>
              </a:xfrm>
              <a:custGeom>
                <a:avLst/>
                <a:gdLst/>
                <a:ahLst/>
                <a:cxnLst>
                  <a:cxn ang="0">
                    <a:pos x="302" y="605"/>
                  </a:cxn>
                  <a:cxn ang="0">
                    <a:pos x="1209" y="605"/>
                  </a:cxn>
                  <a:cxn ang="0">
                    <a:pos x="1512" y="302"/>
                  </a:cxn>
                  <a:cxn ang="0">
                    <a:pos x="1209" y="0"/>
                  </a:cxn>
                  <a:cxn ang="0">
                    <a:pos x="1209" y="0"/>
                  </a:cxn>
                  <a:cxn ang="0">
                    <a:pos x="1209" y="0"/>
                  </a:cxn>
                  <a:cxn ang="0">
                    <a:pos x="302" y="0"/>
                  </a:cxn>
                  <a:cxn ang="0">
                    <a:pos x="0" y="302"/>
                  </a:cxn>
                  <a:cxn ang="0">
                    <a:pos x="302" y="605"/>
                  </a:cxn>
                </a:cxnLst>
                <a:rect l="0" t="0" r="r" b="b"/>
                <a:pathLst>
                  <a:path w="1512" h="605">
                    <a:moveTo>
                      <a:pt x="302" y="605"/>
                    </a:moveTo>
                    <a:lnTo>
                      <a:pt x="1209" y="605"/>
                    </a:lnTo>
                    <a:cubicBezTo>
                      <a:pt x="1376" y="605"/>
                      <a:pt x="1512" y="469"/>
                      <a:pt x="1512" y="302"/>
                    </a:cubicBezTo>
                    <a:cubicBezTo>
                      <a:pt x="1512"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2" name="Freeform 84"/>
              <p:cNvSpPr>
                <a:spLocks/>
              </p:cNvSpPr>
              <p:nvPr/>
            </p:nvSpPr>
            <p:spPr bwMode="auto">
              <a:xfrm>
                <a:off x="5535" y="1305"/>
                <a:ext cx="505" cy="203"/>
              </a:xfrm>
              <a:custGeom>
                <a:avLst/>
                <a:gdLst/>
                <a:ahLst/>
                <a:cxnLst>
                  <a:cxn ang="0">
                    <a:pos x="302" y="605"/>
                  </a:cxn>
                  <a:cxn ang="0">
                    <a:pos x="1209" y="605"/>
                  </a:cxn>
                  <a:cxn ang="0">
                    <a:pos x="1512" y="302"/>
                  </a:cxn>
                  <a:cxn ang="0">
                    <a:pos x="1209" y="0"/>
                  </a:cxn>
                  <a:cxn ang="0">
                    <a:pos x="1209" y="0"/>
                  </a:cxn>
                  <a:cxn ang="0">
                    <a:pos x="1209" y="0"/>
                  </a:cxn>
                  <a:cxn ang="0">
                    <a:pos x="302" y="0"/>
                  </a:cxn>
                  <a:cxn ang="0">
                    <a:pos x="0" y="302"/>
                  </a:cxn>
                  <a:cxn ang="0">
                    <a:pos x="302" y="605"/>
                  </a:cxn>
                </a:cxnLst>
                <a:rect l="0" t="0" r="r" b="b"/>
                <a:pathLst>
                  <a:path w="1512" h="605">
                    <a:moveTo>
                      <a:pt x="302" y="605"/>
                    </a:moveTo>
                    <a:lnTo>
                      <a:pt x="1209" y="605"/>
                    </a:lnTo>
                    <a:cubicBezTo>
                      <a:pt x="1376" y="605"/>
                      <a:pt x="1512" y="469"/>
                      <a:pt x="1512" y="302"/>
                    </a:cubicBezTo>
                    <a:cubicBezTo>
                      <a:pt x="1512" y="135"/>
                      <a:pt x="1376" y="0"/>
                      <a:pt x="1209" y="0"/>
                    </a:cubicBezTo>
                    <a:cubicBezTo>
                      <a:pt x="1209" y="0"/>
                      <a:pt x="1209" y="0"/>
                      <a:pt x="1209" y="0"/>
                    </a:cubicBezTo>
                    <a:lnTo>
                      <a:pt x="1209" y="0"/>
                    </a:lnTo>
                    <a:lnTo>
                      <a:pt x="302" y="0"/>
                    </a:lnTo>
                    <a:cubicBezTo>
                      <a:pt x="135" y="0"/>
                      <a:pt x="0" y="135"/>
                      <a:pt x="0" y="302"/>
                    </a:cubicBezTo>
                    <a:cubicBezTo>
                      <a:pt x="0" y="469"/>
                      <a:pt x="135" y="605"/>
                      <a:pt x="302" y="605"/>
                    </a:cubicBezTo>
                    <a:close/>
                  </a:path>
                </a:pathLst>
              </a:cu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3" name="Rectangle 85"/>
              <p:cNvSpPr>
                <a:spLocks noChangeArrowheads="1"/>
              </p:cNvSpPr>
              <p:nvPr/>
            </p:nvSpPr>
            <p:spPr bwMode="auto">
              <a:xfrm>
                <a:off x="5770" y="1373"/>
                <a:ext cx="70"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14" name="Line 86"/>
              <p:cNvSpPr>
                <a:spLocks noChangeShapeType="1"/>
              </p:cNvSpPr>
              <p:nvPr/>
            </p:nvSpPr>
            <p:spPr bwMode="auto">
              <a:xfrm flipV="1">
                <a:off x="1188" y="1587"/>
                <a:ext cx="1" cy="78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5" name="Freeform 87"/>
              <p:cNvSpPr>
                <a:spLocks/>
              </p:cNvSpPr>
              <p:nvPr/>
            </p:nvSpPr>
            <p:spPr bwMode="auto">
              <a:xfrm>
                <a:off x="1162" y="2368"/>
                <a:ext cx="53" cy="80"/>
              </a:xfrm>
              <a:custGeom>
                <a:avLst/>
                <a:gdLst/>
                <a:ahLst/>
                <a:cxnLst>
                  <a:cxn ang="0">
                    <a:pos x="0" y="0"/>
                  </a:cxn>
                  <a:cxn ang="0">
                    <a:pos x="26" y="80"/>
                  </a:cxn>
                  <a:cxn ang="0">
                    <a:pos x="53" y="0"/>
                  </a:cxn>
                  <a:cxn ang="0">
                    <a:pos x="0" y="0"/>
                  </a:cxn>
                </a:cxnLst>
                <a:rect l="0" t="0" r="r" b="b"/>
                <a:pathLst>
                  <a:path w="53" h="80">
                    <a:moveTo>
                      <a:pt x="0" y="0"/>
                    </a:moveTo>
                    <a:lnTo>
                      <a:pt x="26" y="80"/>
                    </a:lnTo>
                    <a:lnTo>
                      <a:pt x="53" y="0"/>
                    </a:lnTo>
                    <a:lnTo>
                      <a:pt x="0" y="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6" name="Freeform 88"/>
              <p:cNvSpPr>
                <a:spLocks/>
              </p:cNvSpPr>
              <p:nvPr/>
            </p:nvSpPr>
            <p:spPr bwMode="auto">
              <a:xfrm>
                <a:off x="1162" y="1508"/>
                <a:ext cx="53" cy="79"/>
              </a:xfrm>
              <a:custGeom>
                <a:avLst/>
                <a:gdLst/>
                <a:ahLst/>
                <a:cxnLst>
                  <a:cxn ang="0">
                    <a:pos x="53" y="79"/>
                  </a:cxn>
                  <a:cxn ang="0">
                    <a:pos x="26" y="0"/>
                  </a:cxn>
                  <a:cxn ang="0">
                    <a:pos x="0" y="79"/>
                  </a:cxn>
                  <a:cxn ang="0">
                    <a:pos x="53" y="79"/>
                  </a:cxn>
                </a:cxnLst>
                <a:rect l="0" t="0" r="r" b="b"/>
                <a:pathLst>
                  <a:path w="53" h="79">
                    <a:moveTo>
                      <a:pt x="53" y="79"/>
                    </a:moveTo>
                    <a:lnTo>
                      <a:pt x="26" y="0"/>
                    </a:lnTo>
                    <a:lnTo>
                      <a:pt x="0" y="79"/>
                    </a:lnTo>
                    <a:lnTo>
                      <a:pt x="53" y="79"/>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7" name="Rectangle 89"/>
              <p:cNvSpPr>
                <a:spLocks noChangeArrowheads="1"/>
              </p:cNvSpPr>
              <p:nvPr/>
            </p:nvSpPr>
            <p:spPr bwMode="auto">
              <a:xfrm>
                <a:off x="1249" y="3560"/>
                <a:ext cx="1031"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8" name="Rectangle 90"/>
              <p:cNvSpPr>
                <a:spLocks noChangeArrowheads="1"/>
              </p:cNvSpPr>
              <p:nvPr/>
            </p:nvSpPr>
            <p:spPr bwMode="auto">
              <a:xfrm>
                <a:off x="1249" y="3560"/>
                <a:ext cx="1031"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19" name="Rectangle 91"/>
              <p:cNvSpPr>
                <a:spLocks noChangeArrowheads="1"/>
              </p:cNvSpPr>
              <p:nvPr/>
            </p:nvSpPr>
            <p:spPr bwMode="auto">
              <a:xfrm>
                <a:off x="1721" y="3673"/>
                <a:ext cx="118"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MT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20" name="Line 92"/>
              <p:cNvSpPr>
                <a:spLocks noChangeShapeType="1"/>
              </p:cNvSpPr>
              <p:nvPr/>
            </p:nvSpPr>
            <p:spPr bwMode="auto">
              <a:xfrm>
                <a:off x="1188" y="3481"/>
                <a:ext cx="1073" cy="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1" name="Freeform 93"/>
              <p:cNvSpPr>
                <a:spLocks/>
              </p:cNvSpPr>
              <p:nvPr/>
            </p:nvSpPr>
            <p:spPr bwMode="auto">
              <a:xfrm>
                <a:off x="2261" y="3455"/>
                <a:ext cx="79" cy="53"/>
              </a:xfrm>
              <a:custGeom>
                <a:avLst/>
                <a:gdLst/>
                <a:ahLst/>
                <a:cxnLst>
                  <a:cxn ang="0">
                    <a:pos x="0" y="53"/>
                  </a:cxn>
                  <a:cxn ang="0">
                    <a:pos x="79" y="26"/>
                  </a:cxn>
                  <a:cxn ang="0">
                    <a:pos x="0" y="0"/>
                  </a:cxn>
                  <a:cxn ang="0">
                    <a:pos x="0" y="53"/>
                  </a:cxn>
                </a:cxnLst>
                <a:rect l="0" t="0" r="r" b="b"/>
                <a:pathLst>
                  <a:path w="79" h="53">
                    <a:moveTo>
                      <a:pt x="0" y="53"/>
                    </a:moveTo>
                    <a:lnTo>
                      <a:pt x="79" y="26"/>
                    </a:lnTo>
                    <a:lnTo>
                      <a:pt x="0" y="0"/>
                    </a:lnTo>
                    <a:lnTo>
                      <a:pt x="0" y="53"/>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2" name="Line 94"/>
              <p:cNvSpPr>
                <a:spLocks noChangeShapeType="1"/>
              </p:cNvSpPr>
              <p:nvPr/>
            </p:nvSpPr>
            <p:spPr bwMode="auto">
              <a:xfrm>
                <a:off x="3505" y="3481"/>
                <a:ext cx="1052" cy="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3" name="Freeform 95"/>
              <p:cNvSpPr>
                <a:spLocks/>
              </p:cNvSpPr>
              <p:nvPr/>
            </p:nvSpPr>
            <p:spPr bwMode="auto">
              <a:xfrm>
                <a:off x="4557" y="3455"/>
                <a:ext cx="80" cy="53"/>
              </a:xfrm>
              <a:custGeom>
                <a:avLst/>
                <a:gdLst/>
                <a:ahLst/>
                <a:cxnLst>
                  <a:cxn ang="0">
                    <a:pos x="0" y="53"/>
                  </a:cxn>
                  <a:cxn ang="0">
                    <a:pos x="80" y="26"/>
                  </a:cxn>
                  <a:cxn ang="0">
                    <a:pos x="0" y="0"/>
                  </a:cxn>
                  <a:cxn ang="0">
                    <a:pos x="0" y="53"/>
                  </a:cxn>
                </a:cxnLst>
                <a:rect l="0" t="0" r="r" b="b"/>
                <a:pathLst>
                  <a:path w="80" h="53">
                    <a:moveTo>
                      <a:pt x="0" y="53"/>
                    </a:moveTo>
                    <a:lnTo>
                      <a:pt x="80" y="26"/>
                    </a:lnTo>
                    <a:lnTo>
                      <a:pt x="0" y="0"/>
                    </a:lnTo>
                    <a:lnTo>
                      <a:pt x="0" y="53"/>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4" name="Rectangle 96"/>
              <p:cNvSpPr>
                <a:spLocks noChangeArrowheads="1"/>
              </p:cNvSpPr>
              <p:nvPr/>
            </p:nvSpPr>
            <p:spPr bwMode="auto">
              <a:xfrm>
                <a:off x="3574" y="3555"/>
                <a:ext cx="1011"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5" name="Rectangle 97"/>
              <p:cNvSpPr>
                <a:spLocks noChangeArrowheads="1"/>
              </p:cNvSpPr>
              <p:nvPr/>
            </p:nvSpPr>
            <p:spPr bwMode="auto">
              <a:xfrm>
                <a:off x="3574" y="3555"/>
                <a:ext cx="1011"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6" name="Rectangle 98"/>
              <p:cNvSpPr>
                <a:spLocks noChangeArrowheads="1"/>
              </p:cNvSpPr>
              <p:nvPr/>
            </p:nvSpPr>
            <p:spPr bwMode="auto">
              <a:xfrm>
                <a:off x="4021" y="3668"/>
                <a:ext cx="15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CBF</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27" name="Line 99"/>
              <p:cNvSpPr>
                <a:spLocks noChangeShapeType="1"/>
              </p:cNvSpPr>
              <p:nvPr/>
            </p:nvSpPr>
            <p:spPr bwMode="auto">
              <a:xfrm>
                <a:off x="2350" y="3481"/>
                <a:ext cx="1058" cy="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8" name="Freeform 100"/>
              <p:cNvSpPr>
                <a:spLocks/>
              </p:cNvSpPr>
              <p:nvPr/>
            </p:nvSpPr>
            <p:spPr bwMode="auto">
              <a:xfrm>
                <a:off x="3408" y="3455"/>
                <a:ext cx="80" cy="53"/>
              </a:xfrm>
              <a:custGeom>
                <a:avLst/>
                <a:gdLst/>
                <a:ahLst/>
                <a:cxnLst>
                  <a:cxn ang="0">
                    <a:pos x="0" y="53"/>
                  </a:cxn>
                  <a:cxn ang="0">
                    <a:pos x="80" y="26"/>
                  </a:cxn>
                  <a:cxn ang="0">
                    <a:pos x="0" y="0"/>
                  </a:cxn>
                  <a:cxn ang="0">
                    <a:pos x="0" y="53"/>
                  </a:cxn>
                </a:cxnLst>
                <a:rect l="0" t="0" r="r" b="b"/>
                <a:pathLst>
                  <a:path w="80" h="53">
                    <a:moveTo>
                      <a:pt x="0" y="53"/>
                    </a:moveTo>
                    <a:lnTo>
                      <a:pt x="80" y="26"/>
                    </a:lnTo>
                    <a:lnTo>
                      <a:pt x="0" y="0"/>
                    </a:lnTo>
                    <a:lnTo>
                      <a:pt x="0" y="53"/>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29" name="Rectangle 101"/>
              <p:cNvSpPr>
                <a:spLocks noChangeArrowheads="1"/>
              </p:cNvSpPr>
              <p:nvPr/>
            </p:nvSpPr>
            <p:spPr bwMode="auto">
              <a:xfrm>
                <a:off x="2413" y="3555"/>
                <a:ext cx="1011"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0" name="Rectangle 102"/>
              <p:cNvSpPr>
                <a:spLocks noChangeArrowheads="1"/>
              </p:cNvSpPr>
              <p:nvPr/>
            </p:nvSpPr>
            <p:spPr bwMode="auto">
              <a:xfrm>
                <a:off x="2413" y="3555"/>
                <a:ext cx="1011"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1" name="Rectangle 103"/>
              <p:cNvSpPr>
                <a:spLocks noChangeArrowheads="1"/>
              </p:cNvSpPr>
              <p:nvPr/>
            </p:nvSpPr>
            <p:spPr bwMode="auto">
              <a:xfrm>
                <a:off x="2844" y="3668"/>
                <a:ext cx="198"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ESES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32" name="Line 104"/>
              <p:cNvSpPr>
                <a:spLocks noChangeShapeType="1"/>
              </p:cNvSpPr>
              <p:nvPr/>
            </p:nvSpPr>
            <p:spPr bwMode="auto">
              <a:xfrm>
                <a:off x="2591" y="1406"/>
                <a:ext cx="564" cy="1"/>
              </a:xfrm>
              <a:prstGeom prst="line">
                <a:avLst/>
              </a:pr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3" name="Freeform 105"/>
              <p:cNvSpPr>
                <a:spLocks/>
              </p:cNvSpPr>
              <p:nvPr/>
            </p:nvSpPr>
            <p:spPr bwMode="auto">
              <a:xfrm>
                <a:off x="3155" y="1380"/>
                <a:ext cx="80" cy="53"/>
              </a:xfrm>
              <a:custGeom>
                <a:avLst/>
                <a:gdLst/>
                <a:ahLst/>
                <a:cxnLst>
                  <a:cxn ang="0">
                    <a:pos x="0" y="53"/>
                  </a:cxn>
                  <a:cxn ang="0">
                    <a:pos x="80" y="26"/>
                  </a:cxn>
                  <a:cxn ang="0">
                    <a:pos x="0" y="0"/>
                  </a:cxn>
                  <a:cxn ang="0">
                    <a:pos x="0" y="53"/>
                  </a:cxn>
                </a:cxnLst>
                <a:rect l="0" t="0" r="r" b="b"/>
                <a:pathLst>
                  <a:path w="80" h="53">
                    <a:moveTo>
                      <a:pt x="0" y="53"/>
                    </a:moveTo>
                    <a:lnTo>
                      <a:pt x="80" y="26"/>
                    </a:lnTo>
                    <a:lnTo>
                      <a:pt x="0" y="0"/>
                    </a:lnTo>
                    <a:lnTo>
                      <a:pt x="0" y="53"/>
                    </a:lnTo>
                    <a:close/>
                  </a:path>
                </a:pathLst>
              </a:cu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4" name="Line 106"/>
              <p:cNvSpPr>
                <a:spLocks noChangeShapeType="1"/>
              </p:cNvSpPr>
              <p:nvPr/>
            </p:nvSpPr>
            <p:spPr bwMode="auto">
              <a:xfrm>
                <a:off x="3740" y="1406"/>
                <a:ext cx="565" cy="1"/>
              </a:xfrm>
              <a:prstGeom prst="line">
                <a:avLst/>
              </a:pr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5" name="Freeform 107"/>
              <p:cNvSpPr>
                <a:spLocks/>
              </p:cNvSpPr>
              <p:nvPr/>
            </p:nvSpPr>
            <p:spPr bwMode="auto">
              <a:xfrm>
                <a:off x="4305" y="1380"/>
                <a:ext cx="80" cy="53"/>
              </a:xfrm>
              <a:custGeom>
                <a:avLst/>
                <a:gdLst/>
                <a:ahLst/>
                <a:cxnLst>
                  <a:cxn ang="0">
                    <a:pos x="0" y="53"/>
                  </a:cxn>
                  <a:cxn ang="0">
                    <a:pos x="80" y="26"/>
                  </a:cxn>
                  <a:cxn ang="0">
                    <a:pos x="0" y="0"/>
                  </a:cxn>
                  <a:cxn ang="0">
                    <a:pos x="0" y="53"/>
                  </a:cxn>
                </a:cxnLst>
                <a:rect l="0" t="0" r="r" b="b"/>
                <a:pathLst>
                  <a:path w="80" h="53">
                    <a:moveTo>
                      <a:pt x="0" y="53"/>
                    </a:moveTo>
                    <a:lnTo>
                      <a:pt x="80" y="26"/>
                    </a:lnTo>
                    <a:lnTo>
                      <a:pt x="0" y="0"/>
                    </a:lnTo>
                    <a:lnTo>
                      <a:pt x="0" y="53"/>
                    </a:lnTo>
                    <a:close/>
                  </a:path>
                </a:pathLst>
              </a:cu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6" name="Line 108"/>
              <p:cNvSpPr>
                <a:spLocks noChangeShapeType="1"/>
              </p:cNvSpPr>
              <p:nvPr/>
            </p:nvSpPr>
            <p:spPr bwMode="auto">
              <a:xfrm>
                <a:off x="4890" y="1406"/>
                <a:ext cx="565" cy="1"/>
              </a:xfrm>
              <a:prstGeom prst="line">
                <a:avLst/>
              </a:pr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7" name="Freeform 109"/>
              <p:cNvSpPr>
                <a:spLocks/>
              </p:cNvSpPr>
              <p:nvPr/>
            </p:nvSpPr>
            <p:spPr bwMode="auto">
              <a:xfrm>
                <a:off x="5455" y="1380"/>
                <a:ext cx="80" cy="53"/>
              </a:xfrm>
              <a:custGeom>
                <a:avLst/>
                <a:gdLst/>
                <a:ahLst/>
                <a:cxnLst>
                  <a:cxn ang="0">
                    <a:pos x="0" y="53"/>
                  </a:cxn>
                  <a:cxn ang="0">
                    <a:pos x="80" y="26"/>
                  </a:cxn>
                  <a:cxn ang="0">
                    <a:pos x="0" y="0"/>
                  </a:cxn>
                  <a:cxn ang="0">
                    <a:pos x="0" y="53"/>
                  </a:cxn>
                </a:cxnLst>
                <a:rect l="0" t="0" r="r" b="b"/>
                <a:pathLst>
                  <a:path w="80" h="53">
                    <a:moveTo>
                      <a:pt x="0" y="53"/>
                    </a:moveTo>
                    <a:lnTo>
                      <a:pt x="80" y="26"/>
                    </a:lnTo>
                    <a:lnTo>
                      <a:pt x="0" y="0"/>
                    </a:lnTo>
                    <a:lnTo>
                      <a:pt x="0" y="53"/>
                    </a:lnTo>
                    <a:close/>
                  </a:path>
                </a:pathLst>
              </a:custGeom>
              <a:noFill/>
              <a:ln w="14288" cap="rnd">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8" name="Line 110"/>
              <p:cNvSpPr>
                <a:spLocks noChangeShapeType="1"/>
              </p:cNvSpPr>
              <p:nvPr/>
            </p:nvSpPr>
            <p:spPr bwMode="auto">
              <a:xfrm>
                <a:off x="4649" y="3481"/>
                <a:ext cx="1061" cy="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39" name="Freeform 111"/>
              <p:cNvSpPr>
                <a:spLocks/>
              </p:cNvSpPr>
              <p:nvPr/>
            </p:nvSpPr>
            <p:spPr bwMode="auto">
              <a:xfrm>
                <a:off x="5710" y="3455"/>
                <a:ext cx="79" cy="53"/>
              </a:xfrm>
              <a:custGeom>
                <a:avLst/>
                <a:gdLst/>
                <a:ahLst/>
                <a:cxnLst>
                  <a:cxn ang="0">
                    <a:pos x="0" y="53"/>
                  </a:cxn>
                  <a:cxn ang="0">
                    <a:pos x="79" y="27"/>
                  </a:cxn>
                  <a:cxn ang="0">
                    <a:pos x="0" y="0"/>
                  </a:cxn>
                  <a:cxn ang="0">
                    <a:pos x="0" y="53"/>
                  </a:cxn>
                </a:cxnLst>
                <a:rect l="0" t="0" r="r" b="b"/>
                <a:pathLst>
                  <a:path w="79" h="53">
                    <a:moveTo>
                      <a:pt x="0" y="53"/>
                    </a:moveTo>
                    <a:lnTo>
                      <a:pt x="79" y="27"/>
                    </a:lnTo>
                    <a:lnTo>
                      <a:pt x="0" y="0"/>
                    </a:lnTo>
                    <a:lnTo>
                      <a:pt x="0" y="53"/>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40" name="Rectangle 112"/>
              <p:cNvSpPr>
                <a:spLocks noChangeArrowheads="1"/>
              </p:cNvSpPr>
              <p:nvPr/>
            </p:nvSpPr>
            <p:spPr bwMode="auto">
              <a:xfrm>
                <a:off x="4738" y="3543"/>
                <a:ext cx="991" cy="3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41" name="Rectangle 113"/>
              <p:cNvSpPr>
                <a:spLocks noChangeArrowheads="1"/>
              </p:cNvSpPr>
              <p:nvPr/>
            </p:nvSpPr>
            <p:spPr bwMode="auto">
              <a:xfrm>
                <a:off x="4738" y="3543"/>
                <a:ext cx="991" cy="304"/>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42" name="Rectangle 114"/>
              <p:cNvSpPr>
                <a:spLocks noChangeArrowheads="1"/>
              </p:cNvSpPr>
              <p:nvPr/>
            </p:nvSpPr>
            <p:spPr bwMode="auto">
              <a:xfrm>
                <a:off x="5198" y="3657"/>
                <a:ext cx="112"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VP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43" name="Rectangle 115"/>
              <p:cNvSpPr>
                <a:spLocks noChangeArrowheads="1"/>
              </p:cNvSpPr>
              <p:nvPr/>
            </p:nvSpPr>
            <p:spPr bwMode="auto">
              <a:xfrm>
                <a:off x="5096" y="3357"/>
                <a:ext cx="337"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44" name="Rectangle 116"/>
              <p:cNvSpPr>
                <a:spLocks noChangeArrowheads="1"/>
              </p:cNvSpPr>
              <p:nvPr/>
            </p:nvSpPr>
            <p:spPr bwMode="auto">
              <a:xfrm>
                <a:off x="2780" y="3363"/>
                <a:ext cx="337"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45" name="Rectangle 117"/>
              <p:cNvSpPr>
                <a:spLocks noChangeArrowheads="1"/>
              </p:cNvSpPr>
              <p:nvPr/>
            </p:nvSpPr>
            <p:spPr bwMode="auto">
              <a:xfrm>
                <a:off x="3925" y="3363"/>
                <a:ext cx="337"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46" name="Rectangle 118"/>
              <p:cNvSpPr>
                <a:spLocks noChangeArrowheads="1"/>
              </p:cNvSpPr>
              <p:nvPr/>
            </p:nvSpPr>
            <p:spPr bwMode="auto">
              <a:xfrm>
                <a:off x="1609" y="3368"/>
                <a:ext cx="337"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47" name="Rectangle 119"/>
              <p:cNvSpPr>
                <a:spLocks noChangeArrowheads="1"/>
              </p:cNvSpPr>
              <p:nvPr/>
            </p:nvSpPr>
            <p:spPr bwMode="auto">
              <a:xfrm>
                <a:off x="935" y="2448"/>
                <a:ext cx="506"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48" name="Rectangle 120"/>
              <p:cNvSpPr>
                <a:spLocks noChangeArrowheads="1"/>
              </p:cNvSpPr>
              <p:nvPr/>
            </p:nvSpPr>
            <p:spPr bwMode="auto">
              <a:xfrm>
                <a:off x="935" y="2448"/>
                <a:ext cx="506"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49" name="Rectangle 121"/>
              <p:cNvSpPr>
                <a:spLocks noChangeArrowheads="1"/>
              </p:cNvSpPr>
              <p:nvPr/>
            </p:nvSpPr>
            <p:spPr bwMode="auto">
              <a:xfrm>
                <a:off x="1127" y="2566"/>
                <a:ext cx="160"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BNP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50" name="Rectangle 122"/>
              <p:cNvSpPr>
                <a:spLocks noChangeArrowheads="1"/>
              </p:cNvSpPr>
              <p:nvPr/>
            </p:nvSpPr>
            <p:spPr bwMode="auto">
              <a:xfrm>
                <a:off x="2088" y="2448"/>
                <a:ext cx="505"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1" name="Rectangle 123"/>
              <p:cNvSpPr>
                <a:spLocks noChangeArrowheads="1"/>
              </p:cNvSpPr>
              <p:nvPr/>
            </p:nvSpPr>
            <p:spPr bwMode="auto">
              <a:xfrm>
                <a:off x="2088" y="2448"/>
                <a:ext cx="505"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2" name="Rectangle 124"/>
              <p:cNvSpPr>
                <a:spLocks noChangeArrowheads="1"/>
              </p:cNvSpPr>
              <p:nvPr/>
            </p:nvSpPr>
            <p:spPr bwMode="auto">
              <a:xfrm>
                <a:off x="2288" y="2566"/>
                <a:ext cx="150"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CITI</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53" name="Rectangle 125"/>
              <p:cNvSpPr>
                <a:spLocks noChangeArrowheads="1"/>
              </p:cNvSpPr>
              <p:nvPr/>
            </p:nvSpPr>
            <p:spPr bwMode="auto">
              <a:xfrm>
                <a:off x="3240" y="2448"/>
                <a:ext cx="505"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4" name="Rectangle 126"/>
              <p:cNvSpPr>
                <a:spLocks noChangeArrowheads="1"/>
              </p:cNvSpPr>
              <p:nvPr/>
            </p:nvSpPr>
            <p:spPr bwMode="auto">
              <a:xfrm>
                <a:off x="3240" y="2448"/>
                <a:ext cx="505"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5" name="Rectangle 127"/>
              <p:cNvSpPr>
                <a:spLocks noChangeArrowheads="1"/>
              </p:cNvSpPr>
              <p:nvPr/>
            </p:nvSpPr>
            <p:spPr bwMode="auto">
              <a:xfrm>
                <a:off x="3411" y="2566"/>
                <a:ext cx="203"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HSBC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56" name="Rectangle 128"/>
              <p:cNvSpPr>
                <a:spLocks noChangeArrowheads="1"/>
              </p:cNvSpPr>
              <p:nvPr/>
            </p:nvSpPr>
            <p:spPr bwMode="auto">
              <a:xfrm>
                <a:off x="4342" y="2448"/>
                <a:ext cx="606"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7" name="Rectangle 129"/>
              <p:cNvSpPr>
                <a:spLocks noChangeArrowheads="1"/>
              </p:cNvSpPr>
              <p:nvPr/>
            </p:nvSpPr>
            <p:spPr bwMode="auto">
              <a:xfrm>
                <a:off x="4342" y="2448"/>
                <a:ext cx="606"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58" name="Rectangle 130"/>
              <p:cNvSpPr>
                <a:spLocks noChangeArrowheads="1"/>
              </p:cNvSpPr>
              <p:nvPr/>
            </p:nvSpPr>
            <p:spPr bwMode="auto">
              <a:xfrm>
                <a:off x="4588" y="2566"/>
                <a:ext cx="15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JPM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59" name="Rectangle 131"/>
              <p:cNvSpPr>
                <a:spLocks noChangeArrowheads="1"/>
              </p:cNvSpPr>
              <p:nvPr/>
            </p:nvSpPr>
            <p:spPr bwMode="auto">
              <a:xfrm>
                <a:off x="5535" y="2448"/>
                <a:ext cx="505" cy="3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60" name="Rectangle 132"/>
              <p:cNvSpPr>
                <a:spLocks noChangeArrowheads="1"/>
              </p:cNvSpPr>
              <p:nvPr/>
            </p:nvSpPr>
            <p:spPr bwMode="auto">
              <a:xfrm>
                <a:off x="5535" y="2448"/>
                <a:ext cx="505" cy="303"/>
              </a:xfrm>
              <a:prstGeom prst="rect">
                <a:avLst/>
              </a:prstGeom>
              <a:noFill/>
              <a:ln w="3175"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61" name="Rectangle 133"/>
              <p:cNvSpPr>
                <a:spLocks noChangeArrowheads="1"/>
              </p:cNvSpPr>
              <p:nvPr/>
            </p:nvSpPr>
            <p:spPr bwMode="auto">
              <a:xfrm>
                <a:off x="5749" y="2566"/>
                <a:ext cx="118"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DB</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2" name="Rectangle 134"/>
              <p:cNvSpPr>
                <a:spLocks noChangeArrowheads="1"/>
              </p:cNvSpPr>
              <p:nvPr/>
            </p:nvSpPr>
            <p:spPr bwMode="auto">
              <a:xfrm>
                <a:off x="1603" y="1287"/>
                <a:ext cx="342"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Sale Trade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3" name="Rectangle 135"/>
              <p:cNvSpPr>
                <a:spLocks noChangeArrowheads="1"/>
              </p:cNvSpPr>
              <p:nvPr/>
            </p:nvSpPr>
            <p:spPr bwMode="auto">
              <a:xfrm>
                <a:off x="2769" y="1287"/>
                <a:ext cx="342"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Sale Trade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4" name="Rectangle 136"/>
              <p:cNvSpPr>
                <a:spLocks noChangeArrowheads="1"/>
              </p:cNvSpPr>
              <p:nvPr/>
            </p:nvSpPr>
            <p:spPr bwMode="auto">
              <a:xfrm>
                <a:off x="3930" y="1287"/>
                <a:ext cx="342"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Sale Trade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5" name="Rectangle 137"/>
              <p:cNvSpPr>
                <a:spLocks noChangeArrowheads="1"/>
              </p:cNvSpPr>
              <p:nvPr/>
            </p:nvSpPr>
            <p:spPr bwMode="auto">
              <a:xfrm>
                <a:off x="5091" y="1287"/>
                <a:ext cx="342"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Sale Trade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6" name="Rectangle 138"/>
              <p:cNvSpPr>
                <a:spLocks noChangeArrowheads="1"/>
              </p:cNvSpPr>
              <p:nvPr/>
            </p:nvSpPr>
            <p:spPr bwMode="auto">
              <a:xfrm>
                <a:off x="1357" y="1688"/>
                <a:ext cx="353"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7" name="Rectangle 139"/>
              <p:cNvSpPr>
                <a:spLocks noChangeArrowheads="1"/>
              </p:cNvSpPr>
              <p:nvPr/>
            </p:nvSpPr>
            <p:spPr bwMode="auto">
              <a:xfrm>
                <a:off x="1272" y="1758"/>
                <a:ext cx="23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impact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8" name="Rectangle 140"/>
              <p:cNvSpPr>
                <a:spLocks noChangeArrowheads="1"/>
              </p:cNvSpPr>
              <p:nvPr/>
            </p:nvSpPr>
            <p:spPr bwMode="auto">
              <a:xfrm>
                <a:off x="1454" y="1758"/>
                <a:ext cx="64"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69" name="Rectangle 141"/>
              <p:cNvSpPr>
                <a:spLocks noChangeArrowheads="1"/>
              </p:cNvSpPr>
              <p:nvPr/>
            </p:nvSpPr>
            <p:spPr bwMode="auto">
              <a:xfrm>
                <a:off x="1486" y="1758"/>
                <a:ext cx="278"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reporting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70" name="Line 142"/>
              <p:cNvSpPr>
                <a:spLocks noChangeShapeType="1"/>
              </p:cNvSpPr>
              <p:nvPr/>
            </p:nvSpPr>
            <p:spPr bwMode="auto">
              <a:xfrm flipV="1">
                <a:off x="1188" y="2831"/>
                <a:ext cx="1" cy="650"/>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1" name="Freeform 143"/>
              <p:cNvSpPr>
                <a:spLocks/>
              </p:cNvSpPr>
              <p:nvPr/>
            </p:nvSpPr>
            <p:spPr bwMode="auto">
              <a:xfrm>
                <a:off x="1162" y="2751"/>
                <a:ext cx="53" cy="80"/>
              </a:xfrm>
              <a:custGeom>
                <a:avLst/>
                <a:gdLst/>
                <a:ahLst/>
                <a:cxnLst>
                  <a:cxn ang="0">
                    <a:pos x="53" y="80"/>
                  </a:cxn>
                  <a:cxn ang="0">
                    <a:pos x="26" y="0"/>
                  </a:cxn>
                  <a:cxn ang="0">
                    <a:pos x="0" y="80"/>
                  </a:cxn>
                  <a:cxn ang="0">
                    <a:pos x="53" y="80"/>
                  </a:cxn>
                </a:cxnLst>
                <a:rect l="0" t="0" r="r" b="b"/>
                <a:pathLst>
                  <a:path w="53" h="80">
                    <a:moveTo>
                      <a:pt x="53" y="80"/>
                    </a:moveTo>
                    <a:lnTo>
                      <a:pt x="26" y="0"/>
                    </a:lnTo>
                    <a:lnTo>
                      <a:pt x="0" y="80"/>
                    </a:lnTo>
                    <a:lnTo>
                      <a:pt x="53" y="8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2" name="Line 144"/>
              <p:cNvSpPr>
                <a:spLocks noChangeShapeType="1"/>
              </p:cNvSpPr>
              <p:nvPr/>
            </p:nvSpPr>
            <p:spPr bwMode="auto">
              <a:xfrm flipH="1" flipV="1">
                <a:off x="2338" y="1587"/>
                <a:ext cx="2" cy="78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3" name="Freeform 145"/>
              <p:cNvSpPr>
                <a:spLocks/>
              </p:cNvSpPr>
              <p:nvPr/>
            </p:nvSpPr>
            <p:spPr bwMode="auto">
              <a:xfrm>
                <a:off x="2314" y="2368"/>
                <a:ext cx="53" cy="80"/>
              </a:xfrm>
              <a:custGeom>
                <a:avLst/>
                <a:gdLst/>
                <a:ahLst/>
                <a:cxnLst>
                  <a:cxn ang="0">
                    <a:pos x="0" y="0"/>
                  </a:cxn>
                  <a:cxn ang="0">
                    <a:pos x="26" y="80"/>
                  </a:cxn>
                  <a:cxn ang="0">
                    <a:pos x="53" y="0"/>
                  </a:cxn>
                  <a:cxn ang="0">
                    <a:pos x="0" y="0"/>
                  </a:cxn>
                </a:cxnLst>
                <a:rect l="0" t="0" r="r" b="b"/>
                <a:pathLst>
                  <a:path w="53" h="80">
                    <a:moveTo>
                      <a:pt x="0" y="0"/>
                    </a:moveTo>
                    <a:lnTo>
                      <a:pt x="26" y="80"/>
                    </a:lnTo>
                    <a:lnTo>
                      <a:pt x="53" y="0"/>
                    </a:lnTo>
                    <a:lnTo>
                      <a:pt x="0" y="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4" name="Freeform 146"/>
              <p:cNvSpPr>
                <a:spLocks/>
              </p:cNvSpPr>
              <p:nvPr/>
            </p:nvSpPr>
            <p:spPr bwMode="auto">
              <a:xfrm>
                <a:off x="2312" y="1508"/>
                <a:ext cx="53" cy="79"/>
              </a:xfrm>
              <a:custGeom>
                <a:avLst/>
                <a:gdLst/>
                <a:ahLst/>
                <a:cxnLst>
                  <a:cxn ang="0">
                    <a:pos x="53" y="79"/>
                  </a:cxn>
                  <a:cxn ang="0">
                    <a:pos x="26" y="0"/>
                  </a:cxn>
                  <a:cxn ang="0">
                    <a:pos x="0" y="79"/>
                  </a:cxn>
                  <a:cxn ang="0">
                    <a:pos x="53" y="79"/>
                  </a:cxn>
                </a:cxnLst>
                <a:rect l="0" t="0" r="r" b="b"/>
                <a:pathLst>
                  <a:path w="53" h="79">
                    <a:moveTo>
                      <a:pt x="53" y="79"/>
                    </a:moveTo>
                    <a:lnTo>
                      <a:pt x="26" y="0"/>
                    </a:lnTo>
                    <a:lnTo>
                      <a:pt x="0" y="79"/>
                    </a:lnTo>
                    <a:lnTo>
                      <a:pt x="53" y="79"/>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5" name="Line 147"/>
              <p:cNvSpPr>
                <a:spLocks noChangeShapeType="1"/>
              </p:cNvSpPr>
              <p:nvPr/>
            </p:nvSpPr>
            <p:spPr bwMode="auto">
              <a:xfrm flipV="1">
                <a:off x="2340" y="2831"/>
                <a:ext cx="1" cy="650"/>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6" name="Freeform 148"/>
              <p:cNvSpPr>
                <a:spLocks/>
              </p:cNvSpPr>
              <p:nvPr/>
            </p:nvSpPr>
            <p:spPr bwMode="auto">
              <a:xfrm>
                <a:off x="2314" y="2751"/>
                <a:ext cx="53" cy="80"/>
              </a:xfrm>
              <a:custGeom>
                <a:avLst/>
                <a:gdLst/>
                <a:ahLst/>
                <a:cxnLst>
                  <a:cxn ang="0">
                    <a:pos x="53" y="80"/>
                  </a:cxn>
                  <a:cxn ang="0">
                    <a:pos x="26" y="0"/>
                  </a:cxn>
                  <a:cxn ang="0">
                    <a:pos x="0" y="80"/>
                  </a:cxn>
                  <a:cxn ang="0">
                    <a:pos x="53" y="80"/>
                  </a:cxn>
                </a:cxnLst>
                <a:rect l="0" t="0" r="r" b="b"/>
                <a:pathLst>
                  <a:path w="53" h="80">
                    <a:moveTo>
                      <a:pt x="53" y="80"/>
                    </a:moveTo>
                    <a:lnTo>
                      <a:pt x="26" y="0"/>
                    </a:lnTo>
                    <a:lnTo>
                      <a:pt x="0" y="80"/>
                    </a:lnTo>
                    <a:lnTo>
                      <a:pt x="53" y="8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7" name="Line 149"/>
              <p:cNvSpPr>
                <a:spLocks noChangeShapeType="1"/>
              </p:cNvSpPr>
              <p:nvPr/>
            </p:nvSpPr>
            <p:spPr bwMode="auto">
              <a:xfrm flipH="1" flipV="1">
                <a:off x="3488" y="1587"/>
                <a:ext cx="4" cy="78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8" name="Freeform 150"/>
              <p:cNvSpPr>
                <a:spLocks/>
              </p:cNvSpPr>
              <p:nvPr/>
            </p:nvSpPr>
            <p:spPr bwMode="auto">
              <a:xfrm>
                <a:off x="3466" y="2368"/>
                <a:ext cx="53" cy="80"/>
              </a:xfrm>
              <a:custGeom>
                <a:avLst/>
                <a:gdLst/>
                <a:ahLst/>
                <a:cxnLst>
                  <a:cxn ang="0">
                    <a:pos x="0" y="0"/>
                  </a:cxn>
                  <a:cxn ang="0">
                    <a:pos x="27" y="80"/>
                  </a:cxn>
                  <a:cxn ang="0">
                    <a:pos x="53" y="0"/>
                  </a:cxn>
                  <a:cxn ang="0">
                    <a:pos x="0" y="0"/>
                  </a:cxn>
                </a:cxnLst>
                <a:rect l="0" t="0" r="r" b="b"/>
                <a:pathLst>
                  <a:path w="53" h="80">
                    <a:moveTo>
                      <a:pt x="0" y="0"/>
                    </a:moveTo>
                    <a:lnTo>
                      <a:pt x="27" y="80"/>
                    </a:lnTo>
                    <a:lnTo>
                      <a:pt x="53" y="0"/>
                    </a:lnTo>
                    <a:lnTo>
                      <a:pt x="0" y="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79" name="Freeform 151"/>
              <p:cNvSpPr>
                <a:spLocks/>
              </p:cNvSpPr>
              <p:nvPr/>
            </p:nvSpPr>
            <p:spPr bwMode="auto">
              <a:xfrm>
                <a:off x="3462" y="1508"/>
                <a:ext cx="53" cy="79"/>
              </a:xfrm>
              <a:custGeom>
                <a:avLst/>
                <a:gdLst/>
                <a:ahLst/>
                <a:cxnLst>
                  <a:cxn ang="0">
                    <a:pos x="53" y="79"/>
                  </a:cxn>
                  <a:cxn ang="0">
                    <a:pos x="26" y="0"/>
                  </a:cxn>
                  <a:cxn ang="0">
                    <a:pos x="0" y="79"/>
                  </a:cxn>
                  <a:cxn ang="0">
                    <a:pos x="53" y="79"/>
                  </a:cxn>
                </a:cxnLst>
                <a:rect l="0" t="0" r="r" b="b"/>
                <a:pathLst>
                  <a:path w="53" h="79">
                    <a:moveTo>
                      <a:pt x="53" y="79"/>
                    </a:moveTo>
                    <a:lnTo>
                      <a:pt x="26" y="0"/>
                    </a:lnTo>
                    <a:lnTo>
                      <a:pt x="0" y="79"/>
                    </a:lnTo>
                    <a:lnTo>
                      <a:pt x="53" y="79"/>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0" name="Line 152"/>
              <p:cNvSpPr>
                <a:spLocks noChangeShapeType="1"/>
              </p:cNvSpPr>
              <p:nvPr/>
            </p:nvSpPr>
            <p:spPr bwMode="auto">
              <a:xfrm flipV="1">
                <a:off x="3493" y="2831"/>
                <a:ext cx="1" cy="648"/>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1" name="Freeform 153"/>
              <p:cNvSpPr>
                <a:spLocks/>
              </p:cNvSpPr>
              <p:nvPr/>
            </p:nvSpPr>
            <p:spPr bwMode="auto">
              <a:xfrm>
                <a:off x="3466" y="2751"/>
                <a:ext cx="54" cy="80"/>
              </a:xfrm>
              <a:custGeom>
                <a:avLst/>
                <a:gdLst/>
                <a:ahLst/>
                <a:cxnLst>
                  <a:cxn ang="0">
                    <a:pos x="54" y="80"/>
                  </a:cxn>
                  <a:cxn ang="0">
                    <a:pos x="27" y="0"/>
                  </a:cxn>
                  <a:cxn ang="0">
                    <a:pos x="0" y="80"/>
                  </a:cxn>
                  <a:cxn ang="0">
                    <a:pos x="54" y="80"/>
                  </a:cxn>
                </a:cxnLst>
                <a:rect l="0" t="0" r="r" b="b"/>
                <a:pathLst>
                  <a:path w="54" h="80">
                    <a:moveTo>
                      <a:pt x="54" y="80"/>
                    </a:moveTo>
                    <a:lnTo>
                      <a:pt x="27" y="0"/>
                    </a:lnTo>
                    <a:lnTo>
                      <a:pt x="0" y="80"/>
                    </a:lnTo>
                    <a:lnTo>
                      <a:pt x="54" y="8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2" name="Line 154"/>
              <p:cNvSpPr>
                <a:spLocks noChangeShapeType="1"/>
              </p:cNvSpPr>
              <p:nvPr/>
            </p:nvSpPr>
            <p:spPr bwMode="auto">
              <a:xfrm flipH="1" flipV="1">
                <a:off x="4638" y="1587"/>
                <a:ext cx="6" cy="78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3" name="Freeform 155"/>
              <p:cNvSpPr>
                <a:spLocks/>
              </p:cNvSpPr>
              <p:nvPr/>
            </p:nvSpPr>
            <p:spPr bwMode="auto">
              <a:xfrm>
                <a:off x="4618" y="2368"/>
                <a:ext cx="53" cy="80"/>
              </a:xfrm>
              <a:custGeom>
                <a:avLst/>
                <a:gdLst/>
                <a:ahLst/>
                <a:cxnLst>
                  <a:cxn ang="0">
                    <a:pos x="0" y="0"/>
                  </a:cxn>
                  <a:cxn ang="0">
                    <a:pos x="27" y="80"/>
                  </a:cxn>
                  <a:cxn ang="0">
                    <a:pos x="53" y="0"/>
                  </a:cxn>
                  <a:cxn ang="0">
                    <a:pos x="0" y="0"/>
                  </a:cxn>
                </a:cxnLst>
                <a:rect l="0" t="0" r="r" b="b"/>
                <a:pathLst>
                  <a:path w="53" h="80">
                    <a:moveTo>
                      <a:pt x="0" y="0"/>
                    </a:moveTo>
                    <a:lnTo>
                      <a:pt x="27" y="80"/>
                    </a:lnTo>
                    <a:lnTo>
                      <a:pt x="53" y="0"/>
                    </a:lnTo>
                    <a:lnTo>
                      <a:pt x="0" y="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4" name="Freeform 156"/>
              <p:cNvSpPr>
                <a:spLocks/>
              </p:cNvSpPr>
              <p:nvPr/>
            </p:nvSpPr>
            <p:spPr bwMode="auto">
              <a:xfrm>
                <a:off x="4612" y="1508"/>
                <a:ext cx="53" cy="79"/>
              </a:xfrm>
              <a:custGeom>
                <a:avLst/>
                <a:gdLst/>
                <a:ahLst/>
                <a:cxnLst>
                  <a:cxn ang="0">
                    <a:pos x="53" y="79"/>
                  </a:cxn>
                  <a:cxn ang="0">
                    <a:pos x="25" y="0"/>
                  </a:cxn>
                  <a:cxn ang="0">
                    <a:pos x="0" y="79"/>
                  </a:cxn>
                  <a:cxn ang="0">
                    <a:pos x="53" y="79"/>
                  </a:cxn>
                </a:cxnLst>
                <a:rect l="0" t="0" r="r" b="b"/>
                <a:pathLst>
                  <a:path w="53" h="79">
                    <a:moveTo>
                      <a:pt x="53" y="79"/>
                    </a:moveTo>
                    <a:lnTo>
                      <a:pt x="25" y="0"/>
                    </a:lnTo>
                    <a:lnTo>
                      <a:pt x="0" y="79"/>
                    </a:lnTo>
                    <a:lnTo>
                      <a:pt x="53" y="79"/>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5" name="Line 157"/>
              <p:cNvSpPr>
                <a:spLocks noChangeShapeType="1"/>
              </p:cNvSpPr>
              <p:nvPr/>
            </p:nvSpPr>
            <p:spPr bwMode="auto">
              <a:xfrm flipV="1">
                <a:off x="4641" y="2831"/>
                <a:ext cx="1" cy="650"/>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6" name="Freeform 158"/>
              <p:cNvSpPr>
                <a:spLocks/>
              </p:cNvSpPr>
              <p:nvPr/>
            </p:nvSpPr>
            <p:spPr bwMode="auto">
              <a:xfrm>
                <a:off x="4615" y="2751"/>
                <a:ext cx="52" cy="80"/>
              </a:xfrm>
              <a:custGeom>
                <a:avLst/>
                <a:gdLst/>
                <a:ahLst/>
                <a:cxnLst>
                  <a:cxn ang="0">
                    <a:pos x="52" y="80"/>
                  </a:cxn>
                  <a:cxn ang="0">
                    <a:pos x="26" y="0"/>
                  </a:cxn>
                  <a:cxn ang="0">
                    <a:pos x="0" y="80"/>
                  </a:cxn>
                  <a:cxn ang="0">
                    <a:pos x="52" y="80"/>
                  </a:cxn>
                </a:cxnLst>
                <a:rect l="0" t="0" r="r" b="b"/>
                <a:pathLst>
                  <a:path w="52" h="80">
                    <a:moveTo>
                      <a:pt x="52" y="80"/>
                    </a:moveTo>
                    <a:lnTo>
                      <a:pt x="26" y="0"/>
                    </a:lnTo>
                    <a:lnTo>
                      <a:pt x="0" y="80"/>
                    </a:lnTo>
                    <a:lnTo>
                      <a:pt x="52" y="8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7" name="Line 159"/>
              <p:cNvSpPr>
                <a:spLocks noChangeShapeType="1"/>
              </p:cNvSpPr>
              <p:nvPr/>
            </p:nvSpPr>
            <p:spPr bwMode="auto">
              <a:xfrm flipV="1">
                <a:off x="5787" y="1587"/>
                <a:ext cx="1" cy="78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8" name="Freeform 160"/>
              <p:cNvSpPr>
                <a:spLocks/>
              </p:cNvSpPr>
              <p:nvPr/>
            </p:nvSpPr>
            <p:spPr bwMode="auto">
              <a:xfrm>
                <a:off x="5761" y="2368"/>
                <a:ext cx="53" cy="80"/>
              </a:xfrm>
              <a:custGeom>
                <a:avLst/>
                <a:gdLst/>
                <a:ahLst/>
                <a:cxnLst>
                  <a:cxn ang="0">
                    <a:pos x="0" y="0"/>
                  </a:cxn>
                  <a:cxn ang="0">
                    <a:pos x="26" y="80"/>
                  </a:cxn>
                  <a:cxn ang="0">
                    <a:pos x="53" y="0"/>
                  </a:cxn>
                  <a:cxn ang="0">
                    <a:pos x="0" y="0"/>
                  </a:cxn>
                </a:cxnLst>
                <a:rect l="0" t="0" r="r" b="b"/>
                <a:pathLst>
                  <a:path w="53" h="80">
                    <a:moveTo>
                      <a:pt x="0" y="0"/>
                    </a:moveTo>
                    <a:lnTo>
                      <a:pt x="26" y="80"/>
                    </a:lnTo>
                    <a:lnTo>
                      <a:pt x="53" y="0"/>
                    </a:lnTo>
                    <a:lnTo>
                      <a:pt x="0" y="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89" name="Freeform 161"/>
              <p:cNvSpPr>
                <a:spLocks/>
              </p:cNvSpPr>
              <p:nvPr/>
            </p:nvSpPr>
            <p:spPr bwMode="auto">
              <a:xfrm>
                <a:off x="5761" y="1508"/>
                <a:ext cx="53" cy="79"/>
              </a:xfrm>
              <a:custGeom>
                <a:avLst/>
                <a:gdLst/>
                <a:ahLst/>
                <a:cxnLst>
                  <a:cxn ang="0">
                    <a:pos x="53" y="79"/>
                  </a:cxn>
                  <a:cxn ang="0">
                    <a:pos x="26" y="0"/>
                  </a:cxn>
                  <a:cxn ang="0">
                    <a:pos x="0" y="79"/>
                  </a:cxn>
                  <a:cxn ang="0">
                    <a:pos x="53" y="79"/>
                  </a:cxn>
                </a:cxnLst>
                <a:rect l="0" t="0" r="r" b="b"/>
                <a:pathLst>
                  <a:path w="53" h="79">
                    <a:moveTo>
                      <a:pt x="53" y="79"/>
                    </a:moveTo>
                    <a:lnTo>
                      <a:pt x="26" y="0"/>
                    </a:lnTo>
                    <a:lnTo>
                      <a:pt x="0" y="79"/>
                    </a:lnTo>
                    <a:lnTo>
                      <a:pt x="53" y="79"/>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90" name="Line 162"/>
              <p:cNvSpPr>
                <a:spLocks noChangeShapeType="1"/>
              </p:cNvSpPr>
              <p:nvPr/>
            </p:nvSpPr>
            <p:spPr bwMode="auto">
              <a:xfrm flipH="1" flipV="1">
                <a:off x="5787" y="2831"/>
                <a:ext cx="2" cy="651"/>
              </a:xfrm>
              <a:prstGeom prst="line">
                <a:avLst/>
              </a:pr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91" name="Freeform 163"/>
              <p:cNvSpPr>
                <a:spLocks/>
              </p:cNvSpPr>
              <p:nvPr/>
            </p:nvSpPr>
            <p:spPr bwMode="auto">
              <a:xfrm>
                <a:off x="5761" y="2751"/>
                <a:ext cx="53" cy="80"/>
              </a:xfrm>
              <a:custGeom>
                <a:avLst/>
                <a:gdLst/>
                <a:ahLst/>
                <a:cxnLst>
                  <a:cxn ang="0">
                    <a:pos x="53" y="80"/>
                  </a:cxn>
                  <a:cxn ang="0">
                    <a:pos x="26" y="0"/>
                  </a:cxn>
                  <a:cxn ang="0">
                    <a:pos x="0" y="80"/>
                  </a:cxn>
                  <a:cxn ang="0">
                    <a:pos x="53" y="80"/>
                  </a:cxn>
                </a:cxnLst>
                <a:rect l="0" t="0" r="r" b="b"/>
                <a:pathLst>
                  <a:path w="53" h="80">
                    <a:moveTo>
                      <a:pt x="53" y="80"/>
                    </a:moveTo>
                    <a:lnTo>
                      <a:pt x="26" y="0"/>
                    </a:lnTo>
                    <a:lnTo>
                      <a:pt x="0" y="80"/>
                    </a:lnTo>
                    <a:lnTo>
                      <a:pt x="53" y="80"/>
                    </a:lnTo>
                    <a:close/>
                  </a:path>
                </a:pathLst>
              </a:custGeom>
              <a:noFill/>
              <a:ln w="14288" cap="rnd">
                <a:solidFill>
                  <a:srgbClr val="00B050"/>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22692" name="Rectangle 164"/>
              <p:cNvSpPr>
                <a:spLocks noChangeArrowheads="1"/>
              </p:cNvSpPr>
              <p:nvPr/>
            </p:nvSpPr>
            <p:spPr bwMode="auto">
              <a:xfrm>
                <a:off x="1357" y="2881"/>
                <a:ext cx="353"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Settlement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93" name="Rectangle 165"/>
              <p:cNvSpPr>
                <a:spLocks noChangeArrowheads="1"/>
              </p:cNvSpPr>
              <p:nvPr/>
            </p:nvSpPr>
            <p:spPr bwMode="auto">
              <a:xfrm>
                <a:off x="1272" y="2951"/>
                <a:ext cx="235"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impact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94" name="Rectangle 166"/>
              <p:cNvSpPr>
                <a:spLocks noChangeArrowheads="1"/>
              </p:cNvSpPr>
              <p:nvPr/>
            </p:nvSpPr>
            <p:spPr bwMode="auto">
              <a:xfrm>
                <a:off x="1454" y="2951"/>
                <a:ext cx="64"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695" name="Rectangle 167"/>
              <p:cNvSpPr>
                <a:spLocks noChangeArrowheads="1"/>
              </p:cNvSpPr>
              <p:nvPr/>
            </p:nvSpPr>
            <p:spPr bwMode="auto">
              <a:xfrm>
                <a:off x="1486" y="2951"/>
                <a:ext cx="278" cy="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000000"/>
                    </a:solidFill>
                    <a:effectLst/>
                    <a:latin typeface="Arial" pitchFamily="34" charset="0"/>
                    <a:cs typeface="Arial" pitchFamily="34" charset="0"/>
                  </a:rPr>
                  <a:t>reporting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5" name="Freeform 24"/>
            <p:cNvSpPr/>
            <p:nvPr/>
          </p:nvSpPr>
          <p:spPr bwMode="auto">
            <a:xfrm>
              <a:off x="2057400" y="1856509"/>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24" name="Freeform 23"/>
            <p:cNvSpPr/>
            <p:nvPr/>
          </p:nvSpPr>
          <p:spPr bwMode="auto">
            <a:xfrm>
              <a:off x="3886200" y="1856509"/>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23" name="Freeform 22"/>
            <p:cNvSpPr/>
            <p:nvPr/>
          </p:nvSpPr>
          <p:spPr bwMode="auto">
            <a:xfrm>
              <a:off x="5791199" y="1828800"/>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22" name="Freeform 21"/>
            <p:cNvSpPr/>
            <p:nvPr/>
          </p:nvSpPr>
          <p:spPr bwMode="auto">
            <a:xfrm>
              <a:off x="7543799" y="1828800"/>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gr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dirty="0" smtClean="0">
                <a:latin typeface="Arial Black" pitchFamily="34" charset="0"/>
              </a:rPr>
              <a:t>Background to Industry Work</a:t>
            </a:r>
            <a:endParaRPr lang="en-US" dirty="0">
              <a:latin typeface="Arial Black" pitchFamily="34" charset="0"/>
            </a:endParaRPr>
          </a:p>
        </p:txBody>
      </p:sp>
      <p:sp>
        <p:nvSpPr>
          <p:cNvPr id="7" name="Content Placeholder 6"/>
          <p:cNvSpPr>
            <a:spLocks noGrp="1"/>
          </p:cNvSpPr>
          <p:nvPr>
            <p:ph idx="1"/>
          </p:nvPr>
        </p:nvSpPr>
        <p:spPr/>
        <p:txBody>
          <a:bodyPr/>
          <a:lstStyle/>
          <a:p>
            <a:pPr marL="228600" indent="-228600">
              <a:spcBef>
                <a:spcPts val="600"/>
              </a:spcBef>
              <a:spcAft>
                <a:spcPts val="600"/>
              </a:spcAft>
              <a:buFont typeface="Wingdings" pitchFamily="2" charset="2"/>
              <a:buChar char="q"/>
            </a:pPr>
            <a:r>
              <a:rPr lang="en-GB" dirty="0" smtClean="0"/>
              <a:t>On 5</a:t>
            </a:r>
            <a:r>
              <a:rPr lang="en-GB" baseline="30000" dirty="0" smtClean="0"/>
              <a:t>th</a:t>
            </a:r>
            <a:r>
              <a:rPr lang="en-GB" dirty="0" smtClean="0"/>
              <a:t> June 2014, AFME hosted a cross industry workshop to discuss and seek agreement on models and principles for the proposed CSDR settlement discipline regime</a:t>
            </a:r>
          </a:p>
          <a:p>
            <a:pPr marL="228600" indent="-228600">
              <a:spcBef>
                <a:spcPts val="600"/>
              </a:spcBef>
              <a:spcAft>
                <a:spcPts val="600"/>
              </a:spcAft>
              <a:buFont typeface="Wingdings" pitchFamily="2" charset="2"/>
              <a:buChar char="q"/>
            </a:pPr>
            <a:r>
              <a:rPr lang="en-GB" dirty="0" smtClean="0"/>
              <a:t>Representatives from the following trade associations were present: AFME, AFTI, EACH, EBF, ECSDA, FESE</a:t>
            </a:r>
          </a:p>
          <a:p>
            <a:pPr marL="228600" indent="-228600">
              <a:spcBef>
                <a:spcPts val="600"/>
              </a:spcBef>
              <a:spcAft>
                <a:spcPts val="600"/>
              </a:spcAft>
              <a:buFont typeface="Wingdings" pitchFamily="2" charset="2"/>
              <a:buChar char="q"/>
            </a:pPr>
            <a:r>
              <a:rPr lang="en-GB" dirty="0" smtClean="0"/>
              <a:t>Breakout sessions focussed on the following topics:</a:t>
            </a:r>
          </a:p>
          <a:p>
            <a:pPr marL="685800" lvl="1" indent="-228600">
              <a:spcBef>
                <a:spcPts val="600"/>
              </a:spcBef>
              <a:spcAft>
                <a:spcPts val="600"/>
              </a:spcAft>
              <a:buFont typeface="Wingdings" pitchFamily="2" charset="2"/>
              <a:buChar char="q"/>
            </a:pPr>
            <a:r>
              <a:rPr lang="en-GB" dirty="0" smtClean="0"/>
              <a:t>Buy in regimes </a:t>
            </a:r>
          </a:p>
          <a:p>
            <a:pPr marL="685800" lvl="1" indent="-228600">
              <a:spcBef>
                <a:spcPts val="600"/>
              </a:spcBef>
              <a:spcAft>
                <a:spcPts val="600"/>
              </a:spcAft>
              <a:buFont typeface="Wingdings" pitchFamily="2" charset="2"/>
              <a:buChar char="q"/>
            </a:pPr>
            <a:r>
              <a:rPr lang="en-GB" dirty="0" smtClean="0"/>
              <a:t>Settlement penalties</a:t>
            </a:r>
          </a:p>
          <a:p>
            <a:pPr marL="228600" indent="-228600">
              <a:spcBef>
                <a:spcPts val="600"/>
              </a:spcBef>
              <a:spcAft>
                <a:spcPts val="600"/>
              </a:spcAft>
              <a:buFont typeface="Wingdings" pitchFamily="2" charset="2"/>
              <a:buChar char="q"/>
            </a:pPr>
            <a:r>
              <a:rPr lang="en-GB" dirty="0" smtClean="0"/>
              <a:t>Agreement on a number of key principles and potential solutions for settlement discipline regimes</a:t>
            </a:r>
          </a:p>
          <a:p>
            <a:pPr marL="228600" indent="-228600">
              <a:spcBef>
                <a:spcPts val="600"/>
              </a:spcBef>
              <a:spcAft>
                <a:spcPts val="600"/>
              </a:spcAft>
              <a:buFont typeface="Wingdings" pitchFamily="2" charset="2"/>
              <a:buChar char="q"/>
            </a:pPr>
            <a:r>
              <a:rPr lang="en-GB" dirty="0" smtClean="0"/>
              <a:t>The group deemed it important to meet and discuss findings further with National Competent Authorities and ESMA, to highlight areas of complexity that were covered and discussed, and describe potential models reviewing pros and cons of each </a:t>
            </a:r>
          </a:p>
          <a:p>
            <a:endParaRPr lang="de-DE" dirty="0"/>
          </a:p>
        </p:txBody>
      </p:sp>
      <p:sp>
        <p:nvSpPr>
          <p:cNvPr id="6" name="TextBox 5"/>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1</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en-US" dirty="0" smtClean="0">
                <a:latin typeface="Arial Black" pitchFamily="34" charset="0"/>
              </a:rPr>
              <a:t>At what level should a buy-in be executed? (CCP)</a:t>
            </a:r>
            <a:endParaRPr lang="en-US" dirty="0">
              <a:latin typeface="Arial Black" pitchFamily="34" charset="0"/>
            </a:endParaRPr>
          </a:p>
        </p:txBody>
      </p:sp>
      <p:grpSp>
        <p:nvGrpSpPr>
          <p:cNvPr id="10" name="Group 9"/>
          <p:cNvGrpSpPr/>
          <p:nvPr/>
        </p:nvGrpSpPr>
        <p:grpSpPr>
          <a:xfrm>
            <a:off x="914400" y="1412501"/>
            <a:ext cx="8942387" cy="5293099"/>
            <a:chOff x="914400" y="1258455"/>
            <a:chExt cx="8942387" cy="5293099"/>
          </a:xfrm>
        </p:grpSpPr>
        <p:pic>
          <p:nvPicPr>
            <p:cNvPr id="23554" name="Picture 2"/>
            <p:cNvPicPr>
              <a:picLocks noChangeAspect="1" noChangeArrowheads="1"/>
            </p:cNvPicPr>
            <p:nvPr/>
          </p:nvPicPr>
          <p:blipFill>
            <a:blip r:embed="rId5" cstate="print"/>
            <a:srcRect/>
            <a:stretch>
              <a:fillRect/>
            </a:stretch>
          </p:blipFill>
          <p:spPr bwMode="auto">
            <a:xfrm>
              <a:off x="914400" y="1258455"/>
              <a:ext cx="8942387" cy="5293099"/>
            </a:xfrm>
            <a:prstGeom prst="rect">
              <a:avLst/>
            </a:prstGeom>
            <a:noFill/>
            <a:ln w="9525">
              <a:noFill/>
              <a:miter lim="800000"/>
              <a:headEnd/>
              <a:tailEnd/>
            </a:ln>
            <a:effectLst/>
          </p:spPr>
        </p:pic>
        <p:sp>
          <p:nvSpPr>
            <p:cNvPr id="4" name="Freeform 3"/>
            <p:cNvSpPr/>
            <p:nvPr/>
          </p:nvSpPr>
          <p:spPr bwMode="auto">
            <a:xfrm>
              <a:off x="7543799" y="1828800"/>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 name="Freeform 4"/>
            <p:cNvSpPr/>
            <p:nvPr/>
          </p:nvSpPr>
          <p:spPr bwMode="auto">
            <a:xfrm>
              <a:off x="5791199" y="1828800"/>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 name="Freeform 5"/>
            <p:cNvSpPr/>
            <p:nvPr/>
          </p:nvSpPr>
          <p:spPr bwMode="auto">
            <a:xfrm>
              <a:off x="3886200" y="1856509"/>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8" name="Freeform 7"/>
            <p:cNvSpPr/>
            <p:nvPr/>
          </p:nvSpPr>
          <p:spPr bwMode="auto">
            <a:xfrm>
              <a:off x="2057400" y="1856509"/>
              <a:ext cx="1295401" cy="200891"/>
            </a:xfrm>
            <a:custGeom>
              <a:avLst/>
              <a:gdLst>
                <a:gd name="connsiteX0" fmla="*/ 1570181 w 1570181"/>
                <a:gd name="connsiteY0" fmla="*/ 212436 h 212436"/>
                <a:gd name="connsiteX1" fmla="*/ 803563 w 1570181"/>
                <a:gd name="connsiteY1" fmla="*/ 0 h 212436"/>
                <a:gd name="connsiteX2" fmla="*/ 0 w 1570181"/>
                <a:gd name="connsiteY2" fmla="*/ 212436 h 212436"/>
              </a:gdLst>
              <a:ahLst/>
              <a:cxnLst>
                <a:cxn ang="0">
                  <a:pos x="connsiteX0" y="connsiteY0"/>
                </a:cxn>
                <a:cxn ang="0">
                  <a:pos x="connsiteX1" y="connsiteY1"/>
                </a:cxn>
                <a:cxn ang="0">
                  <a:pos x="connsiteX2" y="connsiteY2"/>
                </a:cxn>
              </a:cxnLst>
              <a:rect l="l" t="t" r="r" b="b"/>
              <a:pathLst>
                <a:path w="1570181" h="212436">
                  <a:moveTo>
                    <a:pt x="1570181" y="212436"/>
                  </a:moveTo>
                  <a:cubicBezTo>
                    <a:pt x="1317720" y="106218"/>
                    <a:pt x="1065260" y="0"/>
                    <a:pt x="803563" y="0"/>
                  </a:cubicBezTo>
                  <a:cubicBezTo>
                    <a:pt x="541866" y="0"/>
                    <a:pt x="270933" y="106218"/>
                    <a:pt x="0" y="212436"/>
                  </a:cubicBezTo>
                </a:path>
              </a:pathLst>
            </a:custGeom>
            <a:noFill/>
            <a:ln w="15875" cap="flat" cmpd="sng" algn="ctr">
              <a:solidFill>
                <a:srgbClr val="FFC000"/>
              </a:solidFill>
              <a:prstDash val="solid"/>
              <a:round/>
              <a:headEnd type="none" w="med" len="med"/>
              <a:tailEnd type="stealth" w="lg" len="lg"/>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13" name="TextBox 12"/>
            <p:cNvSpPr txBox="1"/>
            <p:nvPr/>
          </p:nvSpPr>
          <p:spPr>
            <a:xfrm>
              <a:off x="5181600" y="1600200"/>
              <a:ext cx="685800" cy="261610"/>
            </a:xfrm>
            <a:prstGeom prst="rect">
              <a:avLst/>
            </a:prstGeom>
            <a:noFill/>
          </p:spPr>
          <p:txBody>
            <a:bodyPr wrap="square" rtlCol="0">
              <a:spAutoFit/>
            </a:bodyPr>
            <a:lstStyle/>
            <a:p>
              <a:r>
                <a:rPr lang="en-US" b="1" dirty="0" smtClean="0">
                  <a:solidFill>
                    <a:srgbClr val="FFC000"/>
                  </a:solidFill>
                </a:rPr>
                <a:t>Buy-in</a:t>
              </a:r>
              <a:endParaRPr lang="en-US" b="1" dirty="0">
                <a:solidFill>
                  <a:srgbClr val="FFC000"/>
                </a:solidFill>
              </a:endParaRPr>
            </a:p>
          </p:txBody>
        </p:sp>
      </p:grpSp>
      <p:sp>
        <p:nvSpPr>
          <p:cNvPr id="9" name="TextBox 8"/>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US" sz="1000" b="1" dirty="0" smtClean="0">
                <a:solidFill>
                  <a:srgbClr val="6D6E71"/>
                </a:solidFill>
                <a:latin typeface="Arial"/>
              </a:rPr>
              <a:t>21</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Buy-in regimes: objectives and current regimes (1/2)</a:t>
            </a:r>
            <a:endParaRPr lang="en-US" dirty="0">
              <a:latin typeface="Arial Black" pitchFamily="34" charset="0"/>
            </a:endParaRPr>
          </a:p>
        </p:txBody>
      </p:sp>
      <p:sp>
        <p:nvSpPr>
          <p:cNvPr id="226307" name="Rectangle 3"/>
          <p:cNvSpPr>
            <a:spLocks noGrp="1" noChangeArrowheads="1"/>
          </p:cNvSpPr>
          <p:nvPr>
            <p:ph idx="1"/>
            <p:custDataLst>
              <p:tags r:id="rId2"/>
            </p:custDataLst>
          </p:nvPr>
        </p:nvSpPr>
        <p:spPr/>
        <p:txBody>
          <a:bodyPr wrap="square" anchor="t">
            <a:noAutofit/>
          </a:bodyPr>
          <a:lstStyle/>
          <a:p>
            <a:pPr lvl="1">
              <a:buNone/>
            </a:pPr>
            <a:r>
              <a:rPr lang="en-GB" sz="1400" b="1" u="sng" dirty="0" smtClean="0">
                <a:latin typeface="Arial"/>
                <a:ea typeface="LF_Kai"/>
              </a:rPr>
              <a:t>Buy-in: key objectives </a:t>
            </a:r>
          </a:p>
          <a:p>
            <a:pPr lvl="1"/>
            <a:r>
              <a:rPr lang="en-GB" dirty="0" smtClean="0">
                <a:latin typeface="Arial"/>
                <a:ea typeface="LF_Kai"/>
              </a:rPr>
              <a:t>Buy-ins are a way to enforce the delivery of securities bought/sold under a trade agreement. </a:t>
            </a:r>
            <a:br>
              <a:rPr lang="en-GB" dirty="0" smtClean="0">
                <a:latin typeface="Arial"/>
                <a:ea typeface="LF_Kai"/>
              </a:rPr>
            </a:br>
            <a:r>
              <a:rPr lang="en-GB" dirty="0" smtClean="0">
                <a:latin typeface="Arial"/>
                <a:ea typeface="LF_Kai"/>
              </a:rPr>
              <a:t>If the seller fails to deliver the securities to the buyer on time, he is bought in by the buyer, whereby a third party delivers the securities to the buyer, and the seller is charged the corresponding costs.</a:t>
            </a:r>
            <a:br>
              <a:rPr lang="en-GB" dirty="0" smtClean="0">
                <a:latin typeface="Arial"/>
                <a:ea typeface="LF_Kai"/>
              </a:rPr>
            </a:br>
            <a:endParaRPr lang="en-GB" dirty="0" smtClean="0">
              <a:latin typeface="Arial"/>
              <a:ea typeface="LF_Kai"/>
            </a:endParaRPr>
          </a:p>
          <a:p>
            <a:pPr lvl="1"/>
            <a:r>
              <a:rPr lang="en-GB" dirty="0" smtClean="0"/>
              <a:t>The main objective of a buy-in is to:</a:t>
            </a:r>
          </a:p>
          <a:p>
            <a:pPr lvl="2"/>
            <a:r>
              <a:rPr lang="en-GB" dirty="0" smtClean="0"/>
              <a:t>Protect the buyer, by ensuring that the buyer receives what it is contractually entitled to.</a:t>
            </a:r>
          </a:p>
          <a:p>
            <a:pPr lvl="2"/>
            <a:r>
              <a:rPr lang="en-GB" dirty="0" smtClean="0"/>
              <a:t>From the perspective of a buyer, a buy-in preserves the original terms of the trade, so that the buyer receives the securities which it has purchased, and pays the original purchase price. </a:t>
            </a:r>
          </a:p>
          <a:p>
            <a:pPr lvl="2"/>
            <a:r>
              <a:rPr lang="en-GB" dirty="0" smtClean="0"/>
              <a:t>The buyer may in addition receive a compensation for any additional costs (administrative etc) that the delayed delivery may have generated, but should not make an undue profit as a result of the buy-in. </a:t>
            </a:r>
          </a:p>
          <a:p>
            <a:pPr lvl="2"/>
            <a:r>
              <a:rPr lang="en-GB" dirty="0" smtClean="0"/>
              <a:t>A subsidiary objective is to reduce risk /number of ageing outstanding settlements (alternatives exist)</a:t>
            </a:r>
            <a:br>
              <a:rPr lang="en-GB" dirty="0" smtClean="0"/>
            </a:br>
            <a:endParaRPr lang="en-GB" dirty="0" smtClean="0"/>
          </a:p>
          <a:p>
            <a:pPr lvl="1"/>
            <a:r>
              <a:rPr lang="en-GB" dirty="0" smtClean="0">
                <a:latin typeface="Arial"/>
                <a:ea typeface="LF_Kai"/>
              </a:rPr>
              <a:t>Buy-ins occur between trading counterparties (buyer-seller) and in case of CCP cleared transactions between the CCP and the failing clearing member.</a:t>
            </a:r>
          </a:p>
          <a:p>
            <a:pPr lvl="2"/>
            <a:r>
              <a:rPr lang="en-GB" dirty="0" smtClean="0">
                <a:latin typeface="Arial"/>
                <a:ea typeface="LF_Kai"/>
              </a:rPr>
              <a:t>Settlement  agents/CSDs provide a service for the delivery of the securities vs. cash, but do not become party to the trade</a:t>
            </a:r>
          </a:p>
          <a:p>
            <a:pPr lvl="2"/>
            <a:r>
              <a:rPr lang="en-GB" dirty="0" smtClean="0"/>
              <a:t>CCPs become – through open offer/trade novation - counterparties to the trade as the seller to every buyer, and the buyer to every seller, and also settlement counterparties/input settlement instructions </a:t>
            </a:r>
          </a:p>
          <a:p>
            <a:pPr lvl="2"/>
            <a:r>
              <a:rPr lang="en-GB" dirty="0" smtClean="0"/>
              <a:t>Exchanges </a:t>
            </a:r>
            <a:r>
              <a:rPr lang="en-GB" dirty="0" smtClean="0">
                <a:latin typeface="Arial"/>
                <a:ea typeface="LF_Kai"/>
              </a:rPr>
              <a:t>provide a service to execute transactions, but do not become party to the trade</a:t>
            </a:r>
          </a:p>
          <a:p>
            <a:pPr lvl="1">
              <a:buNone/>
            </a:pPr>
            <a:endParaRPr lang="en-GB" b="1" u="sng" dirty="0" smtClean="0">
              <a:latin typeface="Arial"/>
              <a:ea typeface="LF_Kai"/>
            </a:endParaRPr>
          </a:p>
          <a:p>
            <a:pPr lvl="1">
              <a:buFont typeface="Wingdings"/>
              <a:buChar char="n"/>
            </a:pPr>
            <a:endParaRPr lang="en-US" dirty="0" smtClean="0">
              <a:latin typeface="Arial"/>
              <a:ea typeface="LF_Kai"/>
            </a:endParaRPr>
          </a:p>
          <a:p>
            <a:pPr lvl="1">
              <a:buFont typeface="Wingdings"/>
              <a:buChar char="n"/>
            </a:pPr>
            <a:endParaRPr lang="en-GB" dirty="0" smtClean="0">
              <a:latin typeface="Arial"/>
              <a:ea typeface="LF_Kai"/>
            </a:endParaRPr>
          </a:p>
          <a:p>
            <a:pPr lvl="1">
              <a:buFont typeface="Wingdings"/>
              <a:buChar char="n"/>
            </a:pPr>
            <a:endParaRPr lang="en-US" dirty="0">
              <a:latin typeface="Arial"/>
              <a:ea typeface="LF_Kai"/>
            </a:endParaRPr>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2</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Buy-in regimes: objectives and current regimes (2/2)</a:t>
            </a:r>
            <a:endParaRPr lang="en-US" dirty="0">
              <a:latin typeface="Arial Black" pitchFamily="34" charset="0"/>
            </a:endParaRPr>
          </a:p>
        </p:txBody>
      </p:sp>
      <p:sp>
        <p:nvSpPr>
          <p:cNvPr id="226307" name="Rectangle 3"/>
          <p:cNvSpPr>
            <a:spLocks noGrp="1" noChangeArrowheads="1"/>
          </p:cNvSpPr>
          <p:nvPr>
            <p:ph idx="1"/>
            <p:custDataLst>
              <p:tags r:id="rId2"/>
            </p:custDataLst>
          </p:nvPr>
        </p:nvSpPr>
        <p:spPr>
          <a:xfrm>
            <a:off x="1214438" y="1524000"/>
            <a:ext cx="8080375" cy="5486400"/>
          </a:xfrm>
        </p:spPr>
        <p:txBody>
          <a:bodyPr wrap="square" anchor="t">
            <a:noAutofit/>
          </a:bodyPr>
          <a:lstStyle/>
          <a:p>
            <a:pPr lvl="1">
              <a:buNone/>
            </a:pPr>
            <a:r>
              <a:rPr lang="en-GB" sz="1400" b="1" u="sng" dirty="0" smtClean="0"/>
              <a:t>Current buy-in regimes</a:t>
            </a:r>
          </a:p>
          <a:p>
            <a:pPr lvl="1">
              <a:buNone/>
            </a:pPr>
            <a:r>
              <a:rPr lang="en-GB" b="1" u="sng" dirty="0" smtClean="0"/>
              <a:t>OTC markets (neither cleared nor traded on a regulated trading venue)</a:t>
            </a:r>
            <a:endParaRPr lang="en-US" b="1" u="sng" dirty="0" smtClean="0"/>
          </a:p>
          <a:p>
            <a:pPr lvl="1">
              <a:buFont typeface="Wingdings"/>
              <a:buChar char="n"/>
            </a:pPr>
            <a:r>
              <a:rPr lang="en-GB" dirty="0" smtClean="0"/>
              <a:t>Buy-in provisions are often already included in contracts between OTC counterparties/market conventions (e.g. ICMA)</a:t>
            </a:r>
            <a:endParaRPr lang="en-US" dirty="0" smtClean="0">
              <a:solidFill>
                <a:srgbClr val="FF0000"/>
              </a:solidFill>
            </a:endParaRPr>
          </a:p>
          <a:p>
            <a:pPr lvl="1">
              <a:buFont typeface="Wingdings"/>
              <a:buChar char="n"/>
            </a:pPr>
            <a:r>
              <a:rPr lang="en-GB" dirty="0" smtClean="0"/>
              <a:t>Currently, there are very few OTC buy-ins due to the costs and complexities involved. In many cases a buyer may see little benefit in executing a buy-in, and prefer to wait until the seller is able to deliver the securities.</a:t>
            </a:r>
            <a:endParaRPr lang="en-GB" b="1" u="sng" dirty="0" smtClean="0">
              <a:latin typeface="Arial"/>
              <a:ea typeface="LF_Kai"/>
            </a:endParaRPr>
          </a:p>
          <a:p>
            <a:pPr lvl="1">
              <a:buNone/>
            </a:pPr>
            <a:r>
              <a:rPr lang="en-GB" b="1" u="sng" dirty="0" smtClean="0">
                <a:latin typeface="Arial"/>
                <a:ea typeface="LF_Kai"/>
              </a:rPr>
              <a:t>CCP cleared markets</a:t>
            </a:r>
            <a:endParaRPr lang="en-US" b="1" u="sng" dirty="0" smtClean="0">
              <a:latin typeface="Arial"/>
              <a:ea typeface="LF_Kai"/>
            </a:endParaRPr>
          </a:p>
          <a:p>
            <a:pPr lvl="1">
              <a:buFont typeface="Wingdings"/>
              <a:buChar char="n"/>
            </a:pPr>
            <a:r>
              <a:rPr lang="en-US" dirty="0" smtClean="0">
                <a:latin typeface="Arial"/>
                <a:ea typeface="LF_Kai"/>
              </a:rPr>
              <a:t>CCPs  usually have buy-in provisions and mechanism in their rules:</a:t>
            </a:r>
          </a:p>
          <a:p>
            <a:pPr lvl="2">
              <a:buFont typeface="Wingdings"/>
              <a:buChar char="n"/>
            </a:pPr>
            <a:r>
              <a:rPr lang="en-US" dirty="0" smtClean="0"/>
              <a:t>These rules are different per market/instrument/CCP; in the case of equities, the settlement discipline under the Short Selling Regulation (SSR) only limits the harmonisation to the extension period across CCPs.</a:t>
            </a:r>
          </a:p>
          <a:p>
            <a:pPr lvl="2">
              <a:buFont typeface="Wingdings"/>
              <a:buChar char="n"/>
            </a:pPr>
            <a:r>
              <a:rPr lang="en-US" dirty="0" smtClean="0">
                <a:latin typeface="Arial"/>
                <a:ea typeface="LF_Kai"/>
              </a:rPr>
              <a:t>CCPs initiate/enforce buy-ins to manage their open risk</a:t>
            </a:r>
          </a:p>
          <a:p>
            <a:pPr lvl="2">
              <a:buFont typeface="Wingdings"/>
              <a:buChar char="n"/>
            </a:pPr>
            <a:r>
              <a:rPr lang="en-GB" dirty="0" smtClean="0">
                <a:latin typeface="Arial"/>
                <a:ea typeface="LF_Kai"/>
              </a:rPr>
              <a:t>Given their role of aggregator, CCPs play a key part in settlement (especially for equities), and are key counterparties for settlements and related fails </a:t>
            </a:r>
          </a:p>
          <a:p>
            <a:pPr lvl="1">
              <a:buFont typeface="Wingdings"/>
              <a:buChar char="n"/>
            </a:pPr>
            <a:r>
              <a:rPr lang="en-GB" dirty="0" smtClean="0">
                <a:solidFill>
                  <a:schemeClr val="tx1"/>
                </a:solidFill>
              </a:rPr>
              <a:t>The settlement netting process impacts the buy-in process:</a:t>
            </a:r>
          </a:p>
          <a:p>
            <a:pPr lvl="2">
              <a:buFont typeface="Wingdings"/>
              <a:buChar char="n"/>
            </a:pPr>
            <a:r>
              <a:rPr lang="en-GB" dirty="0" smtClean="0">
                <a:solidFill>
                  <a:schemeClr val="tx1"/>
                </a:solidFill>
              </a:rPr>
              <a:t>As gross trades are netted into a net settlement instruction, there is no direct correlation between the settlement price and the original trading price. The characteristics of the netting model also play a role</a:t>
            </a:r>
          </a:p>
          <a:p>
            <a:pPr lvl="2">
              <a:buFont typeface="Wingdings"/>
              <a:buChar char="n"/>
            </a:pPr>
            <a:r>
              <a:rPr lang="en-GB" dirty="0" smtClean="0">
                <a:latin typeface="Arial"/>
                <a:ea typeface="LF_Kai"/>
              </a:rPr>
              <a:t>The CCP executes cash settlement where required/needed. The reference price is calculated based on the last available closing price (as used in margin calculation) or any other price depending on specific circumstances at the discretion of the CCP.  It should allow sufficient compensation for the buyer without any loss, but should not lead to any potential gain to any of the parties</a:t>
            </a:r>
          </a:p>
          <a:p>
            <a:pPr lvl="1">
              <a:buNone/>
            </a:pPr>
            <a:r>
              <a:rPr lang="en-GB" b="1" u="sng" dirty="0" smtClean="0">
                <a:latin typeface="Arial"/>
                <a:ea typeface="LF_Kai"/>
              </a:rPr>
              <a:t>Exchange traded transactions which are not CCP cleared</a:t>
            </a:r>
          </a:p>
          <a:p>
            <a:pPr lvl="1"/>
            <a:r>
              <a:rPr lang="en-GB" dirty="0" smtClean="0">
                <a:latin typeface="Arial"/>
                <a:ea typeface="LF_Kai"/>
              </a:rPr>
              <a:t>Need for further analysis </a:t>
            </a:r>
            <a:r>
              <a:rPr lang="en-GB" dirty="0" smtClean="0"/>
              <a:t>on current rules/processes</a:t>
            </a:r>
            <a:endParaRPr lang="en-GB" dirty="0" smtClean="0">
              <a:latin typeface="Arial"/>
              <a:ea typeface="LF_Kai"/>
            </a:endParaRPr>
          </a:p>
          <a:p>
            <a:pPr lvl="1">
              <a:buFont typeface="Wingdings"/>
              <a:buChar char="n"/>
            </a:pPr>
            <a:endParaRPr lang="en-GB" dirty="0" smtClean="0">
              <a:latin typeface="Arial"/>
              <a:ea typeface="LF_Kai"/>
            </a:endParaRPr>
          </a:p>
          <a:p>
            <a:pPr lvl="1">
              <a:buNone/>
            </a:pPr>
            <a:endParaRPr lang="en-US" b="1" u="sng" dirty="0" smtClean="0"/>
          </a:p>
          <a:p>
            <a:pPr lvl="1">
              <a:buFont typeface="Wingdings"/>
              <a:buChar char="n"/>
            </a:pPr>
            <a:endParaRPr lang="en-US" dirty="0">
              <a:latin typeface="Arial"/>
              <a:ea typeface="LF_Kai"/>
            </a:endParaRPr>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3</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n-US" dirty="0" smtClean="0">
                <a:latin typeface="Arial Black" pitchFamily="34" charset="0"/>
              </a:rPr>
              <a:t>Buy-in regimes: Key principles /suggestions</a:t>
            </a:r>
            <a:endParaRPr lang="de-DE" dirty="0"/>
          </a:p>
        </p:txBody>
      </p:sp>
      <p:sp>
        <p:nvSpPr>
          <p:cNvPr id="226307" name="Rectangle 3"/>
          <p:cNvSpPr>
            <a:spLocks noGrp="1" noChangeArrowheads="1"/>
          </p:cNvSpPr>
          <p:nvPr>
            <p:ph idx="1"/>
            <p:custDataLst>
              <p:tags r:id="rId2"/>
            </p:custDataLst>
          </p:nvPr>
        </p:nvSpPr>
        <p:spPr/>
        <p:txBody>
          <a:bodyPr wrap="square" anchor="t">
            <a:noAutofit/>
          </a:bodyPr>
          <a:lstStyle/>
          <a:p>
            <a:pPr lvl="1"/>
            <a:r>
              <a:rPr lang="en-GB" dirty="0" smtClean="0">
                <a:solidFill>
                  <a:schemeClr val="tx1"/>
                </a:solidFill>
              </a:rPr>
              <a:t>Buy ins should be </a:t>
            </a:r>
            <a:r>
              <a:rPr lang="en-GB" b="1" dirty="0" smtClean="0">
                <a:solidFill>
                  <a:schemeClr val="tx1"/>
                </a:solidFill>
              </a:rPr>
              <a:t>conducted</a:t>
            </a:r>
            <a:r>
              <a:rPr lang="en-GB" dirty="0" smtClean="0">
                <a:solidFill>
                  <a:schemeClr val="tx1"/>
                </a:solidFill>
              </a:rPr>
              <a:t> at </a:t>
            </a:r>
            <a:r>
              <a:rPr lang="en-GB" b="1" dirty="0" smtClean="0">
                <a:solidFill>
                  <a:schemeClr val="tx1"/>
                </a:solidFill>
              </a:rPr>
              <a:t>trading level</a:t>
            </a:r>
            <a:r>
              <a:rPr lang="en-GB" dirty="0" smtClean="0">
                <a:solidFill>
                  <a:schemeClr val="tx1"/>
                </a:solidFill>
              </a:rPr>
              <a:t>, not at the level of settlement intermediaries or CSDs. </a:t>
            </a:r>
            <a:br>
              <a:rPr lang="en-GB" dirty="0" smtClean="0">
                <a:solidFill>
                  <a:schemeClr val="tx1"/>
                </a:solidFill>
              </a:rPr>
            </a:br>
            <a:r>
              <a:rPr lang="en-GB" dirty="0" smtClean="0"/>
              <a:t> It should be noted that trading chains are not always identical to settlement chains, and that trading sizes/prices can be different from settlement sizes/prices (e.g. as a result of netting)</a:t>
            </a:r>
          </a:p>
          <a:p>
            <a:pPr lvl="1"/>
            <a:r>
              <a:rPr lang="en-GB" dirty="0" smtClean="0">
                <a:solidFill>
                  <a:schemeClr val="tx1"/>
                </a:solidFill>
              </a:rPr>
              <a:t>Buy-in should be </a:t>
            </a:r>
            <a:r>
              <a:rPr lang="en-GB" b="1" dirty="0" smtClean="0">
                <a:solidFill>
                  <a:schemeClr val="tx1"/>
                </a:solidFill>
              </a:rPr>
              <a:t>conducted by</a:t>
            </a:r>
            <a:r>
              <a:rPr lang="en-GB" dirty="0" smtClean="0"/>
              <a:t>:</a:t>
            </a:r>
          </a:p>
          <a:p>
            <a:pPr lvl="2"/>
            <a:r>
              <a:rPr lang="en-GB" dirty="0" smtClean="0"/>
              <a:t>For CCP cleared transactions: 	</a:t>
            </a:r>
            <a:r>
              <a:rPr lang="en-GB" dirty="0" smtClean="0">
                <a:solidFill>
                  <a:srgbClr val="00B050"/>
                </a:solidFill>
              </a:rPr>
              <a:t> </a:t>
            </a:r>
            <a:r>
              <a:rPr lang="en-GB" dirty="0" smtClean="0"/>
              <a:t>by CCPs against their failing clearing members according to the CCP rules</a:t>
            </a:r>
          </a:p>
          <a:p>
            <a:pPr lvl="2"/>
            <a:r>
              <a:rPr lang="en-GB" dirty="0" smtClean="0"/>
              <a:t>For OTC transactions: 		</a:t>
            </a:r>
            <a:r>
              <a:rPr lang="en-GB" dirty="0" smtClean="0">
                <a:solidFill>
                  <a:srgbClr val="00B050"/>
                </a:solidFill>
              </a:rPr>
              <a:t> </a:t>
            </a:r>
            <a:r>
              <a:rPr lang="en-GB" dirty="0" smtClean="0"/>
              <a:t>by the Buyer against the seller according to contract/industry rules</a:t>
            </a:r>
          </a:p>
          <a:p>
            <a:pPr lvl="2"/>
            <a:r>
              <a:rPr lang="en-GB" dirty="0" smtClean="0"/>
              <a:t>For trading venues/non CCP cleared: 	Trading venues to stipulate rules for their members</a:t>
            </a:r>
            <a:br>
              <a:rPr lang="en-GB" dirty="0" smtClean="0"/>
            </a:br>
            <a:r>
              <a:rPr lang="en-GB" dirty="0" smtClean="0"/>
              <a:t>			Buyer against seller according to rules of the trading venue</a:t>
            </a:r>
          </a:p>
          <a:p>
            <a:pPr lvl="1"/>
            <a:r>
              <a:rPr lang="en-GB" dirty="0" smtClean="0"/>
              <a:t>Any buy-in method should prevent and </a:t>
            </a:r>
            <a:r>
              <a:rPr lang="en-GB" b="1" dirty="0" smtClean="0"/>
              <a:t>avoid duplicate buy-ins</a:t>
            </a:r>
            <a:r>
              <a:rPr lang="en-GB" dirty="0" smtClean="0"/>
              <a:t> across chains of CCP/OTC transactions, in order to ensure only one buy in is executed, and avoid excessive costs/impacts. See next slides for potential methods.</a:t>
            </a:r>
          </a:p>
          <a:p>
            <a:pPr lvl="1"/>
            <a:r>
              <a:rPr lang="en-GB" dirty="0" smtClean="0"/>
              <a:t>Buy in rules and processes/timelines need to be </a:t>
            </a:r>
            <a:r>
              <a:rPr lang="en-GB" b="1" dirty="0" smtClean="0"/>
              <a:t>harmonised</a:t>
            </a:r>
            <a:r>
              <a:rPr lang="en-GB" dirty="0" smtClean="0"/>
              <a:t>/synchronised across markets and venues</a:t>
            </a:r>
          </a:p>
          <a:p>
            <a:pPr lvl="1"/>
            <a:r>
              <a:rPr lang="en-GB" dirty="0" smtClean="0">
                <a:solidFill>
                  <a:schemeClr val="tx1"/>
                </a:solidFill>
              </a:rPr>
              <a:t>Buy in process of pre-advices &amp; notifications must be </a:t>
            </a:r>
            <a:r>
              <a:rPr lang="en-GB" b="1" dirty="0" smtClean="0">
                <a:solidFill>
                  <a:schemeClr val="tx1"/>
                </a:solidFill>
              </a:rPr>
              <a:t>automated</a:t>
            </a:r>
            <a:r>
              <a:rPr lang="en-GB" dirty="0" smtClean="0">
                <a:solidFill>
                  <a:schemeClr val="tx1"/>
                </a:solidFill>
              </a:rPr>
              <a:t>, including any reporting from CSD/CCP:</a:t>
            </a:r>
          </a:p>
          <a:p>
            <a:pPr lvl="2"/>
            <a:r>
              <a:rPr lang="en-GB" dirty="0" smtClean="0">
                <a:solidFill>
                  <a:schemeClr val="tx1"/>
                </a:solidFill>
              </a:rPr>
              <a:t>CCPs already have this process in place for cleared transactions</a:t>
            </a:r>
            <a:r>
              <a:rPr lang="en-GB" dirty="0" smtClean="0"/>
              <a:t>; each CCP has individual standards/reports.</a:t>
            </a:r>
          </a:p>
          <a:p>
            <a:pPr lvl="2"/>
            <a:r>
              <a:rPr lang="en-GB" dirty="0" smtClean="0"/>
              <a:t>Potential need to create an industry-wide formatted message for notifications/ executions.</a:t>
            </a:r>
          </a:p>
          <a:p>
            <a:pPr lvl="1"/>
            <a:r>
              <a:rPr lang="en-GB" b="1" dirty="0" smtClean="0">
                <a:solidFill>
                  <a:schemeClr val="tx1"/>
                </a:solidFill>
              </a:rPr>
              <a:t>Settlement partialling,</a:t>
            </a:r>
            <a:r>
              <a:rPr lang="en-GB" dirty="0" smtClean="0">
                <a:solidFill>
                  <a:schemeClr val="tx1"/>
                </a:solidFill>
              </a:rPr>
              <a:t> which could occur </a:t>
            </a:r>
            <a:r>
              <a:rPr lang="en-GB" dirty="0" smtClean="0"/>
              <a:t>both before and after the buy-in procedure is initiated, </a:t>
            </a:r>
            <a:r>
              <a:rPr lang="en-GB" dirty="0" smtClean="0">
                <a:solidFill>
                  <a:schemeClr val="tx1"/>
                </a:solidFill>
              </a:rPr>
              <a:t>should ideally be made mandatory, even for OTC activity, from a certain moment (e.g. issuance of a buy-in pre-advice), to allow maximum opportunity to settle ahead of buy-in. There should be a minimum delivery value threshold agreed per asset class. (</a:t>
            </a:r>
            <a:r>
              <a:rPr lang="en-GB" sz="800" dirty="0" smtClean="0"/>
              <a:t>note: This will require market infrastructures and industry participants to provide an automated mechanism, which may not exist in all markets currently. )</a:t>
            </a:r>
            <a:endParaRPr lang="en-GB" dirty="0" smtClean="0">
              <a:solidFill>
                <a:schemeClr val="tx1"/>
              </a:solidFill>
            </a:endParaRPr>
          </a:p>
          <a:p>
            <a:pPr lvl="1"/>
            <a:r>
              <a:rPr lang="en-GB" dirty="0" smtClean="0">
                <a:solidFill>
                  <a:schemeClr val="tx1"/>
                </a:solidFill>
              </a:rPr>
              <a:t>Where securities are undergoing a (voluntary) </a:t>
            </a:r>
            <a:r>
              <a:rPr lang="en-GB" b="1" dirty="0" smtClean="0">
                <a:solidFill>
                  <a:schemeClr val="tx1"/>
                </a:solidFill>
              </a:rPr>
              <a:t>corporate action</a:t>
            </a:r>
            <a:r>
              <a:rPr lang="en-GB" dirty="0" smtClean="0">
                <a:solidFill>
                  <a:schemeClr val="tx1"/>
                </a:solidFill>
              </a:rPr>
              <a:t>, there should be a mechanism for buyer and seller to agree to the delivery of the corporate action proceeds. Sellers need to protect entitlements requested by the purchaser.</a:t>
            </a:r>
          </a:p>
          <a:p>
            <a:pPr lvl="1"/>
            <a:r>
              <a:rPr lang="en-GB" b="1" dirty="0" smtClean="0"/>
              <a:t>Cash compensation</a:t>
            </a:r>
            <a:r>
              <a:rPr lang="en-GB" dirty="0" smtClean="0"/>
              <a:t> should be applied where a buy in is not possible or appropriate . Neither buyer nor seller should gain from the process. The cash compensation should be equivalent to the original cost or cost of buying those securities at the prevailing market p</a:t>
            </a:r>
            <a:r>
              <a:rPr lang="en-GB" dirty="0" smtClean="0">
                <a:solidFill>
                  <a:schemeClr val="tx1"/>
                </a:solidFill>
              </a:rPr>
              <a:t>rice. For CCP cleared trades the reference price for the cash compensation is based on the last available closing price (as used in margin calculation) or any other price depending on specific circumstances at the discretion of the CCP. </a:t>
            </a:r>
          </a:p>
          <a:p>
            <a:pPr lvl="1">
              <a:buFont typeface="Wingdings"/>
              <a:buChar char="n"/>
            </a:pPr>
            <a:r>
              <a:rPr lang="en-US" dirty="0" smtClean="0"/>
              <a:t>ESMA may seek to establish guidelines to ensure uniform, reasonable </a:t>
            </a:r>
            <a:r>
              <a:rPr lang="en-US" b="1" dirty="0" smtClean="0"/>
              <a:t>administration costs</a:t>
            </a:r>
            <a:r>
              <a:rPr lang="en-US" dirty="0" smtClean="0"/>
              <a:t> for buy-ins. They could be similar to the admin fees charged by CCPs under the Short Selling Regulation (SSR).</a:t>
            </a:r>
            <a:endParaRPr lang="en-GB" dirty="0" smtClean="0"/>
          </a:p>
          <a:p>
            <a:endParaRPr lang="en-GB" dirty="0" smtClean="0"/>
          </a:p>
          <a:p>
            <a:pPr lvl="1"/>
            <a:endParaRPr lang="en-GB" dirty="0" smtClean="0"/>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4</a:t>
            </a:r>
            <a:endParaRPr lang="en-US" sz="1000" b="1" dirty="0">
              <a:solidFill>
                <a:srgbClr val="6D6E71"/>
              </a:solidFill>
              <a:latin typeface="Arial"/>
            </a:endParaRPr>
          </a:p>
        </p:txBody>
      </p:sp>
      <p:sp>
        <p:nvSpPr>
          <p:cNvPr id="7" name="Rectangle 2"/>
          <p:cNvSpPr txBox="1">
            <a:spLocks noChangeArrowheads="1"/>
          </p:cNvSpPr>
          <p:nvPr/>
        </p:nvSpPr>
        <p:spPr bwMode="auto">
          <a:xfrm>
            <a:off x="757238" y="377825"/>
            <a:ext cx="8226425" cy="6127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defTabSz="1019175" eaLnBrk="1" hangingPunct="1">
              <a:lnSpc>
                <a:spcPts val="2788"/>
              </a:lnSpc>
            </a:pPr>
            <a:endParaRPr kumimoji="0" lang="en-US" sz="1800" b="0" i="0" u="none" strike="noStrike" kern="0" cap="none" spc="0" normalizeH="0" baseline="0" noProof="0" dirty="0" smtClean="0">
              <a:ln>
                <a:noFill/>
              </a:ln>
              <a:solidFill>
                <a:schemeClr val="tx2"/>
              </a:solidFill>
              <a:effectLst/>
              <a:uLnTx/>
              <a:uFillTx/>
              <a:latin typeface="Arial Black" pitchFamily="34" charset="0"/>
              <a:ea typeface="+mj-ea"/>
              <a:cs typeface="+mj-cs"/>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latin typeface="Arial Black" pitchFamily="34" charset="0"/>
              </a:rPr>
              <a:t>Buy-ins in the context of transaction chains</a:t>
            </a:r>
            <a:endParaRPr lang="en-US" dirty="0">
              <a:latin typeface="Arial Black" pitchFamily="34" charset="0"/>
            </a:endParaRPr>
          </a:p>
        </p:txBody>
      </p:sp>
      <p:sp>
        <p:nvSpPr>
          <p:cNvPr id="226307" name="Rectangle 3"/>
          <p:cNvSpPr>
            <a:spLocks noGrp="1" noChangeArrowheads="1"/>
          </p:cNvSpPr>
          <p:nvPr>
            <p:ph idx="1"/>
            <p:custDataLst>
              <p:tags r:id="rId2"/>
            </p:custDataLst>
          </p:nvPr>
        </p:nvSpPr>
        <p:spPr>
          <a:xfrm>
            <a:off x="1214438" y="1524000"/>
            <a:ext cx="8080375" cy="5105400"/>
          </a:xfrm>
        </p:spPr>
        <p:txBody>
          <a:bodyPr wrap="square" anchor="t">
            <a:noAutofit/>
          </a:bodyPr>
          <a:lstStyle/>
          <a:p>
            <a:pPr lvl="1"/>
            <a:r>
              <a:rPr lang="en-GB" dirty="0" smtClean="0"/>
              <a:t>Market activity is interconnected at trading and settlement level. Fails to deliver by one party often cause subsequent fails further along the chain. </a:t>
            </a:r>
          </a:p>
          <a:p>
            <a:pPr lvl="1"/>
            <a:r>
              <a:rPr lang="en-GB" dirty="0" smtClean="0"/>
              <a:t>This is particularly relevant for intermediaries (e.g. market makers) who provide two-way liquidity and thus are dependent on their counterparties. </a:t>
            </a:r>
          </a:p>
          <a:p>
            <a:pPr lvl="1"/>
            <a:r>
              <a:rPr lang="en-GB" dirty="0" smtClean="0"/>
              <a:t>In the workshop, particular emphasis was placed on ways to ensure that buy-ins are minimised (in transaction chains) where possible and costs/timings are well calibrated, while ensuring compliance with CSDR and with the key principles of a buy-in (page 4)</a:t>
            </a:r>
          </a:p>
          <a:p>
            <a:pPr lvl="1"/>
            <a:r>
              <a:rPr lang="en-GB" dirty="0" smtClean="0"/>
              <a:t>For transaction chains, several models were reviewed to determine the best way to initiate and execute buy-ins: at all points of the chain, at the start, at the end and considering where a CCP is involved.</a:t>
            </a:r>
          </a:p>
          <a:p>
            <a:pPr lvl="2"/>
            <a:endParaRPr lang="en-GB" sz="1000" dirty="0" smtClean="0"/>
          </a:p>
          <a:p>
            <a:pPr lvl="2"/>
            <a:r>
              <a:rPr lang="en-GB" sz="1000" dirty="0" smtClean="0"/>
              <a:t> </a:t>
            </a:r>
            <a:r>
              <a:rPr lang="en-GB" sz="1200" b="1" dirty="0" smtClean="0"/>
              <a:t>The output was:</a:t>
            </a:r>
          </a:p>
          <a:p>
            <a:pPr marL="501650" lvl="2" indent="-285750">
              <a:tabLst>
                <a:tab pos="285750" algn="l"/>
              </a:tabLst>
            </a:pPr>
            <a:r>
              <a:rPr lang="en-GB" sz="1200" b="1" dirty="0" smtClean="0"/>
              <a:t>Two models which could potentially work, and 3 models (included in appendix) that would not</a:t>
            </a:r>
          </a:p>
          <a:p>
            <a:pPr marL="501650" lvl="2" indent="-285750">
              <a:tabLst>
                <a:tab pos="285750" algn="l"/>
              </a:tabLst>
            </a:pPr>
            <a:r>
              <a:rPr lang="en-GB" sz="1200" b="1" dirty="0" smtClean="0"/>
              <a:t>The following scenarios have been kept simple deliberately (similar shapes/dates/sizes) to facilitate the discussion</a:t>
            </a:r>
          </a:p>
        </p:txBody>
      </p:sp>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5</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57238" y="76200"/>
            <a:ext cx="8226425" cy="612775"/>
          </a:xfrm>
        </p:spPr>
        <p:txBody>
          <a:bodyPr/>
          <a:lstStyle/>
          <a:p>
            <a:r>
              <a:rPr lang="en-US" dirty="0" smtClean="0">
                <a:latin typeface="Arial Black" pitchFamily="34" charset="0"/>
              </a:rPr>
              <a:t>Buy-in at end of the chain with pass-on of costs </a:t>
            </a:r>
            <a:endParaRPr lang="en-US" dirty="0">
              <a:latin typeface="Arial Black" pitchFamily="34" charset="0"/>
            </a:endParaRPr>
          </a:p>
        </p:txBody>
      </p:sp>
      <p:sp>
        <p:nvSpPr>
          <p:cNvPr id="56" name="Rectangle 3"/>
          <p:cNvSpPr>
            <a:spLocks noGrp="1" noChangeArrowheads="1"/>
          </p:cNvSpPr>
          <p:nvPr>
            <p:ph idx="1"/>
            <p:custDataLst>
              <p:tags r:id="rId2"/>
            </p:custDataLst>
          </p:nvPr>
        </p:nvSpPr>
        <p:spPr>
          <a:xfrm>
            <a:off x="794666" y="3505200"/>
            <a:ext cx="9035134" cy="3657600"/>
          </a:xfrm>
        </p:spPr>
        <p:txBody>
          <a:bodyPr wrap="square" anchor="t">
            <a:noAutofit/>
          </a:bodyPr>
          <a:lstStyle/>
          <a:p>
            <a:pPr lvl="1">
              <a:buNone/>
            </a:pPr>
            <a:r>
              <a:rPr lang="en-GB" b="1" u="sng" dirty="0" smtClean="0">
                <a:latin typeface="Arial"/>
                <a:ea typeface="LF_Kai"/>
              </a:rPr>
              <a:t>How it could work</a:t>
            </a:r>
          </a:p>
          <a:p>
            <a:pPr marL="436563" lvl="1" indent="-228600">
              <a:spcBef>
                <a:spcPts val="300"/>
              </a:spcBef>
            </a:pPr>
            <a:r>
              <a:rPr lang="en-GB" dirty="0" smtClean="0"/>
              <a:t>Each party in the chain can issue a buy-in notice upon failure to receive (S+1,S+2, S+3 tbd)</a:t>
            </a:r>
          </a:p>
          <a:p>
            <a:pPr marL="436563" lvl="1" indent="-228600">
              <a:spcBef>
                <a:spcPts val="0"/>
              </a:spcBef>
            </a:pPr>
            <a:r>
              <a:rPr lang="en-GB" dirty="0" smtClean="0"/>
              <a:t>While E will stipulate in his notice that he wants to execute a buy-in to receive the actual securities, parties D,C,B can (after verification):</a:t>
            </a:r>
          </a:p>
          <a:p>
            <a:pPr marL="652463" lvl="2" indent="-228600">
              <a:spcBef>
                <a:spcPts val="0"/>
              </a:spcBef>
            </a:pPr>
            <a:r>
              <a:rPr lang="en-GB" dirty="0" smtClean="0"/>
              <a:t>‘pass on’ the buy-in notice for the quantity they expect to receive themselves</a:t>
            </a:r>
          </a:p>
          <a:p>
            <a:pPr marL="652463" lvl="2" indent="-228600">
              <a:spcBef>
                <a:spcPts val="0"/>
              </a:spcBef>
            </a:pPr>
            <a:r>
              <a:rPr lang="en-GB" dirty="0" smtClean="0"/>
              <a:t>indicate in the notice that they will pass on any buy-in costs further down the chain (implying that they will not do an actual buy-in)</a:t>
            </a:r>
          </a:p>
          <a:p>
            <a:pPr marL="436563" lvl="1" indent="-228600">
              <a:spcBef>
                <a:spcPts val="300"/>
              </a:spcBef>
            </a:pPr>
            <a:r>
              <a:rPr lang="en-GB" dirty="0" smtClean="0"/>
              <a:t>The result will be that the buy-in will be executed  only once (between D and E). E will receive the securities, D will receive the costs/fees invoice, which he then will pass (after consideration of his own trade price) on to C, C to B, B to A</a:t>
            </a:r>
            <a:endParaRPr lang="en-GB" b="1" u="sng" dirty="0" smtClean="0">
              <a:latin typeface="Arial"/>
              <a:ea typeface="LF_Kai"/>
            </a:endParaRPr>
          </a:p>
          <a:p>
            <a:pPr marL="228600" indent="-228600">
              <a:spcBef>
                <a:spcPts val="0"/>
              </a:spcBef>
            </a:pPr>
            <a:r>
              <a:rPr lang="en-GB" b="1" u="sng" dirty="0" smtClean="0"/>
              <a:t>Pros</a:t>
            </a:r>
          </a:p>
          <a:p>
            <a:pPr marL="436563" lvl="1" indent="-228600">
              <a:spcBef>
                <a:spcPts val="300"/>
              </a:spcBef>
            </a:pPr>
            <a:r>
              <a:rPr lang="en-GB" dirty="0" smtClean="0"/>
              <a:t>Avoids issues around multiple buy-ins</a:t>
            </a:r>
          </a:p>
          <a:p>
            <a:pPr marL="436563" lvl="1" indent="-228600">
              <a:spcBef>
                <a:spcPts val="300"/>
              </a:spcBef>
            </a:pPr>
            <a:r>
              <a:rPr lang="en-GB" dirty="0" smtClean="0"/>
              <a:t>Avoid issues around identifying start of the chain/central utility</a:t>
            </a:r>
          </a:p>
          <a:p>
            <a:pPr marL="436563" lvl="1" indent="-228600">
              <a:spcBef>
                <a:spcPts val="300"/>
              </a:spcBef>
            </a:pPr>
            <a:r>
              <a:rPr lang="en-GB" dirty="0" smtClean="0"/>
              <a:t>Works for shapes/partials etc, though receiver needs to accept partial delivery (see recommendation on mandatory partialling)</a:t>
            </a:r>
          </a:p>
          <a:p>
            <a:pPr marL="228600" lvl="0" indent="-228600">
              <a:spcBef>
                <a:spcPts val="300"/>
              </a:spcBef>
              <a:defRPr/>
            </a:pPr>
            <a:r>
              <a:rPr lang="en-GB" b="1" u="sng" dirty="0" smtClean="0"/>
              <a:t>Further consideration required</a:t>
            </a:r>
          </a:p>
          <a:p>
            <a:pPr marL="436563" lvl="1" indent="-228600">
              <a:spcBef>
                <a:spcPts val="300"/>
              </a:spcBef>
            </a:pPr>
            <a:r>
              <a:rPr lang="en-GB" dirty="0" smtClean="0"/>
              <a:t>Clear definition of timing of notification/execution + need for automation of the notification/execution/pass on process</a:t>
            </a:r>
          </a:p>
          <a:p>
            <a:pPr marL="436563" lvl="1" indent="-228600">
              <a:spcBef>
                <a:spcPts val="300"/>
              </a:spcBef>
            </a:pPr>
            <a:r>
              <a:rPr lang="en-GB" dirty="0" smtClean="0"/>
              <a:t>Does not work where a CCP is one of the parties in the chain (see next slide)</a:t>
            </a:r>
          </a:p>
          <a:p>
            <a:pPr marL="436563" lvl="1" indent="-228600">
              <a:spcBef>
                <a:spcPts val="300"/>
              </a:spcBef>
            </a:pPr>
            <a:r>
              <a:rPr lang="en-GB" dirty="0" smtClean="0"/>
              <a:t>What is the impact on related transactions with different settlement date/what with equal/opposite trades? </a:t>
            </a:r>
          </a:p>
          <a:p>
            <a:pPr marL="436563" lvl="1" indent="-228600">
              <a:spcBef>
                <a:spcPts val="300"/>
              </a:spcBef>
            </a:pPr>
            <a:r>
              <a:rPr lang="en-GB" dirty="0" smtClean="0"/>
              <a:t>What is the impact on economics of the trade, especially for repo’s and liquidity drying up?</a:t>
            </a:r>
          </a:p>
          <a:p>
            <a:pPr marL="436563" lvl="1" indent="-228600">
              <a:spcBef>
                <a:spcPts val="300"/>
              </a:spcBef>
              <a:buNone/>
            </a:pPr>
            <a:r>
              <a:rPr lang="en-GB" b="1" dirty="0" smtClean="0">
                <a:solidFill>
                  <a:srgbClr val="0070C0"/>
                </a:solidFill>
              </a:rPr>
              <a:t>Conclusion: Potential option for OTC activity, but need for automation/clear definition on timing  and exemption for SFT’s</a:t>
            </a:r>
          </a:p>
        </p:txBody>
      </p:sp>
      <p:sp>
        <p:nvSpPr>
          <p:cNvPr id="9" name="TextBox 8"/>
          <p:cNvSpPr txBox="1"/>
          <p:nvPr>
            <p:custDataLst>
              <p:tags r:id="rId3"/>
            </p:custDataLst>
          </p:nvPr>
        </p:nvSpPr>
        <p:spPr bwMode="gray">
          <a:xfrm>
            <a:off x="4724400" y="7239000"/>
            <a:ext cx="167951" cy="176173"/>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6</a:t>
            </a:r>
            <a:endParaRPr lang="en-US" sz="1000" b="1" dirty="0">
              <a:solidFill>
                <a:srgbClr val="6D6E71"/>
              </a:solidFill>
              <a:latin typeface="Arial"/>
            </a:endParaRPr>
          </a:p>
        </p:txBody>
      </p:sp>
      <p:sp>
        <p:nvSpPr>
          <p:cNvPr id="40" name="Rectangle 5"/>
          <p:cNvSpPr>
            <a:spLocks noChangeArrowheads="1"/>
          </p:cNvSpPr>
          <p:nvPr/>
        </p:nvSpPr>
        <p:spPr bwMode="auto">
          <a:xfrm>
            <a:off x="3192462" y="1402772"/>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B</a:t>
            </a:r>
            <a:endParaRPr lang="en-GB" sz="1100" b="1" dirty="0">
              <a:solidFill>
                <a:schemeClr val="bg1"/>
              </a:solidFill>
              <a:latin typeface="Arial" charset="0"/>
              <a:ea typeface="ＭＳ Ｐゴシック" charset="0"/>
            </a:endParaRPr>
          </a:p>
        </p:txBody>
      </p:sp>
      <p:sp>
        <p:nvSpPr>
          <p:cNvPr id="41" name="Rectangle 6"/>
          <p:cNvSpPr>
            <a:spLocks noChangeArrowheads="1"/>
          </p:cNvSpPr>
          <p:nvPr/>
        </p:nvSpPr>
        <p:spPr bwMode="auto">
          <a:xfrm>
            <a:off x="8791575" y="1402772"/>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E</a:t>
            </a:r>
          </a:p>
          <a:p>
            <a:pPr algn="ctr">
              <a:defRPr/>
            </a:pPr>
            <a:r>
              <a:rPr lang="en-GB" sz="1100" b="1" dirty="0" smtClean="0">
                <a:solidFill>
                  <a:schemeClr val="bg1"/>
                </a:solidFill>
                <a:latin typeface="Arial" charset="0"/>
                <a:ea typeface="ＭＳ Ｐゴシック" charset="0"/>
              </a:rPr>
              <a:t>Final </a:t>
            </a:r>
            <a:r>
              <a:rPr lang="en-GB" sz="1100" b="1" dirty="0">
                <a:solidFill>
                  <a:schemeClr val="bg1"/>
                </a:solidFill>
                <a:latin typeface="Arial" charset="0"/>
                <a:ea typeface="ＭＳ Ｐゴシック" charset="0"/>
              </a:rPr>
              <a:t>Buyer</a:t>
            </a:r>
          </a:p>
        </p:txBody>
      </p:sp>
      <p:sp>
        <p:nvSpPr>
          <p:cNvPr id="42" name="Line 7"/>
          <p:cNvSpPr>
            <a:spLocks noChangeShapeType="1"/>
          </p:cNvSpPr>
          <p:nvPr/>
        </p:nvSpPr>
        <p:spPr bwMode="auto">
          <a:xfrm>
            <a:off x="2230437" y="1618672"/>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3" name="Rectangle 27"/>
          <p:cNvSpPr>
            <a:spLocks noChangeArrowheads="1"/>
          </p:cNvSpPr>
          <p:nvPr/>
        </p:nvSpPr>
        <p:spPr bwMode="auto">
          <a:xfrm>
            <a:off x="6875462" y="1399597"/>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D</a:t>
            </a:r>
            <a:endParaRPr lang="en-GB" sz="1100" b="1" dirty="0">
              <a:solidFill>
                <a:schemeClr val="bg1"/>
              </a:solidFill>
              <a:latin typeface="Arial" charset="0"/>
              <a:ea typeface="ＭＳ Ｐゴシック" charset="0"/>
            </a:endParaRPr>
          </a:p>
        </p:txBody>
      </p:sp>
      <p:sp>
        <p:nvSpPr>
          <p:cNvPr id="47" name="Rectangle 27"/>
          <p:cNvSpPr>
            <a:spLocks noChangeArrowheads="1"/>
          </p:cNvSpPr>
          <p:nvPr/>
        </p:nvSpPr>
        <p:spPr bwMode="auto">
          <a:xfrm>
            <a:off x="5054600" y="1399597"/>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C</a:t>
            </a:r>
            <a:endParaRPr lang="en-GB" sz="1100" b="1" dirty="0">
              <a:solidFill>
                <a:schemeClr val="bg1"/>
              </a:solidFill>
              <a:latin typeface="Arial" charset="0"/>
              <a:ea typeface="ＭＳ Ｐゴシック" charset="0"/>
            </a:endParaRPr>
          </a:p>
        </p:txBody>
      </p:sp>
      <p:sp>
        <p:nvSpPr>
          <p:cNvPr id="48" name="Rectangle 4"/>
          <p:cNvSpPr>
            <a:spLocks noChangeArrowheads="1"/>
          </p:cNvSpPr>
          <p:nvPr/>
        </p:nvSpPr>
        <p:spPr bwMode="auto">
          <a:xfrm>
            <a:off x="1271587" y="1402772"/>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A </a:t>
            </a:r>
          </a:p>
          <a:p>
            <a:pPr algn="ctr">
              <a:defRPr/>
            </a:pPr>
            <a:r>
              <a:rPr lang="en-GB" sz="1100" b="1" dirty="0" smtClean="0">
                <a:solidFill>
                  <a:schemeClr val="bg1"/>
                </a:solidFill>
                <a:latin typeface="Arial" charset="0"/>
                <a:ea typeface="ＭＳ Ｐゴシック" charset="0"/>
              </a:rPr>
              <a:t>(Initial Seller)</a:t>
            </a:r>
            <a:endParaRPr lang="en-GB" sz="1100" b="1" dirty="0">
              <a:solidFill>
                <a:schemeClr val="bg1"/>
              </a:solidFill>
              <a:latin typeface="Arial" charset="0"/>
              <a:ea typeface="ＭＳ Ｐゴシック" charset="0"/>
            </a:endParaRPr>
          </a:p>
        </p:txBody>
      </p:sp>
      <p:sp>
        <p:nvSpPr>
          <p:cNvPr id="59" name="Text Box 23"/>
          <p:cNvSpPr txBox="1">
            <a:spLocks noChangeArrowheads="1"/>
          </p:cNvSpPr>
          <p:nvPr/>
        </p:nvSpPr>
        <p:spPr bwMode="auto">
          <a:xfrm>
            <a:off x="6155900" y="1388485"/>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0" name="Text Box 23"/>
          <p:cNvSpPr txBox="1">
            <a:spLocks noChangeArrowheads="1"/>
          </p:cNvSpPr>
          <p:nvPr/>
        </p:nvSpPr>
        <p:spPr bwMode="auto">
          <a:xfrm>
            <a:off x="8025975" y="1388485"/>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8" name="Text Box 42"/>
          <p:cNvSpPr txBox="1">
            <a:spLocks noChangeArrowheads="1"/>
          </p:cNvSpPr>
          <p:nvPr/>
        </p:nvSpPr>
        <p:spPr bwMode="auto">
          <a:xfrm>
            <a:off x="304799" y="4126310"/>
            <a:ext cx="45719"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pPr algn="ctr">
              <a:defRPr/>
            </a:pPr>
            <a:endParaRPr lang="en-GB" sz="1200" b="1" i="1" dirty="0">
              <a:latin typeface="Arial" charset="0"/>
              <a:ea typeface="ＭＳ Ｐゴシック" charset="0"/>
            </a:endParaRPr>
          </a:p>
        </p:txBody>
      </p:sp>
      <p:sp>
        <p:nvSpPr>
          <p:cNvPr id="73" name="Text Box 23"/>
          <p:cNvSpPr txBox="1">
            <a:spLocks noChangeArrowheads="1"/>
          </p:cNvSpPr>
          <p:nvPr/>
        </p:nvSpPr>
        <p:spPr bwMode="auto">
          <a:xfrm>
            <a:off x="106601" y="2601086"/>
            <a:ext cx="960199" cy="538609"/>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spcBef>
                <a:spcPts val="300"/>
              </a:spcBef>
              <a:defRPr/>
            </a:pPr>
            <a:r>
              <a:rPr lang="en-GB" sz="1000" b="1" dirty="0" smtClean="0">
                <a:latin typeface="Arial" charset="0"/>
                <a:ea typeface="ＭＳ Ｐゴシック" charset="0"/>
              </a:rPr>
              <a:t>Traded position</a:t>
            </a:r>
          </a:p>
          <a:p>
            <a:pPr>
              <a:spcBef>
                <a:spcPts val="300"/>
              </a:spcBef>
              <a:defRPr/>
            </a:pPr>
            <a:r>
              <a:rPr lang="en-GB" sz="1000" b="1" dirty="0" smtClean="0">
                <a:ea typeface="ＭＳ Ｐゴシック" charset="0"/>
              </a:rPr>
              <a:t>Actual position</a:t>
            </a:r>
          </a:p>
          <a:p>
            <a:pPr>
              <a:spcBef>
                <a:spcPts val="300"/>
              </a:spcBef>
              <a:defRPr/>
            </a:pPr>
            <a:r>
              <a:rPr lang="en-GB" sz="1000" b="1" dirty="0" smtClean="0">
                <a:ea typeface="ＭＳ Ｐゴシック" charset="0"/>
              </a:rPr>
              <a:t>Delta</a:t>
            </a:r>
            <a:endParaRPr lang="en-GB" sz="1000" b="1" dirty="0">
              <a:latin typeface="Arial" charset="0"/>
              <a:ea typeface="ＭＳ Ｐゴシック" charset="0"/>
            </a:endParaRPr>
          </a:p>
        </p:txBody>
      </p:sp>
      <p:sp>
        <p:nvSpPr>
          <p:cNvPr id="75" name="Rectangle 5"/>
          <p:cNvSpPr>
            <a:spLocks noChangeArrowheads="1"/>
          </p:cNvSpPr>
          <p:nvPr/>
        </p:nvSpPr>
        <p:spPr bwMode="auto">
          <a:xfrm>
            <a:off x="1295400" y="2530095"/>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-1000</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-1000</a:t>
            </a:r>
            <a:endParaRPr lang="en-GB" sz="1000" dirty="0">
              <a:solidFill>
                <a:schemeClr val="accent6"/>
              </a:solidFill>
              <a:latin typeface="Arial" charset="0"/>
              <a:ea typeface="ＭＳ Ｐゴシック" charset="0"/>
            </a:endParaRPr>
          </a:p>
        </p:txBody>
      </p:sp>
      <p:sp>
        <p:nvSpPr>
          <p:cNvPr id="77" name="Rectangle 5"/>
          <p:cNvSpPr>
            <a:spLocks noChangeArrowheads="1"/>
          </p:cNvSpPr>
          <p:nvPr/>
        </p:nvSpPr>
        <p:spPr bwMode="auto">
          <a:xfrm>
            <a:off x="3228975" y="2530095"/>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65" name="TextBox 64"/>
          <p:cNvSpPr txBox="1"/>
          <p:nvPr/>
        </p:nvSpPr>
        <p:spPr>
          <a:xfrm>
            <a:off x="4278748" y="685800"/>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76" name="TextBox 75"/>
          <p:cNvSpPr txBox="1"/>
          <p:nvPr/>
        </p:nvSpPr>
        <p:spPr>
          <a:xfrm>
            <a:off x="2449948" y="685800"/>
            <a:ext cx="685800" cy="430887"/>
          </a:xfrm>
          <a:prstGeom prst="rect">
            <a:avLst/>
          </a:prstGeom>
          <a:noFill/>
        </p:spPr>
        <p:txBody>
          <a:bodyPr wrap="square" rtlCol="0">
            <a:spAutoFit/>
          </a:bodyPr>
          <a:lstStyle/>
          <a:p>
            <a:r>
              <a:rPr lang="en-US" b="1" dirty="0" smtClean="0">
                <a:solidFill>
                  <a:srgbClr val="FFC000"/>
                </a:solidFill>
              </a:rPr>
              <a:t>Actual Buy-in</a:t>
            </a:r>
            <a:endParaRPr lang="en-US" b="1" dirty="0">
              <a:solidFill>
                <a:srgbClr val="FFC000"/>
              </a:solidFill>
            </a:endParaRPr>
          </a:p>
        </p:txBody>
      </p:sp>
      <p:sp>
        <p:nvSpPr>
          <p:cNvPr id="78" name="Text Box 23"/>
          <p:cNvSpPr txBox="1">
            <a:spLocks noChangeArrowheads="1"/>
          </p:cNvSpPr>
          <p:nvPr/>
        </p:nvSpPr>
        <p:spPr bwMode="auto">
          <a:xfrm>
            <a:off x="4267200" y="1390072"/>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102" name="Rectangle 5"/>
          <p:cNvSpPr>
            <a:spLocks noChangeArrowheads="1"/>
          </p:cNvSpPr>
          <p:nvPr/>
        </p:nvSpPr>
        <p:spPr bwMode="auto">
          <a:xfrm>
            <a:off x="8715375" y="2530095"/>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solidFill>
                <a:latin typeface="Arial" charset="0"/>
                <a:ea typeface="ＭＳ Ｐゴシック" charset="0"/>
              </a:rPr>
              <a:t>    TP = +1000</a:t>
            </a:r>
          </a:p>
          <a:p>
            <a:pPr>
              <a:defRPr/>
            </a:pPr>
            <a:r>
              <a:rPr lang="en-GB" sz="1000" dirty="0" smtClean="0">
                <a:solidFill>
                  <a:schemeClr val="accent6"/>
                </a:solidFill>
                <a:latin typeface="Arial" charset="0"/>
                <a:ea typeface="ＭＳ Ｐゴシック" charset="0"/>
              </a:rPr>
              <a:t>    AP= +1000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105" name="Text Box 23"/>
          <p:cNvSpPr txBox="1">
            <a:spLocks noChangeArrowheads="1"/>
          </p:cNvSpPr>
          <p:nvPr/>
        </p:nvSpPr>
        <p:spPr bwMode="auto">
          <a:xfrm>
            <a:off x="1300327" y="3214407"/>
            <a:ext cx="875240"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(but expected)</a:t>
            </a:r>
            <a:endParaRPr lang="en-GB" sz="1000" b="1" dirty="0">
              <a:latin typeface="Arial" charset="0"/>
              <a:ea typeface="ＭＳ Ｐゴシック" charset="0"/>
            </a:endParaRPr>
          </a:p>
        </p:txBody>
      </p:sp>
      <p:sp>
        <p:nvSpPr>
          <p:cNvPr id="106" name="Text Box 23"/>
          <p:cNvSpPr txBox="1">
            <a:spLocks noChangeArrowheads="1"/>
          </p:cNvSpPr>
          <p:nvPr/>
        </p:nvSpPr>
        <p:spPr bwMode="auto">
          <a:xfrm>
            <a:off x="3275573" y="3212918"/>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7" name="Text Box 23"/>
          <p:cNvSpPr txBox="1">
            <a:spLocks noChangeArrowheads="1"/>
          </p:cNvSpPr>
          <p:nvPr/>
        </p:nvSpPr>
        <p:spPr bwMode="auto">
          <a:xfrm>
            <a:off x="5150171" y="3212918"/>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8" name="Text Box 23"/>
          <p:cNvSpPr txBox="1">
            <a:spLocks noChangeArrowheads="1"/>
          </p:cNvSpPr>
          <p:nvPr/>
        </p:nvSpPr>
        <p:spPr bwMode="auto">
          <a:xfrm>
            <a:off x="6978971" y="3212918"/>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9" name="Text Box 23"/>
          <p:cNvSpPr txBox="1">
            <a:spLocks noChangeArrowheads="1"/>
          </p:cNvSpPr>
          <p:nvPr/>
        </p:nvSpPr>
        <p:spPr bwMode="auto">
          <a:xfrm>
            <a:off x="8879959" y="3215895"/>
            <a:ext cx="575479"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(covered)</a:t>
            </a:r>
            <a:endParaRPr lang="en-GB" sz="1000" b="1" dirty="0">
              <a:latin typeface="Arial" charset="0"/>
              <a:ea typeface="ＭＳ Ｐゴシック" charset="0"/>
            </a:endParaRPr>
          </a:p>
        </p:txBody>
      </p:sp>
      <p:sp>
        <p:nvSpPr>
          <p:cNvPr id="50" name="Text Box 23"/>
          <p:cNvSpPr txBox="1">
            <a:spLocks noChangeArrowheads="1"/>
          </p:cNvSpPr>
          <p:nvPr/>
        </p:nvSpPr>
        <p:spPr bwMode="auto">
          <a:xfrm>
            <a:off x="2391513" y="1390072"/>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52" name="TextBox 51"/>
          <p:cNvSpPr txBox="1"/>
          <p:nvPr/>
        </p:nvSpPr>
        <p:spPr>
          <a:xfrm>
            <a:off x="6183748" y="712113"/>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53" name="TextBox 52"/>
          <p:cNvSpPr txBox="1"/>
          <p:nvPr/>
        </p:nvSpPr>
        <p:spPr>
          <a:xfrm>
            <a:off x="8024096" y="712113"/>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58" name="Rectangle 5"/>
          <p:cNvSpPr>
            <a:spLocks noChangeArrowheads="1"/>
          </p:cNvSpPr>
          <p:nvPr/>
        </p:nvSpPr>
        <p:spPr bwMode="auto">
          <a:xfrm>
            <a:off x="5029200" y="2530095"/>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66" name="Rectangle 5"/>
          <p:cNvSpPr>
            <a:spLocks noChangeArrowheads="1"/>
          </p:cNvSpPr>
          <p:nvPr/>
        </p:nvSpPr>
        <p:spPr bwMode="auto">
          <a:xfrm>
            <a:off x="6886575" y="2530095"/>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45" name="Line 7"/>
          <p:cNvSpPr>
            <a:spLocks noChangeShapeType="1"/>
          </p:cNvSpPr>
          <p:nvPr/>
        </p:nvSpPr>
        <p:spPr bwMode="auto">
          <a:xfrm>
            <a:off x="4148137" y="1618672"/>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6" name="Line 7"/>
          <p:cNvSpPr>
            <a:spLocks noChangeShapeType="1"/>
          </p:cNvSpPr>
          <p:nvPr/>
        </p:nvSpPr>
        <p:spPr bwMode="auto">
          <a:xfrm>
            <a:off x="5976937" y="1618672"/>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63" name="Curved Right Arrow 62"/>
          <p:cNvSpPr/>
          <p:nvPr/>
        </p:nvSpPr>
        <p:spPr bwMode="auto">
          <a:xfrm rot="16200000" flipV="1">
            <a:off x="6247257" y="1495990"/>
            <a:ext cx="288036" cy="990600"/>
          </a:xfrm>
          <a:prstGeom prst="curvedRightArrow">
            <a:avLst/>
          </a:prstGeom>
          <a:solidFill>
            <a:srgbClr val="C0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9" name="Curved Right Arrow 68"/>
          <p:cNvSpPr/>
          <p:nvPr/>
        </p:nvSpPr>
        <p:spPr bwMode="auto">
          <a:xfrm rot="16200000" flipV="1">
            <a:off x="4427982" y="1495990"/>
            <a:ext cx="288036" cy="990600"/>
          </a:xfrm>
          <a:prstGeom prst="curvedRightArrow">
            <a:avLst/>
          </a:prstGeom>
          <a:solidFill>
            <a:srgbClr val="C0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0" name="Curved Right Arrow 69"/>
          <p:cNvSpPr/>
          <p:nvPr/>
        </p:nvSpPr>
        <p:spPr bwMode="auto">
          <a:xfrm rot="16200000" flipV="1">
            <a:off x="2561082" y="1486465"/>
            <a:ext cx="288036" cy="990600"/>
          </a:xfrm>
          <a:prstGeom prst="curvedRightArrow">
            <a:avLst/>
          </a:prstGeom>
          <a:solidFill>
            <a:srgbClr val="C0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2" name="TextBox 71"/>
          <p:cNvSpPr txBox="1"/>
          <p:nvPr/>
        </p:nvSpPr>
        <p:spPr>
          <a:xfrm>
            <a:off x="5943600" y="2075872"/>
            <a:ext cx="990600" cy="430887"/>
          </a:xfrm>
          <a:prstGeom prst="rect">
            <a:avLst/>
          </a:prstGeom>
          <a:noFill/>
        </p:spPr>
        <p:txBody>
          <a:bodyPr wrap="square" rtlCol="0">
            <a:spAutoFit/>
          </a:bodyPr>
          <a:lstStyle/>
          <a:p>
            <a:r>
              <a:rPr lang="en-GB" b="1" dirty="0" smtClean="0">
                <a:solidFill>
                  <a:srgbClr val="C00000"/>
                </a:solidFill>
              </a:rPr>
              <a:t>Pass on of fees/costs</a:t>
            </a:r>
            <a:endParaRPr lang="en-US" b="1" dirty="0">
              <a:solidFill>
                <a:srgbClr val="C00000"/>
              </a:solidFill>
            </a:endParaRPr>
          </a:p>
        </p:txBody>
      </p:sp>
      <p:sp>
        <p:nvSpPr>
          <p:cNvPr id="79" name="TextBox 78"/>
          <p:cNvSpPr txBox="1"/>
          <p:nvPr/>
        </p:nvSpPr>
        <p:spPr>
          <a:xfrm>
            <a:off x="7729427" y="1999671"/>
            <a:ext cx="685800" cy="430887"/>
          </a:xfrm>
          <a:prstGeom prst="rect">
            <a:avLst/>
          </a:prstGeom>
          <a:noFill/>
        </p:spPr>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80" name="Curved Right Arrow 79"/>
          <p:cNvSpPr/>
          <p:nvPr/>
        </p:nvSpPr>
        <p:spPr bwMode="auto">
          <a:xfrm rot="14139194">
            <a:off x="8583208" y="1687742"/>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49" name="Curved Right Arrow 48"/>
          <p:cNvSpPr/>
          <p:nvPr/>
        </p:nvSpPr>
        <p:spPr bwMode="auto">
          <a:xfrm rot="5400000">
            <a:off x="2522982" y="694182"/>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1" name="Curved Right Arrow 50"/>
          <p:cNvSpPr/>
          <p:nvPr/>
        </p:nvSpPr>
        <p:spPr bwMode="auto">
          <a:xfrm rot="5400000">
            <a:off x="4427982" y="694182"/>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4" name="Curved Right Arrow 53"/>
          <p:cNvSpPr/>
          <p:nvPr/>
        </p:nvSpPr>
        <p:spPr bwMode="auto">
          <a:xfrm rot="5400000">
            <a:off x="6332982" y="694182"/>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5" name="Curved Right Arrow 54"/>
          <p:cNvSpPr/>
          <p:nvPr/>
        </p:nvSpPr>
        <p:spPr bwMode="auto">
          <a:xfrm rot="5400000">
            <a:off x="8161782" y="694182"/>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7" name="TextBox 56"/>
          <p:cNvSpPr txBox="1"/>
          <p:nvPr/>
        </p:nvSpPr>
        <p:spPr>
          <a:xfrm>
            <a:off x="4191000" y="2075872"/>
            <a:ext cx="990600" cy="430887"/>
          </a:xfrm>
          <a:prstGeom prst="rect">
            <a:avLst/>
          </a:prstGeom>
          <a:noFill/>
        </p:spPr>
        <p:txBody>
          <a:bodyPr wrap="square" rtlCol="0">
            <a:spAutoFit/>
          </a:bodyPr>
          <a:lstStyle/>
          <a:p>
            <a:r>
              <a:rPr lang="en-GB" b="1" dirty="0" smtClean="0">
                <a:solidFill>
                  <a:srgbClr val="C00000"/>
                </a:solidFill>
              </a:rPr>
              <a:t>Pass on of fees/costs</a:t>
            </a:r>
            <a:endParaRPr lang="en-US" b="1" dirty="0">
              <a:solidFill>
                <a:srgbClr val="C00000"/>
              </a:solidFill>
            </a:endParaRPr>
          </a:p>
        </p:txBody>
      </p:sp>
      <p:sp>
        <p:nvSpPr>
          <p:cNvPr id="61" name="TextBox 60"/>
          <p:cNvSpPr txBox="1"/>
          <p:nvPr/>
        </p:nvSpPr>
        <p:spPr>
          <a:xfrm>
            <a:off x="2286000" y="2075872"/>
            <a:ext cx="990600" cy="430887"/>
          </a:xfrm>
          <a:prstGeom prst="rect">
            <a:avLst/>
          </a:prstGeom>
          <a:noFill/>
        </p:spPr>
        <p:txBody>
          <a:bodyPr wrap="square" rtlCol="0">
            <a:spAutoFit/>
          </a:bodyPr>
          <a:lstStyle/>
          <a:p>
            <a:r>
              <a:rPr lang="en-GB" b="1" dirty="0" smtClean="0">
                <a:solidFill>
                  <a:srgbClr val="C00000"/>
                </a:solidFill>
              </a:rPr>
              <a:t>Pass on of fees/costs</a:t>
            </a:r>
            <a:endParaRPr lang="en-US" b="1" dirty="0">
              <a:solidFill>
                <a:srgbClr val="C00000"/>
              </a:solidFill>
            </a:endParaRPr>
          </a:p>
        </p:txBody>
      </p:sp>
      <p:sp>
        <p:nvSpPr>
          <p:cNvPr id="62" name="6-Point Star 61"/>
          <p:cNvSpPr/>
          <p:nvPr/>
        </p:nvSpPr>
        <p:spPr bwMode="auto">
          <a:xfrm>
            <a:off x="8763000" y="152400"/>
            <a:ext cx="838200" cy="914400"/>
          </a:xfrm>
          <a:prstGeom prst="star6">
            <a:avLst/>
          </a:prstGeom>
          <a:solidFill>
            <a:srgbClr val="FF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rPr>
              <a:t>PREFERRED</a:t>
            </a:r>
          </a:p>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all" normalizeH="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rPr>
              <a:t> MODEL</a:t>
            </a:r>
            <a:endParaRPr kumimoji="0" lang="en-US" sz="1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57238" y="76200"/>
            <a:ext cx="8226425" cy="612775"/>
          </a:xfrm>
        </p:spPr>
        <p:txBody>
          <a:bodyPr/>
          <a:lstStyle/>
          <a:p>
            <a:r>
              <a:rPr lang="en-US" dirty="0" smtClean="0">
                <a:latin typeface="Arial Black" pitchFamily="34" charset="0"/>
              </a:rPr>
              <a:t>Settlement chains with CCPs: CCP performs the buy-in</a:t>
            </a:r>
            <a:endParaRPr lang="en-US" dirty="0">
              <a:latin typeface="Arial Black" pitchFamily="34" charset="0"/>
            </a:endParaRPr>
          </a:p>
        </p:txBody>
      </p:sp>
      <p:sp>
        <p:nvSpPr>
          <p:cNvPr id="9" name="TextBox 8"/>
          <p:cNvSpPr txBox="1"/>
          <p:nvPr>
            <p:custDataLst>
              <p:tags r:id="rId2"/>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7</a:t>
            </a:r>
            <a:endParaRPr lang="en-US" sz="1000" b="1" dirty="0">
              <a:solidFill>
                <a:srgbClr val="6D6E71"/>
              </a:solidFill>
              <a:latin typeface="Arial"/>
            </a:endParaRPr>
          </a:p>
        </p:txBody>
      </p:sp>
      <p:sp>
        <p:nvSpPr>
          <p:cNvPr id="68" name="Text Box 42"/>
          <p:cNvSpPr txBox="1">
            <a:spLocks noChangeArrowheads="1"/>
          </p:cNvSpPr>
          <p:nvPr/>
        </p:nvSpPr>
        <p:spPr bwMode="auto">
          <a:xfrm>
            <a:off x="576934" y="4278710"/>
            <a:ext cx="64" cy="184666"/>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endParaRPr lang="en-GB" sz="1200" b="1" i="1" dirty="0">
              <a:latin typeface="Arial" charset="0"/>
              <a:ea typeface="ＭＳ Ｐゴシック" charset="0"/>
            </a:endParaRPr>
          </a:p>
        </p:txBody>
      </p:sp>
      <p:sp>
        <p:nvSpPr>
          <p:cNvPr id="67" name="TextBox 66"/>
          <p:cNvSpPr txBox="1"/>
          <p:nvPr/>
        </p:nvSpPr>
        <p:spPr>
          <a:xfrm>
            <a:off x="5486400" y="685800"/>
            <a:ext cx="685800" cy="43088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solidFill>
                  <a:schemeClr val="accent6"/>
                </a:solidFill>
              </a:rPr>
              <a:t>buy-in</a:t>
            </a:r>
          </a:p>
          <a:p>
            <a:r>
              <a:rPr lang="en-GB" b="1" dirty="0" smtClean="0">
                <a:solidFill>
                  <a:schemeClr val="accent6"/>
                </a:solidFill>
              </a:rPr>
              <a:t>agent</a:t>
            </a:r>
            <a:endParaRPr lang="en-US" b="1" dirty="0">
              <a:solidFill>
                <a:schemeClr val="accent6"/>
              </a:solidFill>
            </a:endParaRPr>
          </a:p>
        </p:txBody>
      </p:sp>
      <p:sp>
        <p:nvSpPr>
          <p:cNvPr id="71" name="Rectangle 3"/>
          <p:cNvSpPr txBox="1">
            <a:spLocks noChangeArrowheads="1"/>
          </p:cNvSpPr>
          <p:nvPr>
            <p:custDataLst>
              <p:tags r:id="rId3"/>
            </p:custDataLst>
          </p:nvPr>
        </p:nvSpPr>
        <p:spPr bwMode="gray">
          <a:xfrm>
            <a:off x="914400" y="3352800"/>
            <a:ext cx="8534400" cy="3733800"/>
          </a:xfrm>
          <a:prstGeom prst="rect">
            <a:avLst/>
          </a:prstGeom>
          <a:noFill/>
          <a:ln w="9525">
            <a:noFill/>
            <a:miter lim="800000"/>
            <a:headEnd/>
            <a:tailEnd/>
          </a:ln>
          <a:effectLst/>
        </p:spPr>
        <p:txBody>
          <a:bodyPr vert="horz" wrap="square" lIns="91429" tIns="36572" rIns="36572" bIns="36572" numCol="1" anchor="t" anchorCtr="0" compatLnSpc="1">
            <a:prstTxWarp prst="textNoShape">
              <a:avLst/>
            </a:prstTxWarp>
            <a:noAutofit/>
          </a:bodyPr>
          <a:lstStyle/>
          <a:p>
            <a:pPr marL="207963" marR="0" lvl="1" indent="-206375" algn="l" defTabSz="1019175" rtl="0" eaLnBrk="1" fontAlgn="base" latinLnBrk="0" hangingPunct="1">
              <a:lnSpc>
                <a:spcPct val="110000"/>
              </a:lnSpc>
              <a:spcBef>
                <a:spcPct val="70000"/>
              </a:spcBef>
              <a:spcAft>
                <a:spcPct val="0"/>
              </a:spcAft>
              <a:buClr>
                <a:srgbClr val="7397BC"/>
              </a:buClr>
              <a:buSzPct val="92000"/>
              <a:buFont typeface="Wingdings" pitchFamily="2" charset="2"/>
              <a:buNone/>
              <a:tabLst/>
              <a:defRPr/>
            </a:pPr>
            <a:r>
              <a:rPr kumimoji="0" lang="en-GB" sz="1100" b="1" i="0" u="sng" strike="noStrike" kern="0" cap="none" spc="0" normalizeH="0" baseline="0" noProof="0" dirty="0" smtClean="0">
                <a:ln>
                  <a:noFill/>
                </a:ln>
                <a:solidFill>
                  <a:srgbClr val="000000"/>
                </a:solidFill>
                <a:effectLst/>
                <a:uLnTx/>
                <a:uFillTx/>
                <a:latin typeface="Arial"/>
                <a:ea typeface="LF_Kai"/>
              </a:rPr>
              <a:t>How it could work</a:t>
            </a:r>
          </a:p>
          <a:p>
            <a:pPr marL="436563" lvl="1" indent="-228600" algn="l" defTabSz="1019175" eaLnBrk="1" hangingPunct="1">
              <a:lnSpc>
                <a:spcPct val="110000"/>
              </a:lnSpc>
              <a:spcBef>
                <a:spcPts val="300"/>
              </a:spcBef>
              <a:buClr>
                <a:srgbClr val="7397BC"/>
              </a:buClr>
              <a:buSzPct val="92000"/>
              <a:buFont typeface="Wingdings" pitchFamily="2" charset="2"/>
              <a:buChar char="n"/>
            </a:pPr>
            <a:r>
              <a:rPr lang="en-US" dirty="0" smtClean="0"/>
              <a:t>The CCP shall be the entity that executes the buy-in procedures (no </a:t>
            </a:r>
            <a:r>
              <a:rPr lang="en-US" i="1" dirty="0" smtClean="0"/>
              <a:t>‘pass on’ possible for the CCP</a:t>
            </a:r>
            <a:r>
              <a:rPr lang="en-US" dirty="0" smtClean="0"/>
              <a:t>)  against B</a:t>
            </a:r>
          </a:p>
          <a:p>
            <a:pPr marL="436563" lvl="1" indent="-228600" algn="l" defTabSz="1019175" eaLnBrk="1" hangingPunct="1">
              <a:lnSpc>
                <a:spcPct val="110000"/>
              </a:lnSpc>
              <a:spcBef>
                <a:spcPts val="300"/>
              </a:spcBef>
              <a:buClr>
                <a:srgbClr val="7397BC"/>
              </a:buClr>
              <a:buSzPct val="92000"/>
              <a:buFont typeface="Wingdings" pitchFamily="2" charset="2"/>
              <a:buChar char="n"/>
            </a:pPr>
            <a:r>
              <a:rPr lang="en-US" dirty="0" smtClean="0"/>
              <a:t>The CCP will execute the buy-in and deliver the securities downstream to D (who then delivers to E) </a:t>
            </a:r>
            <a:endParaRPr lang="en-US" dirty="0" smtClean="0">
              <a:solidFill>
                <a:srgbClr val="FF0000"/>
              </a:solidFill>
            </a:endParaRPr>
          </a:p>
          <a:p>
            <a:pPr marL="436563" lvl="1" indent="-228600" algn="l" defTabSz="1019175" eaLnBrk="1" hangingPunct="1">
              <a:lnSpc>
                <a:spcPct val="110000"/>
              </a:lnSpc>
              <a:spcBef>
                <a:spcPts val="300"/>
              </a:spcBef>
              <a:buClr>
                <a:srgbClr val="7397BC"/>
              </a:buClr>
              <a:buSzPct val="92000"/>
              <a:buFont typeface="Wingdings" pitchFamily="2" charset="2"/>
              <a:buChar char="n"/>
            </a:pPr>
            <a:r>
              <a:rPr lang="en-GB" dirty="0" smtClean="0"/>
              <a:t>D (who cannot buy in the CCP), should have the right to revert to E to either extend the period before buy-in or suspend the buy-in until the CCP has performed the buy-in and delivered the securities to D, who then delivers to E</a:t>
            </a:r>
          </a:p>
          <a:p>
            <a:pPr marL="436563" lvl="1" indent="-228600" algn="l" defTabSz="1019175" eaLnBrk="1" hangingPunct="1">
              <a:lnSpc>
                <a:spcPct val="110000"/>
              </a:lnSpc>
              <a:spcBef>
                <a:spcPts val="300"/>
              </a:spcBef>
              <a:buClr>
                <a:srgbClr val="7397BC"/>
              </a:buClr>
              <a:buSzPct val="92000"/>
              <a:buFont typeface="Wingdings" pitchFamily="2" charset="2"/>
              <a:buChar char="n"/>
            </a:pPr>
            <a:r>
              <a:rPr lang="en-GB" dirty="0" smtClean="0"/>
              <a:t>B will be charged the costs and fees by the CCP, which he can then be charged back to A </a:t>
            </a:r>
            <a:endParaRPr lang="en-US" dirty="0" smtClean="0"/>
          </a:p>
          <a:p>
            <a:pPr marL="228600" marR="0" lvl="0" indent="-228600" algn="l" defTabSz="1019175" rtl="0" eaLnBrk="1" fontAlgn="base" latinLnBrk="0" hangingPunct="1">
              <a:lnSpc>
                <a:spcPct val="110000"/>
              </a:lnSpc>
              <a:spcBef>
                <a:spcPts val="0"/>
              </a:spcBef>
              <a:spcAft>
                <a:spcPct val="0"/>
              </a:spcAft>
              <a:buClr>
                <a:srgbClr val="C0C0C0"/>
              </a:buClr>
              <a:buSzPct val="92000"/>
              <a:buFont typeface="Wingdings" pitchFamily="2" charset="2"/>
              <a:buNone/>
              <a:tabLst/>
              <a:defRPr/>
            </a:pPr>
            <a:r>
              <a:rPr kumimoji="0" lang="en-GB" sz="1100" b="1" i="0" u="sng" strike="noStrike" kern="0" cap="none" spc="0" normalizeH="0" baseline="0" noProof="0" dirty="0" smtClean="0">
                <a:ln>
                  <a:noFill/>
                </a:ln>
                <a:solidFill>
                  <a:srgbClr val="000000"/>
                </a:solidFill>
                <a:effectLst/>
                <a:uLnTx/>
                <a:uFillTx/>
                <a:latin typeface="+mn-lt"/>
                <a:ea typeface="+mn-ea"/>
                <a:cs typeface="+mn-cs"/>
              </a:rPr>
              <a:t>Pros</a:t>
            </a: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r>
              <a:rPr kumimoji="0" lang="en-GB" sz="1100" b="0" i="0" u="none" strike="noStrike" kern="0" cap="none" spc="0" normalizeH="0" baseline="0" noProof="0" dirty="0" smtClean="0">
                <a:ln>
                  <a:noFill/>
                </a:ln>
                <a:solidFill>
                  <a:srgbClr val="000000"/>
                </a:solidFill>
                <a:effectLst/>
                <a:uLnTx/>
                <a:uFillTx/>
                <a:latin typeface="+mn-lt"/>
                <a:ea typeface="+mn-ea"/>
              </a:rPr>
              <a:t>Avoids issues around multiple buy-ins</a:t>
            </a: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r>
              <a:rPr kumimoji="0" lang="en-GB" sz="1100" b="0" i="0" u="none" strike="noStrike" kern="0" cap="none" spc="0" normalizeH="0" baseline="0" noProof="0" dirty="0" smtClean="0">
                <a:ln>
                  <a:noFill/>
                </a:ln>
                <a:solidFill>
                  <a:srgbClr val="000000"/>
                </a:solidFill>
                <a:effectLst/>
                <a:uLnTx/>
                <a:uFillTx/>
                <a:latin typeface="+mn-lt"/>
                <a:ea typeface="+mn-ea"/>
              </a:rPr>
              <a:t>Avoid issues around identifying start of the chain/central utility</a:t>
            </a: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r>
              <a:rPr kumimoji="0" lang="en-GB" sz="1100" b="0" i="0" u="none" strike="noStrike" kern="0" cap="none" spc="0" normalizeH="0" baseline="0" noProof="0" dirty="0" smtClean="0">
                <a:ln>
                  <a:noFill/>
                </a:ln>
                <a:solidFill>
                  <a:srgbClr val="000000"/>
                </a:solidFill>
                <a:effectLst/>
                <a:uLnTx/>
                <a:uFillTx/>
                <a:latin typeface="+mn-lt"/>
                <a:ea typeface="+mn-ea"/>
              </a:rPr>
              <a:t>Works for shapes/partials etc, though receiver needs to accept partial delivery</a:t>
            </a:r>
          </a:p>
          <a:p>
            <a:pPr marL="228600" marR="0" lvl="0" indent="-228600" algn="l" defTabSz="1019175" rtl="0" eaLnBrk="1" fontAlgn="base" latinLnBrk="0" hangingPunct="1">
              <a:lnSpc>
                <a:spcPct val="110000"/>
              </a:lnSpc>
              <a:spcBef>
                <a:spcPts val="300"/>
              </a:spcBef>
              <a:spcAft>
                <a:spcPct val="0"/>
              </a:spcAft>
              <a:buClr>
                <a:srgbClr val="C0C0C0"/>
              </a:buClr>
              <a:buSzPct val="92000"/>
              <a:buFont typeface="Wingdings" pitchFamily="2" charset="2"/>
              <a:buNone/>
              <a:tabLst/>
              <a:defRPr/>
            </a:pPr>
            <a:r>
              <a:rPr kumimoji="0" lang="en-GB" sz="1100" b="1" i="0" u="sng" strike="noStrike" kern="0" cap="none" spc="0" normalizeH="0" baseline="0" noProof="0" dirty="0" smtClean="0">
                <a:ln>
                  <a:noFill/>
                </a:ln>
                <a:solidFill>
                  <a:srgbClr val="000000"/>
                </a:solidFill>
                <a:effectLst/>
                <a:uLnTx/>
                <a:uFillTx/>
                <a:latin typeface="+mn-lt"/>
                <a:ea typeface="+mn-ea"/>
                <a:cs typeface="+mn-cs"/>
              </a:rPr>
              <a:t>Further consideration</a:t>
            </a:r>
            <a:r>
              <a:rPr kumimoji="0" lang="en-GB" sz="1100" b="1" i="0" u="sng" strike="noStrike" kern="0" cap="none" spc="0" normalizeH="0" noProof="0" dirty="0" smtClean="0">
                <a:ln>
                  <a:noFill/>
                </a:ln>
                <a:solidFill>
                  <a:srgbClr val="000000"/>
                </a:solidFill>
                <a:effectLst/>
                <a:uLnTx/>
                <a:uFillTx/>
                <a:latin typeface="+mn-lt"/>
                <a:ea typeface="+mn-ea"/>
                <a:cs typeface="+mn-cs"/>
              </a:rPr>
              <a:t> required</a:t>
            </a:r>
            <a:endParaRPr kumimoji="0" lang="en-GB" sz="1100" b="1" i="0" u="sng" strike="noStrike" kern="0" cap="none" spc="0" normalizeH="0" baseline="0" noProof="0" dirty="0" smtClean="0">
              <a:ln>
                <a:noFill/>
              </a:ln>
              <a:solidFill>
                <a:srgbClr val="000000"/>
              </a:solidFill>
              <a:effectLst/>
              <a:uLnTx/>
              <a:uFillTx/>
              <a:latin typeface="+mn-lt"/>
              <a:ea typeface="+mn-ea"/>
              <a:cs typeface="+mn-cs"/>
            </a:endParaRPr>
          </a:p>
          <a:p>
            <a:pPr marL="436563" lvl="1" indent="-228600" algn="l" defTabSz="1019175" eaLnBrk="1" hangingPunct="1">
              <a:lnSpc>
                <a:spcPct val="110000"/>
              </a:lnSpc>
              <a:spcBef>
                <a:spcPts val="300"/>
              </a:spcBef>
              <a:buClr>
                <a:srgbClr val="7397BC"/>
              </a:buClr>
              <a:buSzPct val="92000"/>
              <a:buFont typeface="Wingdings" pitchFamily="2" charset="2"/>
              <a:buChar char="n"/>
              <a:defRPr/>
            </a:pPr>
            <a:r>
              <a:rPr lang="en-GB" dirty="0" smtClean="0"/>
              <a:t>Interoperating CCPs cannot initiate buy-in against one another</a:t>
            </a:r>
          </a:p>
          <a:p>
            <a:pPr marL="436563" lvl="1" indent="-228600" algn="l" defTabSz="1019175" eaLnBrk="1" hangingPunct="1">
              <a:lnSpc>
                <a:spcPct val="110000"/>
              </a:lnSpc>
              <a:spcBef>
                <a:spcPts val="300"/>
              </a:spcBef>
              <a:buClr>
                <a:srgbClr val="7397BC"/>
              </a:buClr>
              <a:buSzPct val="92000"/>
              <a:buFont typeface="Wingdings" pitchFamily="2" charset="2"/>
              <a:buChar char="n"/>
              <a:defRPr/>
            </a:pPr>
            <a:r>
              <a:rPr lang="en-GB" dirty="0" smtClean="0"/>
              <a:t>Additional work is required in case the chain of CCPs is broken by a bank.</a:t>
            </a:r>
            <a:endParaRPr lang="en-US" dirty="0" smtClean="0"/>
          </a:p>
          <a:p>
            <a:pPr marL="436563" lvl="1" indent="-228600" algn="l" defTabSz="1019175" eaLnBrk="1" hangingPunct="1">
              <a:lnSpc>
                <a:spcPct val="110000"/>
              </a:lnSpc>
              <a:spcBef>
                <a:spcPts val="300"/>
              </a:spcBef>
              <a:buClr>
                <a:srgbClr val="7397BC"/>
              </a:buClr>
              <a:buSzPct val="92000"/>
              <a:buFont typeface="Wingdings" pitchFamily="2" charset="2"/>
              <a:buChar char="n"/>
              <a:defRPr/>
            </a:pPr>
            <a:r>
              <a:rPr lang="en-GB" dirty="0" smtClean="0"/>
              <a:t>Clear definition of timing of notification/execution + need for automation of the notification/execution/pass on process</a:t>
            </a: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r>
              <a:rPr kumimoji="0" lang="en-GB" sz="1100" b="0" i="0" u="none" strike="noStrike" kern="0" cap="none" spc="0" normalizeH="0" baseline="0" noProof="0" dirty="0" smtClean="0">
                <a:ln>
                  <a:noFill/>
                </a:ln>
                <a:solidFill>
                  <a:srgbClr val="000000"/>
                </a:solidFill>
                <a:effectLst/>
                <a:uLnTx/>
                <a:uFillTx/>
                <a:latin typeface="+mn-lt"/>
                <a:ea typeface="+mn-ea"/>
              </a:rPr>
              <a:t>What evidence is required to allow D to revert to E to obtain an extension/suspend the buy-in, and be neutral re costs</a:t>
            </a:r>
            <a:endParaRPr lang="en-GB" kern="0" noProof="0" dirty="0" smtClean="0">
              <a:solidFill>
                <a:srgbClr val="000000"/>
              </a:solidFill>
              <a:latin typeface="+mn-lt"/>
            </a:endParaRPr>
          </a:p>
          <a:p>
            <a:pPr marL="436563" marR="0" lvl="1" indent="-228600" algn="l" defTabSz="1019175" rtl="0" eaLnBrk="1" fontAlgn="base" latinLnBrk="0" hangingPunct="1">
              <a:lnSpc>
                <a:spcPct val="110000"/>
              </a:lnSpc>
              <a:spcBef>
                <a:spcPts val="300"/>
              </a:spcBef>
              <a:spcAft>
                <a:spcPct val="0"/>
              </a:spcAft>
              <a:buClr>
                <a:srgbClr val="7397BC"/>
              </a:buClr>
              <a:buSzPct val="92000"/>
              <a:buFont typeface="Wingdings" pitchFamily="2" charset="2"/>
              <a:buChar char="n"/>
              <a:tabLst/>
              <a:defRPr/>
            </a:pPr>
            <a:r>
              <a:rPr lang="en-GB" dirty="0" smtClean="0"/>
              <a:t>What is the impact on related transactions with different settlement date/what with equal/opposite trades</a:t>
            </a:r>
          </a:p>
          <a:p>
            <a:pPr marL="436563" lvl="1" indent="-228600" algn="l" defTabSz="1019175" eaLnBrk="1" hangingPunct="1">
              <a:lnSpc>
                <a:spcPct val="110000"/>
              </a:lnSpc>
              <a:spcBef>
                <a:spcPts val="300"/>
              </a:spcBef>
              <a:buClr>
                <a:srgbClr val="7397BC"/>
              </a:buClr>
              <a:buSzPct val="92000"/>
              <a:buFont typeface="Wingdings" pitchFamily="2" charset="2"/>
              <a:buChar char="n"/>
              <a:defRPr/>
            </a:pPr>
            <a:r>
              <a:rPr lang="en-GB" dirty="0" smtClean="0"/>
              <a:t>What is the impact on economics of the trade, especially for repo’s and liquidity drying up ?</a:t>
            </a:r>
          </a:p>
          <a:p>
            <a:pPr marL="436563" marR="0" lvl="1" indent="-228600" algn="l" defTabSz="1019175" rtl="0" eaLnBrk="1" fontAlgn="base" latinLnBrk="0" hangingPunct="1">
              <a:lnSpc>
                <a:spcPct val="110000"/>
              </a:lnSpc>
              <a:spcBef>
                <a:spcPts val="300"/>
              </a:spcBef>
              <a:spcAft>
                <a:spcPct val="0"/>
              </a:spcAft>
              <a:buClr>
                <a:srgbClr val="7397BC"/>
              </a:buClr>
              <a:buSzPct val="92000"/>
              <a:tabLst/>
              <a:defRPr/>
            </a:pPr>
            <a:r>
              <a:rPr lang="en-GB" b="1" dirty="0" smtClean="0">
                <a:solidFill>
                  <a:srgbClr val="0070C0"/>
                </a:solidFill>
                <a:latin typeface="+mn-lt"/>
              </a:rPr>
              <a:t>Conclusion: Potential option for CCP+OTC  activity, but requires further analysis/automation</a:t>
            </a:r>
          </a:p>
        </p:txBody>
      </p:sp>
      <p:grpSp>
        <p:nvGrpSpPr>
          <p:cNvPr id="49" name="Group 48"/>
          <p:cNvGrpSpPr/>
          <p:nvPr/>
        </p:nvGrpSpPr>
        <p:grpSpPr>
          <a:xfrm>
            <a:off x="152400" y="762000"/>
            <a:ext cx="8656399" cy="2514600"/>
            <a:chOff x="106601" y="685800"/>
            <a:chExt cx="9646999" cy="2825354"/>
          </a:xfrm>
        </p:grpSpPr>
        <p:sp>
          <p:nvSpPr>
            <p:cNvPr id="40" name="Rectangle 5"/>
            <p:cNvSpPr>
              <a:spLocks noChangeArrowheads="1"/>
            </p:cNvSpPr>
            <p:nvPr/>
          </p:nvSpPr>
          <p:spPr bwMode="auto">
            <a:xfrm>
              <a:off x="3192462"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B</a:t>
              </a:r>
              <a:endParaRPr lang="en-GB" sz="1100" b="1" dirty="0">
                <a:solidFill>
                  <a:schemeClr val="bg1"/>
                </a:solidFill>
                <a:latin typeface="Arial" charset="0"/>
                <a:ea typeface="ＭＳ Ｐゴシック" charset="0"/>
              </a:endParaRPr>
            </a:p>
          </p:txBody>
        </p:sp>
        <p:sp>
          <p:nvSpPr>
            <p:cNvPr id="41" name="Rectangle 6"/>
            <p:cNvSpPr>
              <a:spLocks noChangeArrowheads="1"/>
            </p:cNvSpPr>
            <p:nvPr/>
          </p:nvSpPr>
          <p:spPr bwMode="auto">
            <a:xfrm>
              <a:off x="8791575"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E</a:t>
              </a:r>
            </a:p>
            <a:p>
              <a:pPr algn="ctr">
                <a:defRPr/>
              </a:pPr>
              <a:r>
                <a:rPr lang="en-GB" sz="1100" b="1" dirty="0" smtClean="0">
                  <a:solidFill>
                    <a:schemeClr val="bg1"/>
                  </a:solidFill>
                  <a:latin typeface="Arial" charset="0"/>
                  <a:ea typeface="ＭＳ Ｐゴシック" charset="0"/>
                </a:rPr>
                <a:t>Final </a:t>
              </a:r>
              <a:r>
                <a:rPr lang="en-GB" sz="1100" b="1" dirty="0">
                  <a:solidFill>
                    <a:schemeClr val="bg1"/>
                  </a:solidFill>
                  <a:latin typeface="Arial" charset="0"/>
                  <a:ea typeface="ＭＳ Ｐゴシック" charset="0"/>
                </a:rPr>
                <a:t>Buyer</a:t>
              </a:r>
            </a:p>
          </p:txBody>
        </p:sp>
        <p:sp>
          <p:nvSpPr>
            <p:cNvPr id="42" name="Line 7"/>
            <p:cNvSpPr>
              <a:spLocks noChangeShapeType="1"/>
            </p:cNvSpPr>
            <p:nvPr/>
          </p:nvSpPr>
          <p:spPr bwMode="auto">
            <a:xfrm>
              <a:off x="2230437" y="1601788"/>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43" name="Rectangle 27"/>
            <p:cNvSpPr>
              <a:spLocks noChangeArrowheads="1"/>
            </p:cNvSpPr>
            <p:nvPr/>
          </p:nvSpPr>
          <p:spPr bwMode="auto">
            <a:xfrm>
              <a:off x="6875462"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b="1" dirty="0">
                  <a:solidFill>
                    <a:schemeClr val="bg1"/>
                  </a:solidFill>
                  <a:ea typeface="ＭＳ Ｐゴシック" charset="0"/>
                </a:rPr>
                <a:t>D</a:t>
              </a:r>
              <a:endParaRPr lang="en-GB" sz="1100" b="1" dirty="0">
                <a:solidFill>
                  <a:schemeClr val="bg1"/>
                </a:solidFill>
                <a:latin typeface="Arial" charset="0"/>
                <a:ea typeface="ＭＳ Ｐゴシック" charset="0"/>
              </a:endParaRPr>
            </a:p>
          </p:txBody>
        </p:sp>
        <p:sp>
          <p:nvSpPr>
            <p:cNvPr id="47" name="Rectangle 27"/>
            <p:cNvSpPr>
              <a:spLocks noChangeArrowheads="1"/>
            </p:cNvSpPr>
            <p:nvPr/>
          </p:nvSpPr>
          <p:spPr bwMode="auto">
            <a:xfrm>
              <a:off x="5054600" y="1457325"/>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rgbClr val="FF0000"/>
                  </a:solidFill>
                  <a:latin typeface="Arial" charset="0"/>
                  <a:ea typeface="ＭＳ Ｐゴシック" charset="0"/>
                </a:rPr>
                <a:t>CCP</a:t>
              </a:r>
              <a:endParaRPr lang="en-GB" sz="1100" b="1" dirty="0">
                <a:solidFill>
                  <a:srgbClr val="FF0000"/>
                </a:solidFill>
                <a:latin typeface="Arial" charset="0"/>
                <a:ea typeface="ＭＳ Ｐゴシック" charset="0"/>
              </a:endParaRPr>
            </a:p>
          </p:txBody>
        </p:sp>
        <p:sp>
          <p:nvSpPr>
            <p:cNvPr id="48" name="Rectangle 4"/>
            <p:cNvSpPr>
              <a:spLocks noChangeArrowheads="1"/>
            </p:cNvSpPr>
            <p:nvPr/>
          </p:nvSpPr>
          <p:spPr bwMode="auto">
            <a:xfrm>
              <a:off x="1271587" y="1460500"/>
              <a:ext cx="962025" cy="381000"/>
            </a:xfrm>
            <a:prstGeom prst="rect">
              <a:avLst/>
            </a:prstGeom>
            <a:solidFill>
              <a:srgbClr val="969696"/>
            </a:solid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r>
                <a:rPr lang="en-GB" sz="1100" b="1" dirty="0" smtClean="0">
                  <a:solidFill>
                    <a:schemeClr val="bg1"/>
                  </a:solidFill>
                  <a:latin typeface="Arial" charset="0"/>
                  <a:ea typeface="ＭＳ Ｐゴシック" charset="0"/>
                </a:rPr>
                <a:t>A </a:t>
              </a:r>
            </a:p>
            <a:p>
              <a:pPr algn="ctr">
                <a:defRPr/>
              </a:pPr>
              <a:r>
                <a:rPr lang="en-GB" sz="1100" b="1" dirty="0" smtClean="0">
                  <a:solidFill>
                    <a:schemeClr val="bg1"/>
                  </a:solidFill>
                  <a:latin typeface="Arial" charset="0"/>
                  <a:ea typeface="ＭＳ Ｐゴシック" charset="0"/>
                </a:rPr>
                <a:t>(Initial Seller)</a:t>
              </a:r>
              <a:endParaRPr lang="en-GB" sz="1100" b="1" dirty="0">
                <a:solidFill>
                  <a:schemeClr val="bg1"/>
                </a:solidFill>
                <a:latin typeface="Arial" charset="0"/>
                <a:ea typeface="ＭＳ Ｐゴシック" charset="0"/>
              </a:endParaRPr>
            </a:p>
          </p:txBody>
        </p:sp>
        <p:sp>
          <p:nvSpPr>
            <p:cNvPr id="59" name="Text Box 23"/>
            <p:cNvSpPr txBox="1">
              <a:spLocks noChangeArrowheads="1"/>
            </p:cNvSpPr>
            <p:nvPr/>
          </p:nvSpPr>
          <p:spPr bwMode="auto">
            <a:xfrm>
              <a:off x="6155900" y="144621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60" name="Text Box 23"/>
            <p:cNvSpPr txBox="1">
              <a:spLocks noChangeArrowheads="1"/>
            </p:cNvSpPr>
            <p:nvPr/>
          </p:nvSpPr>
          <p:spPr bwMode="auto">
            <a:xfrm>
              <a:off x="8025975" y="1446213"/>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73" name="Text Box 23"/>
            <p:cNvSpPr txBox="1">
              <a:spLocks noChangeArrowheads="1"/>
            </p:cNvSpPr>
            <p:nvPr/>
          </p:nvSpPr>
          <p:spPr bwMode="auto">
            <a:xfrm>
              <a:off x="106601" y="2585591"/>
              <a:ext cx="960199" cy="538609"/>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spcBef>
                  <a:spcPts val="300"/>
                </a:spcBef>
                <a:defRPr/>
              </a:pPr>
              <a:r>
                <a:rPr lang="en-GB" sz="1000" b="1" dirty="0" smtClean="0">
                  <a:latin typeface="Arial" charset="0"/>
                  <a:ea typeface="ＭＳ Ｐゴシック" charset="0"/>
                </a:rPr>
                <a:t>Traded position</a:t>
              </a:r>
            </a:p>
            <a:p>
              <a:pPr algn="ctr">
                <a:spcBef>
                  <a:spcPts val="300"/>
                </a:spcBef>
                <a:defRPr/>
              </a:pPr>
              <a:r>
                <a:rPr lang="en-GB" sz="1000" b="1" dirty="0" smtClean="0">
                  <a:ea typeface="ＭＳ Ｐゴシック" charset="0"/>
                </a:rPr>
                <a:t>Actual position</a:t>
              </a:r>
            </a:p>
            <a:p>
              <a:pPr algn="ctr">
                <a:spcBef>
                  <a:spcPts val="300"/>
                </a:spcBef>
                <a:defRPr/>
              </a:pPr>
              <a:r>
                <a:rPr lang="en-GB" sz="1000" b="1" dirty="0" smtClean="0">
                  <a:ea typeface="ＭＳ Ｐゴシック" charset="0"/>
                </a:rPr>
                <a:t>Delta</a:t>
              </a:r>
              <a:endParaRPr lang="en-GB" sz="1000" b="1" dirty="0">
                <a:latin typeface="Arial" charset="0"/>
                <a:ea typeface="ＭＳ Ｐゴシック" charset="0"/>
              </a:endParaRPr>
            </a:p>
          </p:txBody>
        </p:sp>
        <p:sp>
          <p:nvSpPr>
            <p:cNvPr id="75" name="Rectangle 5"/>
            <p:cNvSpPr>
              <a:spLocks noChangeArrowheads="1"/>
            </p:cNvSpPr>
            <p:nvPr/>
          </p:nvSpPr>
          <p:spPr bwMode="auto">
            <a:xfrm>
              <a:off x="12954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-1000</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-1000</a:t>
              </a:r>
              <a:endParaRPr lang="en-GB" sz="1000" dirty="0">
                <a:solidFill>
                  <a:schemeClr val="accent6"/>
                </a:solidFill>
                <a:latin typeface="Arial" charset="0"/>
                <a:ea typeface="ＭＳ Ｐゴシック" charset="0"/>
              </a:endParaRPr>
            </a:p>
          </p:txBody>
        </p:sp>
        <p:sp>
          <p:nvSpPr>
            <p:cNvPr id="77" name="Rectangle 5"/>
            <p:cNvSpPr>
              <a:spLocks noChangeArrowheads="1"/>
            </p:cNvSpPr>
            <p:nvPr/>
          </p:nvSpPr>
          <p:spPr bwMode="auto">
            <a:xfrm>
              <a:off x="32289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78" name="Text Box 23"/>
            <p:cNvSpPr txBox="1">
              <a:spLocks noChangeArrowheads="1"/>
            </p:cNvSpPr>
            <p:nvPr/>
          </p:nvSpPr>
          <p:spPr bwMode="auto">
            <a:xfrm>
              <a:off x="4267200" y="14478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102" name="Rectangle 5"/>
            <p:cNvSpPr>
              <a:spLocks noChangeArrowheads="1"/>
            </p:cNvSpPr>
            <p:nvPr/>
          </p:nvSpPr>
          <p:spPr bwMode="auto">
            <a:xfrm>
              <a:off x="87153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solidFill>
                  <a:latin typeface="Arial" charset="0"/>
                  <a:ea typeface="ＭＳ Ｐゴシック" charset="0"/>
                </a:rPr>
                <a:t>    TP = +1000</a:t>
              </a:r>
            </a:p>
            <a:p>
              <a:pPr>
                <a:defRPr/>
              </a:pPr>
              <a:r>
                <a:rPr lang="en-GB" sz="1000" dirty="0" smtClean="0">
                  <a:solidFill>
                    <a:schemeClr val="accent6"/>
                  </a:solidFill>
                  <a:latin typeface="Arial" charset="0"/>
                  <a:ea typeface="ＭＳ Ｐゴシック" charset="0"/>
                </a:rPr>
                <a:t>    AP= +1000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105" name="Text Box 23"/>
            <p:cNvSpPr txBox="1">
              <a:spLocks noChangeArrowheads="1"/>
            </p:cNvSpPr>
            <p:nvPr/>
          </p:nvSpPr>
          <p:spPr bwMode="auto">
            <a:xfrm>
              <a:off x="1300327" y="3201889"/>
              <a:ext cx="875240"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Not OK </a:t>
              </a:r>
              <a:br>
                <a:rPr lang="en-GB" sz="1000" b="1" dirty="0" smtClean="0">
                  <a:latin typeface="Arial" charset="0"/>
                  <a:ea typeface="ＭＳ Ｐゴシック" charset="0"/>
                </a:rPr>
              </a:br>
              <a:r>
                <a:rPr lang="en-GB" sz="1000" b="1" dirty="0" smtClean="0">
                  <a:latin typeface="Arial" charset="0"/>
                  <a:ea typeface="ＭＳ Ｐゴシック" charset="0"/>
                </a:rPr>
                <a:t>(but expected)</a:t>
              </a:r>
              <a:endParaRPr lang="en-GB" sz="1000" b="1" dirty="0">
                <a:latin typeface="Arial" charset="0"/>
                <a:ea typeface="ＭＳ Ｐゴシック" charset="0"/>
              </a:endParaRPr>
            </a:p>
          </p:txBody>
        </p:sp>
        <p:sp>
          <p:nvSpPr>
            <p:cNvPr id="106" name="Text Box 23"/>
            <p:cNvSpPr txBox="1">
              <a:spLocks noChangeArrowheads="1"/>
            </p:cNvSpPr>
            <p:nvPr/>
          </p:nvSpPr>
          <p:spPr bwMode="auto">
            <a:xfrm>
              <a:off x="3275573" y="3200400"/>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7" name="Text Box 23"/>
            <p:cNvSpPr txBox="1">
              <a:spLocks noChangeArrowheads="1"/>
            </p:cNvSpPr>
            <p:nvPr/>
          </p:nvSpPr>
          <p:spPr bwMode="auto">
            <a:xfrm>
              <a:off x="5150171" y="3200400"/>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8" name="Text Box 23"/>
            <p:cNvSpPr txBox="1">
              <a:spLocks noChangeArrowheads="1"/>
            </p:cNvSpPr>
            <p:nvPr/>
          </p:nvSpPr>
          <p:spPr bwMode="auto">
            <a:xfrm>
              <a:off x="6978971" y="3200400"/>
              <a:ext cx="777456"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(no position)</a:t>
              </a:r>
              <a:endParaRPr lang="en-GB" sz="1000" b="1" dirty="0">
                <a:latin typeface="Arial" charset="0"/>
                <a:ea typeface="ＭＳ Ｐゴシック" charset="0"/>
              </a:endParaRPr>
            </a:p>
          </p:txBody>
        </p:sp>
        <p:sp>
          <p:nvSpPr>
            <p:cNvPr id="109" name="Text Box 23"/>
            <p:cNvSpPr txBox="1">
              <a:spLocks noChangeArrowheads="1"/>
            </p:cNvSpPr>
            <p:nvPr/>
          </p:nvSpPr>
          <p:spPr bwMode="auto">
            <a:xfrm>
              <a:off x="8879959" y="3203377"/>
              <a:ext cx="575479" cy="307777"/>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b="1" dirty="0" smtClean="0">
                  <a:latin typeface="Arial" charset="0"/>
                  <a:ea typeface="ＭＳ Ｐゴシック" charset="0"/>
                </a:rPr>
                <a:t>OK </a:t>
              </a:r>
              <a:br>
                <a:rPr lang="en-GB" sz="1000" b="1" dirty="0" smtClean="0">
                  <a:latin typeface="Arial" charset="0"/>
                  <a:ea typeface="ＭＳ Ｐゴシック" charset="0"/>
                </a:rPr>
              </a:br>
              <a:r>
                <a:rPr lang="en-GB" sz="1000" b="1" dirty="0" smtClean="0">
                  <a:latin typeface="Arial" charset="0"/>
                  <a:ea typeface="ＭＳ Ｐゴシック" charset="0"/>
                </a:rPr>
                <a:t>(covered)</a:t>
              </a:r>
              <a:endParaRPr lang="en-GB" sz="1000" b="1" dirty="0">
                <a:latin typeface="Arial" charset="0"/>
                <a:ea typeface="ＭＳ Ｐゴシック" charset="0"/>
              </a:endParaRPr>
            </a:p>
          </p:txBody>
        </p:sp>
        <p:sp>
          <p:nvSpPr>
            <p:cNvPr id="50" name="Text Box 23"/>
            <p:cNvSpPr txBox="1">
              <a:spLocks noChangeArrowheads="1"/>
            </p:cNvSpPr>
            <p:nvPr/>
          </p:nvSpPr>
          <p:spPr bwMode="auto">
            <a:xfrm>
              <a:off x="2391513" y="1447800"/>
              <a:ext cx="580287" cy="153888"/>
            </a:xfrm>
            <a:prstGeom prst="rect">
              <a:avLst/>
            </a:prstGeom>
            <a:noFill/>
            <a:ln>
              <a:noFill/>
            </a:ln>
            <a:effectLst/>
            <a:extLst>
              <a:ext uri="{909E8E84-426E-40dd-AFC4-6F175D3DCCD1}">
                <a14:hiddenFill xmlns:a14="http://schemas.microsoft.com/office/drawing/2010/main" xmlns="">
                  <a:solidFill>
                    <a:srgbClr val="E60028"/>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algn="ctr">
                <a:defRPr/>
              </a:pPr>
              <a:r>
                <a:rPr lang="en-GB" sz="1000" dirty="0">
                  <a:latin typeface="Arial" charset="0"/>
                  <a:ea typeface="ＭＳ Ｐゴシック" charset="0"/>
                </a:rPr>
                <a:t>1000 </a:t>
              </a:r>
              <a:r>
                <a:rPr lang="en-GB" sz="1000" dirty="0" smtClean="0">
                  <a:latin typeface="Arial" charset="0"/>
                  <a:ea typeface="ＭＳ Ｐゴシック" charset="0"/>
                </a:rPr>
                <a:t>secs</a:t>
              </a:r>
              <a:endParaRPr lang="en-GB" sz="1000" dirty="0">
                <a:latin typeface="Arial" charset="0"/>
                <a:ea typeface="ＭＳ Ｐゴシック" charset="0"/>
              </a:endParaRPr>
            </a:p>
          </p:txBody>
        </p:sp>
        <p:sp>
          <p:nvSpPr>
            <p:cNvPr id="51" name="Curved Right Arrow 50"/>
            <p:cNvSpPr/>
            <p:nvPr/>
          </p:nvSpPr>
          <p:spPr bwMode="auto">
            <a:xfrm>
              <a:off x="5715000" y="762000"/>
              <a:ext cx="288036" cy="6995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4" name="Line 29"/>
            <p:cNvSpPr>
              <a:spLocks noChangeShapeType="1"/>
            </p:cNvSpPr>
            <p:nvPr/>
          </p:nvSpPr>
          <p:spPr bwMode="auto">
            <a:xfrm>
              <a:off x="6018212" y="1676400"/>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55" name="Line 29"/>
            <p:cNvSpPr>
              <a:spLocks noChangeShapeType="1"/>
            </p:cNvSpPr>
            <p:nvPr/>
          </p:nvSpPr>
          <p:spPr bwMode="auto">
            <a:xfrm>
              <a:off x="7847012" y="1676400"/>
              <a:ext cx="915988" cy="0"/>
            </a:xfrm>
            <a:prstGeom prst="line">
              <a:avLst/>
            </a:prstGeom>
            <a:ln>
              <a:headEnd type="none" w="med" len="med"/>
              <a:tailEnd type="triangle" w="med" len="me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accent2"/>
            </a:lnRef>
            <a:fillRef idx="0">
              <a:schemeClr val="accent2"/>
            </a:fillRef>
            <a:effectRef idx="2">
              <a:schemeClr val="accent2"/>
            </a:effectRef>
            <a:fontRef idx="minor">
              <a:schemeClr val="tx1"/>
            </a:fontRef>
          </p:style>
          <p:txBody>
            <a:bodyPr wrap="none" lIns="0" tIns="0" rIns="0" bIns="0" anchor="ctr"/>
            <a:lstStyle/>
            <a:p>
              <a:pPr algn="ctr">
                <a:defRPr/>
              </a:pPr>
              <a:endParaRPr lang="en-GB" dirty="0">
                <a:latin typeface="Arial" charset="0"/>
                <a:ea typeface="ＭＳ Ｐゴシック" charset="0"/>
              </a:endParaRPr>
            </a:p>
          </p:txBody>
        </p:sp>
        <p:sp>
          <p:nvSpPr>
            <p:cNvPr id="58" name="Rectangle 5"/>
            <p:cNvSpPr>
              <a:spLocks noChangeArrowheads="1"/>
            </p:cNvSpPr>
            <p:nvPr/>
          </p:nvSpPr>
          <p:spPr bwMode="auto">
            <a:xfrm>
              <a:off x="5029200"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66" name="Rectangle 5"/>
            <p:cNvSpPr>
              <a:spLocks noChangeArrowheads="1"/>
            </p:cNvSpPr>
            <p:nvPr/>
          </p:nvSpPr>
          <p:spPr bwMode="auto">
            <a:xfrm>
              <a:off x="6886575" y="2514600"/>
              <a:ext cx="962025" cy="609600"/>
            </a:xfrm>
            <a:prstGeom prst="rect">
              <a:avLst/>
            </a:prstGeom>
            <a:ln>
              <a:headEnd/>
              <a:tailEnd/>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1">
              <a:schemeClr val="lt1"/>
            </a:fillRef>
            <a:effectRef idx="0">
              <a:schemeClr val="accent1"/>
            </a:effectRef>
            <a:fontRef idx="minor">
              <a:schemeClr val="dk1"/>
            </a:fontRef>
          </p:style>
          <p:txBody>
            <a:bodyPr wrap="none" lIns="0" tIns="0" rIns="0" bIns="0" anchor="ctr"/>
            <a:lstStyle/>
            <a:p>
              <a:pPr>
                <a:defRPr/>
              </a:pPr>
              <a:r>
                <a:rPr lang="en-GB" sz="1000" dirty="0" smtClean="0">
                  <a:solidFill>
                    <a:schemeClr val="accent6">
                      <a:lumMod val="75000"/>
                    </a:schemeClr>
                  </a:solidFill>
                  <a:latin typeface="Arial" charset="0"/>
                  <a:ea typeface="ＭＳ Ｐゴシック" charset="0"/>
                </a:rPr>
                <a:t>    </a:t>
              </a:r>
              <a:r>
                <a:rPr lang="en-GB" sz="1000" dirty="0" smtClean="0">
                  <a:solidFill>
                    <a:schemeClr val="accent6"/>
                  </a:solidFill>
                  <a:latin typeface="Arial" charset="0"/>
                  <a:ea typeface="ＭＳ Ｐゴシック" charset="0"/>
                </a:rPr>
                <a:t>TP = 0 </a:t>
              </a:r>
            </a:p>
            <a:p>
              <a:pPr>
                <a:defRPr/>
              </a:pPr>
              <a:r>
                <a:rPr lang="en-GB" sz="1000" dirty="0" smtClean="0">
                  <a:solidFill>
                    <a:schemeClr val="accent6"/>
                  </a:solidFill>
                  <a:latin typeface="Arial" charset="0"/>
                  <a:ea typeface="ＭＳ Ｐゴシック" charset="0"/>
                </a:rPr>
                <a:t>    AP=  0</a:t>
              </a:r>
            </a:p>
            <a:p>
              <a:pPr>
                <a:defRPr/>
              </a:pPr>
              <a:r>
                <a:rPr lang="en-GB" sz="1000" dirty="0" smtClean="0">
                  <a:solidFill>
                    <a:schemeClr val="accent6"/>
                  </a:solidFill>
                  <a:latin typeface="Arial" charset="0"/>
                  <a:ea typeface="ＭＳ Ｐゴシック" charset="0"/>
                </a:rPr>
                <a:t>    D =  0</a:t>
              </a:r>
              <a:endParaRPr lang="en-GB" sz="1000" dirty="0">
                <a:solidFill>
                  <a:schemeClr val="accent6"/>
                </a:solidFill>
                <a:latin typeface="Arial" charset="0"/>
                <a:ea typeface="ＭＳ Ｐゴシック" charset="0"/>
              </a:endParaRPr>
            </a:p>
          </p:txBody>
        </p:sp>
        <p:sp>
          <p:nvSpPr>
            <p:cNvPr id="45" name="TextBox 44"/>
            <p:cNvSpPr txBox="1"/>
            <p:nvPr/>
          </p:nvSpPr>
          <p:spPr>
            <a:xfrm>
              <a:off x="4287984" y="725056"/>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57" name="TextBox 56"/>
            <p:cNvSpPr txBox="1"/>
            <p:nvPr/>
          </p:nvSpPr>
          <p:spPr>
            <a:xfrm>
              <a:off x="8042568" y="751369"/>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sp>
          <p:nvSpPr>
            <p:cNvPr id="61" name="Curved Right Arrow 60"/>
            <p:cNvSpPr/>
            <p:nvPr/>
          </p:nvSpPr>
          <p:spPr bwMode="auto">
            <a:xfrm rot="5400000">
              <a:off x="2532218" y="73343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3" name="Curved Right Arrow 62"/>
            <p:cNvSpPr/>
            <p:nvPr/>
          </p:nvSpPr>
          <p:spPr bwMode="auto">
            <a:xfrm rot="5400000">
              <a:off x="4437218" y="73343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70" name="Curved Right Arrow 69"/>
            <p:cNvSpPr/>
            <p:nvPr/>
          </p:nvSpPr>
          <p:spPr bwMode="auto">
            <a:xfrm rot="5400000">
              <a:off x="8171018" y="733438"/>
              <a:ext cx="288036" cy="1066800"/>
            </a:xfrm>
            <a:prstGeom prst="curvedRightArrow">
              <a:avLst/>
            </a:prstGeom>
            <a:solidFill>
              <a:srgbClr val="FFC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2" name="Line 7"/>
            <p:cNvSpPr>
              <a:spLocks noChangeShapeType="1"/>
            </p:cNvSpPr>
            <p:nvPr/>
          </p:nvSpPr>
          <p:spPr bwMode="auto">
            <a:xfrm>
              <a:off x="4148137" y="1600200"/>
              <a:ext cx="957263" cy="0"/>
            </a:xfrm>
            <a:prstGeom prst="line">
              <a:avLst/>
            </a:prstGeom>
            <a:noFill/>
            <a:ln w="9525">
              <a:solidFill>
                <a:srgbClr val="000000"/>
              </a:solidFill>
              <a:prstDash val="dashDot"/>
              <a:round/>
              <a:headEnd type="none" w="med" len="med"/>
              <a:tailEnd type="triangl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ctr"/>
            <a:lstStyle/>
            <a:p>
              <a:pPr algn="ctr">
                <a:defRPr/>
              </a:pPr>
              <a:endParaRPr lang="en-GB" dirty="0">
                <a:latin typeface="Arial" charset="0"/>
                <a:ea typeface="ＭＳ Ｐゴシック" charset="0"/>
              </a:endParaRPr>
            </a:p>
          </p:txBody>
        </p:sp>
        <p:sp>
          <p:nvSpPr>
            <p:cNvPr id="53" name="Curved Right Arrow 52"/>
            <p:cNvSpPr/>
            <p:nvPr/>
          </p:nvSpPr>
          <p:spPr bwMode="auto">
            <a:xfrm rot="16200000" flipV="1">
              <a:off x="4427982" y="1553718"/>
              <a:ext cx="288036" cy="990600"/>
            </a:xfrm>
            <a:prstGeom prst="curvedRightArrow">
              <a:avLst/>
            </a:prstGeom>
            <a:solidFill>
              <a:srgbClr val="C0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56" name="Curved Right Arrow 55"/>
            <p:cNvSpPr/>
            <p:nvPr/>
          </p:nvSpPr>
          <p:spPr bwMode="auto">
            <a:xfrm rot="16200000" flipV="1">
              <a:off x="2561082" y="1544193"/>
              <a:ext cx="288036" cy="990600"/>
            </a:xfrm>
            <a:prstGeom prst="curvedRightArrow">
              <a:avLst/>
            </a:prstGeom>
            <a:solidFill>
              <a:srgbClr val="C0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62" name="TextBox 61"/>
            <p:cNvSpPr txBox="1"/>
            <p:nvPr/>
          </p:nvSpPr>
          <p:spPr>
            <a:xfrm>
              <a:off x="4191000" y="2133600"/>
              <a:ext cx="990600" cy="430887"/>
            </a:xfrm>
            <a:prstGeom prst="rect">
              <a:avLst/>
            </a:prstGeom>
            <a:noFill/>
          </p:spPr>
          <p:txBody>
            <a:bodyPr wrap="square" rtlCol="0">
              <a:spAutoFit/>
            </a:bodyPr>
            <a:lstStyle/>
            <a:p>
              <a:r>
                <a:rPr lang="en-GB" b="1" dirty="0" smtClean="0">
                  <a:solidFill>
                    <a:srgbClr val="C00000"/>
                  </a:solidFill>
                </a:rPr>
                <a:t>Pass on of fees/costs</a:t>
              </a:r>
              <a:endParaRPr lang="en-US" b="1" dirty="0">
                <a:solidFill>
                  <a:srgbClr val="C00000"/>
                </a:solidFill>
              </a:endParaRPr>
            </a:p>
          </p:txBody>
        </p:sp>
        <p:sp>
          <p:nvSpPr>
            <p:cNvPr id="64" name="TextBox 63"/>
            <p:cNvSpPr txBox="1"/>
            <p:nvPr/>
          </p:nvSpPr>
          <p:spPr>
            <a:xfrm>
              <a:off x="2286000" y="2133600"/>
              <a:ext cx="990600" cy="430887"/>
            </a:xfrm>
            <a:prstGeom prst="rect">
              <a:avLst/>
            </a:prstGeom>
            <a:noFill/>
          </p:spPr>
          <p:txBody>
            <a:bodyPr wrap="square" rtlCol="0">
              <a:spAutoFit/>
            </a:bodyPr>
            <a:lstStyle/>
            <a:p>
              <a:r>
                <a:rPr lang="en-GB" b="1" dirty="0" smtClean="0">
                  <a:solidFill>
                    <a:srgbClr val="C00000"/>
                  </a:solidFill>
                </a:rPr>
                <a:t>Pass on of fees/costs</a:t>
              </a:r>
              <a:endParaRPr lang="en-US" b="1" dirty="0">
                <a:solidFill>
                  <a:srgbClr val="C00000"/>
                </a:solidFill>
              </a:endParaRPr>
            </a:p>
          </p:txBody>
        </p:sp>
        <p:sp>
          <p:nvSpPr>
            <p:cNvPr id="74" name="Curved Right Arrow 73"/>
            <p:cNvSpPr/>
            <p:nvPr/>
          </p:nvSpPr>
          <p:spPr bwMode="auto">
            <a:xfrm rot="14139194">
              <a:off x="8245182" y="1897870"/>
              <a:ext cx="288036" cy="928116"/>
            </a:xfrm>
            <a:prstGeom prst="curvedRightArrow">
              <a:avLst/>
            </a:prstGeom>
            <a:solidFill>
              <a:schemeClr val="accent6"/>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charset="0"/>
              </a:endParaRPr>
            </a:p>
          </p:txBody>
        </p:sp>
        <p:sp>
          <p:nvSpPr>
            <p:cNvPr id="44" name="TextBox 43"/>
            <p:cNvSpPr txBox="1"/>
            <p:nvPr/>
          </p:nvSpPr>
          <p:spPr>
            <a:xfrm>
              <a:off x="2438400" y="685800"/>
              <a:ext cx="685800" cy="430887"/>
            </a:xfrm>
            <a:prstGeom prst="rect">
              <a:avLst/>
            </a:prstGeom>
            <a:noFill/>
          </p:spPr>
          <p:txBody>
            <a:bodyPr wrap="square" rtlCol="0">
              <a:spAutoFit/>
            </a:bodyPr>
            <a:lstStyle/>
            <a:p>
              <a:r>
                <a:rPr lang="en-US" b="1" dirty="0" smtClean="0">
                  <a:solidFill>
                    <a:srgbClr val="FFC000"/>
                  </a:solidFill>
                </a:rPr>
                <a:t>Buy-in notice</a:t>
              </a:r>
              <a:endParaRPr lang="en-US" b="1" dirty="0">
                <a:solidFill>
                  <a:srgbClr val="FFC000"/>
                </a:solidFill>
              </a:endParaRPr>
            </a:p>
          </p:txBody>
        </p:sp>
      </p:grpSp>
      <p:sp>
        <p:nvSpPr>
          <p:cNvPr id="46" name="6-Point Star 45"/>
          <p:cNvSpPr/>
          <p:nvPr/>
        </p:nvSpPr>
        <p:spPr bwMode="auto">
          <a:xfrm>
            <a:off x="8763000" y="152400"/>
            <a:ext cx="838200" cy="914400"/>
          </a:xfrm>
          <a:prstGeom prst="star6">
            <a:avLst/>
          </a:prstGeom>
          <a:solidFill>
            <a:srgbClr val="FF0000"/>
          </a:solidFill>
          <a:ln w="9525" cap="flat" cmpd="sng" algn="ctr">
            <a:solidFill>
              <a:srgbClr val="808080"/>
            </a:solidFill>
            <a:prstDash val="solid"/>
            <a:round/>
            <a:headEnd type="none" w="med" len="med"/>
            <a:tailEnd type="none" w="med" len="med"/>
          </a:ln>
          <a:effectLst/>
        </p:spPr>
        <p:txBody>
          <a:bodyPr vert="horz" wrap="non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all" normalizeH="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rPr>
              <a:t>PREFERRED</a:t>
            </a:r>
          </a:p>
          <a:p>
            <a:pPr marL="0" marR="0" indent="0" algn="ctr" defTabSz="914400" rtl="0" eaLnBrk="0" fontAlgn="base" latinLnBrk="0" hangingPunct="0">
              <a:lnSpc>
                <a:spcPct val="100000"/>
              </a:lnSpc>
              <a:spcBef>
                <a:spcPct val="50000"/>
              </a:spcBef>
              <a:spcAft>
                <a:spcPct val="0"/>
              </a:spcAft>
              <a:buClrTx/>
              <a:buSzTx/>
              <a:buFontTx/>
              <a:buNone/>
              <a:tabLst/>
            </a:pPr>
            <a:r>
              <a:rPr kumimoji="0" lang="en-US" sz="1100" b="1" i="0" u="none" strike="noStrike" cap="all" normalizeH="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rPr>
              <a:t> MODEL</a:t>
            </a:r>
            <a:endParaRPr kumimoji="0" lang="en-US" sz="1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marL="228600" indent="-228600"/>
            <a:r>
              <a:rPr lang="en-GB" dirty="0" smtClean="0">
                <a:latin typeface="Arial Black" pitchFamily="34" charset="0"/>
              </a:rPr>
              <a:t>Timing of buy-in process</a:t>
            </a:r>
          </a:p>
        </p:txBody>
      </p:sp>
      <p:graphicFrame>
        <p:nvGraphicFramePr>
          <p:cNvPr id="8" name="Content Placeholder 7"/>
          <p:cNvGraphicFramePr>
            <a:graphicFrameLocks noGrp="1"/>
          </p:cNvGraphicFramePr>
          <p:nvPr>
            <p:ph idx="1"/>
            <p:custDataLst>
              <p:tags r:id="rId2"/>
            </p:custDataLst>
          </p:nvPr>
        </p:nvGraphicFramePr>
        <p:xfrm>
          <a:off x="1214439" y="1524000"/>
          <a:ext cx="8005762" cy="4266175"/>
        </p:xfrm>
        <a:graphic>
          <a:graphicData uri="http://schemas.openxmlformats.org/drawingml/2006/table">
            <a:tbl>
              <a:tblPr>
                <a:tableStyleId>{5DA37D80-6434-44D0-A028-1B22A696006F}</a:tableStyleId>
              </a:tblPr>
              <a:tblGrid>
                <a:gridCol w="1874387"/>
                <a:gridCol w="2473774"/>
                <a:gridCol w="3657601"/>
              </a:tblGrid>
              <a:tr h="486133">
                <a:tc>
                  <a:txBody>
                    <a:bodyPr/>
                    <a:lstStyle/>
                    <a:p>
                      <a:pPr marL="0" lvl="0" indent="0" algn="ctr" defTabSz="914400" rtl="0" eaLnBrk="0" fontAlgn="b" latinLnBrk="0" hangingPunct="0">
                        <a:lnSpc>
                          <a:spcPct val="100000"/>
                        </a:lnSpc>
                        <a:spcBef>
                          <a:spcPts val="265"/>
                        </a:spcBef>
                        <a:spcAft>
                          <a:spcPts val="100"/>
                        </a:spcAft>
                        <a:buNone/>
                      </a:pPr>
                      <a:r>
                        <a:rPr lang="en-US" sz="1400" u="none" strike="noStrike" cap="none" baseline="0" dirty="0" smtClean="0"/>
                        <a:t>Event </a:t>
                      </a:r>
                      <a:endParaRPr lang="en-US" sz="1400" b="0" i="0" u="none" strike="noStrike" cap="none" baseline="0" dirty="0">
                        <a:solidFill>
                          <a:srgbClr val="000000"/>
                        </a:solidFill>
                        <a:latin typeface="Arial"/>
                      </a:endParaRPr>
                    </a:p>
                  </a:txBody>
                  <a:tcPr marL="45719" marR="91439" marT="18288" marB="9144" anchor="b">
                    <a:solidFill>
                      <a:schemeClr val="tx2">
                        <a:lumMod val="40000"/>
                        <a:lumOff val="60000"/>
                      </a:schemeClr>
                    </a:solidFill>
                  </a:tcPr>
                </a:tc>
                <a:tc>
                  <a:txBody>
                    <a:bodyPr/>
                    <a:lstStyle/>
                    <a:p>
                      <a:pPr marL="0" lvl="0" indent="0" algn="ctr" defTabSz="914400" rtl="0" eaLnBrk="0" fontAlgn="b" latinLnBrk="0" hangingPunct="0">
                        <a:lnSpc>
                          <a:spcPct val="100000"/>
                        </a:lnSpc>
                        <a:spcBef>
                          <a:spcPts val="265"/>
                        </a:spcBef>
                        <a:spcAft>
                          <a:spcPts val="100"/>
                        </a:spcAft>
                        <a:buNone/>
                      </a:pPr>
                      <a:r>
                        <a:rPr lang="en-US" sz="1400" u="none" strike="noStrike" cap="none" baseline="0" dirty="0" smtClean="0"/>
                        <a:t>Timing</a:t>
                      </a:r>
                      <a:endParaRPr lang="en-US" sz="1400" b="0" i="0" u="none" strike="noStrike" cap="none" baseline="0" dirty="0">
                        <a:solidFill>
                          <a:srgbClr val="000000"/>
                        </a:solidFill>
                        <a:latin typeface="Arial"/>
                      </a:endParaRPr>
                    </a:p>
                  </a:txBody>
                  <a:tcPr marL="45719" marR="91439" marT="18288" marB="9144" anchor="b">
                    <a:solidFill>
                      <a:schemeClr val="tx2">
                        <a:lumMod val="40000"/>
                        <a:lumOff val="60000"/>
                      </a:schemeClr>
                    </a:solidFill>
                  </a:tcPr>
                </a:tc>
                <a:tc>
                  <a:txBody>
                    <a:bodyPr/>
                    <a:lstStyle/>
                    <a:p>
                      <a:pPr marL="0" lvl="0" indent="0" algn="ctr" defTabSz="914400" rtl="0" eaLnBrk="0" fontAlgn="b" latinLnBrk="0" hangingPunct="0">
                        <a:lnSpc>
                          <a:spcPct val="100000"/>
                        </a:lnSpc>
                        <a:spcBef>
                          <a:spcPts val="265"/>
                        </a:spcBef>
                        <a:spcAft>
                          <a:spcPts val="100"/>
                        </a:spcAft>
                        <a:buNone/>
                      </a:pPr>
                      <a:r>
                        <a:rPr lang="en-GB" sz="1400" b="0" i="0" u="none" strike="noStrike" cap="none" baseline="0" dirty="0" smtClean="0">
                          <a:solidFill>
                            <a:schemeClr val="tx1"/>
                          </a:solidFill>
                          <a:latin typeface="+mn-lt"/>
                        </a:rPr>
                        <a:t>Comments</a:t>
                      </a:r>
                      <a:endParaRPr lang="en-US" sz="1400" b="0" i="0" u="none" strike="noStrike" cap="none" baseline="0" dirty="0">
                        <a:solidFill>
                          <a:srgbClr val="000000"/>
                        </a:solidFill>
                        <a:latin typeface="Arial"/>
                      </a:endParaRPr>
                    </a:p>
                  </a:txBody>
                  <a:tcPr marL="45719" marR="91439" marT="18288" marB="9144" anchor="b">
                    <a:solidFill>
                      <a:schemeClr val="tx2">
                        <a:lumMod val="40000"/>
                        <a:lumOff val="60000"/>
                      </a:schemeClr>
                    </a:solidFill>
                  </a:tcPr>
                </a:tc>
              </a:tr>
              <a:tr h="1418867">
                <a:tc>
                  <a:txBody>
                    <a:bodyPr/>
                    <a:lstStyle/>
                    <a:p>
                      <a:pPr marL="0" lvl="0" indent="0" algn="l" defTabSz="914400" rtl="0" eaLnBrk="0" fontAlgn="b" latinLnBrk="0" hangingPunct="0">
                        <a:lnSpc>
                          <a:spcPct val="100000"/>
                        </a:lnSpc>
                        <a:spcBef>
                          <a:spcPts val="265"/>
                        </a:spcBef>
                        <a:spcAft>
                          <a:spcPts val="0"/>
                        </a:spcAft>
                        <a:buNone/>
                      </a:pPr>
                      <a:r>
                        <a:rPr lang="en-US" sz="1000" b="0" i="0" u="none" strike="noStrike" kern="1200" cap="none" baseline="0" dirty="0" smtClean="0">
                          <a:solidFill>
                            <a:srgbClr val="000000"/>
                          </a:solidFill>
                          <a:latin typeface="+mn-lt"/>
                          <a:ea typeface="+mn-ea"/>
                          <a:cs typeface="+mn-cs"/>
                        </a:rPr>
                        <a:t>Notice of buy-in notification/pass on</a:t>
                      </a:r>
                      <a:endParaRPr lang="en-US" sz="1000" b="0" i="0" u="none" strike="noStrike" kern="1200" cap="none" baseline="0" dirty="0">
                        <a:solidFill>
                          <a:srgbClr val="000000"/>
                        </a:solidFill>
                        <a:latin typeface="+mn-lt"/>
                        <a:ea typeface="+mn-ea"/>
                        <a:cs typeface="+mn-cs"/>
                      </a:endParaRPr>
                    </a:p>
                  </a:txBody>
                  <a:tcPr marL="45719" marR="91439" marT="18288" marB="0" anchor="ctr"/>
                </a:tc>
                <a:tc>
                  <a:txBody>
                    <a:bodyPr/>
                    <a:lstStyle/>
                    <a:p>
                      <a:pPr marL="0" lvl="0" indent="0" algn="l" defTabSz="914400" rtl="0" eaLnBrk="0" fontAlgn="b" latinLnBrk="0" hangingPunct="0">
                        <a:lnSpc>
                          <a:spcPct val="100000"/>
                        </a:lnSpc>
                        <a:spcBef>
                          <a:spcPts val="265"/>
                        </a:spcBef>
                        <a:spcAft>
                          <a:spcPts val="0"/>
                        </a:spcAft>
                        <a:buNone/>
                      </a:pPr>
                      <a:r>
                        <a:rPr lang="en-GB" sz="1000" b="0" i="0" u="none" strike="noStrike" cap="none" baseline="0" dirty="0" smtClean="0">
                          <a:solidFill>
                            <a:srgbClr val="000000"/>
                          </a:solidFill>
                          <a:latin typeface="+mn-lt"/>
                        </a:rPr>
                        <a:t>Extension date minus x days (or SD + x days) ?</a:t>
                      </a:r>
                      <a:endParaRPr lang="en-US" sz="1000" b="0" i="0" u="none" strike="noStrike" cap="none" baseline="0" dirty="0">
                        <a:solidFill>
                          <a:srgbClr val="000000"/>
                        </a:solidFill>
                        <a:latin typeface="+mn-lt"/>
                      </a:endParaRPr>
                    </a:p>
                  </a:txBody>
                  <a:tcPr marL="45719" marR="91439" marT="18288" marB="0" anchor="ctr"/>
                </a:tc>
                <a:tc>
                  <a:txBody>
                    <a:bodyPr/>
                    <a:lstStyle/>
                    <a:p>
                      <a:pPr marL="0" lvl="0" indent="0" algn="l" defTabSz="914400" rtl="0" eaLnBrk="0" fontAlgn="b" latinLnBrk="0" hangingPunct="0">
                        <a:lnSpc>
                          <a:spcPct val="100000"/>
                        </a:lnSpc>
                        <a:spcBef>
                          <a:spcPts val="265"/>
                        </a:spcBef>
                        <a:spcAft>
                          <a:spcPts val="0"/>
                        </a:spcAft>
                        <a:buFontTx/>
                        <a:buNone/>
                        <a:tabLst/>
                      </a:pPr>
                      <a:r>
                        <a:rPr lang="en-GB" sz="1000" u="none" strike="noStrike" kern="1200" cap="none" baseline="0" dirty="0" smtClean="0">
                          <a:solidFill>
                            <a:schemeClr val="tx1"/>
                          </a:solidFill>
                          <a:latin typeface="+mn-lt"/>
                          <a:ea typeface="+mn-ea"/>
                          <a:cs typeface="+mn-cs"/>
                        </a:rPr>
                        <a:t>Balance generating multiple notifications with benefits of early warning</a:t>
                      </a:r>
                    </a:p>
                    <a:p>
                      <a:pPr marL="0" lvl="0" indent="0" algn="l" defTabSz="914400" rtl="0" eaLnBrk="0" fontAlgn="b" latinLnBrk="0" hangingPunct="0">
                        <a:lnSpc>
                          <a:spcPct val="100000"/>
                        </a:lnSpc>
                        <a:spcBef>
                          <a:spcPts val="265"/>
                        </a:spcBef>
                        <a:spcAft>
                          <a:spcPts val="0"/>
                        </a:spcAft>
                        <a:buFontTx/>
                        <a:buNone/>
                        <a:tabLst>
                          <a:tab pos="180975" algn="l"/>
                        </a:tabLst>
                      </a:pPr>
                      <a:r>
                        <a:rPr lang="en-GB" sz="1000" u="none" strike="noStrike" kern="1200" cap="none" baseline="0" dirty="0" smtClean="0">
                          <a:solidFill>
                            <a:schemeClr val="tx1"/>
                          </a:solidFill>
                          <a:latin typeface="+mn-lt"/>
                          <a:ea typeface="+mn-ea"/>
                          <a:cs typeface="+mn-cs"/>
                        </a:rPr>
                        <a:t>Requires automation/standardisation of process if volumes of notifications increase as expected</a:t>
                      </a:r>
                    </a:p>
                    <a:p>
                      <a:pPr marL="0" lvl="0" indent="0" algn="l" defTabSz="914400" rtl="0" eaLnBrk="0" fontAlgn="b" latinLnBrk="0" hangingPunct="0">
                        <a:lnSpc>
                          <a:spcPct val="100000"/>
                        </a:lnSpc>
                        <a:spcBef>
                          <a:spcPts val="265"/>
                        </a:spcBef>
                        <a:spcAft>
                          <a:spcPts val="0"/>
                        </a:spcAft>
                        <a:buFontTx/>
                        <a:buNone/>
                        <a:tabLst>
                          <a:tab pos="180975" algn="l"/>
                        </a:tabLst>
                      </a:pPr>
                      <a:r>
                        <a:rPr lang="en-GB" sz="1000" u="none" strike="noStrike" kern="1200" cap="none" baseline="0" dirty="0" smtClean="0">
                          <a:solidFill>
                            <a:schemeClr val="tx1"/>
                          </a:solidFill>
                          <a:latin typeface="+mn-lt"/>
                          <a:ea typeface="+mn-ea"/>
                          <a:cs typeface="+mn-cs"/>
                        </a:rPr>
                        <a:t>Dependant on length of extension period </a:t>
                      </a:r>
                    </a:p>
                    <a:p>
                      <a:pPr marL="0" marR="0" lvl="0" indent="0" algn="l" defTabSz="914400" rtl="0" eaLnBrk="0" fontAlgn="b" latinLnBrk="0" hangingPunct="0">
                        <a:lnSpc>
                          <a:spcPct val="100000"/>
                        </a:lnSpc>
                        <a:spcBef>
                          <a:spcPts val="265"/>
                        </a:spcBef>
                        <a:spcAft>
                          <a:spcPts val="0"/>
                        </a:spcAft>
                        <a:buClrTx/>
                        <a:buSzTx/>
                        <a:buFontTx/>
                        <a:buNone/>
                        <a:tabLst>
                          <a:tab pos="180975" algn="l"/>
                        </a:tabLst>
                        <a:defRPr/>
                      </a:pPr>
                      <a:r>
                        <a:rPr lang="en-GB" sz="1000" u="none" strike="noStrike" kern="1200" cap="none" baseline="0" dirty="0" smtClean="0">
                          <a:solidFill>
                            <a:schemeClr val="tx1"/>
                          </a:solidFill>
                          <a:latin typeface="+mn-lt"/>
                          <a:ea typeface="+mn-ea"/>
                          <a:cs typeface="+mn-cs"/>
                        </a:rPr>
                        <a:t>Incorporate a process for updated notifications following delivery of securities by seller</a:t>
                      </a:r>
                    </a:p>
                    <a:p>
                      <a:pPr marL="0" marR="0" lvl="0" indent="0" algn="l" defTabSz="914400" rtl="0" eaLnBrk="0" fontAlgn="b" latinLnBrk="0" hangingPunct="0">
                        <a:lnSpc>
                          <a:spcPct val="100000"/>
                        </a:lnSpc>
                        <a:spcBef>
                          <a:spcPts val="265"/>
                        </a:spcBef>
                        <a:spcAft>
                          <a:spcPts val="0"/>
                        </a:spcAft>
                        <a:buClrTx/>
                        <a:buSzTx/>
                        <a:buFontTx/>
                        <a:buNone/>
                        <a:tabLst>
                          <a:tab pos="180975" algn="l"/>
                        </a:tabLst>
                        <a:defRPr/>
                      </a:pPr>
                      <a:r>
                        <a:rPr lang="en-GB" sz="1000" u="none" strike="noStrike" kern="1200" cap="none" baseline="0" dirty="0" smtClean="0">
                          <a:solidFill>
                            <a:schemeClr val="tx1"/>
                          </a:solidFill>
                          <a:latin typeface="+mn-lt"/>
                          <a:ea typeface="+mn-ea"/>
                          <a:cs typeface="+mn-cs"/>
                        </a:rPr>
                        <a:t>Specify the method for the execution of the buy-in </a:t>
                      </a:r>
                      <a:endParaRPr lang="en-US" sz="1000" u="none" strike="noStrike" kern="1200" cap="none" baseline="0" dirty="0">
                        <a:solidFill>
                          <a:schemeClr val="tx1"/>
                        </a:solidFill>
                        <a:latin typeface="+mn-lt"/>
                        <a:ea typeface="+mn-ea"/>
                        <a:cs typeface="+mn-cs"/>
                      </a:endParaRPr>
                    </a:p>
                  </a:txBody>
                  <a:tcPr marL="45719" marR="91439" marT="18288" marB="0" anchor="ctr"/>
                </a:tc>
              </a:tr>
              <a:tr h="990600">
                <a:tc>
                  <a:txBody>
                    <a:bodyPr/>
                    <a:lstStyle/>
                    <a:p>
                      <a:pPr marL="0" lvl="0" indent="0" algn="l" defTabSz="914400" rtl="0" eaLnBrk="0" fontAlgn="b" latinLnBrk="0" hangingPunct="0">
                        <a:lnSpc>
                          <a:spcPct val="100000"/>
                        </a:lnSpc>
                        <a:spcBef>
                          <a:spcPts val="265"/>
                        </a:spcBef>
                        <a:spcAft>
                          <a:spcPts val="0"/>
                        </a:spcAft>
                        <a:buNone/>
                      </a:pPr>
                      <a:r>
                        <a:rPr lang="en-GB" sz="1000" b="0" i="0" u="none" strike="noStrike" kern="1200" cap="none" baseline="0" dirty="0" smtClean="0">
                          <a:solidFill>
                            <a:srgbClr val="000000"/>
                          </a:solidFill>
                          <a:latin typeface="+mn-lt"/>
                          <a:ea typeface="+mn-ea"/>
                          <a:cs typeface="+mn-cs"/>
                        </a:rPr>
                        <a:t>Notice of start of buy-in procedure</a:t>
                      </a:r>
                      <a:endParaRPr lang="en-US" sz="1000" b="0" i="0" u="none" strike="noStrike" kern="1200" cap="none" baseline="0" dirty="0">
                        <a:solidFill>
                          <a:srgbClr val="000000"/>
                        </a:solidFill>
                        <a:latin typeface="+mn-lt"/>
                        <a:ea typeface="+mn-ea"/>
                        <a:cs typeface="+mn-cs"/>
                      </a:endParaRPr>
                    </a:p>
                  </a:txBody>
                  <a:tcPr marL="45719" marR="91439" marT="18288" marB="0" anchor="ctr"/>
                </a:tc>
                <a:tc>
                  <a:txBody>
                    <a:bodyPr/>
                    <a:lstStyle/>
                    <a:p>
                      <a:pPr marL="0" lvl="0" indent="0" algn="l" defTabSz="914400" rtl="0" eaLnBrk="0" fontAlgn="b" latinLnBrk="0" hangingPunct="0">
                        <a:lnSpc>
                          <a:spcPct val="100000"/>
                        </a:lnSpc>
                        <a:spcBef>
                          <a:spcPts val="265"/>
                        </a:spcBef>
                        <a:spcAft>
                          <a:spcPts val="0"/>
                        </a:spcAft>
                        <a:buNone/>
                      </a:pPr>
                      <a:endParaRPr lang="en-US" sz="1000" u="none" strike="noStrike" cap="none" baseline="0" dirty="0" smtClean="0">
                        <a:latin typeface="+mn-lt"/>
                      </a:endParaRPr>
                    </a:p>
                    <a:p>
                      <a:pPr marL="0" lvl="0" indent="0" algn="l" defTabSz="914400" rtl="0" eaLnBrk="0" fontAlgn="b" latinLnBrk="0" hangingPunct="0">
                        <a:lnSpc>
                          <a:spcPct val="100000"/>
                        </a:lnSpc>
                        <a:spcBef>
                          <a:spcPts val="265"/>
                        </a:spcBef>
                        <a:spcAft>
                          <a:spcPts val="0"/>
                        </a:spcAft>
                        <a:buNone/>
                      </a:pPr>
                      <a:r>
                        <a:rPr lang="en-US" sz="1000" u="none" strike="noStrike" cap="none" baseline="0" dirty="0" smtClean="0">
                          <a:latin typeface="+mn-lt"/>
                        </a:rPr>
                        <a:t>End of last date of extension period</a:t>
                      </a:r>
                    </a:p>
                    <a:p>
                      <a:pPr marL="0" lvl="0" indent="0" algn="l" defTabSz="914400" rtl="0" eaLnBrk="0" fontAlgn="b" latinLnBrk="0" hangingPunct="0">
                        <a:lnSpc>
                          <a:spcPct val="100000"/>
                        </a:lnSpc>
                        <a:spcBef>
                          <a:spcPts val="265"/>
                        </a:spcBef>
                        <a:spcAft>
                          <a:spcPts val="0"/>
                        </a:spcAft>
                        <a:buNone/>
                      </a:pPr>
                      <a:endParaRPr lang="en-US" sz="1000" u="none" strike="noStrike" cap="none" baseline="0" dirty="0" smtClean="0">
                        <a:latin typeface="+mn-lt"/>
                      </a:endParaRPr>
                    </a:p>
                    <a:p>
                      <a:pPr marL="0" lvl="0" indent="0" algn="l" defTabSz="914400" rtl="0" eaLnBrk="0" fontAlgn="b" latinLnBrk="0" hangingPunct="0">
                        <a:lnSpc>
                          <a:spcPct val="100000"/>
                        </a:lnSpc>
                        <a:spcBef>
                          <a:spcPts val="265"/>
                        </a:spcBef>
                        <a:spcAft>
                          <a:spcPts val="0"/>
                        </a:spcAft>
                        <a:buNone/>
                      </a:pPr>
                      <a:endParaRPr lang="en-US" sz="1000" b="0" i="0" u="none" strike="noStrike" cap="none" baseline="0" dirty="0">
                        <a:solidFill>
                          <a:srgbClr val="000000"/>
                        </a:solidFill>
                        <a:latin typeface="+mn-lt"/>
                      </a:endParaRPr>
                    </a:p>
                  </a:txBody>
                  <a:tcPr marL="45719" marR="91439" marT="18288" marB="0" anchor="ctr"/>
                </a:tc>
                <a:tc>
                  <a:txBody>
                    <a:bodyPr/>
                    <a:lstStyle/>
                    <a:p>
                      <a:pPr marL="0" lvl="0" indent="19050" algn="l" defTabSz="914400" rtl="0" eaLnBrk="0" fontAlgn="b" latinLnBrk="0" hangingPunct="0">
                        <a:lnSpc>
                          <a:spcPct val="100000"/>
                        </a:lnSpc>
                        <a:spcBef>
                          <a:spcPts val="265"/>
                        </a:spcBef>
                        <a:spcAft>
                          <a:spcPts val="0"/>
                        </a:spcAft>
                        <a:buClr>
                          <a:srgbClr val="7397BC"/>
                        </a:buClr>
                        <a:buSzPct val="92000"/>
                        <a:buFontTx/>
                        <a:buNone/>
                      </a:pPr>
                      <a:endParaRPr lang="en-GB" sz="1000" u="none" strike="noStrike" cap="none" baseline="0" dirty="0" smtClean="0">
                        <a:latin typeface="+mn-lt"/>
                      </a:endParaRPr>
                    </a:p>
                    <a:p>
                      <a:pPr marL="0" lvl="0" indent="19050" algn="l" defTabSz="914400" rtl="0" eaLnBrk="0" fontAlgn="b" latinLnBrk="0" hangingPunct="0">
                        <a:lnSpc>
                          <a:spcPct val="100000"/>
                        </a:lnSpc>
                        <a:spcBef>
                          <a:spcPts val="265"/>
                        </a:spcBef>
                        <a:spcAft>
                          <a:spcPts val="0"/>
                        </a:spcAft>
                        <a:buClr>
                          <a:srgbClr val="7397BC"/>
                        </a:buClr>
                        <a:buSzPct val="92000"/>
                        <a:buFontTx/>
                        <a:buNone/>
                      </a:pPr>
                      <a:r>
                        <a:rPr lang="en-GB" sz="1000" u="none" strike="noStrike" cap="none" baseline="0" dirty="0" smtClean="0">
                          <a:latin typeface="+mn-lt"/>
                        </a:rPr>
                        <a:t>Include timing of execution (start-end) and agent</a:t>
                      </a:r>
                    </a:p>
                    <a:p>
                      <a:pPr marL="0" lvl="0" indent="19050" algn="l" defTabSz="914400" rtl="0" eaLnBrk="0" fontAlgn="b" latinLnBrk="0" hangingPunct="0">
                        <a:lnSpc>
                          <a:spcPct val="100000"/>
                        </a:lnSpc>
                        <a:spcBef>
                          <a:spcPts val="265"/>
                        </a:spcBef>
                        <a:spcAft>
                          <a:spcPts val="0"/>
                        </a:spcAft>
                        <a:buClr>
                          <a:srgbClr val="7397BC"/>
                        </a:buClr>
                        <a:buSzPct val="92000"/>
                        <a:buFontTx/>
                        <a:buNone/>
                      </a:pPr>
                      <a:r>
                        <a:rPr lang="en-GB" sz="1000" u="none" strike="noStrike" cap="none" baseline="0" dirty="0" smtClean="0">
                          <a:latin typeface="+mn-lt"/>
                        </a:rPr>
                        <a:t>Define what applicable market deadline is </a:t>
                      </a:r>
                    </a:p>
                    <a:p>
                      <a:pPr marL="0" lvl="0" indent="19050" algn="l" defTabSz="914400" rtl="0" eaLnBrk="0" fontAlgn="b" latinLnBrk="0" hangingPunct="0">
                        <a:lnSpc>
                          <a:spcPct val="100000"/>
                        </a:lnSpc>
                        <a:spcBef>
                          <a:spcPts val="265"/>
                        </a:spcBef>
                        <a:spcAft>
                          <a:spcPts val="0"/>
                        </a:spcAft>
                        <a:buClr>
                          <a:srgbClr val="7397BC"/>
                        </a:buClr>
                        <a:buSzPct val="92000"/>
                        <a:buFontTx/>
                        <a:buChar char="-"/>
                      </a:pPr>
                      <a:endParaRPr lang="en-US" sz="1000" u="none" strike="noStrike" cap="none" baseline="0" dirty="0" smtClean="0">
                        <a:latin typeface="+mn-lt"/>
                      </a:endParaRPr>
                    </a:p>
                  </a:txBody>
                  <a:tcPr marL="45719" marR="91439" marT="18288" marB="0" anchor="ctr"/>
                </a:tc>
              </a:tr>
              <a:tr h="799581">
                <a:tc>
                  <a:txBody>
                    <a:bodyPr/>
                    <a:lstStyle/>
                    <a:p>
                      <a:pPr marL="0" lvl="0" indent="0" algn="l" defTabSz="914400" rtl="0" eaLnBrk="0" fontAlgn="b" latinLnBrk="0" hangingPunct="0">
                        <a:lnSpc>
                          <a:spcPct val="100000"/>
                        </a:lnSpc>
                        <a:spcBef>
                          <a:spcPts val="265"/>
                        </a:spcBef>
                        <a:spcAft>
                          <a:spcPts val="0"/>
                        </a:spcAft>
                        <a:buNone/>
                      </a:pPr>
                      <a:r>
                        <a:rPr lang="en-GB" sz="1000" b="0" i="0" u="none" strike="noStrike" kern="1200" cap="none" baseline="0" dirty="0" smtClean="0">
                          <a:solidFill>
                            <a:srgbClr val="000000"/>
                          </a:solidFill>
                          <a:latin typeface="+mn-lt"/>
                          <a:ea typeface="+mn-ea"/>
                          <a:cs typeface="+mn-cs"/>
                        </a:rPr>
                        <a:t>Notice of execution of buy in</a:t>
                      </a:r>
                      <a:endParaRPr lang="en-US" sz="1000" b="0" i="0" u="none" strike="noStrike" kern="1200" cap="none" baseline="0" dirty="0">
                        <a:solidFill>
                          <a:srgbClr val="000000"/>
                        </a:solidFill>
                        <a:latin typeface="+mn-lt"/>
                        <a:ea typeface="+mn-ea"/>
                        <a:cs typeface="+mn-cs"/>
                      </a:endParaRPr>
                    </a:p>
                  </a:txBody>
                  <a:tcPr marL="41563" marR="83126" marT="16136" marB="0" anchor="ctr"/>
                </a:tc>
                <a:tc>
                  <a:txBody>
                    <a:bodyPr/>
                    <a:lstStyle/>
                    <a:p>
                      <a:pPr marL="0" marR="0" lvl="0" indent="0" algn="l" defTabSz="914400" rtl="0" eaLnBrk="0" fontAlgn="b" latinLnBrk="0" hangingPunct="0">
                        <a:lnSpc>
                          <a:spcPct val="100000"/>
                        </a:lnSpc>
                        <a:spcBef>
                          <a:spcPts val="265"/>
                        </a:spcBef>
                        <a:spcAft>
                          <a:spcPts val="0"/>
                        </a:spcAft>
                        <a:buClrTx/>
                        <a:buSzTx/>
                        <a:buFontTx/>
                        <a:buNone/>
                        <a:tabLst/>
                        <a:defRPr/>
                      </a:pPr>
                      <a:r>
                        <a:rPr lang="en-GB" sz="1000" b="0" i="0" u="none" strike="noStrike" kern="1200" cap="none" baseline="0" dirty="0" smtClean="0">
                          <a:solidFill>
                            <a:srgbClr val="000000"/>
                          </a:solidFill>
                          <a:latin typeface="+mn-lt"/>
                          <a:ea typeface="+mn-ea"/>
                          <a:cs typeface="+mn-cs"/>
                        </a:rPr>
                        <a:t>Day within the execution period to be determined by the executing/administering party taking into account market conditions and the interest of the receiving party.</a:t>
                      </a:r>
                    </a:p>
                  </a:txBody>
                  <a:tcPr marL="41563" marR="83126" marT="16136" marB="0" anchor="ctr"/>
                </a:tc>
                <a:tc>
                  <a:txBody>
                    <a:bodyPr/>
                    <a:lstStyle/>
                    <a:p>
                      <a:pPr marL="0" lvl="0" indent="0" algn="l" defTabSz="914400" rtl="0" eaLnBrk="0" fontAlgn="b" latinLnBrk="0" hangingPunct="0">
                        <a:lnSpc>
                          <a:spcPct val="100000"/>
                        </a:lnSpc>
                        <a:spcBef>
                          <a:spcPts val="265"/>
                        </a:spcBef>
                        <a:spcAft>
                          <a:spcPts val="0"/>
                        </a:spcAft>
                        <a:buNone/>
                      </a:pPr>
                      <a:r>
                        <a:rPr lang="en-GB" sz="1000" b="0" i="0" u="none" strike="noStrike" cap="none" baseline="0" dirty="0" smtClean="0">
                          <a:solidFill>
                            <a:srgbClr val="000000"/>
                          </a:solidFill>
                          <a:latin typeface="+mn-lt"/>
                        </a:rPr>
                        <a:t>Automate/communicate asap across the chain</a:t>
                      </a:r>
                      <a:endParaRPr lang="en-US" sz="1000" b="0" i="0" u="none" strike="noStrike" cap="none" baseline="0" dirty="0">
                        <a:solidFill>
                          <a:srgbClr val="000000"/>
                        </a:solidFill>
                        <a:latin typeface="+mn-lt"/>
                      </a:endParaRPr>
                    </a:p>
                  </a:txBody>
                  <a:tcPr marL="41563" marR="83126" marT="16136" marB="0" anchor="ctr"/>
                </a:tc>
              </a:tr>
              <a:tr h="570994">
                <a:tc>
                  <a:txBody>
                    <a:bodyPr/>
                    <a:lstStyle/>
                    <a:p>
                      <a:pPr marL="0" marR="0" lvl="0" indent="0" algn="l" defTabSz="914400" rtl="0" eaLnBrk="0" fontAlgn="b" latinLnBrk="0" hangingPunct="0">
                        <a:lnSpc>
                          <a:spcPct val="100000"/>
                        </a:lnSpc>
                        <a:spcBef>
                          <a:spcPts val="265"/>
                        </a:spcBef>
                        <a:spcAft>
                          <a:spcPts val="0"/>
                        </a:spcAft>
                        <a:buClrTx/>
                        <a:buSzTx/>
                        <a:buFontTx/>
                        <a:buNone/>
                        <a:tabLst/>
                        <a:defRPr/>
                      </a:pPr>
                      <a:r>
                        <a:rPr lang="en-GB" sz="1000" b="0" i="0" u="none" strike="noStrike" kern="1200" cap="none" baseline="0" dirty="0" smtClean="0">
                          <a:solidFill>
                            <a:srgbClr val="000000"/>
                          </a:solidFill>
                          <a:latin typeface="+mn-lt"/>
                          <a:ea typeface="+mn-ea"/>
                          <a:cs typeface="+mn-cs"/>
                        </a:rPr>
                        <a:t>Communication of buy-in result</a:t>
                      </a:r>
                      <a:endParaRPr lang="en-US" sz="1000" b="0" i="0" u="none" strike="noStrike" kern="1200" cap="none" baseline="0" dirty="0">
                        <a:solidFill>
                          <a:srgbClr val="000000"/>
                        </a:solidFill>
                        <a:latin typeface="+mn-lt"/>
                        <a:ea typeface="+mn-ea"/>
                        <a:cs typeface="+mn-cs"/>
                      </a:endParaRPr>
                    </a:p>
                  </a:txBody>
                  <a:tcPr marL="41563" marR="83126" marT="16136" marB="0" anchor="ctr"/>
                </a:tc>
                <a:tc>
                  <a:txBody>
                    <a:bodyPr/>
                    <a:lstStyle/>
                    <a:p>
                      <a:pPr marL="0" marR="0" lvl="0" indent="0" algn="l" defTabSz="914400" rtl="0" eaLnBrk="0" fontAlgn="b" latinLnBrk="0" hangingPunct="0">
                        <a:lnSpc>
                          <a:spcPct val="100000"/>
                        </a:lnSpc>
                        <a:spcBef>
                          <a:spcPts val="265"/>
                        </a:spcBef>
                        <a:spcAft>
                          <a:spcPts val="0"/>
                        </a:spcAft>
                        <a:buClrTx/>
                        <a:buSzTx/>
                        <a:buFontTx/>
                        <a:buNone/>
                        <a:tabLst/>
                        <a:defRPr/>
                      </a:pPr>
                      <a:r>
                        <a:rPr lang="en-GB" sz="1000" b="0" i="0" u="none" strike="noStrike" kern="1200" cap="none" baseline="0" dirty="0" smtClean="0">
                          <a:solidFill>
                            <a:srgbClr val="000000"/>
                          </a:solidFill>
                          <a:latin typeface="+mn-lt"/>
                          <a:ea typeface="+mn-ea"/>
                          <a:cs typeface="+mn-cs"/>
                        </a:rPr>
                        <a:t>Day following the execution date</a:t>
                      </a:r>
                    </a:p>
                  </a:txBody>
                  <a:tcPr marL="41563" marR="83126" marT="16136" marB="0" anchor="ctr"/>
                </a:tc>
                <a:tc>
                  <a:txBody>
                    <a:bodyPr/>
                    <a:lstStyle/>
                    <a:p>
                      <a:pPr marL="0" marR="0" lvl="0" indent="0" algn="l" defTabSz="914400" rtl="0" eaLnBrk="0" fontAlgn="b" latinLnBrk="0" hangingPunct="0">
                        <a:lnSpc>
                          <a:spcPct val="100000"/>
                        </a:lnSpc>
                        <a:spcBef>
                          <a:spcPts val="265"/>
                        </a:spcBef>
                        <a:spcAft>
                          <a:spcPts val="0"/>
                        </a:spcAft>
                        <a:buClrTx/>
                        <a:buSzTx/>
                        <a:buFontTx/>
                        <a:buNone/>
                        <a:tabLst/>
                        <a:defRPr/>
                      </a:pPr>
                      <a:r>
                        <a:rPr lang="en-GB" sz="1000" b="0" i="0" u="none" strike="noStrike" kern="1200" cap="none" baseline="0" dirty="0" smtClean="0">
                          <a:solidFill>
                            <a:srgbClr val="000000"/>
                          </a:solidFill>
                          <a:latin typeface="+mn-lt"/>
                          <a:ea typeface="+mn-ea"/>
                          <a:cs typeface="+mn-cs"/>
                        </a:rPr>
                        <a:t>How long is that period/optionality on choice between cash/deferment. The CCP is not required to give the choice.</a:t>
                      </a:r>
                      <a:endParaRPr lang="en-US" sz="1000" b="0" i="0" u="none" strike="noStrike" kern="1200" cap="none" baseline="0" dirty="0">
                        <a:solidFill>
                          <a:srgbClr val="000000"/>
                        </a:solidFill>
                        <a:latin typeface="+mn-lt"/>
                        <a:ea typeface="+mn-ea"/>
                        <a:cs typeface="+mn-cs"/>
                      </a:endParaRPr>
                    </a:p>
                  </a:txBody>
                  <a:tcPr marL="41563" marR="83126" marT="16136" marB="0" anchor="ctr"/>
                </a:tc>
              </a:tr>
            </a:tbl>
          </a:graphicData>
        </a:graphic>
      </p:graphicFrame>
      <p:sp>
        <p:nvSpPr>
          <p:cNvPr id="9" name="TextBox 8"/>
          <p:cNvSpPr txBox="1"/>
          <p:nvPr>
            <p:custDataLst>
              <p:tags r:id="rId3"/>
            </p:custDataLst>
          </p:nvPr>
        </p:nvSpPr>
        <p:spPr bwMode="gray">
          <a:xfrm>
            <a:off x="5175504" y="7251193"/>
            <a:ext cx="155447" cy="155447"/>
          </a:xfrm>
          <a:prstGeom prst="rect">
            <a:avLst/>
          </a:prstGeom>
          <a:noFill/>
          <a:effectLst/>
        </p:spPr>
        <p:txBody>
          <a:bodyPr vert="horz" wrap="none" lIns="0" tIns="0" rIns="0" bIns="0" rtlCol="0" anchor="ctr">
            <a:noAutofit/>
          </a:bodyPr>
          <a:lstStyle/>
          <a:p>
            <a:pPr algn="ctr"/>
            <a:r>
              <a:rPr lang="en-GB" sz="1000" b="1" dirty="0" smtClean="0">
                <a:solidFill>
                  <a:srgbClr val="6D6E71"/>
                </a:solidFill>
                <a:latin typeface="Arial"/>
              </a:rPr>
              <a:t>8</a:t>
            </a:r>
            <a:endParaRPr lang="en-US" sz="1000" b="1" dirty="0">
              <a:solidFill>
                <a:srgbClr val="6D6E71"/>
              </a:solidFill>
              <a:latin typeface="Aria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JPM_ACTIVE_TEMPLATE" val="Pitchbook-US.potx"/>
  <p:tag name="JPM_AGENDA_PAGE_TITLE" val="Agenda"/>
  <p:tag name="JPM_APPENDIX_PAGE_TITLE" val=" "/>
  <p:tag name="JPM_BASE_TEMPLATE" val="Pitchbook-US.potx"/>
  <p:tag name="JPM_BRAND" val="J.P.Morgan"/>
  <p:tag name="JPM_CONTINUOUS_NUMBERING" val="True"/>
  <p:tag name="JPM_RESTART_NUMBERS" val="False"/>
  <p:tag name="JPM_PAGE_NUMBERS" val="True"/>
  <p:tag name="JPM_SECTION_NUMBERS" val="False"/>
  <p:tag name="JPM_TRACKERS" val="True"/>
  <p:tag name="JPM_NUMBER_PAGES" val="True"/>
  <p:tag name="JPM_TRACKER_FILENAME_ONLY" val="False"/>
  <p:tag name="JPM_TRACKER_FULL_PATH" val="False"/>
  <p:tag name="JPM_TRACKER_USER_PATH" val="False"/>
  <p:tag name="JPM_TRACKER_USER_PATH_TEXT" val=" "/>
  <p:tag name="JPM_TRACKER_NONE" val="True"/>
  <p:tag name="JPM_LANGUAGE" val="1033"/>
  <p:tag name="JPM_PREFERRED_LOB" val="IB"/>
  <p:tag name="MSOFFICE_VERSION" val="12.0"/>
</p:tagLst>
</file>

<file path=ppt/tags/tag10.xml><?xml version="1.0" encoding="utf-8"?>
<p:tagLst xmlns:a="http://schemas.openxmlformats.org/drawingml/2006/main" xmlns:r="http://schemas.openxmlformats.org/officeDocument/2006/relationships" xmlns:p="http://schemas.openxmlformats.org/presentationml/2006/main">
  <p:tag name="JPM_OBJECT_NAME" val="jpmBrandCover"/>
  <p:tag name="JPM_BRAND" val="J.P.Morgan China"/>
</p:tagLst>
</file>

<file path=ppt/tags/tag11.xml><?xml version="1.0" encoding="utf-8"?>
<p:tagLst xmlns:a="http://schemas.openxmlformats.org/drawingml/2006/main" xmlns:r="http://schemas.openxmlformats.org/officeDocument/2006/relationships" xmlns:p="http://schemas.openxmlformats.org/presentationml/2006/main">
  <p:tag name="JPM_BRAND" val="J.P.Morgan Cazenove"/>
  <p:tag name="JPM_OBJECT_NAME" val="jpmBrandCover"/>
</p:tagLst>
</file>

<file path=ppt/tags/tag12.xml><?xml version="1.0" encoding="utf-8"?>
<p:tagLst xmlns:a="http://schemas.openxmlformats.org/drawingml/2006/main" xmlns:r="http://schemas.openxmlformats.org/officeDocument/2006/relationships" xmlns:p="http://schemas.openxmlformats.org/presentationml/2006/main">
  <p:tag name="JPM_OBJECT_NAME" val="jpmBrandCover"/>
  <p:tag name="JPM_BRAND" val="Chase Private Client"/>
</p:tagLst>
</file>

<file path=ppt/tags/tag13.xml><?xml version="1.0" encoding="utf-8"?>
<p:tagLst xmlns:a="http://schemas.openxmlformats.org/drawingml/2006/main" xmlns:r="http://schemas.openxmlformats.org/officeDocument/2006/relationships" xmlns:p="http://schemas.openxmlformats.org/presentationml/2006/main">
  <p:tag name="JPM_OBJECT_NAME" val="jpmBrandCover"/>
  <p:tag name="JPM_BRAND" val="J.P.Morgan First Capital"/>
</p:tagLst>
</file>

<file path=ppt/tags/tag14.xml><?xml version="1.0" encoding="utf-8"?>
<p:tagLst xmlns:a="http://schemas.openxmlformats.org/drawingml/2006/main" xmlns:r="http://schemas.openxmlformats.org/officeDocument/2006/relationships" xmlns:p="http://schemas.openxmlformats.org/presentationml/2006/main">
  <p:tag name="JPM_OBJECT_NAME" val="jpmAgendaPageTitle"/>
</p:tagLst>
</file>

<file path=ppt/tags/tag15.xml><?xml version="1.0" encoding="utf-8"?>
<p:tagLst xmlns:a="http://schemas.openxmlformats.org/drawingml/2006/main" xmlns:r="http://schemas.openxmlformats.org/officeDocument/2006/relationships" xmlns:p="http://schemas.openxmlformats.org/presentationml/2006/main">
  <p:tag name="JPM_OBJECT_NAME" val="jpmAgendaNumberHeading"/>
</p:tagLst>
</file>

<file path=ppt/tags/tag16.xml><?xml version="1.0" encoding="utf-8"?>
<p:tagLst xmlns:a="http://schemas.openxmlformats.org/drawingml/2006/main" xmlns:r="http://schemas.openxmlformats.org/officeDocument/2006/relationships" xmlns:p="http://schemas.openxmlformats.org/presentationml/2006/main">
  <p:tag name="JPM_OBJECT_NAME" val="jpmClientName"/>
</p:tagLst>
</file>

<file path=ppt/tags/tag17.xml><?xml version="1.0" encoding="utf-8"?>
<p:tagLst xmlns:a="http://schemas.openxmlformats.org/drawingml/2006/main" xmlns:r="http://schemas.openxmlformats.org/officeDocument/2006/relationships" xmlns:p="http://schemas.openxmlformats.org/presentationml/2006/main">
  <p:tag name="JPM_OBJECT_NAME" val="jpmTitleMasterVerticalRule"/>
</p:tagLst>
</file>

<file path=ppt/tags/tag18.xml><?xml version="1.0" encoding="utf-8"?>
<p:tagLst xmlns:a="http://schemas.openxmlformats.org/drawingml/2006/main" xmlns:r="http://schemas.openxmlformats.org/officeDocument/2006/relationships" xmlns:p="http://schemas.openxmlformats.org/presentationml/2006/main">
  <p:tag name="JPM_SLIDE_ROLE" val="jpmCover"/>
</p:tagLst>
</file>

<file path=ppt/tags/tag19.xml><?xml version="1.0" encoding="utf-8"?>
<p:tagLst xmlns:a="http://schemas.openxmlformats.org/drawingml/2006/main" xmlns:r="http://schemas.openxmlformats.org/officeDocument/2006/relationships" xmlns:p="http://schemas.openxmlformats.org/presentationml/2006/main">
  <p:tag name="JPM_OBJECT_NAME" val="jpmRule"/>
</p:tagLst>
</file>

<file path=ppt/tags/tag2.xml><?xml version="1.0" encoding="utf-8"?>
<p:tagLst xmlns:a="http://schemas.openxmlformats.org/drawingml/2006/main" xmlns:r="http://schemas.openxmlformats.org/officeDocument/2006/relationships" xmlns:p="http://schemas.openxmlformats.org/presentationml/2006/main">
  <p:tag name="JPM_TABLE_TYPE" val="Standard"/>
  <p:tag name="JPM_TABLE_LEFT" val="59.76"/>
  <p:tag name="JPM_TABLE_TOP" val="162"/>
  <p:tag name="JPM_TABLE_WIDTH" val="336.24"/>
  <p:tag name="JPM_TABLE_HEIGHT" val="144"/>
</p:tagLst>
</file>

<file path=ppt/tags/tag20.xml><?xml version="1.0" encoding="utf-8"?>
<p:tagLst xmlns:a="http://schemas.openxmlformats.org/drawingml/2006/main" xmlns:r="http://schemas.openxmlformats.org/officeDocument/2006/relationships" xmlns:p="http://schemas.openxmlformats.org/presentationml/2006/main">
  <p:tag name="JPM_OBJECT_NAME" val="jpmTitle"/>
</p:tagLst>
</file>

<file path=ppt/tags/tag21.xml><?xml version="1.0" encoding="utf-8"?>
<p:tagLst xmlns:a="http://schemas.openxmlformats.org/drawingml/2006/main" xmlns:r="http://schemas.openxmlformats.org/officeDocument/2006/relationships" xmlns:p="http://schemas.openxmlformats.org/presentationml/2006/main">
  <p:tag name="JPM_OBJECT_NAME" val="jpmSubtitle"/>
</p:tagLst>
</file>

<file path=ppt/tags/tag22.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23.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24.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25.xml><?xml version="1.0" encoding="utf-8"?>
<p:tagLst xmlns:a="http://schemas.openxmlformats.org/drawingml/2006/main" xmlns:r="http://schemas.openxmlformats.org/officeDocument/2006/relationships" xmlns:p="http://schemas.openxmlformats.org/presentationml/2006/main">
  <p:tag name="JPM_TEXT_SIZE" val="11"/>
</p:tagLst>
</file>

<file path=ppt/tags/tag26.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27.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28.xml><?xml version="1.0" encoding="utf-8"?>
<p:tagLst xmlns:a="http://schemas.openxmlformats.org/drawingml/2006/main" xmlns:r="http://schemas.openxmlformats.org/officeDocument/2006/relationships" xmlns:p="http://schemas.openxmlformats.org/presentationml/2006/main">
  <p:tag name="JPM_TEXT_SIZE" val="11"/>
</p:tagLst>
</file>

<file path=ppt/tags/tag29.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3.xml><?xml version="1.0" encoding="utf-8"?>
<p:tagLst xmlns:a="http://schemas.openxmlformats.org/drawingml/2006/main" xmlns:r="http://schemas.openxmlformats.org/officeDocument/2006/relationships" xmlns:p="http://schemas.openxmlformats.org/presentationml/2006/main">
  <p:tag name="JPM_OBJECT_NAME" val="jpmClientName"/>
</p:tagLst>
</file>

<file path=ppt/tags/tag30.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31.xml><?xml version="1.0" encoding="utf-8"?>
<p:tagLst xmlns:a="http://schemas.openxmlformats.org/drawingml/2006/main" xmlns:r="http://schemas.openxmlformats.org/officeDocument/2006/relationships" xmlns:p="http://schemas.openxmlformats.org/presentationml/2006/main">
  <p:tag name="JPM_TEXT_SIZE" val="11"/>
</p:tagLst>
</file>

<file path=ppt/tags/tag32.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33.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34.xml><?xml version="1.0" encoding="utf-8"?>
<p:tagLst xmlns:a="http://schemas.openxmlformats.org/drawingml/2006/main" xmlns:r="http://schemas.openxmlformats.org/officeDocument/2006/relationships" xmlns:p="http://schemas.openxmlformats.org/presentationml/2006/main">
  <p:tag name="JPM_TEXT_SIZE" val="11"/>
</p:tagLst>
</file>

<file path=ppt/tags/tag35.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36.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37.xml><?xml version="1.0" encoding="utf-8"?>
<p:tagLst xmlns:a="http://schemas.openxmlformats.org/drawingml/2006/main" xmlns:r="http://schemas.openxmlformats.org/officeDocument/2006/relationships" xmlns:p="http://schemas.openxmlformats.org/presentationml/2006/main">
  <p:tag name="JPM_TEXT_SIZE" val="11"/>
</p:tagLst>
</file>

<file path=ppt/tags/tag38.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39.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4.xml><?xml version="1.0" encoding="utf-8"?>
<p:tagLst xmlns:a="http://schemas.openxmlformats.org/drawingml/2006/main" xmlns:r="http://schemas.openxmlformats.org/officeDocument/2006/relationships" xmlns:p="http://schemas.openxmlformats.org/presentationml/2006/main">
  <p:tag name="JPM_OBJECT_NAME" val="jpmSlideMasterVerticalRule"/>
</p:tagLst>
</file>

<file path=ppt/tags/tag40.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41.xml><?xml version="1.0" encoding="utf-8"?>
<p:tagLst xmlns:a="http://schemas.openxmlformats.org/drawingml/2006/main" xmlns:r="http://schemas.openxmlformats.org/officeDocument/2006/relationships" xmlns:p="http://schemas.openxmlformats.org/presentationml/2006/main">
  <p:tag name="JPM_TEXT_SIZE" val="11"/>
</p:tagLst>
</file>

<file path=ppt/tags/tag42.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43.xml><?xml version="1.0" encoding="utf-8"?>
<p:tagLst xmlns:a="http://schemas.openxmlformats.org/drawingml/2006/main" xmlns:r="http://schemas.openxmlformats.org/officeDocument/2006/relationships" xmlns:p="http://schemas.openxmlformats.org/presentationml/2006/main">
  <p:tag name="JPMPOWERPITCHTABLESTYLE" val="Standard text"/>
</p:tagLst>
</file>

<file path=ppt/tags/tag44.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45.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46.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47.xml><?xml version="1.0" encoding="utf-8"?>
<p:tagLst xmlns:a="http://schemas.openxmlformats.org/drawingml/2006/main" xmlns:r="http://schemas.openxmlformats.org/officeDocument/2006/relationships" xmlns:p="http://schemas.openxmlformats.org/presentationml/2006/main">
  <p:tag name="JPM_TEXT_SIZE" val="11"/>
</p:tagLst>
</file>

<file path=ppt/tags/tag48.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49.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5.xml><?xml version="1.0" encoding="utf-8"?>
<p:tagLst xmlns:a="http://schemas.openxmlformats.org/drawingml/2006/main" xmlns:r="http://schemas.openxmlformats.org/officeDocument/2006/relationships" xmlns:p="http://schemas.openxmlformats.org/presentationml/2006/main">
  <p:tag name="JPM_OBJECT_NAME" val="jpmBrandCover"/>
  <p:tag name="JPM_BRAND" val="J.P.Morgan"/>
</p:tagLst>
</file>

<file path=ppt/tags/tag50.xml><?xml version="1.0" encoding="utf-8"?>
<p:tagLst xmlns:a="http://schemas.openxmlformats.org/drawingml/2006/main" xmlns:r="http://schemas.openxmlformats.org/officeDocument/2006/relationships" xmlns:p="http://schemas.openxmlformats.org/presentationml/2006/main">
  <p:tag name="JPM_TEXT_SIZE" val="11"/>
</p:tagLst>
</file>

<file path=ppt/tags/tag51.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52.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53.xml><?xml version="1.0" encoding="utf-8"?>
<p:tagLst xmlns:a="http://schemas.openxmlformats.org/drawingml/2006/main" xmlns:r="http://schemas.openxmlformats.org/officeDocument/2006/relationships" xmlns:p="http://schemas.openxmlformats.org/presentationml/2006/main">
  <p:tag name="JPM_TEXT_SIZE" val="11"/>
</p:tagLst>
</file>

<file path=ppt/tags/tag54.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55.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56.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57.xml><?xml version="1.0" encoding="utf-8"?>
<p:tagLst xmlns:a="http://schemas.openxmlformats.org/drawingml/2006/main" xmlns:r="http://schemas.openxmlformats.org/officeDocument/2006/relationships" xmlns:p="http://schemas.openxmlformats.org/presentationml/2006/main">
  <p:tag name="JPM_TEXT_SIZE" val="11"/>
</p:tagLst>
</file>

<file path=ppt/tags/tag58.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59.xml><?xml version="1.0" encoding="utf-8"?>
<p:tagLst xmlns:a="http://schemas.openxmlformats.org/drawingml/2006/main" xmlns:r="http://schemas.openxmlformats.org/officeDocument/2006/relationships" xmlns:p="http://schemas.openxmlformats.org/presentationml/2006/main">
  <p:tag name="JPM_TEXT_SIZE" val="11"/>
</p:tagLst>
</file>

<file path=ppt/tags/tag6.xml><?xml version="1.0" encoding="utf-8"?>
<p:tagLst xmlns:a="http://schemas.openxmlformats.org/drawingml/2006/main" xmlns:r="http://schemas.openxmlformats.org/officeDocument/2006/relationships" xmlns:p="http://schemas.openxmlformats.org/presentationml/2006/main">
  <p:tag name="JPM_OBJECT_NAME" val="jpmBrandCover"/>
  <p:tag name="JPM_BRAND" val="J.P.Morgan Asset Management"/>
</p:tagLst>
</file>

<file path=ppt/tags/tag60.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61.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62.xml><?xml version="1.0" encoding="utf-8"?>
<p:tagLst xmlns:a="http://schemas.openxmlformats.org/drawingml/2006/main" xmlns:r="http://schemas.openxmlformats.org/officeDocument/2006/relationships" xmlns:p="http://schemas.openxmlformats.org/presentationml/2006/main">
  <p:tag name="JPM_TEXT_SIZE" val="11"/>
</p:tagLst>
</file>

<file path=ppt/tags/tag63.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64.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65.xml><?xml version="1.0" encoding="utf-8"?>
<p:tagLst xmlns:a="http://schemas.openxmlformats.org/drawingml/2006/main" xmlns:r="http://schemas.openxmlformats.org/officeDocument/2006/relationships" xmlns:p="http://schemas.openxmlformats.org/presentationml/2006/main">
  <p:tag name="JPM_TEXT_SIZE" val="11"/>
</p:tagLst>
</file>

<file path=ppt/tags/tag66.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67.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68.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69.xml><?xml version="1.0" encoding="utf-8"?>
<p:tagLst xmlns:a="http://schemas.openxmlformats.org/drawingml/2006/main" xmlns:r="http://schemas.openxmlformats.org/officeDocument/2006/relationships" xmlns:p="http://schemas.openxmlformats.org/presentationml/2006/main">
  <p:tag name="JPM_SLIDE_ROLE" val="jpmPage"/>
</p:tagLst>
</file>

<file path=ppt/tags/tag7.xml><?xml version="1.0" encoding="utf-8"?>
<p:tagLst xmlns:a="http://schemas.openxmlformats.org/drawingml/2006/main" xmlns:r="http://schemas.openxmlformats.org/officeDocument/2006/relationships" xmlns:p="http://schemas.openxmlformats.org/presentationml/2006/main">
  <p:tag name="JPM_OBJECT_NAME" val="jpmBrandCover"/>
  <p:tag name="JPM_BRAND" val="Bear Stearns"/>
</p:tagLst>
</file>

<file path=ppt/tags/tag70.xml><?xml version="1.0" encoding="utf-8"?>
<p:tagLst xmlns:a="http://schemas.openxmlformats.org/drawingml/2006/main" xmlns:r="http://schemas.openxmlformats.org/officeDocument/2006/relationships" xmlns:p="http://schemas.openxmlformats.org/presentationml/2006/main">
  <p:tag name="JPM_OBJECT_NAME" val="jpmPageNumber"/>
</p:tagLst>
</file>

<file path=ppt/tags/tag8.xml><?xml version="1.0" encoding="utf-8"?>
<p:tagLst xmlns:a="http://schemas.openxmlformats.org/drawingml/2006/main" xmlns:r="http://schemas.openxmlformats.org/officeDocument/2006/relationships" xmlns:p="http://schemas.openxmlformats.org/presentationml/2006/main">
  <p:tag name="JPM_OBJECT_NAME" val="jpmBrandCover"/>
  <p:tag name="JPM_BRAND" val="Chase"/>
</p:tagLst>
</file>

<file path=ppt/tags/tag9.xml><?xml version="1.0" encoding="utf-8"?>
<p:tagLst xmlns:a="http://schemas.openxmlformats.org/drawingml/2006/main" xmlns:r="http://schemas.openxmlformats.org/officeDocument/2006/relationships" xmlns:p="http://schemas.openxmlformats.org/presentationml/2006/main">
  <p:tag name="JPM_OBJECT_NAME" val="jpmBrandCover"/>
  <p:tag name="JPM_BRAND" val="JPMorgan Chase &amp; Co."/>
</p:tagLst>
</file>

<file path=ppt/theme/theme1.xml><?xml version="1.0" encoding="utf-8"?>
<a:theme xmlns:a="http://schemas.openxmlformats.org/drawingml/2006/main" name="Pitchbook-US">
  <a:themeElements>
    <a:clrScheme name="Pitchbook-US 1">
      <a:dk1>
        <a:srgbClr val="000000"/>
      </a:dk1>
      <a:lt1>
        <a:srgbClr val="FFFFFF"/>
      </a:lt1>
      <a:dk2>
        <a:srgbClr val="6D6E71"/>
      </a:dk2>
      <a:lt2>
        <a:srgbClr val="7397BC"/>
      </a:lt2>
      <a:accent1>
        <a:srgbClr val="6490CB"/>
      </a:accent1>
      <a:accent2>
        <a:srgbClr val="5FA364"/>
      </a:accent2>
      <a:accent3>
        <a:srgbClr val="FFFFFF"/>
      </a:accent3>
      <a:accent4>
        <a:srgbClr val="000000"/>
      </a:accent4>
      <a:accent5>
        <a:srgbClr val="B8C6E2"/>
      </a:accent5>
      <a:accent6>
        <a:srgbClr val="55935A"/>
      </a:accent6>
      <a:hlink>
        <a:srgbClr val="D6BC38"/>
      </a:hlink>
      <a:folHlink>
        <a:srgbClr val="9579A1"/>
      </a:folHlink>
    </a:clrScheme>
    <a:fontScheme name="Pitchbook-US">
      <a:majorFont>
        <a:latin typeface="Arial"/>
        <a:ea typeface="LF_Kai"/>
        <a:cs typeface=""/>
      </a:majorFont>
      <a:minorFont>
        <a:latin typeface="Arial"/>
        <a:ea typeface="LF_Ka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rgbClr val="808080"/>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100" b="0" i="0" u="none" strike="noStrike" cap="none" normalizeH="0" baseline="0" smtClean="0">
            <a:ln>
              <a:noFill/>
            </a:ln>
            <a:solidFill>
              <a:schemeClr val="tx1"/>
            </a:solidFill>
            <a:effectLst/>
            <a:latin typeface="Arial" charset="0"/>
          </a:defRPr>
        </a:defPPr>
      </a:lstStyle>
    </a:lnDef>
  </a:objectDefaults>
  <a:extraClrSchemeLst>
    <a:extraClrScheme>
      <a:clrScheme name="Pitchbook-US 1">
        <a:dk1>
          <a:srgbClr val="000000"/>
        </a:dk1>
        <a:lt1>
          <a:srgbClr val="FFFFFF"/>
        </a:lt1>
        <a:dk2>
          <a:srgbClr val="6D6E71"/>
        </a:dk2>
        <a:lt2>
          <a:srgbClr val="7397BC"/>
        </a:lt2>
        <a:accent1>
          <a:srgbClr val="6490CB"/>
        </a:accent1>
        <a:accent2>
          <a:srgbClr val="5FA364"/>
        </a:accent2>
        <a:accent3>
          <a:srgbClr val="FFFFFF"/>
        </a:accent3>
        <a:accent4>
          <a:srgbClr val="000000"/>
        </a:accent4>
        <a:accent5>
          <a:srgbClr val="B8C6E2"/>
        </a:accent5>
        <a:accent6>
          <a:srgbClr val="55935A"/>
        </a:accent6>
        <a:hlink>
          <a:srgbClr val="D6BC38"/>
        </a:hlink>
        <a:folHlink>
          <a:srgbClr val="9579A1"/>
        </a:folHlink>
      </a:clrScheme>
      <a:clrMap bg1="lt1" tx1="dk1" bg2="lt2" tx2="dk2" accent1="accent1" accent2="accent2" accent3="accent3" accent4="accent4" accent5="accent5" accent6="accent6" hlink="hlink" folHlink="folHlink"/>
    </a:extraClrScheme>
    <a:extraClrScheme>
      <a:clrScheme name="Pitchbook-US 2">
        <a:dk1>
          <a:srgbClr val="000000"/>
        </a:dk1>
        <a:lt1>
          <a:srgbClr val="DDDDDD"/>
        </a:lt1>
        <a:dk2>
          <a:srgbClr val="000000"/>
        </a:dk2>
        <a:lt2>
          <a:srgbClr val="5381AC"/>
        </a:lt2>
        <a:accent1>
          <a:srgbClr val="6490CB"/>
        </a:accent1>
        <a:accent2>
          <a:srgbClr val="5FA364"/>
        </a:accent2>
        <a:accent3>
          <a:srgbClr val="EBEBEB"/>
        </a:accent3>
        <a:accent4>
          <a:srgbClr val="000000"/>
        </a:accent4>
        <a:accent5>
          <a:srgbClr val="B8C6E2"/>
        </a:accent5>
        <a:accent6>
          <a:srgbClr val="55935A"/>
        </a:accent6>
        <a:hlink>
          <a:srgbClr val="D6BC38"/>
        </a:hlink>
        <a:folHlink>
          <a:srgbClr val="9579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E6EAD0"/>
      </a:dk2>
      <a:lt2>
        <a:srgbClr val="2C5280"/>
      </a:lt2>
      <a:accent1>
        <a:srgbClr val="799656"/>
      </a:accent1>
      <a:accent2>
        <a:srgbClr val="D6BC38"/>
      </a:accent2>
      <a:accent3>
        <a:srgbClr val="FFFFFF"/>
      </a:accent3>
      <a:accent4>
        <a:srgbClr val="000000"/>
      </a:accent4>
      <a:accent5>
        <a:srgbClr val="BEC9B4"/>
      </a:accent5>
      <a:accent6>
        <a:srgbClr val="C2AA32"/>
      </a:accent6>
      <a:hlink>
        <a:srgbClr val="6490CB"/>
      </a:hlink>
      <a:folHlink>
        <a:srgbClr val="9579A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EBF Document" ma:contentTypeID="0x0101004BE274EDB6DB4922B212C2A6A2929FFF00880D7825834B824E9171B6EDEB3E0401" ma:contentTypeVersion="13" ma:contentTypeDescription="Create a new document." ma:contentTypeScope="" ma:versionID="88755ad90becff8f2036ebf9edf466cc">
  <xsd:schema xmlns:xsd="http://www.w3.org/2001/XMLSchema" xmlns:xs="http://www.w3.org/2001/XMLSchema" xmlns:p="http://schemas.microsoft.com/office/2006/metadata/properties" xmlns:ns2="8b76e640-9ff4-4d3b-a80d-ae743ace85eb" targetNamespace="http://schemas.microsoft.com/office/2006/metadata/properties" ma:root="true" ma:fieldsID="2aca80c004ec2097f8216d5df938d159" ns2:_="">
    <xsd:import namespace="8b76e640-9ff4-4d3b-a80d-ae743ace85eb"/>
    <xsd:element name="properties">
      <xsd:complexType>
        <xsd:sequence>
          <xsd:element name="documentManagement">
            <xsd:complexType>
              <xsd:all>
                <xsd:element ref="ns2:DocRef" minOccurs="0"/>
                <xsd:element ref="ns2:DocType" minOccurs="0"/>
                <xsd:element ref="ns2:DocSource" minOccurs="0"/>
                <xsd:element ref="ns2:ReviewURL" minOccurs="0"/>
                <xsd:element ref="ns2:OriginalDocUrl" minOccurs="0"/>
                <xsd:element ref="ns2:DocSnippet" minOccurs="0"/>
                <xsd:element ref="ns2:ReferenceVersion" minOccurs="0"/>
                <xsd:element ref="ns2:ReferenceFile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76e640-9ff4-4d3b-a80d-ae743ace85eb" elementFormDefault="qualified">
    <xsd:import namespace="http://schemas.microsoft.com/office/2006/documentManagement/types"/>
    <xsd:import namespace="http://schemas.microsoft.com/office/infopath/2007/PartnerControls"/>
    <xsd:element name="DocRef" ma:index="8" nillable="true" ma:displayName="Document Ref" ma:internalName="DocRef" ma:readOnly="false">
      <xsd:simpleType>
        <xsd:restriction base="dms:Text"/>
      </xsd:simpleType>
    </xsd:element>
    <xsd:element name="DocType" ma:index="9" nillable="true" ma:displayName="Document Type" ma:internalName="DocType" ma:readOnly="false">
      <xsd:simpleType>
        <xsd:restriction base="dms:Text"/>
      </xsd:simpleType>
    </xsd:element>
    <xsd:element name="DocSource" ma:index="10" nillable="true" ma:displayName="Document Source" ma:format="Dropdown" ma:internalName="DocSource">
      <xsd:simpleType>
        <xsd:restriction base="dms:Choice">
          <xsd:enumeration value="Internal"/>
          <xsd:enumeration value="External"/>
          <xsd:enumeration value="External without reference"/>
        </xsd:restriction>
      </xsd:simpleType>
    </xsd:element>
    <xsd:element name="ReviewURL" ma:index="11" nillable="true" ma:displayName="Review Location" ma:internalName="Review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OriginalDocUrl" ma:index="12" nillable="true" ma:displayName="Original Document Location" ma:internalName="OriginalDoc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Snippet" ma:index="13" nillable="true" ma:displayName="Snippet" ma:internalName="DocSnippet" ma:readOnly="false">
      <xsd:simpleType>
        <xsd:restriction base="dms:Choice">
          <xsd:enumeration value="Agenda"/>
          <xsd:enumeration value="C-Letter"/>
          <xsd:enumeration value="Chief Executive Letter"/>
          <xsd:enumeration value="Coms Doc"/>
          <xsd:enumeration value="Excochair Letter"/>
          <xsd:enumeration value="Fax"/>
          <xsd:enumeration value="Letter President"/>
          <xsd:enumeration value="Master Document"/>
          <xsd:enumeration value="Memo"/>
          <xsd:enumeration value="Minutes"/>
          <xsd:enumeration value="Non C-Letter"/>
          <xsd:enumeration value="Press Release"/>
          <xsd:enumeration value="Public Document"/>
          <xsd:enumeration value="Statement"/>
          <xsd:enumeration value="TWG Template"/>
        </xsd:restriction>
      </xsd:simpleType>
    </xsd:element>
    <xsd:element name="ReferenceVersion" ma:index="14" nillable="true" ma:displayName="Reference Version" ma:internalName="ReferenceVersion" ma:readOnly="false">
      <xsd:simpleType>
        <xsd:restriction base="dms:Text"/>
      </xsd:simpleType>
    </xsd:element>
    <xsd:element name="ReferenceFileID" ma:index="15" nillable="true" ma:displayName="Reference File ID" ma:internalName="ReferenceFileID" ma:readOnly="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eferenceFileID xmlns="8b76e640-9ff4-4d3b-a80d-ae743ace85eb" xsi:nil="true"/>
    <DocRef xmlns="8b76e640-9ff4-4d3b-a80d-ae743ace85eb">EBF_009576</DocRef>
    <DocSnippet xmlns="8b76e640-9ff4-4d3b-a80d-ae743ace85eb" xsi:nil="true"/>
    <ReferenceVersion xmlns="8b76e640-9ff4-4d3b-a80d-ae743ace85eb" xsi:nil="true"/>
    <DocSource xmlns="8b76e640-9ff4-4d3b-a80d-ae743ace85eb">Internal</DocSource>
    <ReviewURL xmlns="8b76e640-9ff4-4d3b-a80d-ae743ace85eb">
      <Url xsi:nil="true"/>
      <Description xsi:nil="true"/>
    </ReviewURL>
    <DocType xmlns="8b76e640-9ff4-4d3b-a80d-ae743ace85eb" xsi:nil="true"/>
    <OriginalDocUrl xmlns="8b76e640-9ff4-4d3b-a80d-ae743ace85eb">
      <Url xsi:nil="true"/>
      <Description xsi:nil="true"/>
    </OriginalDoc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A3EB83-319D-4B25-A13E-00163A2EB8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76e640-9ff4-4d3b-a80d-ae743ace85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7E96A8-A74A-40BD-B31E-9FB751E34BD6}">
  <ds:schemaRefs>
    <ds:schemaRef ds:uri="http://schemas.microsoft.com/office/2006/documentManagement/types"/>
    <ds:schemaRef ds:uri="http://schemas.openxmlformats.org/package/2006/metadata/core-properties"/>
    <ds:schemaRef ds:uri="http://purl.org/dc/dcmitype/"/>
    <ds:schemaRef ds:uri="http://www.w3.org/XML/1998/namespace"/>
    <ds:schemaRef ds:uri="http://purl.org/dc/elements/1.1/"/>
    <ds:schemaRef ds:uri="http://purl.org/dc/terms/"/>
    <ds:schemaRef ds:uri="http://schemas.microsoft.com/office/infopath/2007/PartnerControls"/>
    <ds:schemaRef ds:uri="8b76e640-9ff4-4d3b-a80d-ae743ace85eb"/>
    <ds:schemaRef ds:uri="http://schemas.microsoft.com/office/2006/metadata/properties"/>
  </ds:schemaRefs>
</ds:datastoreItem>
</file>

<file path=customXml/itemProps3.xml><?xml version="1.0" encoding="utf-8"?>
<ds:datastoreItem xmlns:ds="http://schemas.openxmlformats.org/officeDocument/2006/customXml" ds:itemID="{BF0EA2E8-81F8-4BB2-A949-E4CE564EB7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2936</Words>
  <Application>Microsoft Office PowerPoint</Application>
  <PresentationFormat>Benutzerdefiniert</PresentationFormat>
  <Paragraphs>623</Paragraphs>
  <Slides>20</Slides>
  <Notes>19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8" baseType="lpstr">
      <vt:lpstr>ＭＳ Ｐゴシック</vt:lpstr>
      <vt:lpstr>Arial</vt:lpstr>
      <vt:lpstr>Arial Black</vt:lpstr>
      <vt:lpstr>LF_Kai</vt:lpstr>
      <vt:lpstr>Trebuchet MS</vt:lpstr>
      <vt:lpstr>Wingdings</vt:lpstr>
      <vt:lpstr>Pitchbook-US</vt:lpstr>
      <vt:lpstr>Document</vt:lpstr>
      <vt:lpstr>PowerPoint-Präsentation</vt:lpstr>
      <vt:lpstr>Background to Industry Work</vt:lpstr>
      <vt:lpstr>Buy-in regimes: objectives and current regimes (1/2)</vt:lpstr>
      <vt:lpstr>Buy-in regimes: objectives and current regimes (2/2)</vt:lpstr>
      <vt:lpstr>Buy-in regimes: Key principles /suggestions</vt:lpstr>
      <vt:lpstr>Buy-ins in the context of transaction chains</vt:lpstr>
      <vt:lpstr>Buy-in at end of the chain with pass-on of costs </vt:lpstr>
      <vt:lpstr>Settlement chains with CCPs: CCP performs the buy-in</vt:lpstr>
      <vt:lpstr>Timing of buy-in process</vt:lpstr>
      <vt:lpstr>Principles for a Settlement Discipline Regime (1)</vt:lpstr>
      <vt:lpstr>Principles for a Settlement Discipline Regime (2)</vt:lpstr>
      <vt:lpstr>Comparison of Per Settlement Instruction vs. Net position</vt:lpstr>
      <vt:lpstr>PowerPoint-Präsentation</vt:lpstr>
      <vt:lpstr>Criteria for an efficient/effective buy-in process</vt:lpstr>
      <vt:lpstr>What info is required to initiate/execute a buy-in</vt:lpstr>
      <vt:lpstr>Option discounted - Buy-in at every point throughout the transaction chain – multiple buy-ins</vt:lpstr>
      <vt:lpstr>Option discounted - Buy-in at start of the transaction:  single buy-in + onward deliveries - Deemed unworkable by cross industry group  </vt:lpstr>
      <vt:lpstr>Option discounted - Centralised buy- in process/agent Deemed unworkable by cross industry group </vt:lpstr>
      <vt:lpstr>At what level should a buy-in be executed? (OTC)</vt:lpstr>
      <vt:lpstr>At what level should a buy-in be executed? (CCP)</vt:lpstr>
    </vt:vector>
  </TitlesOfParts>
  <Company>Cognizant Technology Solutions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EBF_009576 - Industry Presentation on buy-ins and settlement discipline - Final 9th July 2014.pptx</dc:title>
  <dc:creator>Balaji</dc:creator>
  <cp:keywords>Public</cp:keywords>
  <cp:lastModifiedBy>Kohlhase, Miye</cp:lastModifiedBy>
  <cp:revision>390</cp:revision>
  <cp:lastPrinted>2002-05-20T22:18:19Z</cp:lastPrinted>
  <dcterms:created xsi:type="dcterms:W3CDTF">2011-10-19T11:02:33Z</dcterms:created>
  <dcterms:modified xsi:type="dcterms:W3CDTF">2015-02-19T12:32:15Z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ductID">
    <vt:lpwstr>3.11</vt:lpwstr>
  </property>
  <property fmtid="{D5CDD505-2E9C-101B-9397-08002B2CF9AE}" pid="3" name="VersionCurrent">
    <vt:lpwstr>3.11</vt:lpwstr>
  </property>
  <property fmtid="{D5CDD505-2E9C-101B-9397-08002B2CF9AE}" pid="4" name="VersionOriginal">
    <vt:lpwstr>3.11</vt:lpwstr>
  </property>
  <property fmtid="{D5CDD505-2E9C-101B-9397-08002B2CF9AE}" pid="5" name="TitusGUID">
    <vt:lpwstr>b546c79b-0d69-43fb-89b5-8bcd1ca09931</vt:lpwstr>
  </property>
  <property fmtid="{D5CDD505-2E9C-101B-9397-08002B2CF9AE}" pid="6" name="db.comClassification">
    <vt:lpwstr>Public</vt:lpwstr>
  </property>
  <property fmtid="{D5CDD505-2E9C-101B-9397-08002B2CF9AE}" pid="7" name="ContentTypeId">
    <vt:lpwstr>0x0101004BE274EDB6DB4922B212C2A6A2929FFF00880D7825834B824E9171B6EDEB3E0401</vt:lpwstr>
  </property>
</Properties>
</file>