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6"/>
  </p:sldMasterIdLst>
  <p:notesMasterIdLst>
    <p:notesMasterId r:id="rId23"/>
  </p:notesMasterIdLst>
  <p:handoutMasterIdLst>
    <p:handoutMasterId r:id="rId24"/>
  </p:handoutMasterIdLst>
  <p:sldIdLst>
    <p:sldId id="256" r:id="rId7"/>
    <p:sldId id="289" r:id="rId8"/>
    <p:sldId id="284" r:id="rId9"/>
    <p:sldId id="290" r:id="rId10"/>
    <p:sldId id="288" r:id="rId11"/>
    <p:sldId id="285" r:id="rId12"/>
    <p:sldId id="276" r:id="rId13"/>
    <p:sldId id="302" r:id="rId14"/>
    <p:sldId id="303" r:id="rId15"/>
    <p:sldId id="292" r:id="rId16"/>
    <p:sldId id="298" r:id="rId17"/>
    <p:sldId id="293" r:id="rId18"/>
    <p:sldId id="277" r:id="rId19"/>
    <p:sldId id="301" r:id="rId20"/>
    <p:sldId id="304" r:id="rId21"/>
    <p:sldId id="258" r:id="rId22"/>
  </p:sldIdLst>
  <p:sldSz cx="9144000" cy="5143500" type="screen16x9"/>
  <p:notesSz cx="6797675" cy="9926638"/>
  <p:defaultTextStyle>
    <a:defPPr>
      <a:defRPr lang="en-US"/>
    </a:defPPr>
    <a:lvl1pPr marL="0" algn="l" defTabSz="914245" rtl="0" eaLnBrk="1" latinLnBrk="0" hangingPunct="1">
      <a:defRPr sz="1800" kern="1200">
        <a:solidFill>
          <a:schemeClr val="tx1"/>
        </a:solidFill>
        <a:latin typeface="+mn-lt"/>
        <a:ea typeface="+mn-ea"/>
        <a:cs typeface="+mn-cs"/>
      </a:defRPr>
    </a:lvl1pPr>
    <a:lvl2pPr marL="457122"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7" algn="l" defTabSz="914245" rtl="0" eaLnBrk="1" latinLnBrk="0" hangingPunct="1">
      <a:defRPr sz="1800" kern="1200">
        <a:solidFill>
          <a:schemeClr val="tx1"/>
        </a:solidFill>
        <a:latin typeface="+mn-lt"/>
        <a:ea typeface="+mn-ea"/>
        <a:cs typeface="+mn-cs"/>
      </a:defRPr>
    </a:lvl4pPr>
    <a:lvl5pPr marL="1828490" algn="l" defTabSz="914245" rtl="0" eaLnBrk="1" latinLnBrk="0" hangingPunct="1">
      <a:defRPr sz="1800" kern="1200">
        <a:solidFill>
          <a:schemeClr val="tx1"/>
        </a:solidFill>
        <a:latin typeface="+mn-lt"/>
        <a:ea typeface="+mn-ea"/>
        <a:cs typeface="+mn-cs"/>
      </a:defRPr>
    </a:lvl5pPr>
    <a:lvl6pPr marL="2285612" algn="l" defTabSz="914245" rtl="0" eaLnBrk="1" latinLnBrk="0" hangingPunct="1">
      <a:defRPr sz="1800" kern="1200">
        <a:solidFill>
          <a:schemeClr val="tx1"/>
        </a:solidFill>
        <a:latin typeface="+mn-lt"/>
        <a:ea typeface="+mn-ea"/>
        <a:cs typeface="+mn-cs"/>
      </a:defRPr>
    </a:lvl6pPr>
    <a:lvl7pPr marL="2742735" algn="l" defTabSz="914245" rtl="0" eaLnBrk="1" latinLnBrk="0" hangingPunct="1">
      <a:defRPr sz="1800" kern="1200">
        <a:solidFill>
          <a:schemeClr val="tx1"/>
        </a:solidFill>
        <a:latin typeface="+mn-lt"/>
        <a:ea typeface="+mn-ea"/>
        <a:cs typeface="+mn-cs"/>
      </a:defRPr>
    </a:lvl7pPr>
    <a:lvl8pPr marL="3199857" algn="l" defTabSz="914245" rtl="0" eaLnBrk="1" latinLnBrk="0" hangingPunct="1">
      <a:defRPr sz="1800" kern="1200">
        <a:solidFill>
          <a:schemeClr val="tx1"/>
        </a:solidFill>
        <a:latin typeface="+mn-lt"/>
        <a:ea typeface="+mn-ea"/>
        <a:cs typeface="+mn-cs"/>
      </a:defRPr>
    </a:lvl8pPr>
    <a:lvl9pPr marL="3656980" algn="l" defTabSz="9142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a Mujkic" initials="PM" lastIdx="3" clrIdx="0">
    <p:extLst>
      <p:ext uri="{19B8F6BF-5375-455C-9EA6-DF929625EA0E}">
        <p15:presenceInfo xmlns:p15="http://schemas.microsoft.com/office/powerpoint/2012/main" userId="S-1-5-21-3142757975-3537428233-1628321514-14614" providerId="AD"/>
      </p:ext>
    </p:extLst>
  </p:cmAuthor>
  <p:cmAuthor id="2" name="Bernward Haberer" initials="BH" lastIdx="2" clrIdx="1">
    <p:extLst>
      <p:ext uri="{19B8F6BF-5375-455C-9EA6-DF929625EA0E}">
        <p15:presenceInfo xmlns:p15="http://schemas.microsoft.com/office/powerpoint/2012/main" userId="Bernward Habe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7" autoAdjust="0"/>
    <p:restoredTop sz="85914" autoAdjust="0"/>
  </p:normalViewPr>
  <p:slideViewPr>
    <p:cSldViewPr>
      <p:cViewPr>
        <p:scale>
          <a:sx n="108" d="100"/>
          <a:sy n="108" d="100"/>
        </p:scale>
        <p:origin x="366" y="105"/>
      </p:cViewPr>
      <p:guideLst>
        <p:guide orient="horz" pos="9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09B198-FB49-4E79-A872-18B10EF2D01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E6DCFC86-A5E4-40EA-B889-83AAD4548647}"/>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2B06D5-C792-493C-A27D-9985F12001DD}" type="datetimeFigureOut">
              <a:rPr lang="de-DE" smtClean="0"/>
              <a:t>20.04.2021</a:t>
            </a:fld>
            <a:endParaRPr lang="de-DE"/>
          </a:p>
        </p:txBody>
      </p:sp>
      <p:sp>
        <p:nvSpPr>
          <p:cNvPr id="4" name="Footer Placeholder 3">
            <a:extLst>
              <a:ext uri="{FF2B5EF4-FFF2-40B4-BE49-F238E27FC236}">
                <a16:creationId xmlns:a16="http://schemas.microsoft.com/office/drawing/2014/main" id="{6C3DA198-8E00-4A9F-8C7A-BB21A2DFFD4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AA7D9F9C-4682-4496-9640-6B292512C281}"/>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19755F-5C1B-41A8-9583-85796FF59241}" type="slidenum">
              <a:rPr lang="de-DE" smtClean="0"/>
              <a:t>‹#›</a:t>
            </a:fld>
            <a:endParaRPr lang="de-DE"/>
          </a:p>
        </p:txBody>
      </p:sp>
    </p:spTree>
    <p:extLst>
      <p:ext uri="{BB962C8B-B14F-4D97-AF65-F5344CB8AC3E}">
        <p14:creationId xmlns:p14="http://schemas.microsoft.com/office/powerpoint/2010/main" val="2481188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BE65222B-C128-4D87-8B8F-00AB77031EC1}" type="datetimeFigureOut">
              <a:rPr lang="en-GB" smtClean="0"/>
              <a:t>20/04/2021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57C02E8E-9C42-40A9-871E-9C60D914D8C1}" type="slidenum">
              <a:rPr lang="en-GB" smtClean="0"/>
              <a:t>‹#›</a:t>
            </a:fld>
            <a:endParaRPr lang="en-GB"/>
          </a:p>
        </p:txBody>
      </p:sp>
    </p:spTree>
    <p:extLst>
      <p:ext uri="{BB962C8B-B14F-4D97-AF65-F5344CB8AC3E}">
        <p14:creationId xmlns:p14="http://schemas.microsoft.com/office/powerpoint/2010/main" val="3691287640"/>
      </p:ext>
    </p:extLst>
  </p:cSld>
  <p:clrMap bg1="lt1" tx1="dk1" bg2="lt2" tx2="dk2" accent1="accent1" accent2="accent2" accent3="accent3" accent4="accent4" accent5="accent5" accent6="accent6" hlink="hlink" folHlink="folHlink"/>
  <p:hf hdr="0" ftr="0" dt="0"/>
  <p:notesStyle>
    <a:lvl1pPr marL="0" algn="l" defTabSz="914245" rtl="0" eaLnBrk="1" latinLnBrk="0" hangingPunct="1">
      <a:defRPr sz="1200" kern="1200">
        <a:solidFill>
          <a:schemeClr val="tx1"/>
        </a:solidFill>
        <a:latin typeface="+mn-lt"/>
        <a:ea typeface="+mn-ea"/>
        <a:cs typeface="+mn-cs"/>
      </a:defRPr>
    </a:lvl1pPr>
    <a:lvl2pPr marL="457122" algn="l" defTabSz="914245" rtl="0" eaLnBrk="1" latinLnBrk="0" hangingPunct="1">
      <a:defRPr sz="1200" kern="1200">
        <a:solidFill>
          <a:schemeClr val="tx1"/>
        </a:solidFill>
        <a:latin typeface="+mn-lt"/>
        <a:ea typeface="+mn-ea"/>
        <a:cs typeface="+mn-cs"/>
      </a:defRPr>
    </a:lvl2pPr>
    <a:lvl3pPr marL="914245" algn="l" defTabSz="914245" rtl="0" eaLnBrk="1" latinLnBrk="0" hangingPunct="1">
      <a:defRPr sz="1200" kern="1200">
        <a:solidFill>
          <a:schemeClr val="tx1"/>
        </a:solidFill>
        <a:latin typeface="+mn-lt"/>
        <a:ea typeface="+mn-ea"/>
        <a:cs typeface="+mn-cs"/>
      </a:defRPr>
    </a:lvl3pPr>
    <a:lvl4pPr marL="1371367" algn="l" defTabSz="914245" rtl="0" eaLnBrk="1" latinLnBrk="0" hangingPunct="1">
      <a:defRPr sz="1200" kern="1200">
        <a:solidFill>
          <a:schemeClr val="tx1"/>
        </a:solidFill>
        <a:latin typeface="+mn-lt"/>
        <a:ea typeface="+mn-ea"/>
        <a:cs typeface="+mn-cs"/>
      </a:defRPr>
    </a:lvl4pPr>
    <a:lvl5pPr marL="1828490" algn="l" defTabSz="914245" rtl="0" eaLnBrk="1" latinLnBrk="0" hangingPunct="1">
      <a:defRPr sz="1200" kern="1200">
        <a:solidFill>
          <a:schemeClr val="tx1"/>
        </a:solidFill>
        <a:latin typeface="+mn-lt"/>
        <a:ea typeface="+mn-ea"/>
        <a:cs typeface="+mn-cs"/>
      </a:defRPr>
    </a:lvl5pPr>
    <a:lvl6pPr marL="2285612" algn="l" defTabSz="914245" rtl="0" eaLnBrk="1" latinLnBrk="0" hangingPunct="1">
      <a:defRPr sz="1200" kern="1200">
        <a:solidFill>
          <a:schemeClr val="tx1"/>
        </a:solidFill>
        <a:latin typeface="+mn-lt"/>
        <a:ea typeface="+mn-ea"/>
        <a:cs typeface="+mn-cs"/>
      </a:defRPr>
    </a:lvl6pPr>
    <a:lvl7pPr marL="2742735" algn="l" defTabSz="914245" rtl="0" eaLnBrk="1" latinLnBrk="0" hangingPunct="1">
      <a:defRPr sz="1200" kern="1200">
        <a:solidFill>
          <a:schemeClr val="tx1"/>
        </a:solidFill>
        <a:latin typeface="+mn-lt"/>
        <a:ea typeface="+mn-ea"/>
        <a:cs typeface="+mn-cs"/>
      </a:defRPr>
    </a:lvl7pPr>
    <a:lvl8pPr marL="3199857" algn="l" defTabSz="914245" rtl="0" eaLnBrk="1" latinLnBrk="0" hangingPunct="1">
      <a:defRPr sz="1200" kern="1200">
        <a:solidFill>
          <a:schemeClr val="tx1"/>
        </a:solidFill>
        <a:latin typeface="+mn-lt"/>
        <a:ea typeface="+mn-ea"/>
        <a:cs typeface="+mn-cs"/>
      </a:defRPr>
    </a:lvl8pPr>
    <a:lvl9pPr marL="3656980" algn="l" defTabSz="9142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C02E8E-9C42-40A9-871E-9C60D914D8C1}" type="slidenum">
              <a:rPr lang="en-GB" smtClean="0"/>
              <a:t>3</a:t>
            </a:fld>
            <a:endParaRPr lang="en-GB"/>
          </a:p>
        </p:txBody>
      </p:sp>
    </p:spTree>
    <p:extLst>
      <p:ext uri="{BB962C8B-B14F-4D97-AF65-F5344CB8AC3E}">
        <p14:creationId xmlns:p14="http://schemas.microsoft.com/office/powerpoint/2010/main" val="226667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C02E8E-9C42-40A9-871E-9C60D914D8C1}" type="slidenum">
              <a:rPr lang="en-GB" smtClean="0"/>
              <a:t>5</a:t>
            </a:fld>
            <a:endParaRPr lang="en-GB"/>
          </a:p>
        </p:txBody>
      </p:sp>
    </p:spTree>
    <p:extLst>
      <p:ext uri="{BB962C8B-B14F-4D97-AF65-F5344CB8AC3E}">
        <p14:creationId xmlns:p14="http://schemas.microsoft.com/office/powerpoint/2010/main" val="206239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C02E8E-9C42-40A9-871E-9C60D914D8C1}" type="slidenum">
              <a:rPr lang="en-GB" smtClean="0"/>
              <a:t>7</a:t>
            </a:fld>
            <a:endParaRPr lang="en-GB"/>
          </a:p>
        </p:txBody>
      </p:sp>
    </p:spTree>
    <p:extLst>
      <p:ext uri="{BB962C8B-B14F-4D97-AF65-F5344CB8AC3E}">
        <p14:creationId xmlns:p14="http://schemas.microsoft.com/office/powerpoint/2010/main" val="40222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C02E8E-9C42-40A9-871E-9C60D914D8C1}" type="slidenum">
              <a:rPr lang="en-GB" smtClean="0"/>
              <a:t>9</a:t>
            </a:fld>
            <a:endParaRPr lang="en-GB"/>
          </a:p>
        </p:txBody>
      </p:sp>
    </p:spTree>
    <p:extLst>
      <p:ext uri="{BB962C8B-B14F-4D97-AF65-F5344CB8AC3E}">
        <p14:creationId xmlns:p14="http://schemas.microsoft.com/office/powerpoint/2010/main" val="215744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C02E8E-9C42-40A9-871E-9C60D914D8C1}" type="slidenum">
              <a:rPr lang="en-GB" smtClean="0"/>
              <a:t>13</a:t>
            </a:fld>
            <a:endParaRPr lang="en-GB"/>
          </a:p>
        </p:txBody>
      </p:sp>
    </p:spTree>
    <p:extLst>
      <p:ext uri="{BB962C8B-B14F-4D97-AF65-F5344CB8AC3E}">
        <p14:creationId xmlns:p14="http://schemas.microsoft.com/office/powerpoint/2010/main" val="329821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4F1F71-20BF-4B2A-84CC-372D475D3EA8}"/>
              </a:ext>
            </a:extLst>
          </p:cNvPr>
          <p:cNvSpPr/>
          <p:nvPr userDrawn="1"/>
        </p:nvSpPr>
        <p:spPr>
          <a:xfrm>
            <a:off x="169784" y="156574"/>
            <a:ext cx="8804432" cy="4830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a:xfrm>
            <a:off x="1547664" y="1481320"/>
            <a:ext cx="5688632" cy="992684"/>
          </a:xfrm>
        </p:spPr>
        <p:txBody>
          <a:bodyPr>
            <a:normAutofit/>
          </a:bodyPr>
          <a:lstStyle>
            <a:lvl1pPr>
              <a:lnSpc>
                <a:spcPts val="2400"/>
              </a:lnSpc>
              <a:defRPr sz="24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47664" y="2561439"/>
            <a:ext cx="5688632" cy="720080"/>
          </a:xfrm>
        </p:spPr>
        <p:txBody>
          <a:bodyPr>
            <a:normAutofit/>
          </a:bodyPr>
          <a:lstStyle>
            <a:lvl1pPr marL="0" indent="0" algn="l">
              <a:buNone/>
              <a:defRPr sz="1400">
                <a:solidFill>
                  <a:schemeClr val="bg1"/>
                </a:solidFill>
              </a:defRPr>
            </a:lvl1pPr>
            <a:lvl2pPr marL="457122" indent="0" algn="ctr">
              <a:buNone/>
              <a:defRPr>
                <a:solidFill>
                  <a:schemeClr val="tx1">
                    <a:tint val="75000"/>
                  </a:schemeClr>
                </a:solidFill>
              </a:defRPr>
            </a:lvl2pPr>
            <a:lvl3pPr marL="914245" indent="0" algn="ctr">
              <a:buNone/>
              <a:defRPr>
                <a:solidFill>
                  <a:schemeClr val="tx1">
                    <a:tint val="75000"/>
                  </a:schemeClr>
                </a:solidFill>
              </a:defRPr>
            </a:lvl3pPr>
            <a:lvl4pPr marL="1371367" indent="0" algn="ctr">
              <a:buNone/>
              <a:defRPr>
                <a:solidFill>
                  <a:schemeClr val="tx1">
                    <a:tint val="75000"/>
                  </a:schemeClr>
                </a:solidFill>
              </a:defRPr>
            </a:lvl4pPr>
            <a:lvl5pPr marL="1828490" indent="0" algn="ctr">
              <a:buNone/>
              <a:defRPr>
                <a:solidFill>
                  <a:schemeClr val="tx1">
                    <a:tint val="75000"/>
                  </a:schemeClr>
                </a:solidFill>
              </a:defRPr>
            </a:lvl5pPr>
            <a:lvl6pPr marL="2285612" indent="0" algn="ctr">
              <a:buNone/>
              <a:defRPr>
                <a:solidFill>
                  <a:schemeClr val="tx1">
                    <a:tint val="75000"/>
                  </a:schemeClr>
                </a:solidFill>
              </a:defRPr>
            </a:lvl6pPr>
            <a:lvl7pPr marL="2742735" indent="0" algn="ctr">
              <a:buNone/>
              <a:defRPr>
                <a:solidFill>
                  <a:schemeClr val="tx1">
                    <a:tint val="75000"/>
                  </a:schemeClr>
                </a:solidFill>
              </a:defRPr>
            </a:lvl7pPr>
            <a:lvl8pPr marL="3199857" indent="0" algn="ctr">
              <a:buNone/>
              <a:defRPr>
                <a:solidFill>
                  <a:schemeClr val="tx1">
                    <a:tint val="75000"/>
                  </a:schemeClr>
                </a:solidFill>
              </a:defRPr>
            </a:lvl8pPr>
            <a:lvl9pPr marL="3656980" indent="0" algn="ctr">
              <a:buNone/>
              <a:defRPr>
                <a:solidFill>
                  <a:schemeClr val="tx1">
                    <a:tint val="75000"/>
                  </a:schemeClr>
                </a:solidFill>
              </a:defRPr>
            </a:lvl9pPr>
          </a:lstStyle>
          <a:p>
            <a:r>
              <a:rPr lang="en-US" dirty="0"/>
              <a:t>Click to edit Master subtitle style</a:t>
            </a:r>
            <a:endParaRPr lang="en-GB" dirty="0"/>
          </a:p>
        </p:txBody>
      </p:sp>
      <p:sp>
        <p:nvSpPr>
          <p:cNvPr id="8" name="Rectangle 7"/>
          <p:cNvSpPr/>
          <p:nvPr/>
        </p:nvSpPr>
        <p:spPr>
          <a:xfrm>
            <a:off x="1331640" y="1347614"/>
            <a:ext cx="45719"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a:p>
        </p:txBody>
      </p:sp>
      <p:sp>
        <p:nvSpPr>
          <p:cNvPr id="13" name="Text Placeholder 12"/>
          <p:cNvSpPr>
            <a:spLocks noGrp="1"/>
          </p:cNvSpPr>
          <p:nvPr>
            <p:ph type="body" sz="quarter" idx="10" hasCustomPrompt="1"/>
          </p:nvPr>
        </p:nvSpPr>
        <p:spPr>
          <a:xfrm>
            <a:off x="1547664" y="3353528"/>
            <a:ext cx="4968875" cy="236179"/>
          </a:xfrm>
        </p:spPr>
        <p:txBody>
          <a:bodyPr>
            <a:noAutofit/>
          </a:bodyPr>
          <a:lstStyle>
            <a:lvl1pPr marL="0" indent="0">
              <a:buNone/>
              <a:defRPr sz="1000">
                <a:solidFill>
                  <a:schemeClr val="bg1"/>
                </a:solidFill>
              </a:defRPr>
            </a:lvl1pPr>
          </a:lstStyle>
          <a:p>
            <a:r>
              <a:rPr lang="en-US" dirty="0"/>
              <a:t>Click for presenter</a:t>
            </a:r>
            <a:r>
              <a:rPr lang="en-US" baseline="0" dirty="0"/>
              <a:t> name</a:t>
            </a:r>
            <a:endParaRPr lang="en-GB" dirty="0"/>
          </a:p>
        </p:txBody>
      </p:sp>
      <p:pic>
        <p:nvPicPr>
          <p:cNvPr id="12" name="Picture 11">
            <a:extLst>
              <a:ext uri="{FF2B5EF4-FFF2-40B4-BE49-F238E27FC236}">
                <a16:creationId xmlns:a16="http://schemas.microsoft.com/office/drawing/2014/main" id="{38AEB2BD-0850-4638-9147-81F57B99E0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657"/>
          <a:stretch/>
        </p:blipFill>
        <p:spPr>
          <a:xfrm>
            <a:off x="6871493" y="4105344"/>
            <a:ext cx="1692304" cy="554637"/>
          </a:xfrm>
          <a:prstGeom prst="rect">
            <a:avLst/>
          </a:prstGeom>
        </p:spPr>
      </p:pic>
    </p:spTree>
    <p:extLst>
      <p:ext uri="{BB962C8B-B14F-4D97-AF65-F5344CB8AC3E}">
        <p14:creationId xmlns:p14="http://schemas.microsoft.com/office/powerpoint/2010/main" val="113840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1903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2057400" cy="4388644"/>
          </a:xfrm>
        </p:spPr>
        <p:txBody>
          <a:bodyPr vert="eaVert">
            <a:normAutofit/>
          </a:bodyPr>
          <a:lstStyle>
            <a:lvl1pPr>
              <a:defRPr sz="2400"/>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5769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98CB3-228D-4C7C-B009-BC36DE53A6BA}"/>
              </a:ext>
            </a:extLst>
          </p:cNvPr>
          <p:cNvSpPr/>
          <p:nvPr userDrawn="1"/>
        </p:nvSpPr>
        <p:spPr>
          <a:xfrm>
            <a:off x="169784" y="156574"/>
            <a:ext cx="8804432" cy="4830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p:cNvSpPr/>
          <p:nvPr userDrawn="1"/>
        </p:nvSpPr>
        <p:spPr>
          <a:xfrm>
            <a:off x="1331640" y="1203598"/>
            <a:ext cx="45719"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a:p>
        </p:txBody>
      </p:sp>
      <p:sp>
        <p:nvSpPr>
          <p:cNvPr id="6" name="TextBox 5"/>
          <p:cNvSpPr txBox="1"/>
          <p:nvPr userDrawn="1"/>
        </p:nvSpPr>
        <p:spPr>
          <a:xfrm>
            <a:off x="1619672" y="2067711"/>
            <a:ext cx="4536504" cy="461649"/>
          </a:xfrm>
          <a:prstGeom prst="rect">
            <a:avLst/>
          </a:prstGeom>
          <a:noFill/>
        </p:spPr>
        <p:txBody>
          <a:bodyPr wrap="square" lIns="91424" tIns="45712" rIns="91424" bIns="45712" rtlCol="0" anchor="b">
            <a:spAutoFit/>
          </a:bodyPr>
          <a:lstStyle/>
          <a:p>
            <a:pPr lvl="0"/>
            <a:r>
              <a:rPr lang="en-US" sz="2400" b="1" dirty="0">
                <a:solidFill>
                  <a:schemeClr val="bg1"/>
                </a:solidFill>
                <a:latin typeface="+mj-lt"/>
              </a:rPr>
              <a:t>THANK YOU!</a:t>
            </a:r>
          </a:p>
        </p:txBody>
      </p:sp>
      <p:sp>
        <p:nvSpPr>
          <p:cNvPr id="13" name="Text Placeholder 12"/>
          <p:cNvSpPr>
            <a:spLocks noGrp="1"/>
          </p:cNvSpPr>
          <p:nvPr>
            <p:ph type="body" sz="quarter" idx="10" hasCustomPrompt="1"/>
          </p:nvPr>
        </p:nvSpPr>
        <p:spPr>
          <a:xfrm>
            <a:off x="1619672" y="2643758"/>
            <a:ext cx="3312368" cy="432048"/>
          </a:xfrm>
        </p:spPr>
        <p:txBody>
          <a:bodyPr>
            <a:noAutofit/>
          </a:bodyPr>
          <a:lstStyle>
            <a:lvl1pPr marL="0" indent="0">
              <a:buNone/>
              <a:defRPr sz="1000">
                <a:solidFill>
                  <a:schemeClr val="bg1"/>
                </a:solidFill>
              </a:defRPr>
            </a:lvl1pPr>
          </a:lstStyle>
          <a:p>
            <a:r>
              <a:rPr lang="en-US" dirty="0"/>
              <a:t>Click for more information text</a:t>
            </a:r>
            <a:endParaRPr lang="en-GB" dirty="0"/>
          </a:p>
        </p:txBody>
      </p:sp>
      <p:pic>
        <p:nvPicPr>
          <p:cNvPr id="12" name="Picture 11">
            <a:extLst>
              <a:ext uri="{FF2B5EF4-FFF2-40B4-BE49-F238E27FC236}">
                <a16:creationId xmlns:a16="http://schemas.microsoft.com/office/drawing/2014/main" id="{5BDF3538-EA14-4131-A133-9E15AC5A70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657"/>
          <a:stretch/>
        </p:blipFill>
        <p:spPr>
          <a:xfrm>
            <a:off x="6868800" y="4104000"/>
            <a:ext cx="1692304" cy="554637"/>
          </a:xfrm>
          <a:prstGeom prst="rect">
            <a:avLst/>
          </a:prstGeom>
        </p:spPr>
      </p:pic>
    </p:spTree>
    <p:extLst>
      <p:ext uri="{BB962C8B-B14F-4D97-AF65-F5344CB8AC3E}">
        <p14:creationId xmlns:p14="http://schemas.microsoft.com/office/powerpoint/2010/main" val="1138405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88726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3CD10489-647D-4424-92F3-2E31185A69B8}"/>
              </a:ext>
            </a:extLst>
          </p:cNvPr>
          <p:cNvSpPr>
            <a:spLocks noGrp="1"/>
          </p:cNvSpPr>
          <p:nvPr>
            <p:ph type="pic" sz="quarter" idx="10" hasCustomPrompt="1"/>
          </p:nvPr>
        </p:nvSpPr>
        <p:spPr>
          <a:xfrm>
            <a:off x="3170636" y="0"/>
            <a:ext cx="5973367" cy="51435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288611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spcBef>
                <a:spcPts val="1200"/>
              </a:spcBef>
              <a:defRPr sz="1200"/>
            </a:lvl1pPr>
            <a:lvl2pPr>
              <a:spcBef>
                <a:spcPts val="1200"/>
              </a:spcBef>
              <a:defRPr sz="1200"/>
            </a:lvl2pPr>
            <a:lvl3pPr>
              <a:spcBef>
                <a:spcPts val="1200"/>
              </a:spcBef>
              <a:defRPr sz="1200"/>
            </a:lvl3pPr>
            <a:lvl4pPr>
              <a:spcBef>
                <a:spcPts val="1200"/>
              </a:spcBef>
              <a:defRPr sz="1200"/>
            </a:lvl4pPr>
            <a:lvl5pPr>
              <a:spcBef>
                <a:spcPts val="12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815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4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normAutofit/>
          </a:bodyPr>
          <a:lstStyle>
            <a:lvl1pPr marL="0" indent="0">
              <a:buNone/>
              <a:defRPr sz="1200">
                <a:solidFill>
                  <a:schemeClr val="tx1">
                    <a:tint val="75000"/>
                  </a:schemeClr>
                </a:solidFill>
              </a:defRPr>
            </a:lvl1pPr>
            <a:lvl2pPr marL="457122" indent="0">
              <a:buNone/>
              <a:defRPr sz="1800">
                <a:solidFill>
                  <a:schemeClr val="tx1">
                    <a:tint val="75000"/>
                  </a:schemeClr>
                </a:solidFill>
              </a:defRPr>
            </a:lvl2pPr>
            <a:lvl3pPr marL="914245" indent="0">
              <a:buNone/>
              <a:defRPr sz="1600">
                <a:solidFill>
                  <a:schemeClr val="tx1">
                    <a:tint val="75000"/>
                  </a:schemeClr>
                </a:solidFill>
              </a:defRPr>
            </a:lvl3pPr>
            <a:lvl4pPr marL="1371367" indent="0">
              <a:buNone/>
              <a:defRPr sz="1400">
                <a:solidFill>
                  <a:schemeClr val="tx1">
                    <a:tint val="75000"/>
                  </a:schemeClr>
                </a:solidFill>
              </a:defRPr>
            </a:lvl4pPr>
            <a:lvl5pPr marL="1828490" indent="0">
              <a:buNone/>
              <a:defRPr sz="1400">
                <a:solidFill>
                  <a:schemeClr val="tx1">
                    <a:tint val="75000"/>
                  </a:schemeClr>
                </a:solidFill>
              </a:defRPr>
            </a:lvl5pPr>
            <a:lvl6pPr marL="2285612" indent="0">
              <a:buNone/>
              <a:defRPr sz="1400">
                <a:solidFill>
                  <a:schemeClr val="tx1">
                    <a:tint val="75000"/>
                  </a:schemeClr>
                </a:solidFill>
              </a:defRPr>
            </a:lvl6pPr>
            <a:lvl7pPr marL="2742735" indent="0">
              <a:buNone/>
              <a:defRPr sz="1400">
                <a:solidFill>
                  <a:schemeClr val="tx1">
                    <a:tint val="75000"/>
                  </a:schemeClr>
                </a:solidFill>
              </a:defRPr>
            </a:lvl7pPr>
            <a:lvl8pPr marL="3199857" indent="0">
              <a:buNone/>
              <a:defRPr sz="1400">
                <a:solidFill>
                  <a:schemeClr val="tx1">
                    <a:tint val="75000"/>
                  </a:schemeClr>
                </a:solidFill>
              </a:defRPr>
            </a:lvl8pPr>
            <a:lvl9pPr marL="365698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8069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nSpc>
                <a:spcPts val="2000"/>
              </a:lnSpc>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57200" y="1492250"/>
            <a:ext cx="3970784" cy="3102373"/>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16016" y="1492250"/>
            <a:ext cx="3970784" cy="3102373"/>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841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a:t>CLICK TO EDIT MASTER TITLE STYLE</a:t>
            </a:r>
            <a:endParaRPr lang="en-GB" dirty="0"/>
          </a:p>
        </p:txBody>
      </p:sp>
      <p:sp>
        <p:nvSpPr>
          <p:cNvPr id="3" name="Text Placeholder 2"/>
          <p:cNvSpPr>
            <a:spLocks noGrp="1"/>
          </p:cNvSpPr>
          <p:nvPr>
            <p:ph type="body" idx="1"/>
          </p:nvPr>
        </p:nvSpPr>
        <p:spPr>
          <a:xfrm>
            <a:off x="467544" y="1496465"/>
            <a:ext cx="3970784" cy="283198"/>
          </a:xfrm>
        </p:spPr>
        <p:txBody>
          <a:bodyPr anchor="b">
            <a:normAutofit/>
          </a:bodyPr>
          <a:lstStyle>
            <a:lvl1pPr marL="0" indent="0">
              <a:buNone/>
              <a:defRPr sz="1600" b="1"/>
            </a:lvl1pPr>
            <a:lvl2pPr marL="457122" indent="0">
              <a:buNone/>
              <a:defRPr sz="2000" b="1"/>
            </a:lvl2pPr>
            <a:lvl3pPr marL="914245" indent="0">
              <a:buNone/>
              <a:defRPr sz="1800" b="1"/>
            </a:lvl3pPr>
            <a:lvl4pPr marL="1371367" indent="0">
              <a:buNone/>
              <a:defRPr sz="1600" b="1"/>
            </a:lvl4pPr>
            <a:lvl5pPr marL="1828490" indent="0">
              <a:buNone/>
              <a:defRPr sz="1600" b="1"/>
            </a:lvl5pPr>
            <a:lvl6pPr marL="2285612" indent="0">
              <a:buNone/>
              <a:defRPr sz="1600" b="1"/>
            </a:lvl6pPr>
            <a:lvl7pPr marL="2742735" indent="0">
              <a:buNone/>
              <a:defRPr sz="1600" b="1"/>
            </a:lvl7pPr>
            <a:lvl8pPr marL="3199857" indent="0">
              <a:buNone/>
              <a:defRPr sz="1600" b="1"/>
            </a:lvl8pPr>
            <a:lvl9pPr marL="365698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67544" y="1779662"/>
            <a:ext cx="3970784" cy="2880320"/>
          </a:xfrm>
        </p:spPr>
        <p:txBody>
          <a:bodyPr>
            <a:normAutofit/>
          </a:bodyPr>
          <a:lstStyle>
            <a:lvl1pPr>
              <a:defRPr sz="1200"/>
            </a:lvl1pPr>
            <a:lvl2pPr>
              <a:defRPr sz="1200"/>
            </a:lvl2pPr>
            <a:lvl3pPr>
              <a:defRPr sz="1200"/>
            </a:lvl3pPr>
            <a:lvl4pPr>
              <a:defRPr sz="1200"/>
            </a:lvl4pPr>
            <a:lvl5pPr>
              <a:defRPr sz="1200"/>
            </a:lvl5pPr>
            <a:lvl6pPr marL="1098000" indent="-176400">
              <a:spcBef>
                <a:spcPts val="1200"/>
              </a:spcBef>
              <a:spcAft>
                <a:spcPts val="0"/>
              </a:spcAft>
              <a:buClr>
                <a:schemeClr val="accent1"/>
              </a:buClr>
              <a:buFont typeface="Wingdings" panose="05000000000000000000" pitchFamily="2" charset="2"/>
              <a:buChar char="§"/>
              <a:defRPr lang="en-US" sz="1200" kern="1200" dirty="0" smtClean="0">
                <a:solidFill>
                  <a:schemeClr val="tx1"/>
                </a:solidFill>
                <a:latin typeface="+mn-lt"/>
                <a:ea typeface="+mn-ea"/>
                <a:cs typeface="+mn-cs"/>
              </a:defRPr>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endParaRPr lang="en-US" dirty="0"/>
          </a:p>
          <a:p>
            <a:pPr lvl="4"/>
            <a:endParaRPr lang="en-GB" dirty="0"/>
          </a:p>
        </p:txBody>
      </p:sp>
      <p:sp>
        <p:nvSpPr>
          <p:cNvPr id="5" name="Text Placeholder 4"/>
          <p:cNvSpPr>
            <a:spLocks noGrp="1"/>
          </p:cNvSpPr>
          <p:nvPr>
            <p:ph type="body" sz="quarter" idx="3"/>
          </p:nvPr>
        </p:nvSpPr>
        <p:spPr>
          <a:xfrm>
            <a:off x="4726360" y="1496465"/>
            <a:ext cx="3970785" cy="283198"/>
          </a:xfrm>
        </p:spPr>
        <p:txBody>
          <a:bodyPr anchor="b">
            <a:normAutofit/>
          </a:bodyPr>
          <a:lstStyle>
            <a:lvl1pPr marL="0" indent="0">
              <a:buNone/>
              <a:defRPr sz="1600" b="1"/>
            </a:lvl1pPr>
            <a:lvl2pPr marL="457122" indent="0">
              <a:buNone/>
              <a:defRPr sz="2000" b="1"/>
            </a:lvl2pPr>
            <a:lvl3pPr marL="914245" indent="0">
              <a:buNone/>
              <a:defRPr sz="1800" b="1"/>
            </a:lvl3pPr>
            <a:lvl4pPr marL="1371367" indent="0">
              <a:buNone/>
              <a:defRPr sz="1600" b="1"/>
            </a:lvl4pPr>
            <a:lvl5pPr marL="1828490" indent="0">
              <a:buNone/>
              <a:defRPr sz="1600" b="1"/>
            </a:lvl5pPr>
            <a:lvl6pPr marL="2285612" indent="0">
              <a:buNone/>
              <a:defRPr sz="1600" b="1"/>
            </a:lvl6pPr>
            <a:lvl7pPr marL="2742735" indent="0">
              <a:buNone/>
              <a:defRPr sz="1600" b="1"/>
            </a:lvl7pPr>
            <a:lvl8pPr marL="3199857" indent="0">
              <a:buNone/>
              <a:defRPr sz="1600" b="1"/>
            </a:lvl8pPr>
            <a:lvl9pPr marL="365698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6360" y="1779662"/>
            <a:ext cx="3970785" cy="2880320"/>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9901444"/>
      </p:ext>
    </p:extLst>
  </p:cSld>
  <p:clrMapOvr>
    <a:masterClrMapping/>
  </p:clrMapOvr>
  <p:extLst mod="1">
    <p:ext uri="{DCECCB84-F9BA-43D5-87BE-67443E8EF086}">
      <p15:sldGuideLst xmlns:p15="http://schemas.microsoft.com/office/powerpoint/2012/main">
        <p15:guide id="1" pos="53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8207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91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04787"/>
            <a:ext cx="3008313" cy="871538"/>
          </a:xfrm>
        </p:spPr>
        <p:txBody>
          <a:bodyPr anchor="b">
            <a:normAutofit/>
          </a:bodyPr>
          <a:lstStyle>
            <a:lvl1pPr algn="l">
              <a:defRPr sz="1400" b="1"/>
            </a:lvl1pPr>
          </a:lstStyle>
          <a:p>
            <a:r>
              <a:rPr lang="en-US" dirty="0"/>
              <a:t>CLICK TO EDIT MASTER TITLE STYLE</a:t>
            </a:r>
            <a:endParaRPr lang="en-GB" dirty="0"/>
          </a:p>
        </p:txBody>
      </p:sp>
      <p:sp>
        <p:nvSpPr>
          <p:cNvPr id="3" name="Content Placeholder 2"/>
          <p:cNvSpPr>
            <a:spLocks noGrp="1"/>
          </p:cNvSpPr>
          <p:nvPr>
            <p:ph idx="1"/>
          </p:nvPr>
        </p:nvSpPr>
        <p:spPr>
          <a:xfrm>
            <a:off x="3635896" y="204788"/>
            <a:ext cx="5050904" cy="4389835"/>
          </a:xfrm>
        </p:spPr>
        <p:txBody>
          <a:bodyPr>
            <a:normAutofit/>
          </a:bodyPr>
          <a:lstStyle>
            <a:lvl1pPr>
              <a:defRPr sz="12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2" y="1492250"/>
            <a:ext cx="3008313" cy="3102374"/>
          </a:xfrm>
        </p:spPr>
        <p:txBody>
          <a:bodyPr>
            <a:normAutofit/>
          </a:bodyPr>
          <a:lstStyle>
            <a:lvl1pPr marL="0" indent="0">
              <a:buNone/>
              <a:defRPr sz="1200"/>
            </a:lvl1pPr>
            <a:lvl2pPr marL="457122" indent="0">
              <a:buNone/>
              <a:defRPr sz="1200"/>
            </a:lvl2pPr>
            <a:lvl3pPr marL="914245" indent="0">
              <a:buNone/>
              <a:defRPr sz="1000"/>
            </a:lvl3pPr>
            <a:lvl4pPr marL="1371367" indent="0">
              <a:buNone/>
              <a:defRPr sz="900"/>
            </a:lvl4pPr>
            <a:lvl5pPr marL="1828490" indent="0">
              <a:buNone/>
              <a:defRPr sz="900"/>
            </a:lvl5pPr>
            <a:lvl6pPr marL="2285612" indent="0">
              <a:buNone/>
              <a:defRPr sz="900"/>
            </a:lvl6pPr>
            <a:lvl7pPr marL="2742735" indent="0">
              <a:buNone/>
              <a:defRPr sz="900"/>
            </a:lvl7pPr>
            <a:lvl8pPr marL="3199857" indent="0">
              <a:buNone/>
              <a:defRPr sz="900"/>
            </a:lvl8pPr>
            <a:lvl9pPr marL="3656980" indent="0">
              <a:buNone/>
              <a:defRPr sz="900"/>
            </a:lvl9pPr>
          </a:lstStyle>
          <a:p>
            <a:pPr lvl="0"/>
            <a:r>
              <a:rPr lang="en-US" dirty="0"/>
              <a:t>Click to edit Master text styles</a:t>
            </a:r>
          </a:p>
        </p:txBody>
      </p:sp>
    </p:spTree>
    <p:extLst>
      <p:ext uri="{BB962C8B-B14F-4D97-AF65-F5344CB8AC3E}">
        <p14:creationId xmlns:p14="http://schemas.microsoft.com/office/powerpoint/2010/main" val="366801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3600450"/>
            <a:ext cx="6811144" cy="411460"/>
          </a:xfrm>
        </p:spPr>
        <p:txBody>
          <a:bodyPr anchor="b">
            <a:normAutofit/>
          </a:bodyPr>
          <a:lstStyle>
            <a:lvl1pPr algn="l">
              <a:defRPr sz="1200" b="1"/>
            </a:lvl1pPr>
          </a:lstStyle>
          <a:p>
            <a:r>
              <a:rPr lang="en-US" dirty="0"/>
              <a:t>CLICK TO EDIT MASTER TITLE STYLE</a:t>
            </a:r>
            <a:endParaRPr lang="en-GB" dirty="0"/>
          </a:p>
        </p:txBody>
      </p:sp>
      <p:sp>
        <p:nvSpPr>
          <p:cNvPr id="3" name="Picture Placeholder 2"/>
          <p:cNvSpPr>
            <a:spLocks noGrp="1"/>
          </p:cNvSpPr>
          <p:nvPr>
            <p:ph type="pic" idx="1"/>
          </p:nvPr>
        </p:nvSpPr>
        <p:spPr>
          <a:xfrm>
            <a:off x="467544" y="459581"/>
            <a:ext cx="6811144" cy="3120281"/>
          </a:xfrm>
        </p:spPr>
        <p:txBody>
          <a:bodyPr>
            <a:normAutofit/>
          </a:bodyPr>
          <a:lstStyle>
            <a:lvl1pPr marL="0" indent="0">
              <a:buNone/>
              <a:defRPr sz="1200"/>
            </a:lvl1pPr>
            <a:lvl2pPr marL="457122" indent="0">
              <a:buNone/>
              <a:defRPr sz="2800"/>
            </a:lvl2pPr>
            <a:lvl3pPr marL="914245" indent="0">
              <a:buNone/>
              <a:defRPr sz="2400"/>
            </a:lvl3pPr>
            <a:lvl4pPr marL="1371367" indent="0">
              <a:buNone/>
              <a:defRPr sz="2000"/>
            </a:lvl4pPr>
            <a:lvl5pPr marL="1828490" indent="0">
              <a:buNone/>
              <a:defRPr sz="2000"/>
            </a:lvl5pPr>
            <a:lvl6pPr marL="2285612" indent="0">
              <a:buNone/>
              <a:defRPr sz="2000"/>
            </a:lvl6pPr>
            <a:lvl7pPr marL="2742735" indent="0">
              <a:buNone/>
              <a:defRPr sz="2000"/>
            </a:lvl7pPr>
            <a:lvl8pPr marL="3199857" indent="0">
              <a:buNone/>
              <a:defRPr sz="2000"/>
            </a:lvl8pPr>
            <a:lvl9pPr marL="365698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467544" y="4025503"/>
            <a:ext cx="6811144" cy="490463"/>
          </a:xfrm>
        </p:spPr>
        <p:txBody>
          <a:bodyPr>
            <a:normAutofit/>
          </a:bodyPr>
          <a:lstStyle>
            <a:lvl1pPr marL="0" indent="0">
              <a:buNone/>
              <a:defRPr sz="1200"/>
            </a:lvl1pPr>
            <a:lvl2pPr marL="457122" indent="0">
              <a:buNone/>
              <a:defRPr sz="1200"/>
            </a:lvl2pPr>
            <a:lvl3pPr marL="914245" indent="0">
              <a:buNone/>
              <a:defRPr sz="1000"/>
            </a:lvl3pPr>
            <a:lvl4pPr marL="1371367" indent="0">
              <a:buNone/>
              <a:defRPr sz="900"/>
            </a:lvl4pPr>
            <a:lvl5pPr marL="1828490" indent="0">
              <a:buNone/>
              <a:defRPr sz="900"/>
            </a:lvl5pPr>
            <a:lvl6pPr marL="2285612" indent="0">
              <a:buNone/>
              <a:defRPr sz="900"/>
            </a:lvl6pPr>
            <a:lvl7pPr marL="2742735" indent="0">
              <a:buNone/>
              <a:defRPr sz="900"/>
            </a:lvl7pPr>
            <a:lvl8pPr marL="3199857" indent="0">
              <a:buNone/>
              <a:defRPr sz="900"/>
            </a:lvl8pPr>
            <a:lvl9pPr marL="3656980" indent="0">
              <a:buNone/>
              <a:defRPr sz="900"/>
            </a:lvl9pPr>
          </a:lstStyle>
          <a:p>
            <a:pPr lvl="0"/>
            <a:r>
              <a:rPr lang="en-US" dirty="0"/>
              <a:t>Click to edit Master text styles</a:t>
            </a:r>
          </a:p>
        </p:txBody>
      </p:sp>
    </p:spTree>
    <p:extLst>
      <p:ext uri="{BB962C8B-B14F-4D97-AF65-F5344CB8AC3E}">
        <p14:creationId xmlns:p14="http://schemas.microsoft.com/office/powerpoint/2010/main" val="119120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Parallelogram 18"/>
          <p:cNvSpPr/>
          <p:nvPr userDrawn="1"/>
        </p:nvSpPr>
        <p:spPr>
          <a:xfrm>
            <a:off x="-324546" y="4731990"/>
            <a:ext cx="9720000" cy="504056"/>
          </a:xfrm>
          <a:prstGeom prst="parallelogram">
            <a:avLst>
              <a:gd name="adj" fmla="val 5794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24" tIns="45712" rIns="91424" bIns="45712"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91630"/>
            <a:ext cx="8229600" cy="3102992"/>
          </a:xfrm>
          <a:prstGeom prst="rect">
            <a:avLst/>
          </a:prstGeom>
        </p:spPr>
        <p:txBody>
          <a:bodyPr vert="horz" lIns="91424" tIns="45712" rIns="91424" bIns="4571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7B21D602-7966-453C-8D74-E1F0A1A7000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29025" y="1628775"/>
            <a:ext cx="1885950" cy="1885950"/>
          </a:xfrm>
          <a:prstGeom prst="rect">
            <a:avLst/>
          </a:prstGeom>
        </p:spPr>
      </p:pic>
      <p:pic>
        <p:nvPicPr>
          <p:cNvPr id="24" name="Picture 23">
            <a:extLst>
              <a:ext uri="{FF2B5EF4-FFF2-40B4-BE49-F238E27FC236}">
                <a16:creationId xmlns:a16="http://schemas.microsoft.com/office/drawing/2014/main" id="{E7F13E3C-8D21-4445-8F88-E53D8819BB3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b="36679"/>
          <a:stretch/>
        </p:blipFill>
        <p:spPr>
          <a:xfrm>
            <a:off x="302400" y="4845600"/>
            <a:ext cx="971600" cy="205031"/>
          </a:xfrm>
          <a:prstGeom prst="rect">
            <a:avLst/>
          </a:prstGeom>
        </p:spPr>
      </p:pic>
    </p:spTree>
    <p:extLst>
      <p:ext uri="{BB962C8B-B14F-4D97-AF65-F5344CB8AC3E}">
        <p14:creationId xmlns:p14="http://schemas.microsoft.com/office/powerpoint/2010/main" val="27066976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hdr="0"/>
  <p:txStyles>
    <p:title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p:titleStyle>
    <p:bodyStyle>
      <a:lvl1pPr marL="180944" indent="-180944"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1pPr>
      <a:lvl2pPr marL="357128" indent="-176183"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2pPr>
      <a:lvl3pPr marL="538072" indent="-180944"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720603" indent="-182532"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4pPr>
      <a:lvl5pPr marL="895198" indent="-174595"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5pPr>
      <a:lvl6pPr marL="2514174"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96"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19"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41"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2"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7" algn="l" defTabSz="914245" rtl="0" eaLnBrk="1" latinLnBrk="0" hangingPunct="1">
        <a:defRPr sz="1800" kern="1200">
          <a:solidFill>
            <a:schemeClr val="tx1"/>
          </a:solidFill>
          <a:latin typeface="+mn-lt"/>
          <a:ea typeface="+mn-ea"/>
          <a:cs typeface="+mn-cs"/>
        </a:defRPr>
      </a:lvl4pPr>
      <a:lvl5pPr marL="1828490" algn="l" defTabSz="914245" rtl="0" eaLnBrk="1" latinLnBrk="0" hangingPunct="1">
        <a:defRPr sz="1800" kern="1200">
          <a:solidFill>
            <a:schemeClr val="tx1"/>
          </a:solidFill>
          <a:latin typeface="+mn-lt"/>
          <a:ea typeface="+mn-ea"/>
          <a:cs typeface="+mn-cs"/>
        </a:defRPr>
      </a:lvl5pPr>
      <a:lvl6pPr marL="2285612" algn="l" defTabSz="914245" rtl="0" eaLnBrk="1" latinLnBrk="0" hangingPunct="1">
        <a:defRPr sz="1800" kern="1200">
          <a:solidFill>
            <a:schemeClr val="tx1"/>
          </a:solidFill>
          <a:latin typeface="+mn-lt"/>
          <a:ea typeface="+mn-ea"/>
          <a:cs typeface="+mn-cs"/>
        </a:defRPr>
      </a:lvl6pPr>
      <a:lvl7pPr marL="2742735" algn="l" defTabSz="914245" rtl="0" eaLnBrk="1" latinLnBrk="0" hangingPunct="1">
        <a:defRPr sz="1800" kern="1200">
          <a:solidFill>
            <a:schemeClr val="tx1"/>
          </a:solidFill>
          <a:latin typeface="+mn-lt"/>
          <a:ea typeface="+mn-ea"/>
          <a:cs typeface="+mn-cs"/>
        </a:defRPr>
      </a:lvl7pPr>
      <a:lvl8pPr marL="3199857" algn="l" defTabSz="914245" rtl="0" eaLnBrk="1" latinLnBrk="0" hangingPunct="1">
        <a:defRPr sz="1800" kern="1200">
          <a:solidFill>
            <a:schemeClr val="tx1"/>
          </a:solidFill>
          <a:latin typeface="+mn-lt"/>
          <a:ea typeface="+mn-ea"/>
          <a:cs typeface="+mn-cs"/>
        </a:defRPr>
      </a:lvl8pPr>
      <a:lvl9pPr marL="3656980" algn="l" defTabSz="9142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ts val="2400"/>
              </a:lnSpc>
            </a:pPr>
            <a:r>
              <a:rPr lang="en-GB" sz="2400" dirty="0" smtClean="0">
                <a:solidFill>
                  <a:schemeClr val="bg1"/>
                </a:solidFill>
              </a:rPr>
              <a:t>2021 Cost and Past </a:t>
            </a:r>
            <a:r>
              <a:rPr lang="en-GB" dirty="0"/>
              <a:t>P</a:t>
            </a:r>
            <a:r>
              <a:rPr lang="en-GB" sz="2400" dirty="0" smtClean="0">
                <a:solidFill>
                  <a:schemeClr val="bg1"/>
                </a:solidFill>
              </a:rPr>
              <a:t>erformance Report</a:t>
            </a:r>
            <a:endParaRPr lang="en-GB" sz="2400" dirty="0">
              <a:solidFill>
                <a:schemeClr val="bg1"/>
              </a:solidFill>
            </a:endParaRPr>
          </a:p>
        </p:txBody>
      </p:sp>
      <p:sp>
        <p:nvSpPr>
          <p:cNvPr id="3" name="Subtitle 2"/>
          <p:cNvSpPr>
            <a:spLocks noGrp="1"/>
          </p:cNvSpPr>
          <p:nvPr>
            <p:ph type="subTitle" idx="1"/>
          </p:nvPr>
        </p:nvSpPr>
        <p:spPr/>
        <p:txBody>
          <a:bodyPr/>
          <a:lstStyle/>
          <a:p>
            <a:pPr>
              <a:spcBef>
                <a:spcPct val="0"/>
              </a:spcBef>
            </a:pPr>
            <a:r>
              <a:rPr lang="en-US" altLang="en-US" dirty="0" smtClean="0">
                <a:ea typeface="ＭＳ Ｐゴシック" pitchFamily="34" charset="-128"/>
              </a:rPr>
              <a:t>Main findings</a:t>
            </a:r>
            <a:endParaRPr lang="en-US" altLang="en-US" dirty="0">
              <a:ea typeface="ＭＳ Ｐゴシック" pitchFamily="34" charset="-128"/>
            </a:endParaRPr>
          </a:p>
        </p:txBody>
      </p:sp>
      <p:sp>
        <p:nvSpPr>
          <p:cNvPr id="6" name="Text Placeholder 5"/>
          <p:cNvSpPr>
            <a:spLocks noGrp="1"/>
          </p:cNvSpPr>
          <p:nvPr>
            <p:ph type="body" sz="quarter" idx="10"/>
          </p:nvPr>
        </p:nvSpPr>
        <p:spPr>
          <a:xfrm>
            <a:off x="1547664" y="2921480"/>
            <a:ext cx="4968875" cy="1090430"/>
          </a:xfrm>
        </p:spPr>
        <p:txBody>
          <a:bodyPr/>
          <a:lstStyle/>
          <a:p>
            <a:pPr>
              <a:spcBef>
                <a:spcPts val="0"/>
              </a:spcBef>
            </a:pPr>
            <a:r>
              <a:rPr lang="en-US" sz="1100" dirty="0" smtClean="0"/>
              <a:t>Webinar 21 April 2020</a:t>
            </a:r>
            <a:endParaRPr lang="en-US" sz="1100" dirty="0"/>
          </a:p>
        </p:txBody>
      </p:sp>
    </p:spTree>
    <p:extLst>
      <p:ext uri="{BB962C8B-B14F-4D97-AF65-F5344CB8AC3E}">
        <p14:creationId xmlns:p14="http://schemas.microsoft.com/office/powerpoint/2010/main" val="2487455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3" y="195486"/>
            <a:ext cx="6799793" cy="400110"/>
          </a:xfrm>
          <a:prstGeom prst="rect">
            <a:avLst/>
          </a:prstGeom>
        </p:spPr>
        <p:txBody>
          <a:bodyPr wrap="square">
            <a:spAutoFit/>
          </a:bodyPr>
          <a:lstStyle/>
          <a:p>
            <a:pPr algn="just">
              <a:spcBef>
                <a:spcPts val="600"/>
              </a:spcBef>
              <a:spcAft>
                <a:spcPts val="0"/>
              </a:spcAft>
            </a:pPr>
            <a:r>
              <a:rPr lang="en-GB" sz="2000" b="1" dirty="0">
                <a:solidFill>
                  <a:schemeClr val="accent1"/>
                </a:solidFill>
                <a:latin typeface="+mj-lt"/>
                <a:ea typeface="+mj-ea"/>
                <a:cs typeface="+mj-cs"/>
              </a:rPr>
              <a:t>Personal Pension </a:t>
            </a:r>
            <a:r>
              <a:rPr lang="en-GB" sz="2000" b="1" dirty="0" smtClean="0">
                <a:solidFill>
                  <a:schemeClr val="accent1"/>
                </a:solidFill>
                <a:latin typeface="+mj-lt"/>
                <a:ea typeface="+mj-ea"/>
                <a:cs typeface="+mj-cs"/>
              </a:rPr>
              <a:t>Products - PPPs</a:t>
            </a:r>
            <a:endParaRPr lang="en-GB" sz="2000" b="1" dirty="0">
              <a:solidFill>
                <a:schemeClr val="accent1"/>
              </a:solidFill>
              <a:latin typeface="+mj-lt"/>
              <a:ea typeface="+mj-ea"/>
              <a:cs typeface="+mj-cs"/>
            </a:endParaRPr>
          </a:p>
        </p:txBody>
      </p:sp>
      <p:grpSp>
        <p:nvGrpSpPr>
          <p:cNvPr id="4" name="Group 3">
            <a:extLst>
              <a:ext uri="{FF2B5EF4-FFF2-40B4-BE49-F238E27FC236}">
                <a16:creationId xmlns:a16="http://schemas.microsoft.com/office/drawing/2014/main" id="{4AC085A9-258E-432C-931D-606D5203CE77}"/>
              </a:ext>
            </a:extLst>
          </p:cNvPr>
          <p:cNvGrpSpPr/>
          <p:nvPr/>
        </p:nvGrpSpPr>
        <p:grpSpPr>
          <a:xfrm>
            <a:off x="7380312" y="627534"/>
            <a:ext cx="1564043" cy="3758374"/>
            <a:chOff x="1271316" y="565937"/>
            <a:chExt cx="2664296" cy="6674716"/>
          </a:xfrm>
        </p:grpSpPr>
        <p:grpSp>
          <p:nvGrpSpPr>
            <p:cNvPr id="5" name="Group 4">
              <a:extLst>
                <a:ext uri="{FF2B5EF4-FFF2-40B4-BE49-F238E27FC236}">
                  <a16:creationId xmlns:a16="http://schemas.microsoft.com/office/drawing/2014/main" id="{774744D6-8282-491C-BAA5-CB840ADB2A3D}"/>
                </a:ext>
              </a:extLst>
            </p:cNvPr>
            <p:cNvGrpSpPr/>
            <p:nvPr/>
          </p:nvGrpSpPr>
          <p:grpSpPr>
            <a:xfrm>
              <a:off x="1271316" y="565937"/>
              <a:ext cx="2664296" cy="4683693"/>
              <a:chOff x="8766546" y="1684865"/>
              <a:chExt cx="2664296" cy="4683693"/>
            </a:xfrm>
          </p:grpSpPr>
          <p:grpSp>
            <p:nvGrpSpPr>
              <p:cNvPr id="24" name="Group 4">
                <a:extLst>
                  <a:ext uri="{FF2B5EF4-FFF2-40B4-BE49-F238E27FC236}">
                    <a16:creationId xmlns:a16="http://schemas.microsoft.com/office/drawing/2014/main" id="{132B9775-CBFA-4C58-84F0-ABCA0BD71894}"/>
                  </a:ext>
                </a:extLst>
              </p:cNvPr>
              <p:cNvGrpSpPr/>
              <p:nvPr/>
            </p:nvGrpSpPr>
            <p:grpSpPr>
              <a:xfrm>
                <a:off x="8766546" y="1684865"/>
                <a:ext cx="2664296" cy="4683693"/>
                <a:chOff x="445712" y="1449040"/>
                <a:chExt cx="2113018" cy="3924176"/>
              </a:xfrm>
            </p:grpSpPr>
            <p:sp>
              <p:nvSpPr>
                <p:cNvPr id="28" name="Rounded Rectangle 5">
                  <a:extLst>
                    <a:ext uri="{FF2B5EF4-FFF2-40B4-BE49-F238E27FC236}">
                      <a16:creationId xmlns:a16="http://schemas.microsoft.com/office/drawing/2014/main" id="{E5F0058B-D31F-440A-9474-3D82AD17B9A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9" name="Rectangle 6">
                  <a:extLst>
                    <a:ext uri="{FF2B5EF4-FFF2-40B4-BE49-F238E27FC236}">
                      <a16:creationId xmlns:a16="http://schemas.microsoft.com/office/drawing/2014/main" id="{C796D869-ABAB-4244-BBFB-C7925CD8CE7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30" name="Group 7">
                  <a:extLst>
                    <a:ext uri="{FF2B5EF4-FFF2-40B4-BE49-F238E27FC236}">
                      <a16:creationId xmlns:a16="http://schemas.microsoft.com/office/drawing/2014/main" id="{1C1B944F-54B5-4452-B913-79423C64BA05}"/>
                    </a:ext>
                  </a:extLst>
                </p:cNvPr>
                <p:cNvGrpSpPr/>
                <p:nvPr userDrawn="1"/>
              </p:nvGrpSpPr>
              <p:grpSpPr>
                <a:xfrm>
                  <a:off x="1407705" y="5045834"/>
                  <a:ext cx="211967" cy="211967"/>
                  <a:chOff x="1549420" y="5712364"/>
                  <a:chExt cx="312583" cy="312583"/>
                </a:xfrm>
              </p:grpSpPr>
              <p:sp>
                <p:nvSpPr>
                  <p:cNvPr id="31" name="Oval 8">
                    <a:extLst>
                      <a:ext uri="{FF2B5EF4-FFF2-40B4-BE49-F238E27FC236}">
                        <a16:creationId xmlns:a16="http://schemas.microsoft.com/office/drawing/2014/main" id="{816CEDDF-BD2E-4DA2-87C9-F000156428C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2" name="Rounded Rectangle 10">
                    <a:extLst>
                      <a:ext uri="{FF2B5EF4-FFF2-40B4-BE49-F238E27FC236}">
                        <a16:creationId xmlns:a16="http://schemas.microsoft.com/office/drawing/2014/main" id="{5A2E49A1-ACDA-4912-87A5-47F7C6A90F0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grpSp>
            <p:nvGrpSpPr>
              <p:cNvPr id="25" name="Group 24">
                <a:extLst>
                  <a:ext uri="{FF2B5EF4-FFF2-40B4-BE49-F238E27FC236}">
                    <a16:creationId xmlns:a16="http://schemas.microsoft.com/office/drawing/2014/main" id="{70576D51-02DE-4E71-98A9-571F93AA9B11}"/>
                  </a:ext>
                </a:extLst>
              </p:cNvPr>
              <p:cNvGrpSpPr/>
              <p:nvPr/>
            </p:nvGrpSpPr>
            <p:grpSpPr>
              <a:xfrm>
                <a:off x="8880469" y="2028885"/>
                <a:ext cx="2427309" cy="3811174"/>
                <a:chOff x="8880469" y="2071276"/>
                <a:chExt cx="3528017" cy="2167362"/>
              </a:xfrm>
            </p:grpSpPr>
            <p:sp>
              <p:nvSpPr>
                <p:cNvPr id="26" name="Freeform: Shape 70">
                  <a:extLst>
                    <a:ext uri="{FF2B5EF4-FFF2-40B4-BE49-F238E27FC236}">
                      <a16:creationId xmlns:a16="http://schemas.microsoft.com/office/drawing/2014/main" id="{C1F31DA2-E240-4399-B390-FA812C024C14}"/>
                    </a:ext>
                  </a:extLst>
                </p:cNvPr>
                <p:cNvSpPr/>
                <p:nvPr/>
              </p:nvSpPr>
              <p:spPr>
                <a:xfrm>
                  <a:off x="8880469" y="2071276"/>
                  <a:ext cx="3528017" cy="2156011"/>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27" name="Freeform: Shape 71">
                  <a:extLst>
                    <a:ext uri="{FF2B5EF4-FFF2-40B4-BE49-F238E27FC236}">
                      <a16:creationId xmlns:a16="http://schemas.microsoft.com/office/drawing/2014/main" id="{597691FB-24CF-4E26-8A3D-BBBF3139AA6A}"/>
                    </a:ext>
                  </a:extLst>
                </p:cNvPr>
                <p:cNvSpPr/>
                <p:nvPr/>
              </p:nvSpPr>
              <p:spPr>
                <a:xfrm>
                  <a:off x="10074885" y="2095766"/>
                  <a:ext cx="2333601" cy="214287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grpSp>
        <p:grpSp>
          <p:nvGrpSpPr>
            <p:cNvPr id="6" name="Graphic 3">
              <a:extLst>
                <a:ext uri="{FF2B5EF4-FFF2-40B4-BE49-F238E27FC236}">
                  <a16:creationId xmlns:a16="http://schemas.microsoft.com/office/drawing/2014/main" id="{FB918A01-EAF7-44F4-B91C-BE8689BB83A5}"/>
                </a:ext>
              </a:extLst>
            </p:cNvPr>
            <p:cNvGrpSpPr/>
            <p:nvPr/>
          </p:nvGrpSpPr>
          <p:grpSpPr>
            <a:xfrm>
              <a:off x="1788224" y="1460015"/>
              <a:ext cx="1537152" cy="5780638"/>
              <a:chOff x="5184181" y="0"/>
              <a:chExt cx="1823637" cy="6858000"/>
            </a:xfrm>
          </p:grpSpPr>
          <p:sp>
            <p:nvSpPr>
              <p:cNvPr id="7" name="Freeform: Shape 51">
                <a:extLst>
                  <a:ext uri="{FF2B5EF4-FFF2-40B4-BE49-F238E27FC236}">
                    <a16:creationId xmlns:a16="http://schemas.microsoft.com/office/drawing/2014/main" id="{5597C7CB-BA2C-4C74-BBBD-229A1D5C01A2}"/>
                  </a:ext>
                </a:extLst>
              </p:cNvPr>
              <p:cNvSpPr/>
              <p:nvPr/>
            </p:nvSpPr>
            <p:spPr>
              <a:xfrm>
                <a:off x="5289005" y="1138671"/>
                <a:ext cx="1717952" cy="1403671"/>
              </a:xfrm>
              <a:custGeom>
                <a:avLst/>
                <a:gdLst>
                  <a:gd name="connsiteX0" fmla="*/ 1717756 w 1717952"/>
                  <a:gd name="connsiteY0" fmla="*/ 731084 h 1403671"/>
                  <a:gd name="connsiteX1" fmla="*/ 1696351 w 1717952"/>
                  <a:gd name="connsiteY1" fmla="*/ 477324 h 1403671"/>
                  <a:gd name="connsiteX2" fmla="*/ 1680791 w 1717952"/>
                  <a:gd name="connsiteY2" fmla="*/ 264473 h 1403671"/>
                  <a:gd name="connsiteX3" fmla="*/ 1666779 w 1717952"/>
                  <a:gd name="connsiteY3" fmla="*/ 243701 h 1403671"/>
                  <a:gd name="connsiteX4" fmla="*/ 1466742 w 1717952"/>
                  <a:gd name="connsiteY4" fmla="*/ 150689 h 1403671"/>
                  <a:gd name="connsiteX5" fmla="*/ 1335567 w 1717952"/>
                  <a:gd name="connsiteY5" fmla="*/ 87601 h 1403671"/>
                  <a:gd name="connsiteX6" fmla="*/ 1102719 w 1717952"/>
                  <a:gd name="connsiteY6" fmla="*/ 19162 h 1403671"/>
                  <a:gd name="connsiteX7" fmla="*/ 971192 w 1717952"/>
                  <a:gd name="connsiteY7" fmla="*/ 112245 h 1403671"/>
                  <a:gd name="connsiteX8" fmla="*/ 975698 w 1717952"/>
                  <a:gd name="connsiteY8" fmla="*/ 164701 h 1403671"/>
                  <a:gd name="connsiteX9" fmla="*/ 910568 w 1717952"/>
                  <a:gd name="connsiteY9" fmla="*/ 303269 h 1403671"/>
                  <a:gd name="connsiteX10" fmla="*/ 825371 w 1717952"/>
                  <a:gd name="connsiteY10" fmla="*/ 412053 h 1403671"/>
                  <a:gd name="connsiteX11" fmla="*/ 820654 w 1717952"/>
                  <a:gd name="connsiteY11" fmla="*/ 411208 h 1403671"/>
                  <a:gd name="connsiteX12" fmla="*/ 817556 w 1717952"/>
                  <a:gd name="connsiteY12" fmla="*/ 386424 h 1403671"/>
                  <a:gd name="connsiteX13" fmla="*/ 780731 w 1717952"/>
                  <a:gd name="connsiteY13" fmla="*/ 224550 h 1403671"/>
                  <a:gd name="connsiteX14" fmla="*/ 761368 w 1717952"/>
                  <a:gd name="connsiteY14" fmla="*/ 120201 h 1403671"/>
                  <a:gd name="connsiteX15" fmla="*/ 759678 w 1717952"/>
                  <a:gd name="connsiteY15" fmla="*/ 81546 h 1403671"/>
                  <a:gd name="connsiteX16" fmla="*/ 726444 w 1717952"/>
                  <a:gd name="connsiteY16" fmla="*/ 3179 h 1403671"/>
                  <a:gd name="connsiteX17" fmla="*/ 661737 w 1717952"/>
                  <a:gd name="connsiteY17" fmla="*/ 2193 h 1403671"/>
                  <a:gd name="connsiteX18" fmla="*/ 618997 w 1717952"/>
                  <a:gd name="connsiteY18" fmla="*/ 49368 h 1403671"/>
                  <a:gd name="connsiteX19" fmla="*/ 361928 w 1717952"/>
                  <a:gd name="connsiteY19" fmla="*/ 126749 h 1403671"/>
                  <a:gd name="connsiteX20" fmla="*/ 91340 w 1717952"/>
                  <a:gd name="connsiteY20" fmla="*/ 239406 h 1403671"/>
                  <a:gd name="connsiteX21" fmla="*/ 75568 w 1717952"/>
                  <a:gd name="connsiteY21" fmla="*/ 262079 h 1403671"/>
                  <a:gd name="connsiteX22" fmla="*/ 38391 w 1717952"/>
                  <a:gd name="connsiteY22" fmla="*/ 459651 h 1403671"/>
                  <a:gd name="connsiteX23" fmla="*/ 1918 w 1717952"/>
                  <a:gd name="connsiteY23" fmla="*/ 655182 h 1403671"/>
                  <a:gd name="connsiteX24" fmla="*/ 24942 w 1717952"/>
                  <a:gd name="connsiteY24" fmla="*/ 682008 h 1403671"/>
                  <a:gd name="connsiteX25" fmla="*/ 35011 w 1717952"/>
                  <a:gd name="connsiteY25" fmla="*/ 675601 h 1403671"/>
                  <a:gd name="connsiteX26" fmla="*/ 159990 w 1717952"/>
                  <a:gd name="connsiteY26" fmla="*/ 698061 h 1403671"/>
                  <a:gd name="connsiteX27" fmla="*/ 171889 w 1717952"/>
                  <a:gd name="connsiteY27" fmla="*/ 692922 h 1403671"/>
                  <a:gd name="connsiteX28" fmla="*/ 321019 w 1717952"/>
                  <a:gd name="connsiteY28" fmla="*/ 736928 h 1403671"/>
                  <a:gd name="connsiteX29" fmla="*/ 394739 w 1717952"/>
                  <a:gd name="connsiteY29" fmla="*/ 1292961 h 1403671"/>
                  <a:gd name="connsiteX30" fmla="*/ 397908 w 1717952"/>
                  <a:gd name="connsiteY30" fmla="*/ 1293313 h 1403671"/>
                  <a:gd name="connsiteX31" fmla="*/ 420510 w 1717952"/>
                  <a:gd name="connsiteY31" fmla="*/ 1304298 h 1403671"/>
                  <a:gd name="connsiteX32" fmla="*/ 536898 w 1717952"/>
                  <a:gd name="connsiteY32" fmla="*/ 1325562 h 1403671"/>
                  <a:gd name="connsiteX33" fmla="*/ 954293 w 1717952"/>
                  <a:gd name="connsiteY33" fmla="*/ 1385692 h 1403671"/>
                  <a:gd name="connsiteX34" fmla="*/ 1289800 w 1717952"/>
                  <a:gd name="connsiteY34" fmla="*/ 1403647 h 1403671"/>
                  <a:gd name="connsiteX35" fmla="*/ 1321978 w 1717952"/>
                  <a:gd name="connsiteY35" fmla="*/ 1387945 h 1403671"/>
                  <a:gd name="connsiteX36" fmla="*/ 1324090 w 1717952"/>
                  <a:gd name="connsiteY36" fmla="*/ 1388157 h 1403671"/>
                  <a:gd name="connsiteX37" fmla="*/ 1377180 w 1717952"/>
                  <a:gd name="connsiteY37" fmla="*/ 797622 h 1403671"/>
                  <a:gd name="connsiteX38" fmla="*/ 1556375 w 1717952"/>
                  <a:gd name="connsiteY38" fmla="*/ 757629 h 1403671"/>
                  <a:gd name="connsiteX39" fmla="*/ 1558558 w 1717952"/>
                  <a:gd name="connsiteY39" fmla="*/ 759108 h 1403671"/>
                  <a:gd name="connsiteX40" fmla="*/ 1577569 w 1717952"/>
                  <a:gd name="connsiteY40" fmla="*/ 760375 h 1403671"/>
                  <a:gd name="connsiteX41" fmla="*/ 1662484 w 1717952"/>
                  <a:gd name="connsiteY41" fmla="*/ 746152 h 1403671"/>
                  <a:gd name="connsiteX42" fmla="*/ 1683959 w 1717952"/>
                  <a:gd name="connsiteY42" fmla="*/ 754038 h 1403671"/>
                  <a:gd name="connsiteX43" fmla="*/ 1717756 w 1717952"/>
                  <a:gd name="connsiteY43" fmla="*/ 731084 h 1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17952" h="1403671">
                    <a:moveTo>
                      <a:pt x="1717756" y="731084"/>
                    </a:moveTo>
                    <a:cubicBezTo>
                      <a:pt x="1710504" y="646521"/>
                      <a:pt x="1703111" y="561958"/>
                      <a:pt x="1696351" y="477324"/>
                    </a:cubicBezTo>
                    <a:cubicBezTo>
                      <a:pt x="1690648" y="406421"/>
                      <a:pt x="1685579" y="335447"/>
                      <a:pt x="1680791" y="264473"/>
                    </a:cubicBezTo>
                    <a:cubicBezTo>
                      <a:pt x="1680087" y="253911"/>
                      <a:pt x="1676636" y="248208"/>
                      <a:pt x="1666779" y="243701"/>
                    </a:cubicBezTo>
                    <a:cubicBezTo>
                      <a:pt x="1599889" y="213143"/>
                      <a:pt x="1533139" y="182233"/>
                      <a:pt x="1466742" y="150689"/>
                    </a:cubicBezTo>
                    <a:cubicBezTo>
                      <a:pt x="1422947" y="129847"/>
                      <a:pt x="1377743" y="111893"/>
                      <a:pt x="1335567" y="87601"/>
                    </a:cubicBezTo>
                    <a:cubicBezTo>
                      <a:pt x="1328103" y="88094"/>
                      <a:pt x="1112647" y="15853"/>
                      <a:pt x="1102719" y="19162"/>
                    </a:cubicBezTo>
                    <a:cubicBezTo>
                      <a:pt x="963728" y="65633"/>
                      <a:pt x="963728" y="65633"/>
                      <a:pt x="971192" y="112245"/>
                    </a:cubicBezTo>
                    <a:cubicBezTo>
                      <a:pt x="974008" y="129707"/>
                      <a:pt x="982105" y="148717"/>
                      <a:pt x="975698" y="164701"/>
                    </a:cubicBezTo>
                    <a:cubicBezTo>
                      <a:pt x="956757" y="212087"/>
                      <a:pt x="942182" y="261938"/>
                      <a:pt x="910568" y="303269"/>
                    </a:cubicBezTo>
                    <a:cubicBezTo>
                      <a:pt x="882545" y="339812"/>
                      <a:pt x="853817" y="375792"/>
                      <a:pt x="825371" y="412053"/>
                    </a:cubicBezTo>
                    <a:lnTo>
                      <a:pt x="820654" y="411208"/>
                    </a:lnTo>
                    <a:cubicBezTo>
                      <a:pt x="819527" y="402970"/>
                      <a:pt x="817556" y="394662"/>
                      <a:pt x="817556" y="386424"/>
                    </a:cubicBezTo>
                    <a:cubicBezTo>
                      <a:pt x="817415" y="329673"/>
                      <a:pt x="805797" y="275738"/>
                      <a:pt x="780731" y="224550"/>
                    </a:cubicBezTo>
                    <a:cubicBezTo>
                      <a:pt x="764677" y="191809"/>
                      <a:pt x="753271" y="158082"/>
                      <a:pt x="761368" y="120201"/>
                    </a:cubicBezTo>
                    <a:cubicBezTo>
                      <a:pt x="763973" y="107879"/>
                      <a:pt x="767634" y="92248"/>
                      <a:pt x="759678" y="81546"/>
                    </a:cubicBezTo>
                    <a:cubicBezTo>
                      <a:pt x="742075" y="57817"/>
                      <a:pt x="730598" y="32258"/>
                      <a:pt x="726444" y="3179"/>
                    </a:cubicBezTo>
                    <a:cubicBezTo>
                      <a:pt x="704898" y="-764"/>
                      <a:pt x="682860" y="-976"/>
                      <a:pt x="661737" y="2193"/>
                    </a:cubicBezTo>
                    <a:cubicBezTo>
                      <a:pt x="635685" y="6136"/>
                      <a:pt x="617519" y="14022"/>
                      <a:pt x="618997" y="49368"/>
                    </a:cubicBezTo>
                    <a:cubicBezTo>
                      <a:pt x="619279" y="55987"/>
                      <a:pt x="369110" y="127594"/>
                      <a:pt x="361928" y="126749"/>
                    </a:cubicBezTo>
                    <a:cubicBezTo>
                      <a:pt x="271732" y="164349"/>
                      <a:pt x="181606" y="202018"/>
                      <a:pt x="91340" y="239406"/>
                    </a:cubicBezTo>
                    <a:cubicBezTo>
                      <a:pt x="80778" y="243772"/>
                      <a:pt x="77539" y="251517"/>
                      <a:pt x="75568" y="262079"/>
                    </a:cubicBezTo>
                    <a:cubicBezTo>
                      <a:pt x="63527" y="327983"/>
                      <a:pt x="50783" y="393747"/>
                      <a:pt x="38391" y="459651"/>
                    </a:cubicBezTo>
                    <a:cubicBezTo>
                      <a:pt x="26139" y="524781"/>
                      <a:pt x="13606" y="589911"/>
                      <a:pt x="1918" y="655182"/>
                    </a:cubicBezTo>
                    <a:cubicBezTo>
                      <a:pt x="-2377" y="679403"/>
                      <a:pt x="-1321" y="679684"/>
                      <a:pt x="24942" y="682008"/>
                    </a:cubicBezTo>
                    <a:cubicBezTo>
                      <a:pt x="26421" y="676868"/>
                      <a:pt x="29308" y="674333"/>
                      <a:pt x="35011" y="675601"/>
                    </a:cubicBezTo>
                    <a:cubicBezTo>
                      <a:pt x="76413" y="684613"/>
                      <a:pt x="118941" y="687218"/>
                      <a:pt x="159990" y="698061"/>
                    </a:cubicBezTo>
                    <a:cubicBezTo>
                      <a:pt x="167946" y="700315"/>
                      <a:pt x="170692" y="697287"/>
                      <a:pt x="171889" y="692922"/>
                    </a:cubicBezTo>
                    <a:lnTo>
                      <a:pt x="321019" y="736928"/>
                    </a:lnTo>
                    <a:lnTo>
                      <a:pt x="394739" y="1292961"/>
                    </a:lnTo>
                    <a:lnTo>
                      <a:pt x="397908" y="1293313"/>
                    </a:lnTo>
                    <a:cubicBezTo>
                      <a:pt x="402273" y="1300003"/>
                      <a:pt x="410652" y="1302608"/>
                      <a:pt x="420510" y="1304298"/>
                    </a:cubicBezTo>
                    <a:cubicBezTo>
                      <a:pt x="459376" y="1311057"/>
                      <a:pt x="498032" y="1318591"/>
                      <a:pt x="536898" y="1325562"/>
                    </a:cubicBezTo>
                    <a:cubicBezTo>
                      <a:pt x="675326" y="1350417"/>
                      <a:pt x="814176" y="1373511"/>
                      <a:pt x="954293" y="1385692"/>
                    </a:cubicBezTo>
                    <a:cubicBezTo>
                      <a:pt x="1065824" y="1395339"/>
                      <a:pt x="1177706" y="1403084"/>
                      <a:pt x="1289800" y="1403647"/>
                    </a:cubicBezTo>
                    <a:cubicBezTo>
                      <a:pt x="1314514" y="1403788"/>
                      <a:pt x="1318457" y="1403858"/>
                      <a:pt x="1321978" y="1387945"/>
                    </a:cubicBezTo>
                    <a:lnTo>
                      <a:pt x="1324090" y="1388157"/>
                    </a:lnTo>
                    <a:lnTo>
                      <a:pt x="1377180" y="797622"/>
                    </a:lnTo>
                    <a:lnTo>
                      <a:pt x="1556375" y="757629"/>
                    </a:lnTo>
                    <a:cubicBezTo>
                      <a:pt x="1557009" y="758122"/>
                      <a:pt x="1557713" y="758685"/>
                      <a:pt x="1558558" y="759108"/>
                    </a:cubicBezTo>
                    <a:cubicBezTo>
                      <a:pt x="1564683" y="762769"/>
                      <a:pt x="1571091" y="761431"/>
                      <a:pt x="1577569" y="760375"/>
                    </a:cubicBezTo>
                    <a:cubicBezTo>
                      <a:pt x="1605874" y="755587"/>
                      <a:pt x="1634249" y="751222"/>
                      <a:pt x="1662484" y="746152"/>
                    </a:cubicBezTo>
                    <a:cubicBezTo>
                      <a:pt x="1671567" y="744533"/>
                      <a:pt x="1679312" y="744462"/>
                      <a:pt x="1683959" y="754038"/>
                    </a:cubicBezTo>
                    <a:cubicBezTo>
                      <a:pt x="1712757" y="753264"/>
                      <a:pt x="1719235" y="748757"/>
                      <a:pt x="1717756" y="731084"/>
                    </a:cubicBezTo>
                    <a:close/>
                  </a:path>
                </a:pathLst>
              </a:custGeom>
              <a:solidFill>
                <a:schemeClr val="accent2"/>
              </a:solidFill>
              <a:ln w="7024" cap="flat">
                <a:noFill/>
                <a:prstDash val="solid"/>
                <a:miter/>
              </a:ln>
            </p:spPr>
            <p:txBody>
              <a:bodyPr rtlCol="0" anchor="ctr"/>
              <a:lstStyle/>
              <a:p>
                <a:endParaRPr lang="en-US" sz="1350"/>
              </a:p>
            </p:txBody>
          </p:sp>
          <p:sp>
            <p:nvSpPr>
              <p:cNvPr id="8" name="Freeform: Shape 52">
                <a:extLst>
                  <a:ext uri="{FF2B5EF4-FFF2-40B4-BE49-F238E27FC236}">
                    <a16:creationId xmlns:a16="http://schemas.microsoft.com/office/drawing/2014/main" id="{BBFC340E-7447-42FE-94A3-71A3E8C5B70D}"/>
                  </a:ext>
                </a:extLst>
              </p:cNvPr>
              <p:cNvSpPr/>
              <p:nvPr/>
            </p:nvSpPr>
            <p:spPr>
              <a:xfrm>
                <a:off x="5184187" y="2728768"/>
                <a:ext cx="1718588" cy="1033343"/>
              </a:xfrm>
              <a:custGeom>
                <a:avLst/>
                <a:gdLst>
                  <a:gd name="connsiteX0" fmla="*/ 185315 w 1718588"/>
                  <a:gd name="connsiteY0" fmla="*/ 1031233 h 1033343"/>
                  <a:gd name="connsiteX1" fmla="*/ 164966 w 1718588"/>
                  <a:gd name="connsiteY1" fmla="*/ 1026022 h 1033343"/>
                  <a:gd name="connsiteX2" fmla="*/ 100963 w 1718588"/>
                  <a:gd name="connsiteY2" fmla="*/ 982227 h 1033343"/>
                  <a:gd name="connsiteX3" fmla="*/ 8865 w 1718588"/>
                  <a:gd name="connsiteY3" fmla="*/ 827887 h 1033343"/>
                  <a:gd name="connsiteX4" fmla="*/ 5134 w 1718588"/>
                  <a:gd name="connsiteY4" fmla="*/ 794582 h 1033343"/>
                  <a:gd name="connsiteX5" fmla="*/ 64 w 1718588"/>
                  <a:gd name="connsiteY5" fmla="*/ 726214 h 1033343"/>
                  <a:gd name="connsiteX6" fmla="*/ 123917 w 1718588"/>
                  <a:gd name="connsiteY6" fmla="*/ 291850 h 1033343"/>
                  <a:gd name="connsiteX7" fmla="*/ 233194 w 1718588"/>
                  <a:gd name="connsiteY7" fmla="*/ 175672 h 1033343"/>
                  <a:gd name="connsiteX8" fmla="*/ 407390 w 1718588"/>
                  <a:gd name="connsiteY8" fmla="*/ 2110 h 1033343"/>
                  <a:gd name="connsiteX9" fmla="*/ 437596 w 1718588"/>
                  <a:gd name="connsiteY9" fmla="*/ 6476 h 1033343"/>
                  <a:gd name="connsiteX10" fmla="*/ 652631 w 1718588"/>
                  <a:gd name="connsiteY10" fmla="*/ 73225 h 1033343"/>
                  <a:gd name="connsiteX11" fmla="*/ 956453 w 1718588"/>
                  <a:gd name="connsiteY11" fmla="*/ 119837 h 1033343"/>
                  <a:gd name="connsiteX12" fmla="*/ 1082699 w 1718588"/>
                  <a:gd name="connsiteY12" fmla="*/ 122794 h 1033343"/>
                  <a:gd name="connsiteX13" fmla="*/ 1393281 w 1718588"/>
                  <a:gd name="connsiteY13" fmla="*/ 83223 h 1033343"/>
                  <a:gd name="connsiteX14" fmla="*/ 1445244 w 1718588"/>
                  <a:gd name="connsiteY14" fmla="*/ 64424 h 1033343"/>
                  <a:gd name="connsiteX15" fmla="*/ 1463762 w 1718588"/>
                  <a:gd name="connsiteY15" fmla="*/ 61818 h 1033343"/>
                  <a:gd name="connsiteX16" fmla="*/ 1528117 w 1718588"/>
                  <a:gd name="connsiteY16" fmla="*/ 184967 h 1033343"/>
                  <a:gd name="connsiteX17" fmla="*/ 1640493 w 1718588"/>
                  <a:gd name="connsiteY17" fmla="*/ 356205 h 1033343"/>
                  <a:gd name="connsiteX18" fmla="*/ 1717099 w 1718588"/>
                  <a:gd name="connsiteY18" fmla="*/ 597644 h 1033343"/>
                  <a:gd name="connsiteX19" fmla="*/ 1704918 w 1718588"/>
                  <a:gd name="connsiteY19" fmla="*/ 798033 h 1033343"/>
                  <a:gd name="connsiteX20" fmla="*/ 1705341 w 1718588"/>
                  <a:gd name="connsiteY20" fmla="*/ 813100 h 1033343"/>
                  <a:gd name="connsiteX21" fmla="*/ 1693371 w 1718588"/>
                  <a:gd name="connsiteY21" fmla="*/ 848446 h 1033343"/>
                  <a:gd name="connsiteX22" fmla="*/ 1683373 w 1718588"/>
                  <a:gd name="connsiteY22" fmla="*/ 869077 h 1033343"/>
                  <a:gd name="connsiteX23" fmla="*/ 1553183 w 1718588"/>
                  <a:gd name="connsiteY23" fmla="*/ 707695 h 1033343"/>
                  <a:gd name="connsiteX24" fmla="*/ 1155574 w 1718588"/>
                  <a:gd name="connsiteY24" fmla="*/ 629399 h 1033343"/>
                  <a:gd name="connsiteX25" fmla="*/ 980463 w 1718588"/>
                  <a:gd name="connsiteY25" fmla="*/ 675940 h 1033343"/>
                  <a:gd name="connsiteX26" fmla="*/ 942723 w 1718588"/>
                  <a:gd name="connsiteY26" fmla="*/ 692839 h 1033343"/>
                  <a:gd name="connsiteX27" fmla="*/ 879494 w 1718588"/>
                  <a:gd name="connsiteY27" fmla="*/ 681362 h 1033343"/>
                  <a:gd name="connsiteX28" fmla="*/ 653616 w 1718588"/>
                  <a:gd name="connsiteY28" fmla="*/ 553919 h 1033343"/>
                  <a:gd name="connsiteX29" fmla="*/ 516034 w 1718588"/>
                  <a:gd name="connsiteY29" fmla="*/ 547229 h 1033343"/>
                  <a:gd name="connsiteX30" fmla="*/ 193271 w 1718588"/>
                  <a:gd name="connsiteY30" fmla="*/ 668406 h 1033343"/>
                  <a:gd name="connsiteX31" fmla="*/ 107018 w 1718588"/>
                  <a:gd name="connsiteY31" fmla="*/ 761630 h 1033343"/>
                  <a:gd name="connsiteX32" fmla="*/ 117368 w 1718588"/>
                  <a:gd name="connsiteY32" fmla="*/ 942585 h 1033343"/>
                  <a:gd name="connsiteX33" fmla="*/ 185315 w 1718588"/>
                  <a:gd name="connsiteY33" fmla="*/ 1031233 h 10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8588" h="1033343">
                    <a:moveTo>
                      <a:pt x="185315" y="1031233"/>
                    </a:moveTo>
                    <a:cubicBezTo>
                      <a:pt x="176373" y="1037851"/>
                      <a:pt x="172007" y="1026867"/>
                      <a:pt x="164966" y="1026022"/>
                    </a:cubicBezTo>
                    <a:cubicBezTo>
                      <a:pt x="137647" y="1020319"/>
                      <a:pt x="119762" y="999900"/>
                      <a:pt x="100963" y="982227"/>
                    </a:cubicBezTo>
                    <a:cubicBezTo>
                      <a:pt x="55689" y="939769"/>
                      <a:pt x="27172" y="886679"/>
                      <a:pt x="8865" y="827887"/>
                    </a:cubicBezTo>
                    <a:cubicBezTo>
                      <a:pt x="5486" y="817114"/>
                      <a:pt x="5345" y="805848"/>
                      <a:pt x="5134" y="794582"/>
                    </a:cubicBezTo>
                    <a:cubicBezTo>
                      <a:pt x="6190" y="771558"/>
                      <a:pt x="346" y="748956"/>
                      <a:pt x="64" y="726214"/>
                    </a:cubicBezTo>
                    <a:cubicBezTo>
                      <a:pt x="-1696" y="569198"/>
                      <a:pt x="32594" y="422039"/>
                      <a:pt x="123917" y="291850"/>
                    </a:cubicBezTo>
                    <a:cubicBezTo>
                      <a:pt x="154545" y="248125"/>
                      <a:pt x="195665" y="213412"/>
                      <a:pt x="233194" y="175672"/>
                    </a:cubicBezTo>
                    <a:cubicBezTo>
                      <a:pt x="291001" y="117513"/>
                      <a:pt x="357680" y="68296"/>
                      <a:pt x="407390" y="2110"/>
                    </a:cubicBezTo>
                    <a:cubicBezTo>
                      <a:pt x="418445" y="-3312"/>
                      <a:pt x="428091" y="3025"/>
                      <a:pt x="437596" y="6476"/>
                    </a:cubicBezTo>
                    <a:cubicBezTo>
                      <a:pt x="508289" y="31894"/>
                      <a:pt x="580178" y="53369"/>
                      <a:pt x="652631" y="73225"/>
                    </a:cubicBezTo>
                    <a:cubicBezTo>
                      <a:pt x="752121" y="100474"/>
                      <a:pt x="853512" y="114486"/>
                      <a:pt x="956453" y="119837"/>
                    </a:cubicBezTo>
                    <a:cubicBezTo>
                      <a:pt x="998558" y="122019"/>
                      <a:pt x="1040664" y="124977"/>
                      <a:pt x="1082699" y="122794"/>
                    </a:cubicBezTo>
                    <a:cubicBezTo>
                      <a:pt x="1187118" y="117302"/>
                      <a:pt x="1291889" y="113359"/>
                      <a:pt x="1393281" y="83223"/>
                    </a:cubicBezTo>
                    <a:cubicBezTo>
                      <a:pt x="1410954" y="77942"/>
                      <a:pt x="1428627" y="72803"/>
                      <a:pt x="1445244" y="64424"/>
                    </a:cubicBezTo>
                    <a:cubicBezTo>
                      <a:pt x="1451017" y="61537"/>
                      <a:pt x="1456862" y="57594"/>
                      <a:pt x="1463762" y="61818"/>
                    </a:cubicBezTo>
                    <a:cubicBezTo>
                      <a:pt x="1485167" y="102868"/>
                      <a:pt x="1501291" y="146452"/>
                      <a:pt x="1528117" y="184967"/>
                    </a:cubicBezTo>
                    <a:cubicBezTo>
                      <a:pt x="1567125" y="240943"/>
                      <a:pt x="1604794" y="298046"/>
                      <a:pt x="1640493" y="356205"/>
                    </a:cubicBezTo>
                    <a:cubicBezTo>
                      <a:pt x="1685837" y="429996"/>
                      <a:pt x="1711326" y="510334"/>
                      <a:pt x="1717099" y="597644"/>
                    </a:cubicBezTo>
                    <a:cubicBezTo>
                      <a:pt x="1721606" y="665308"/>
                      <a:pt x="1715410" y="731635"/>
                      <a:pt x="1704918" y="798033"/>
                    </a:cubicBezTo>
                    <a:cubicBezTo>
                      <a:pt x="1704144" y="802891"/>
                      <a:pt x="1700975" y="808171"/>
                      <a:pt x="1705341" y="813100"/>
                    </a:cubicBezTo>
                    <a:cubicBezTo>
                      <a:pt x="1693512" y="822183"/>
                      <a:pt x="1699849" y="837462"/>
                      <a:pt x="1693371" y="848446"/>
                    </a:cubicBezTo>
                    <a:cubicBezTo>
                      <a:pt x="1689498" y="854995"/>
                      <a:pt x="1686682" y="862177"/>
                      <a:pt x="1683373" y="869077"/>
                    </a:cubicBezTo>
                    <a:cubicBezTo>
                      <a:pt x="1676120" y="786133"/>
                      <a:pt x="1617891" y="743675"/>
                      <a:pt x="1553183" y="707695"/>
                    </a:cubicBezTo>
                    <a:cubicBezTo>
                      <a:pt x="1429261" y="638904"/>
                      <a:pt x="1294706" y="625245"/>
                      <a:pt x="1155574" y="629399"/>
                    </a:cubicBezTo>
                    <a:cubicBezTo>
                      <a:pt x="1092275" y="631300"/>
                      <a:pt x="1035876" y="649184"/>
                      <a:pt x="980463" y="675940"/>
                    </a:cubicBezTo>
                    <a:cubicBezTo>
                      <a:pt x="968070" y="681925"/>
                      <a:pt x="953847" y="685094"/>
                      <a:pt x="942723" y="692839"/>
                    </a:cubicBezTo>
                    <a:cubicBezTo>
                      <a:pt x="916811" y="710864"/>
                      <a:pt x="900054" y="700725"/>
                      <a:pt x="879494" y="681362"/>
                    </a:cubicBezTo>
                    <a:cubicBezTo>
                      <a:pt x="814998" y="620457"/>
                      <a:pt x="741066" y="574971"/>
                      <a:pt x="653616" y="553919"/>
                    </a:cubicBezTo>
                    <a:cubicBezTo>
                      <a:pt x="608131" y="542935"/>
                      <a:pt x="561942" y="543075"/>
                      <a:pt x="516034" y="547229"/>
                    </a:cubicBezTo>
                    <a:cubicBezTo>
                      <a:pt x="397533" y="557862"/>
                      <a:pt x="290720" y="601446"/>
                      <a:pt x="193271" y="668406"/>
                    </a:cubicBezTo>
                    <a:cubicBezTo>
                      <a:pt x="157784" y="692768"/>
                      <a:pt x="127367" y="722834"/>
                      <a:pt x="107018" y="761630"/>
                    </a:cubicBezTo>
                    <a:cubicBezTo>
                      <a:pt x="74347" y="823944"/>
                      <a:pt x="86388" y="883722"/>
                      <a:pt x="117368" y="942585"/>
                    </a:cubicBezTo>
                    <a:cubicBezTo>
                      <a:pt x="134971" y="975819"/>
                      <a:pt x="160178" y="1003491"/>
                      <a:pt x="185315" y="1031233"/>
                    </a:cubicBezTo>
                    <a:close/>
                  </a:path>
                </a:pathLst>
              </a:custGeom>
              <a:solidFill>
                <a:schemeClr val="accent2"/>
              </a:solidFill>
              <a:ln w="7024" cap="flat">
                <a:noFill/>
                <a:prstDash val="solid"/>
                <a:miter/>
              </a:ln>
            </p:spPr>
            <p:txBody>
              <a:bodyPr rtlCol="0" anchor="ctr"/>
              <a:lstStyle/>
              <a:p>
                <a:endParaRPr lang="en-US" sz="1350"/>
              </a:p>
            </p:txBody>
          </p:sp>
          <p:sp>
            <p:nvSpPr>
              <p:cNvPr id="9" name="Freeform: Shape 53">
                <a:extLst>
                  <a:ext uri="{FF2B5EF4-FFF2-40B4-BE49-F238E27FC236}">
                    <a16:creationId xmlns:a16="http://schemas.microsoft.com/office/drawing/2014/main" id="{5B6CABD7-44DE-4679-A324-3FE6367CB170}"/>
                  </a:ext>
                </a:extLst>
              </p:cNvPr>
              <p:cNvSpPr/>
              <p:nvPr/>
            </p:nvSpPr>
            <p:spPr>
              <a:xfrm>
                <a:off x="5708938" y="5094486"/>
                <a:ext cx="639725" cy="1764233"/>
              </a:xfrm>
              <a:custGeom>
                <a:avLst/>
                <a:gdLst>
                  <a:gd name="connsiteX0" fmla="*/ 336647 w 639725"/>
                  <a:gd name="connsiteY0" fmla="*/ 1601287 h 1764233"/>
                  <a:gd name="connsiteX1" fmla="*/ 373401 w 639725"/>
                  <a:gd name="connsiteY1" fmla="*/ 1673740 h 1764233"/>
                  <a:gd name="connsiteX2" fmla="*/ 377908 w 639725"/>
                  <a:gd name="connsiteY2" fmla="*/ 1682471 h 1764233"/>
                  <a:gd name="connsiteX3" fmla="*/ 330099 w 639725"/>
                  <a:gd name="connsiteY3" fmla="*/ 1763654 h 1764233"/>
                  <a:gd name="connsiteX4" fmla="*/ 137173 w 639725"/>
                  <a:gd name="connsiteY4" fmla="*/ 1732110 h 1764233"/>
                  <a:gd name="connsiteX5" fmla="*/ 929 w 639725"/>
                  <a:gd name="connsiteY5" fmla="*/ 1530454 h 1764233"/>
                  <a:gd name="connsiteX6" fmla="*/ 54582 w 639725"/>
                  <a:gd name="connsiteY6" fmla="*/ 1254444 h 1764233"/>
                  <a:gd name="connsiteX7" fmla="*/ 55286 w 639725"/>
                  <a:gd name="connsiteY7" fmla="*/ 1122495 h 1764233"/>
                  <a:gd name="connsiteX8" fmla="*/ 45147 w 639725"/>
                  <a:gd name="connsiteY8" fmla="*/ 1095246 h 1764233"/>
                  <a:gd name="connsiteX9" fmla="*/ 61975 w 639725"/>
                  <a:gd name="connsiteY9" fmla="*/ 943863 h 1764233"/>
                  <a:gd name="connsiteX10" fmla="*/ 110488 w 639725"/>
                  <a:gd name="connsiteY10" fmla="*/ 867115 h 1764233"/>
                  <a:gd name="connsiteX11" fmla="*/ 154142 w 639725"/>
                  <a:gd name="connsiteY11" fmla="*/ 646941 h 1764233"/>
                  <a:gd name="connsiteX12" fmla="*/ 96335 w 639725"/>
                  <a:gd name="connsiteY12" fmla="*/ 311082 h 1764233"/>
                  <a:gd name="connsiteX13" fmla="*/ 45217 w 639725"/>
                  <a:gd name="connsiteY13" fmla="*/ 18807 h 1764233"/>
                  <a:gd name="connsiteX14" fmla="*/ 59299 w 639725"/>
                  <a:gd name="connsiteY14" fmla="*/ 7 h 1764233"/>
                  <a:gd name="connsiteX15" fmla="*/ 237298 w 639725"/>
                  <a:gd name="connsiteY15" fmla="*/ 78 h 1764233"/>
                  <a:gd name="connsiteX16" fmla="*/ 270391 w 639725"/>
                  <a:gd name="connsiteY16" fmla="*/ 25144 h 1764233"/>
                  <a:gd name="connsiteX17" fmla="*/ 282501 w 639725"/>
                  <a:gd name="connsiteY17" fmla="*/ 37114 h 1764233"/>
                  <a:gd name="connsiteX18" fmla="*/ 625120 w 639725"/>
                  <a:gd name="connsiteY18" fmla="*/ 115129 h 1764233"/>
                  <a:gd name="connsiteX19" fmla="*/ 637653 w 639725"/>
                  <a:gd name="connsiteY19" fmla="*/ 135900 h 1764233"/>
                  <a:gd name="connsiteX20" fmla="*/ 451416 w 639725"/>
                  <a:gd name="connsiteY20" fmla="*/ 773047 h 1764233"/>
                  <a:gd name="connsiteX21" fmla="*/ 452895 w 639725"/>
                  <a:gd name="connsiteY21" fmla="*/ 795648 h 1764233"/>
                  <a:gd name="connsiteX22" fmla="*/ 522813 w 639725"/>
                  <a:gd name="connsiteY22" fmla="*/ 1042719 h 1764233"/>
                  <a:gd name="connsiteX23" fmla="*/ 535064 w 639725"/>
                  <a:gd name="connsiteY23" fmla="*/ 1211494 h 1764233"/>
                  <a:gd name="connsiteX24" fmla="*/ 558018 w 639725"/>
                  <a:gd name="connsiteY24" fmla="*/ 1471098 h 1764233"/>
                  <a:gd name="connsiteX25" fmla="*/ 560905 w 639725"/>
                  <a:gd name="connsiteY25" fmla="*/ 1555731 h 1764233"/>
                  <a:gd name="connsiteX26" fmla="*/ 500070 w 639725"/>
                  <a:gd name="connsiteY26" fmla="*/ 1610159 h 1764233"/>
                  <a:gd name="connsiteX27" fmla="*/ 369810 w 639725"/>
                  <a:gd name="connsiteY27" fmla="*/ 1603611 h 1764233"/>
                  <a:gd name="connsiteX28" fmla="*/ 336647 w 639725"/>
                  <a:gd name="connsiteY28" fmla="*/ 1601287 h 176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9725" h="1764233">
                    <a:moveTo>
                      <a:pt x="336647" y="1601287"/>
                    </a:moveTo>
                    <a:cubicBezTo>
                      <a:pt x="349814" y="1627269"/>
                      <a:pt x="361572" y="1650504"/>
                      <a:pt x="373401" y="1673740"/>
                    </a:cubicBezTo>
                    <a:cubicBezTo>
                      <a:pt x="374880" y="1676697"/>
                      <a:pt x="376429" y="1679584"/>
                      <a:pt x="377908" y="1682471"/>
                    </a:cubicBezTo>
                    <a:cubicBezTo>
                      <a:pt x="402692" y="1732885"/>
                      <a:pt x="386005" y="1761119"/>
                      <a:pt x="330099" y="1763654"/>
                    </a:cubicBezTo>
                    <a:cubicBezTo>
                      <a:pt x="263561" y="1766753"/>
                      <a:pt x="198853" y="1757599"/>
                      <a:pt x="137173" y="1732110"/>
                    </a:cubicBezTo>
                    <a:cubicBezTo>
                      <a:pt x="47611" y="1695075"/>
                      <a:pt x="7266" y="1624241"/>
                      <a:pt x="929" y="1530454"/>
                    </a:cubicBezTo>
                    <a:cubicBezTo>
                      <a:pt x="-5619" y="1433640"/>
                      <a:pt x="23531" y="1343796"/>
                      <a:pt x="54582" y="1254444"/>
                    </a:cubicBezTo>
                    <a:cubicBezTo>
                      <a:pt x="70002" y="1210086"/>
                      <a:pt x="73029" y="1166572"/>
                      <a:pt x="55286" y="1122495"/>
                    </a:cubicBezTo>
                    <a:cubicBezTo>
                      <a:pt x="51695" y="1113482"/>
                      <a:pt x="49019" y="1104117"/>
                      <a:pt x="45147" y="1095246"/>
                    </a:cubicBezTo>
                    <a:cubicBezTo>
                      <a:pt x="21630" y="1041523"/>
                      <a:pt x="31980" y="991601"/>
                      <a:pt x="61975" y="943863"/>
                    </a:cubicBezTo>
                    <a:cubicBezTo>
                      <a:pt x="78099" y="918233"/>
                      <a:pt x="93237" y="891900"/>
                      <a:pt x="110488" y="867115"/>
                    </a:cubicBezTo>
                    <a:cubicBezTo>
                      <a:pt x="157311" y="799943"/>
                      <a:pt x="168295" y="726294"/>
                      <a:pt x="154142" y="646941"/>
                    </a:cubicBezTo>
                    <a:cubicBezTo>
                      <a:pt x="134216" y="535129"/>
                      <a:pt x="115698" y="423035"/>
                      <a:pt x="96335" y="311082"/>
                    </a:cubicBezTo>
                    <a:cubicBezTo>
                      <a:pt x="79507" y="213634"/>
                      <a:pt x="62327" y="116256"/>
                      <a:pt x="45217" y="18807"/>
                    </a:cubicBezTo>
                    <a:cubicBezTo>
                      <a:pt x="43246" y="7471"/>
                      <a:pt x="42682" y="-274"/>
                      <a:pt x="59299" y="7"/>
                    </a:cubicBezTo>
                    <a:cubicBezTo>
                      <a:pt x="118655" y="993"/>
                      <a:pt x="178012" y="219"/>
                      <a:pt x="237298" y="78"/>
                    </a:cubicBezTo>
                    <a:cubicBezTo>
                      <a:pt x="254689" y="78"/>
                      <a:pt x="270743" y="1486"/>
                      <a:pt x="270391" y="25144"/>
                    </a:cubicBezTo>
                    <a:cubicBezTo>
                      <a:pt x="270250" y="32960"/>
                      <a:pt x="274545" y="35283"/>
                      <a:pt x="282501" y="37114"/>
                    </a:cubicBezTo>
                    <a:cubicBezTo>
                      <a:pt x="396778" y="62884"/>
                      <a:pt x="510843" y="89641"/>
                      <a:pt x="625120" y="115129"/>
                    </a:cubicBezTo>
                    <a:cubicBezTo>
                      <a:pt x="639554" y="118368"/>
                      <a:pt x="642300" y="121748"/>
                      <a:pt x="637653" y="135900"/>
                    </a:cubicBezTo>
                    <a:cubicBezTo>
                      <a:pt x="569073" y="346358"/>
                      <a:pt x="504084" y="557872"/>
                      <a:pt x="451416" y="773047"/>
                    </a:cubicBezTo>
                    <a:cubicBezTo>
                      <a:pt x="449375" y="781284"/>
                      <a:pt x="449515" y="788044"/>
                      <a:pt x="452895" y="795648"/>
                    </a:cubicBezTo>
                    <a:cubicBezTo>
                      <a:pt x="487608" y="874790"/>
                      <a:pt x="512322" y="956959"/>
                      <a:pt x="522813" y="1042719"/>
                    </a:cubicBezTo>
                    <a:cubicBezTo>
                      <a:pt x="529713" y="1098696"/>
                      <a:pt x="534571" y="1155165"/>
                      <a:pt x="535064" y="1211494"/>
                    </a:cubicBezTo>
                    <a:cubicBezTo>
                      <a:pt x="535909" y="1298803"/>
                      <a:pt x="545837" y="1384915"/>
                      <a:pt x="558018" y="1471098"/>
                    </a:cubicBezTo>
                    <a:cubicBezTo>
                      <a:pt x="561961" y="1499051"/>
                      <a:pt x="565411" y="1527215"/>
                      <a:pt x="560905" y="1555731"/>
                    </a:cubicBezTo>
                    <a:cubicBezTo>
                      <a:pt x="555272" y="1591500"/>
                      <a:pt x="536754" y="1609032"/>
                      <a:pt x="500070" y="1610159"/>
                    </a:cubicBezTo>
                    <a:cubicBezTo>
                      <a:pt x="456486" y="1611567"/>
                      <a:pt x="413254" y="1605512"/>
                      <a:pt x="369810" y="1603611"/>
                    </a:cubicBezTo>
                    <a:cubicBezTo>
                      <a:pt x="360023" y="1603118"/>
                      <a:pt x="350236" y="1602203"/>
                      <a:pt x="336647" y="1601287"/>
                    </a:cubicBezTo>
                    <a:close/>
                  </a:path>
                </a:pathLst>
              </a:custGeom>
              <a:solidFill>
                <a:srgbClr val="FCC985"/>
              </a:solidFill>
              <a:ln w="7024" cap="flat">
                <a:noFill/>
                <a:prstDash val="solid"/>
                <a:miter/>
              </a:ln>
            </p:spPr>
            <p:txBody>
              <a:bodyPr rtlCol="0" anchor="ctr"/>
              <a:lstStyle/>
              <a:p>
                <a:endParaRPr lang="en-US" sz="1350"/>
              </a:p>
            </p:txBody>
          </p:sp>
          <p:sp>
            <p:nvSpPr>
              <p:cNvPr id="10" name="Freeform: Shape 54">
                <a:extLst>
                  <a:ext uri="{FF2B5EF4-FFF2-40B4-BE49-F238E27FC236}">
                    <a16:creationId xmlns:a16="http://schemas.microsoft.com/office/drawing/2014/main" id="{30FFAA32-95C9-495F-BCC6-7D815F200A31}"/>
                  </a:ext>
                </a:extLst>
              </p:cNvPr>
              <p:cNvSpPr/>
              <p:nvPr/>
            </p:nvSpPr>
            <p:spPr>
              <a:xfrm>
                <a:off x="5617307" y="-8"/>
                <a:ext cx="1026177" cy="1536916"/>
              </a:xfrm>
              <a:custGeom>
                <a:avLst/>
                <a:gdLst>
                  <a:gd name="connsiteX0" fmla="*/ 33556 w 1026177"/>
                  <a:gd name="connsiteY0" fmla="*/ 1265429 h 1536916"/>
                  <a:gd name="connsiteX1" fmla="*/ 45807 w 1026177"/>
                  <a:gd name="connsiteY1" fmla="*/ 1241349 h 1536916"/>
                  <a:gd name="connsiteX2" fmla="*/ 30317 w 1026177"/>
                  <a:gd name="connsiteY2" fmla="*/ 1030680 h 1536916"/>
                  <a:gd name="connsiteX3" fmla="*/ 26726 w 1026177"/>
                  <a:gd name="connsiteY3" fmla="*/ 955693 h 1536916"/>
                  <a:gd name="connsiteX4" fmla="*/ 21727 w 1026177"/>
                  <a:gd name="connsiteY4" fmla="*/ 847190 h 1536916"/>
                  <a:gd name="connsiteX5" fmla="*/ 18206 w 1026177"/>
                  <a:gd name="connsiteY5" fmla="*/ 631663 h 1536916"/>
                  <a:gd name="connsiteX6" fmla="*/ 69606 w 1026177"/>
                  <a:gd name="connsiteY6" fmla="*/ 346218 h 1536916"/>
                  <a:gd name="connsiteX7" fmla="*/ 345968 w 1026177"/>
                  <a:gd name="connsiteY7" fmla="*/ 32890 h 1536916"/>
                  <a:gd name="connsiteX8" fmla="*/ 634159 w 1026177"/>
                  <a:gd name="connsiteY8" fmla="*/ 44649 h 1536916"/>
                  <a:gd name="connsiteX9" fmla="*/ 891862 w 1026177"/>
                  <a:gd name="connsiteY9" fmla="*/ 387831 h 1536916"/>
                  <a:gd name="connsiteX10" fmla="*/ 938756 w 1026177"/>
                  <a:gd name="connsiteY10" fmla="*/ 631240 h 1536916"/>
                  <a:gd name="connsiteX11" fmla="*/ 951571 w 1026177"/>
                  <a:gd name="connsiteY11" fmla="*/ 802690 h 1536916"/>
                  <a:gd name="connsiteX12" fmla="*/ 1002055 w 1026177"/>
                  <a:gd name="connsiteY12" fmla="*/ 1191146 h 1536916"/>
                  <a:gd name="connsiteX13" fmla="*/ 1007266 w 1026177"/>
                  <a:gd name="connsiteY13" fmla="*/ 1226211 h 1536916"/>
                  <a:gd name="connsiteX14" fmla="*/ 1001773 w 1026177"/>
                  <a:gd name="connsiteY14" fmla="*/ 1260923 h 1536916"/>
                  <a:gd name="connsiteX15" fmla="*/ 1001633 w 1026177"/>
                  <a:gd name="connsiteY15" fmla="*/ 1408363 h 1536916"/>
                  <a:gd name="connsiteX16" fmla="*/ 1009941 w 1026177"/>
                  <a:gd name="connsiteY16" fmla="*/ 1454552 h 1536916"/>
                  <a:gd name="connsiteX17" fmla="*/ 1026136 w 1026177"/>
                  <a:gd name="connsiteY17" fmla="*/ 1470536 h 1536916"/>
                  <a:gd name="connsiteX18" fmla="*/ 1007477 w 1026177"/>
                  <a:gd name="connsiteY18" fmla="*/ 1484055 h 1536916"/>
                  <a:gd name="connsiteX19" fmla="*/ 827437 w 1026177"/>
                  <a:gd name="connsiteY19" fmla="*/ 1517711 h 1536916"/>
                  <a:gd name="connsiteX20" fmla="*/ 730552 w 1026177"/>
                  <a:gd name="connsiteY20" fmla="*/ 1535243 h 1536916"/>
                  <a:gd name="connsiteX21" fmla="*/ 702106 w 1026177"/>
                  <a:gd name="connsiteY21" fmla="*/ 1532356 h 1536916"/>
                  <a:gd name="connsiteX22" fmla="*/ 695769 w 1026177"/>
                  <a:gd name="connsiteY22" fmla="*/ 1491800 h 1536916"/>
                  <a:gd name="connsiteX23" fmla="*/ 695980 w 1026177"/>
                  <a:gd name="connsiteY23" fmla="*/ 1298804 h 1536916"/>
                  <a:gd name="connsiteX24" fmla="*/ 704852 w 1026177"/>
                  <a:gd name="connsiteY24" fmla="*/ 1183119 h 1536916"/>
                  <a:gd name="connsiteX25" fmla="*/ 709358 w 1026177"/>
                  <a:gd name="connsiteY25" fmla="*/ 1149885 h 1536916"/>
                  <a:gd name="connsiteX26" fmla="*/ 731044 w 1026177"/>
                  <a:gd name="connsiteY26" fmla="*/ 1080953 h 1536916"/>
                  <a:gd name="connsiteX27" fmla="*/ 773432 w 1026177"/>
                  <a:gd name="connsiteY27" fmla="*/ 992025 h 1536916"/>
                  <a:gd name="connsiteX28" fmla="*/ 822508 w 1026177"/>
                  <a:gd name="connsiteY28" fmla="*/ 856343 h 1536916"/>
                  <a:gd name="connsiteX29" fmla="*/ 819480 w 1026177"/>
                  <a:gd name="connsiteY29" fmla="*/ 679965 h 1536916"/>
                  <a:gd name="connsiteX30" fmla="*/ 796033 w 1026177"/>
                  <a:gd name="connsiteY30" fmla="*/ 665953 h 1536916"/>
                  <a:gd name="connsiteX31" fmla="*/ 697599 w 1026177"/>
                  <a:gd name="connsiteY31" fmla="*/ 667079 h 1536916"/>
                  <a:gd name="connsiteX32" fmla="*/ 492634 w 1026177"/>
                  <a:gd name="connsiteY32" fmla="*/ 581108 h 1536916"/>
                  <a:gd name="connsiteX33" fmla="*/ 397579 w 1026177"/>
                  <a:gd name="connsiteY33" fmla="*/ 470422 h 1536916"/>
                  <a:gd name="connsiteX34" fmla="*/ 384272 w 1026177"/>
                  <a:gd name="connsiteY34" fmla="*/ 453242 h 1536916"/>
                  <a:gd name="connsiteX35" fmla="*/ 371598 w 1026177"/>
                  <a:gd name="connsiteY35" fmla="*/ 485913 h 1536916"/>
                  <a:gd name="connsiteX36" fmla="*/ 306890 w 1026177"/>
                  <a:gd name="connsiteY36" fmla="*/ 777202 h 1536916"/>
                  <a:gd name="connsiteX37" fmla="*/ 341955 w 1026177"/>
                  <a:gd name="connsiteY37" fmla="*/ 965973 h 1536916"/>
                  <a:gd name="connsiteX38" fmla="*/ 401381 w 1026177"/>
                  <a:gd name="connsiteY38" fmla="*/ 1117778 h 1536916"/>
                  <a:gd name="connsiteX39" fmla="*/ 399832 w 1026177"/>
                  <a:gd name="connsiteY39" fmla="*/ 1144886 h 1536916"/>
                  <a:gd name="connsiteX40" fmla="*/ 385187 w 1026177"/>
                  <a:gd name="connsiteY40" fmla="*/ 1146928 h 1536916"/>
                  <a:gd name="connsiteX41" fmla="*/ 335900 w 1026177"/>
                  <a:gd name="connsiteY41" fmla="*/ 1146647 h 1536916"/>
                  <a:gd name="connsiteX42" fmla="*/ 296892 w 1026177"/>
                  <a:gd name="connsiteY42" fmla="*/ 1187696 h 1536916"/>
                  <a:gd name="connsiteX43" fmla="*/ 289147 w 1026177"/>
                  <a:gd name="connsiteY43" fmla="*/ 1224380 h 1536916"/>
                  <a:gd name="connsiteX44" fmla="*/ 299145 w 1026177"/>
                  <a:gd name="connsiteY44" fmla="*/ 1429205 h 1536916"/>
                  <a:gd name="connsiteX45" fmla="*/ 314213 w 1026177"/>
                  <a:gd name="connsiteY45" fmla="*/ 1504755 h 1536916"/>
                  <a:gd name="connsiteX46" fmla="*/ 306679 w 1026177"/>
                  <a:gd name="connsiteY46" fmla="*/ 1522640 h 1536916"/>
                  <a:gd name="connsiteX47" fmla="*/ 285345 w 1026177"/>
                  <a:gd name="connsiteY47" fmla="*/ 1522569 h 1536916"/>
                  <a:gd name="connsiteX48" fmla="*/ 27078 w 1026177"/>
                  <a:gd name="connsiteY48" fmla="*/ 1477154 h 1536916"/>
                  <a:gd name="connsiteX49" fmla="*/ 533 w 1026177"/>
                  <a:gd name="connsiteY49" fmla="*/ 1466452 h 1536916"/>
                  <a:gd name="connsiteX50" fmla="*/ 12362 w 1026177"/>
                  <a:gd name="connsiteY50" fmla="*/ 1429697 h 1536916"/>
                  <a:gd name="connsiteX51" fmla="*/ 38978 w 1026177"/>
                  <a:gd name="connsiteY51" fmla="*/ 1284159 h 1536916"/>
                  <a:gd name="connsiteX52" fmla="*/ 33556 w 1026177"/>
                  <a:gd name="connsiteY52" fmla="*/ 1265429 h 1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6177" h="1536916">
                    <a:moveTo>
                      <a:pt x="33556" y="1265429"/>
                    </a:moveTo>
                    <a:cubicBezTo>
                      <a:pt x="43273" y="1260219"/>
                      <a:pt x="46723" y="1252615"/>
                      <a:pt x="45807" y="1241349"/>
                    </a:cubicBezTo>
                    <a:cubicBezTo>
                      <a:pt x="40315" y="1171149"/>
                      <a:pt x="35387" y="1100880"/>
                      <a:pt x="30317" y="1030680"/>
                    </a:cubicBezTo>
                    <a:cubicBezTo>
                      <a:pt x="28486" y="1005755"/>
                      <a:pt x="29402" y="980759"/>
                      <a:pt x="26726" y="955693"/>
                    </a:cubicBezTo>
                    <a:cubicBezTo>
                      <a:pt x="22924" y="919783"/>
                      <a:pt x="23417" y="883381"/>
                      <a:pt x="21727" y="847190"/>
                    </a:cubicBezTo>
                    <a:cubicBezTo>
                      <a:pt x="18418" y="775371"/>
                      <a:pt x="16376" y="703482"/>
                      <a:pt x="18206" y="631663"/>
                    </a:cubicBezTo>
                    <a:cubicBezTo>
                      <a:pt x="20741" y="534003"/>
                      <a:pt x="30740" y="436977"/>
                      <a:pt x="69606" y="346218"/>
                    </a:cubicBezTo>
                    <a:cubicBezTo>
                      <a:pt x="127202" y="211945"/>
                      <a:pt x="212188" y="100203"/>
                      <a:pt x="345968" y="32890"/>
                    </a:cubicBezTo>
                    <a:cubicBezTo>
                      <a:pt x="443769" y="-16397"/>
                      <a:pt x="540231" y="-8511"/>
                      <a:pt x="634159" y="44649"/>
                    </a:cubicBezTo>
                    <a:cubicBezTo>
                      <a:pt x="769911" y="121467"/>
                      <a:pt x="847433" y="242433"/>
                      <a:pt x="891862" y="387831"/>
                    </a:cubicBezTo>
                    <a:cubicBezTo>
                      <a:pt x="916084" y="467183"/>
                      <a:pt x="929743" y="548930"/>
                      <a:pt x="938756" y="631240"/>
                    </a:cubicBezTo>
                    <a:cubicBezTo>
                      <a:pt x="944952" y="688203"/>
                      <a:pt x="947698" y="745517"/>
                      <a:pt x="951571" y="802690"/>
                    </a:cubicBezTo>
                    <a:cubicBezTo>
                      <a:pt x="960442" y="933232"/>
                      <a:pt x="974032" y="1063140"/>
                      <a:pt x="1002055" y="1191146"/>
                    </a:cubicBezTo>
                    <a:cubicBezTo>
                      <a:pt x="1004590" y="1202623"/>
                      <a:pt x="1005576" y="1214522"/>
                      <a:pt x="1007266" y="1226211"/>
                    </a:cubicBezTo>
                    <a:cubicBezTo>
                      <a:pt x="1003041" y="1237406"/>
                      <a:pt x="1001773" y="1248953"/>
                      <a:pt x="1001773" y="1260923"/>
                    </a:cubicBezTo>
                    <a:cubicBezTo>
                      <a:pt x="1001985" y="1310070"/>
                      <a:pt x="1002196" y="1359216"/>
                      <a:pt x="1001633" y="1408363"/>
                    </a:cubicBezTo>
                    <a:cubicBezTo>
                      <a:pt x="1001492" y="1424487"/>
                      <a:pt x="1006632" y="1439273"/>
                      <a:pt x="1009941" y="1454552"/>
                    </a:cubicBezTo>
                    <a:cubicBezTo>
                      <a:pt x="1011983" y="1463917"/>
                      <a:pt x="1020503" y="1465466"/>
                      <a:pt x="1026136" y="1470536"/>
                    </a:cubicBezTo>
                    <a:cubicBezTo>
                      <a:pt x="1026980" y="1484547"/>
                      <a:pt x="1014870" y="1482717"/>
                      <a:pt x="1007477" y="1484055"/>
                    </a:cubicBezTo>
                    <a:cubicBezTo>
                      <a:pt x="947276" y="1494475"/>
                      <a:pt x="887497" y="1506586"/>
                      <a:pt x="827437" y="1517711"/>
                    </a:cubicBezTo>
                    <a:cubicBezTo>
                      <a:pt x="795188" y="1523696"/>
                      <a:pt x="763011" y="1530526"/>
                      <a:pt x="730552" y="1535243"/>
                    </a:cubicBezTo>
                    <a:cubicBezTo>
                      <a:pt x="720835" y="1536651"/>
                      <a:pt x="711048" y="1539256"/>
                      <a:pt x="702106" y="1532356"/>
                    </a:cubicBezTo>
                    <a:cubicBezTo>
                      <a:pt x="696473" y="1519401"/>
                      <a:pt x="695769" y="1505671"/>
                      <a:pt x="695769" y="1491800"/>
                    </a:cubicBezTo>
                    <a:cubicBezTo>
                      <a:pt x="695769" y="1427444"/>
                      <a:pt x="695205" y="1363159"/>
                      <a:pt x="695980" y="1298804"/>
                    </a:cubicBezTo>
                    <a:cubicBezTo>
                      <a:pt x="696402" y="1260078"/>
                      <a:pt x="705204" y="1221916"/>
                      <a:pt x="704852" y="1183119"/>
                    </a:cubicBezTo>
                    <a:cubicBezTo>
                      <a:pt x="706401" y="1172065"/>
                      <a:pt x="708231" y="1161010"/>
                      <a:pt x="709358" y="1149885"/>
                    </a:cubicBezTo>
                    <a:cubicBezTo>
                      <a:pt x="711893" y="1125453"/>
                      <a:pt x="715906" y="1101443"/>
                      <a:pt x="731044" y="1080953"/>
                    </a:cubicBezTo>
                    <a:cubicBezTo>
                      <a:pt x="750900" y="1054056"/>
                      <a:pt x="762025" y="1023076"/>
                      <a:pt x="773432" y="992025"/>
                    </a:cubicBezTo>
                    <a:cubicBezTo>
                      <a:pt x="790049" y="946891"/>
                      <a:pt x="811031" y="903378"/>
                      <a:pt x="822508" y="856343"/>
                    </a:cubicBezTo>
                    <a:cubicBezTo>
                      <a:pt x="836942" y="797198"/>
                      <a:pt x="832295" y="738617"/>
                      <a:pt x="819480" y="679965"/>
                    </a:cubicBezTo>
                    <a:cubicBezTo>
                      <a:pt x="816382" y="665812"/>
                      <a:pt x="807651" y="664333"/>
                      <a:pt x="796033" y="665953"/>
                    </a:cubicBezTo>
                    <a:cubicBezTo>
                      <a:pt x="763292" y="670600"/>
                      <a:pt x="730692" y="671093"/>
                      <a:pt x="697599" y="667079"/>
                    </a:cubicBezTo>
                    <a:cubicBezTo>
                      <a:pt x="620922" y="657856"/>
                      <a:pt x="552272" y="629973"/>
                      <a:pt x="492634" y="581108"/>
                    </a:cubicBezTo>
                    <a:cubicBezTo>
                      <a:pt x="454612" y="549916"/>
                      <a:pt x="426166" y="509993"/>
                      <a:pt x="397579" y="470422"/>
                    </a:cubicBezTo>
                    <a:cubicBezTo>
                      <a:pt x="393777" y="465142"/>
                      <a:pt x="390609" y="459297"/>
                      <a:pt x="384272" y="453242"/>
                    </a:cubicBezTo>
                    <a:cubicBezTo>
                      <a:pt x="376879" y="463592"/>
                      <a:pt x="374414" y="475069"/>
                      <a:pt x="371598" y="485913"/>
                    </a:cubicBezTo>
                    <a:cubicBezTo>
                      <a:pt x="346743" y="582305"/>
                      <a:pt x="317381" y="677641"/>
                      <a:pt x="306890" y="777202"/>
                    </a:cubicBezTo>
                    <a:cubicBezTo>
                      <a:pt x="299849" y="843669"/>
                      <a:pt x="306890" y="906616"/>
                      <a:pt x="341955" y="965973"/>
                    </a:cubicBezTo>
                    <a:cubicBezTo>
                      <a:pt x="369697" y="1012937"/>
                      <a:pt x="395537" y="1061731"/>
                      <a:pt x="401381" y="1117778"/>
                    </a:cubicBezTo>
                    <a:cubicBezTo>
                      <a:pt x="402297" y="1126932"/>
                      <a:pt x="404691" y="1136085"/>
                      <a:pt x="399832" y="1144886"/>
                    </a:cubicBezTo>
                    <a:cubicBezTo>
                      <a:pt x="395608" y="1150097"/>
                      <a:pt x="390186" y="1147562"/>
                      <a:pt x="385187" y="1146928"/>
                    </a:cubicBezTo>
                    <a:cubicBezTo>
                      <a:pt x="368781" y="1144816"/>
                      <a:pt x="352235" y="1144464"/>
                      <a:pt x="335900" y="1146647"/>
                    </a:cubicBezTo>
                    <a:cubicBezTo>
                      <a:pt x="309073" y="1150308"/>
                      <a:pt x="299427" y="1160658"/>
                      <a:pt x="296892" y="1187696"/>
                    </a:cubicBezTo>
                    <a:cubicBezTo>
                      <a:pt x="295695" y="1200299"/>
                      <a:pt x="292034" y="1212269"/>
                      <a:pt x="289147" y="1224380"/>
                    </a:cubicBezTo>
                    <a:cubicBezTo>
                      <a:pt x="272600" y="1293734"/>
                      <a:pt x="281050" y="1361681"/>
                      <a:pt x="299145" y="1429205"/>
                    </a:cubicBezTo>
                    <a:cubicBezTo>
                      <a:pt x="305834" y="1454060"/>
                      <a:pt x="307454" y="1479900"/>
                      <a:pt x="314213" y="1504755"/>
                    </a:cubicBezTo>
                    <a:cubicBezTo>
                      <a:pt x="316396" y="1512782"/>
                      <a:pt x="314917" y="1519119"/>
                      <a:pt x="306679" y="1522640"/>
                    </a:cubicBezTo>
                    <a:cubicBezTo>
                      <a:pt x="299568" y="1525315"/>
                      <a:pt x="292456" y="1523907"/>
                      <a:pt x="285345" y="1522569"/>
                    </a:cubicBezTo>
                    <a:cubicBezTo>
                      <a:pt x="199444" y="1506516"/>
                      <a:pt x="113543" y="1490391"/>
                      <a:pt x="27078" y="1477154"/>
                    </a:cubicBezTo>
                    <a:cubicBezTo>
                      <a:pt x="17573" y="1475676"/>
                      <a:pt x="7082" y="1475676"/>
                      <a:pt x="533" y="1466452"/>
                    </a:cubicBezTo>
                    <a:cubicBezTo>
                      <a:pt x="-2213" y="1452088"/>
                      <a:pt x="6237" y="1441034"/>
                      <a:pt x="12362" y="1429697"/>
                    </a:cubicBezTo>
                    <a:cubicBezTo>
                      <a:pt x="37288" y="1384001"/>
                      <a:pt x="42639" y="1334995"/>
                      <a:pt x="38978" y="1284159"/>
                    </a:cubicBezTo>
                    <a:cubicBezTo>
                      <a:pt x="38555" y="1277540"/>
                      <a:pt x="35035" y="1271837"/>
                      <a:pt x="33556" y="1265429"/>
                    </a:cubicBezTo>
                    <a:close/>
                  </a:path>
                </a:pathLst>
              </a:custGeom>
              <a:solidFill>
                <a:srgbClr val="9C6828"/>
              </a:solidFill>
              <a:ln w="7024" cap="flat">
                <a:noFill/>
                <a:prstDash val="solid"/>
                <a:miter/>
              </a:ln>
            </p:spPr>
            <p:txBody>
              <a:bodyPr rtlCol="0" anchor="ctr"/>
              <a:lstStyle/>
              <a:p>
                <a:endParaRPr lang="en-US" sz="1350"/>
              </a:p>
            </p:txBody>
          </p:sp>
          <p:sp>
            <p:nvSpPr>
              <p:cNvPr id="11" name="Freeform: Shape 55">
                <a:extLst>
                  <a:ext uri="{FF2B5EF4-FFF2-40B4-BE49-F238E27FC236}">
                    <a16:creationId xmlns:a16="http://schemas.microsoft.com/office/drawing/2014/main" id="{BDF47F76-7635-4120-9793-D4109815E484}"/>
                  </a:ext>
                </a:extLst>
              </p:cNvPr>
              <p:cNvSpPr/>
              <p:nvPr/>
            </p:nvSpPr>
            <p:spPr>
              <a:xfrm>
                <a:off x="5591577" y="2417057"/>
                <a:ext cx="1056230" cy="440878"/>
              </a:xfrm>
              <a:custGeom>
                <a:avLst/>
                <a:gdLst>
                  <a:gd name="connsiteX0" fmla="*/ 92379 w 1056230"/>
                  <a:gd name="connsiteY0" fmla="*/ 0 h 440878"/>
                  <a:gd name="connsiteX1" fmla="*/ 138639 w 1056230"/>
                  <a:gd name="connsiteY1" fmla="*/ 22602 h 440878"/>
                  <a:gd name="connsiteX2" fmla="*/ 613066 w 1056230"/>
                  <a:gd name="connsiteY2" fmla="*/ 96744 h 440878"/>
                  <a:gd name="connsiteX3" fmla="*/ 857321 w 1056230"/>
                  <a:gd name="connsiteY3" fmla="*/ 114488 h 440878"/>
                  <a:gd name="connsiteX4" fmla="*/ 967865 w 1056230"/>
                  <a:gd name="connsiteY4" fmla="*/ 118079 h 440878"/>
                  <a:gd name="connsiteX5" fmla="*/ 1021518 w 1056230"/>
                  <a:gd name="connsiteY5" fmla="*/ 98786 h 440878"/>
                  <a:gd name="connsiteX6" fmla="*/ 1021237 w 1056230"/>
                  <a:gd name="connsiteY6" fmla="*/ 145891 h 440878"/>
                  <a:gd name="connsiteX7" fmla="*/ 1029897 w 1056230"/>
                  <a:gd name="connsiteY7" fmla="*/ 253338 h 440878"/>
                  <a:gd name="connsiteX8" fmla="*/ 1056231 w 1056230"/>
                  <a:gd name="connsiteY8" fmla="*/ 373458 h 440878"/>
                  <a:gd name="connsiteX9" fmla="*/ 809160 w 1056230"/>
                  <a:gd name="connsiteY9" fmla="*/ 432181 h 440878"/>
                  <a:gd name="connsiteX10" fmla="*/ 531037 w 1056230"/>
                  <a:gd name="connsiteY10" fmla="*/ 437321 h 440878"/>
                  <a:gd name="connsiteX11" fmla="*/ 182857 w 1056230"/>
                  <a:gd name="connsiteY11" fmla="*/ 374444 h 440878"/>
                  <a:gd name="connsiteX12" fmla="*/ 0 w 1056230"/>
                  <a:gd name="connsiteY12" fmla="*/ 313750 h 440878"/>
                  <a:gd name="connsiteX13" fmla="*/ 18940 w 1056230"/>
                  <a:gd name="connsiteY13" fmla="*/ 277770 h 440878"/>
                  <a:gd name="connsiteX14" fmla="*/ 68580 w 1056230"/>
                  <a:gd name="connsiteY14" fmla="*/ 154340 h 440878"/>
                  <a:gd name="connsiteX15" fmla="*/ 89562 w 1056230"/>
                  <a:gd name="connsiteY15" fmla="*/ 51681 h 440878"/>
                  <a:gd name="connsiteX16" fmla="*/ 92379 w 1056230"/>
                  <a:gd name="connsiteY16" fmla="*/ 0 h 44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30" h="440878">
                    <a:moveTo>
                      <a:pt x="92379" y="0"/>
                    </a:moveTo>
                    <a:cubicBezTo>
                      <a:pt x="104419" y="14505"/>
                      <a:pt x="120754" y="19081"/>
                      <a:pt x="138639" y="22602"/>
                    </a:cubicBezTo>
                    <a:cubicBezTo>
                      <a:pt x="295795" y="53794"/>
                      <a:pt x="453867" y="79071"/>
                      <a:pt x="613066" y="96744"/>
                    </a:cubicBezTo>
                    <a:cubicBezTo>
                      <a:pt x="694179" y="105757"/>
                      <a:pt x="775855" y="109770"/>
                      <a:pt x="857321" y="114488"/>
                    </a:cubicBezTo>
                    <a:cubicBezTo>
                      <a:pt x="894216" y="116671"/>
                      <a:pt x="930970" y="117445"/>
                      <a:pt x="967865" y="118079"/>
                    </a:cubicBezTo>
                    <a:cubicBezTo>
                      <a:pt x="988496" y="118431"/>
                      <a:pt x="1009126" y="120543"/>
                      <a:pt x="1021518" y="98786"/>
                    </a:cubicBezTo>
                    <a:cubicBezTo>
                      <a:pt x="1030249" y="116811"/>
                      <a:pt x="1021378" y="140047"/>
                      <a:pt x="1021237" y="145891"/>
                    </a:cubicBezTo>
                    <a:cubicBezTo>
                      <a:pt x="1020392" y="182012"/>
                      <a:pt x="1025673" y="217569"/>
                      <a:pt x="1029897" y="253338"/>
                    </a:cubicBezTo>
                    <a:cubicBezTo>
                      <a:pt x="1034756" y="294387"/>
                      <a:pt x="1046444" y="333676"/>
                      <a:pt x="1056231" y="373458"/>
                    </a:cubicBezTo>
                    <a:cubicBezTo>
                      <a:pt x="978709" y="413381"/>
                      <a:pt x="893934" y="423591"/>
                      <a:pt x="809160" y="432181"/>
                    </a:cubicBezTo>
                    <a:cubicBezTo>
                      <a:pt x="716710" y="441616"/>
                      <a:pt x="623980" y="443447"/>
                      <a:pt x="531037" y="437321"/>
                    </a:cubicBezTo>
                    <a:cubicBezTo>
                      <a:pt x="412536" y="429505"/>
                      <a:pt x="296570" y="408382"/>
                      <a:pt x="182857" y="374444"/>
                    </a:cubicBezTo>
                    <a:cubicBezTo>
                      <a:pt x="121318" y="356067"/>
                      <a:pt x="60201" y="336211"/>
                      <a:pt x="0" y="313750"/>
                    </a:cubicBezTo>
                    <a:cubicBezTo>
                      <a:pt x="6337" y="301780"/>
                      <a:pt x="12533" y="289740"/>
                      <a:pt x="18940" y="277770"/>
                    </a:cubicBezTo>
                    <a:cubicBezTo>
                      <a:pt x="39923" y="238411"/>
                      <a:pt x="56751" y="197784"/>
                      <a:pt x="68580" y="154340"/>
                    </a:cubicBezTo>
                    <a:cubicBezTo>
                      <a:pt x="77874" y="120332"/>
                      <a:pt x="82099" y="85760"/>
                      <a:pt x="89562" y="51681"/>
                    </a:cubicBezTo>
                    <a:cubicBezTo>
                      <a:pt x="90478" y="47809"/>
                      <a:pt x="83507" y="18800"/>
                      <a:pt x="92379" y="0"/>
                    </a:cubicBezTo>
                    <a:close/>
                  </a:path>
                </a:pathLst>
              </a:custGeom>
              <a:solidFill>
                <a:srgbClr val="1C190E"/>
              </a:solidFill>
              <a:ln w="7024" cap="flat">
                <a:noFill/>
                <a:prstDash val="solid"/>
                <a:miter/>
              </a:ln>
            </p:spPr>
            <p:txBody>
              <a:bodyPr rtlCol="0" anchor="ctr"/>
              <a:lstStyle/>
              <a:p>
                <a:endParaRPr lang="en-US" sz="1350"/>
              </a:p>
            </p:txBody>
          </p:sp>
          <p:sp>
            <p:nvSpPr>
              <p:cNvPr id="12" name="Freeform: Shape 56">
                <a:extLst>
                  <a:ext uri="{FF2B5EF4-FFF2-40B4-BE49-F238E27FC236}">
                    <a16:creationId xmlns:a16="http://schemas.microsoft.com/office/drawing/2014/main" id="{5A4E555B-58A2-431E-A826-46F88ACD1574}"/>
                  </a:ext>
                </a:extLst>
              </p:cNvPr>
              <p:cNvSpPr/>
              <p:nvPr/>
            </p:nvSpPr>
            <p:spPr>
              <a:xfrm>
                <a:off x="5915729" y="438869"/>
                <a:ext cx="539340" cy="1114178"/>
              </a:xfrm>
              <a:custGeom>
                <a:avLst/>
                <a:gdLst>
                  <a:gd name="connsiteX0" fmla="*/ 99650 w 539340"/>
                  <a:gd name="connsiteY0" fmla="*/ 702980 h 1114178"/>
                  <a:gd name="connsiteX1" fmla="*/ 61276 w 539340"/>
                  <a:gd name="connsiteY1" fmla="*/ 572016 h 1114178"/>
                  <a:gd name="connsiteX2" fmla="*/ 9172 w 539340"/>
                  <a:gd name="connsiteY2" fmla="*/ 461753 h 1114178"/>
                  <a:gd name="connsiteX3" fmla="*/ 6567 w 539340"/>
                  <a:gd name="connsiteY3" fmla="*/ 308892 h 1114178"/>
                  <a:gd name="connsiteX4" fmla="*/ 81555 w 539340"/>
                  <a:gd name="connsiteY4" fmla="*/ 0 h 1114178"/>
                  <a:gd name="connsiteX5" fmla="*/ 96763 w 539340"/>
                  <a:gd name="connsiteY5" fmla="*/ 17391 h 1114178"/>
                  <a:gd name="connsiteX6" fmla="*/ 220264 w 539340"/>
                  <a:gd name="connsiteY6" fmla="*/ 154763 h 1114178"/>
                  <a:gd name="connsiteX7" fmla="*/ 483248 w 539340"/>
                  <a:gd name="connsiteY7" fmla="*/ 222639 h 1114178"/>
                  <a:gd name="connsiteX8" fmla="*/ 506694 w 539340"/>
                  <a:gd name="connsiteY8" fmla="*/ 220245 h 1114178"/>
                  <a:gd name="connsiteX9" fmla="*/ 525142 w 539340"/>
                  <a:gd name="connsiteY9" fmla="*/ 232003 h 1114178"/>
                  <a:gd name="connsiteX10" fmla="*/ 513595 w 539340"/>
                  <a:gd name="connsiteY10" fmla="*/ 472385 h 1114178"/>
                  <a:gd name="connsiteX11" fmla="*/ 469095 w 539340"/>
                  <a:gd name="connsiteY11" fmla="*/ 586169 h 1114178"/>
                  <a:gd name="connsiteX12" fmla="*/ 451000 w 539340"/>
                  <a:gd name="connsiteY12" fmla="*/ 623346 h 1114178"/>
                  <a:gd name="connsiteX13" fmla="*/ 414668 w 539340"/>
                  <a:gd name="connsiteY13" fmla="*/ 729736 h 1114178"/>
                  <a:gd name="connsiteX14" fmla="*/ 411710 w 539340"/>
                  <a:gd name="connsiteY14" fmla="*/ 741143 h 1114178"/>
                  <a:gd name="connsiteX15" fmla="*/ 367563 w 539340"/>
                  <a:gd name="connsiteY15" fmla="*/ 760647 h 1114178"/>
                  <a:gd name="connsiteX16" fmla="*/ 347496 w 539340"/>
                  <a:gd name="connsiteY16" fmla="*/ 793458 h 1114178"/>
                  <a:gd name="connsiteX17" fmla="*/ 287788 w 539340"/>
                  <a:gd name="connsiteY17" fmla="*/ 1006028 h 1114178"/>
                  <a:gd name="connsiteX18" fmla="*/ 215617 w 539340"/>
                  <a:gd name="connsiteY18" fmla="*/ 1099744 h 1114178"/>
                  <a:gd name="connsiteX19" fmla="*/ 197451 w 539340"/>
                  <a:gd name="connsiteY19" fmla="*/ 1114179 h 1114178"/>
                  <a:gd name="connsiteX20" fmla="*/ 191818 w 539340"/>
                  <a:gd name="connsiteY20" fmla="*/ 1111503 h 1114178"/>
                  <a:gd name="connsiteX21" fmla="*/ 183650 w 539340"/>
                  <a:gd name="connsiteY21" fmla="*/ 1059540 h 1114178"/>
                  <a:gd name="connsiteX22" fmla="*/ 143798 w 539340"/>
                  <a:gd name="connsiteY22" fmla="*/ 915620 h 1114178"/>
                  <a:gd name="connsiteX23" fmla="*/ 128237 w 539340"/>
                  <a:gd name="connsiteY23" fmla="*/ 825988 h 1114178"/>
                  <a:gd name="connsiteX24" fmla="*/ 111761 w 539340"/>
                  <a:gd name="connsiteY24" fmla="*/ 759027 h 1114178"/>
                  <a:gd name="connsiteX25" fmla="*/ 99650 w 539340"/>
                  <a:gd name="connsiteY25" fmla="*/ 702980 h 111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340" h="1114178">
                    <a:moveTo>
                      <a:pt x="99650" y="702980"/>
                    </a:moveTo>
                    <a:cubicBezTo>
                      <a:pt x="97397" y="656228"/>
                      <a:pt x="82892" y="613207"/>
                      <a:pt x="61276" y="572016"/>
                    </a:cubicBezTo>
                    <a:cubicBezTo>
                      <a:pt x="42336" y="536037"/>
                      <a:pt x="19664" y="501676"/>
                      <a:pt x="9172" y="461753"/>
                    </a:cubicBezTo>
                    <a:cubicBezTo>
                      <a:pt x="-4206" y="411058"/>
                      <a:pt x="-1037" y="359728"/>
                      <a:pt x="6567" y="308892"/>
                    </a:cubicBezTo>
                    <a:cubicBezTo>
                      <a:pt x="22198" y="204191"/>
                      <a:pt x="50996" y="102518"/>
                      <a:pt x="81555" y="0"/>
                    </a:cubicBezTo>
                    <a:cubicBezTo>
                      <a:pt x="89722" y="3802"/>
                      <a:pt x="92539" y="11336"/>
                      <a:pt x="96763" y="17391"/>
                    </a:cubicBezTo>
                    <a:cubicBezTo>
                      <a:pt x="132250" y="68369"/>
                      <a:pt x="168441" y="118924"/>
                      <a:pt x="220264" y="154763"/>
                    </a:cubicBezTo>
                    <a:cubicBezTo>
                      <a:pt x="299335" y="209472"/>
                      <a:pt x="386855" y="233834"/>
                      <a:pt x="483248" y="222639"/>
                    </a:cubicBezTo>
                    <a:cubicBezTo>
                      <a:pt x="491063" y="221723"/>
                      <a:pt x="499794" y="223272"/>
                      <a:pt x="506694" y="220245"/>
                    </a:cubicBezTo>
                    <a:cubicBezTo>
                      <a:pt x="520284" y="214330"/>
                      <a:pt x="522748" y="222357"/>
                      <a:pt x="525142" y="232003"/>
                    </a:cubicBezTo>
                    <a:cubicBezTo>
                      <a:pt x="545491" y="313257"/>
                      <a:pt x="545913" y="393525"/>
                      <a:pt x="513595" y="472385"/>
                    </a:cubicBezTo>
                    <a:cubicBezTo>
                      <a:pt x="498175" y="510055"/>
                      <a:pt x="484233" y="548358"/>
                      <a:pt x="469095" y="586169"/>
                    </a:cubicBezTo>
                    <a:cubicBezTo>
                      <a:pt x="463955" y="598984"/>
                      <a:pt x="459167" y="612503"/>
                      <a:pt x="451000" y="623346"/>
                    </a:cubicBezTo>
                    <a:cubicBezTo>
                      <a:pt x="426989" y="655031"/>
                      <a:pt x="417343" y="691010"/>
                      <a:pt x="414668" y="729736"/>
                    </a:cubicBezTo>
                    <a:cubicBezTo>
                      <a:pt x="414386" y="733609"/>
                      <a:pt x="412767" y="737341"/>
                      <a:pt x="411710" y="741143"/>
                    </a:cubicBezTo>
                    <a:cubicBezTo>
                      <a:pt x="400656" y="755788"/>
                      <a:pt x="382490" y="754732"/>
                      <a:pt x="367563" y="760647"/>
                    </a:cubicBezTo>
                    <a:cubicBezTo>
                      <a:pt x="345947" y="769307"/>
                      <a:pt x="341159" y="771208"/>
                      <a:pt x="347496" y="793458"/>
                    </a:cubicBezTo>
                    <a:cubicBezTo>
                      <a:pt x="371506" y="877176"/>
                      <a:pt x="326373" y="941180"/>
                      <a:pt x="287788" y="1006028"/>
                    </a:cubicBezTo>
                    <a:cubicBezTo>
                      <a:pt x="267791" y="1039684"/>
                      <a:pt x="239556" y="1068341"/>
                      <a:pt x="215617" y="1099744"/>
                    </a:cubicBezTo>
                    <a:cubicBezTo>
                      <a:pt x="210899" y="1105941"/>
                      <a:pt x="205900" y="1112348"/>
                      <a:pt x="197451" y="1114179"/>
                    </a:cubicBezTo>
                    <a:cubicBezTo>
                      <a:pt x="195197" y="1114108"/>
                      <a:pt x="193296" y="1113193"/>
                      <a:pt x="191818" y="1111503"/>
                    </a:cubicBezTo>
                    <a:cubicBezTo>
                      <a:pt x="180834" y="1095520"/>
                      <a:pt x="184425" y="1076931"/>
                      <a:pt x="183650" y="1059540"/>
                    </a:cubicBezTo>
                    <a:cubicBezTo>
                      <a:pt x="181327" y="1008351"/>
                      <a:pt x="164639" y="961387"/>
                      <a:pt x="143798" y="915620"/>
                    </a:cubicBezTo>
                    <a:cubicBezTo>
                      <a:pt x="130772" y="886963"/>
                      <a:pt x="121548" y="858588"/>
                      <a:pt x="128237" y="825988"/>
                    </a:cubicBezTo>
                    <a:cubicBezTo>
                      <a:pt x="133095" y="802259"/>
                      <a:pt x="127744" y="779305"/>
                      <a:pt x="111761" y="759027"/>
                    </a:cubicBezTo>
                    <a:cubicBezTo>
                      <a:pt x="99016" y="742903"/>
                      <a:pt x="96411" y="723188"/>
                      <a:pt x="99650" y="702980"/>
                    </a:cubicBezTo>
                    <a:close/>
                  </a:path>
                </a:pathLst>
              </a:custGeom>
              <a:solidFill>
                <a:srgbClr val="FCC985"/>
              </a:solidFill>
              <a:ln w="7024" cap="flat">
                <a:noFill/>
                <a:prstDash val="solid"/>
                <a:miter/>
              </a:ln>
            </p:spPr>
            <p:txBody>
              <a:bodyPr rtlCol="0" anchor="ctr"/>
              <a:lstStyle/>
              <a:p>
                <a:endParaRPr lang="en-US" sz="1350"/>
              </a:p>
            </p:txBody>
          </p:sp>
          <p:sp>
            <p:nvSpPr>
              <p:cNvPr id="13" name="Freeform: Shape 57">
                <a:extLst>
                  <a:ext uri="{FF2B5EF4-FFF2-40B4-BE49-F238E27FC236}">
                    <a16:creationId xmlns:a16="http://schemas.microsoft.com/office/drawing/2014/main" id="{20943EF6-9C48-4187-8DD4-13A858EDC7EB}"/>
                  </a:ext>
                </a:extLst>
              </p:cNvPr>
              <p:cNvSpPr/>
              <p:nvPr/>
            </p:nvSpPr>
            <p:spPr>
              <a:xfrm>
                <a:off x="5483898" y="1434213"/>
                <a:ext cx="1391124" cy="155165"/>
              </a:xfrm>
              <a:custGeom>
                <a:avLst/>
                <a:gdLst>
                  <a:gd name="connsiteX0" fmla="*/ 630337 w 1391124"/>
                  <a:gd name="connsiteY0" fmla="*/ 116511 h 155165"/>
                  <a:gd name="connsiteX1" fmla="*/ 726870 w 1391124"/>
                  <a:gd name="connsiteY1" fmla="*/ 119186 h 155165"/>
                  <a:gd name="connsiteX2" fmla="*/ 836640 w 1391124"/>
                  <a:gd name="connsiteY2" fmla="*/ 97923 h 155165"/>
                  <a:gd name="connsiteX3" fmla="*/ 1028228 w 1391124"/>
                  <a:gd name="connsiteY3" fmla="*/ 64125 h 155165"/>
                  <a:gd name="connsiteX4" fmla="*/ 1160671 w 1391124"/>
                  <a:gd name="connsiteY4" fmla="*/ 38707 h 155165"/>
                  <a:gd name="connsiteX5" fmla="*/ 1292550 w 1391124"/>
                  <a:gd name="connsiteY5" fmla="*/ 16528 h 155165"/>
                  <a:gd name="connsiteX6" fmla="*/ 1367748 w 1391124"/>
                  <a:gd name="connsiteY6" fmla="*/ 2305 h 155165"/>
                  <a:gd name="connsiteX7" fmla="*/ 1390984 w 1391124"/>
                  <a:gd name="connsiteY7" fmla="*/ 22090 h 155165"/>
                  <a:gd name="connsiteX8" fmla="*/ 1368382 w 1391124"/>
                  <a:gd name="connsiteY8" fmla="*/ 33849 h 155165"/>
                  <a:gd name="connsiteX9" fmla="*/ 965915 w 1391124"/>
                  <a:gd name="connsiteY9" fmla="*/ 107146 h 155165"/>
                  <a:gd name="connsiteX10" fmla="*/ 724828 w 1391124"/>
                  <a:gd name="connsiteY10" fmla="*/ 151153 h 155165"/>
                  <a:gd name="connsiteX11" fmla="*/ 650404 w 1391124"/>
                  <a:gd name="connsiteY11" fmla="*/ 152280 h 155165"/>
                  <a:gd name="connsiteX12" fmla="*/ 27410 w 1391124"/>
                  <a:gd name="connsiteY12" fmla="*/ 43565 h 155165"/>
                  <a:gd name="connsiteX13" fmla="*/ 4879 w 1391124"/>
                  <a:gd name="connsiteY13" fmla="*/ 36665 h 155165"/>
                  <a:gd name="connsiteX14" fmla="*/ 3964 w 1391124"/>
                  <a:gd name="connsiteY14" fmla="*/ 16105 h 155165"/>
                  <a:gd name="connsiteX15" fmla="*/ 20862 w 1391124"/>
                  <a:gd name="connsiteY15" fmla="*/ 13923 h 155165"/>
                  <a:gd name="connsiteX16" fmla="*/ 109932 w 1391124"/>
                  <a:gd name="connsiteY16" fmla="*/ 28145 h 155165"/>
                  <a:gd name="connsiteX17" fmla="*/ 133378 w 1391124"/>
                  <a:gd name="connsiteY17" fmla="*/ 30399 h 155165"/>
                  <a:gd name="connsiteX18" fmla="*/ 256456 w 1391124"/>
                  <a:gd name="connsiteY18" fmla="*/ 53634 h 155165"/>
                  <a:gd name="connsiteX19" fmla="*/ 432342 w 1391124"/>
                  <a:gd name="connsiteY19" fmla="*/ 84544 h 155165"/>
                  <a:gd name="connsiteX20" fmla="*/ 440158 w 1391124"/>
                  <a:gd name="connsiteY20" fmla="*/ 84192 h 155165"/>
                  <a:gd name="connsiteX21" fmla="*/ 625690 w 1391124"/>
                  <a:gd name="connsiteY21" fmla="*/ 116159 h 155165"/>
                  <a:gd name="connsiteX22" fmla="*/ 630337 w 1391124"/>
                  <a:gd name="connsiteY22" fmla="*/ 116511 h 1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1124" h="155165">
                    <a:moveTo>
                      <a:pt x="630337" y="116511"/>
                    </a:moveTo>
                    <a:cubicBezTo>
                      <a:pt x="662233" y="127354"/>
                      <a:pt x="694059" y="127073"/>
                      <a:pt x="726870" y="119186"/>
                    </a:cubicBezTo>
                    <a:cubicBezTo>
                      <a:pt x="763061" y="110456"/>
                      <a:pt x="800027" y="104893"/>
                      <a:pt x="836640" y="97923"/>
                    </a:cubicBezTo>
                    <a:cubicBezTo>
                      <a:pt x="901066" y="89684"/>
                      <a:pt x="964506" y="76025"/>
                      <a:pt x="1028228" y="64125"/>
                    </a:cubicBezTo>
                    <a:cubicBezTo>
                      <a:pt x="1072446" y="55887"/>
                      <a:pt x="1117157" y="50184"/>
                      <a:pt x="1160671" y="38707"/>
                    </a:cubicBezTo>
                    <a:cubicBezTo>
                      <a:pt x="1205241" y="34834"/>
                      <a:pt x="1248543" y="23569"/>
                      <a:pt x="1292550" y="16528"/>
                    </a:cubicBezTo>
                    <a:cubicBezTo>
                      <a:pt x="1317757" y="12514"/>
                      <a:pt x="1342682" y="7093"/>
                      <a:pt x="1367748" y="2305"/>
                    </a:cubicBezTo>
                    <a:cubicBezTo>
                      <a:pt x="1391547" y="-2201"/>
                      <a:pt x="1391547" y="-2201"/>
                      <a:pt x="1390984" y="22090"/>
                    </a:cubicBezTo>
                    <a:cubicBezTo>
                      <a:pt x="1387745" y="34201"/>
                      <a:pt x="1376691" y="32441"/>
                      <a:pt x="1368382" y="33849"/>
                    </a:cubicBezTo>
                    <a:cubicBezTo>
                      <a:pt x="1233898" y="56521"/>
                      <a:pt x="1100399" y="84404"/>
                      <a:pt x="965915" y="107146"/>
                    </a:cubicBezTo>
                    <a:cubicBezTo>
                      <a:pt x="885365" y="120806"/>
                      <a:pt x="805096" y="136155"/>
                      <a:pt x="724828" y="151153"/>
                    </a:cubicBezTo>
                    <a:cubicBezTo>
                      <a:pt x="699833" y="155800"/>
                      <a:pt x="675611" y="156715"/>
                      <a:pt x="650404" y="152280"/>
                    </a:cubicBezTo>
                    <a:cubicBezTo>
                      <a:pt x="442763" y="115736"/>
                      <a:pt x="235051" y="80109"/>
                      <a:pt x="27410" y="43565"/>
                    </a:cubicBezTo>
                    <a:cubicBezTo>
                      <a:pt x="19665" y="42228"/>
                      <a:pt x="11779" y="40960"/>
                      <a:pt x="4879" y="36665"/>
                    </a:cubicBezTo>
                    <a:cubicBezTo>
                      <a:pt x="-3289" y="30258"/>
                      <a:pt x="513" y="22372"/>
                      <a:pt x="3964" y="16105"/>
                    </a:cubicBezTo>
                    <a:cubicBezTo>
                      <a:pt x="7695" y="9275"/>
                      <a:pt x="14807" y="11881"/>
                      <a:pt x="20862" y="13923"/>
                    </a:cubicBezTo>
                    <a:cubicBezTo>
                      <a:pt x="50927" y="16387"/>
                      <a:pt x="80359" y="22724"/>
                      <a:pt x="109932" y="28145"/>
                    </a:cubicBezTo>
                    <a:cubicBezTo>
                      <a:pt x="117606" y="29554"/>
                      <a:pt x="125563" y="29695"/>
                      <a:pt x="133378" y="30399"/>
                    </a:cubicBezTo>
                    <a:cubicBezTo>
                      <a:pt x="174428" y="38144"/>
                      <a:pt x="215407" y="46171"/>
                      <a:pt x="256456" y="53634"/>
                    </a:cubicBezTo>
                    <a:cubicBezTo>
                      <a:pt x="315038" y="64196"/>
                      <a:pt x="373690" y="74335"/>
                      <a:pt x="432342" y="84544"/>
                    </a:cubicBezTo>
                    <a:cubicBezTo>
                      <a:pt x="434877" y="84967"/>
                      <a:pt x="437553" y="84333"/>
                      <a:pt x="440158" y="84192"/>
                    </a:cubicBezTo>
                    <a:cubicBezTo>
                      <a:pt x="501978" y="94824"/>
                      <a:pt x="563869" y="105527"/>
                      <a:pt x="625690" y="116159"/>
                    </a:cubicBezTo>
                    <a:cubicBezTo>
                      <a:pt x="627239" y="116300"/>
                      <a:pt x="628788" y="116370"/>
                      <a:pt x="630337" y="116511"/>
                    </a:cubicBezTo>
                    <a:close/>
                  </a:path>
                </a:pathLst>
              </a:custGeom>
              <a:solidFill>
                <a:srgbClr val="FAF8F5"/>
              </a:solidFill>
              <a:ln w="7024" cap="flat">
                <a:noFill/>
                <a:prstDash val="solid"/>
                <a:miter/>
              </a:ln>
            </p:spPr>
            <p:txBody>
              <a:bodyPr rtlCol="0" anchor="ctr"/>
              <a:lstStyle/>
              <a:p>
                <a:endParaRPr lang="en-US" sz="1350"/>
              </a:p>
            </p:txBody>
          </p:sp>
          <p:sp>
            <p:nvSpPr>
              <p:cNvPr id="14" name="Freeform: Shape 58">
                <a:extLst>
                  <a:ext uri="{FF2B5EF4-FFF2-40B4-BE49-F238E27FC236}">
                    <a16:creationId xmlns:a16="http://schemas.microsoft.com/office/drawing/2014/main" id="{06F8A743-C687-4783-8D9F-8B4CB50B2F63}"/>
                  </a:ext>
                </a:extLst>
              </p:cNvPr>
              <p:cNvSpPr/>
              <p:nvPr/>
            </p:nvSpPr>
            <p:spPr>
              <a:xfrm>
                <a:off x="5451794" y="1456304"/>
                <a:ext cx="1427594" cy="578946"/>
              </a:xfrm>
              <a:custGeom>
                <a:avLst/>
                <a:gdLst>
                  <a:gd name="connsiteX0" fmla="*/ 37053 w 1427594"/>
                  <a:gd name="connsiteY0" fmla="*/ 12251 h 578946"/>
                  <a:gd name="connsiteX1" fmla="*/ 253707 w 1427594"/>
                  <a:gd name="connsiteY1" fmla="*/ 48583 h 578946"/>
                  <a:gd name="connsiteX2" fmla="*/ 497258 w 1427594"/>
                  <a:gd name="connsiteY2" fmla="*/ 91041 h 578946"/>
                  <a:gd name="connsiteX3" fmla="*/ 706800 w 1427594"/>
                  <a:gd name="connsiteY3" fmla="*/ 127373 h 578946"/>
                  <a:gd name="connsiteX4" fmla="*/ 783970 w 1427594"/>
                  <a:gd name="connsiteY4" fmla="*/ 117727 h 578946"/>
                  <a:gd name="connsiteX5" fmla="*/ 1068922 w 1427594"/>
                  <a:gd name="connsiteY5" fmla="*/ 66468 h 578946"/>
                  <a:gd name="connsiteX6" fmla="*/ 1377603 w 1427594"/>
                  <a:gd name="connsiteY6" fmla="*/ 9717 h 578946"/>
                  <a:gd name="connsiteX7" fmla="*/ 1423158 w 1427594"/>
                  <a:gd name="connsiteY7" fmla="*/ 0 h 578946"/>
                  <a:gd name="connsiteX8" fmla="*/ 1427031 w 1427594"/>
                  <a:gd name="connsiteY8" fmla="*/ 16335 h 578946"/>
                  <a:gd name="connsiteX9" fmla="*/ 1409147 w 1427594"/>
                  <a:gd name="connsiteY9" fmla="*/ 244466 h 578946"/>
                  <a:gd name="connsiteX10" fmla="*/ 1395839 w 1427594"/>
                  <a:gd name="connsiteY10" fmla="*/ 441475 h 578946"/>
                  <a:gd name="connsiteX11" fmla="*/ 1358803 w 1427594"/>
                  <a:gd name="connsiteY11" fmla="*/ 475131 h 578946"/>
                  <a:gd name="connsiteX12" fmla="*/ 1195098 w 1427594"/>
                  <a:gd name="connsiteY12" fmla="*/ 499775 h 578946"/>
                  <a:gd name="connsiteX13" fmla="*/ 1180453 w 1427594"/>
                  <a:gd name="connsiteY13" fmla="*/ 503084 h 578946"/>
                  <a:gd name="connsiteX14" fmla="*/ 1111309 w 1427594"/>
                  <a:gd name="connsiteY14" fmla="*/ 431406 h 578946"/>
                  <a:gd name="connsiteX15" fmla="*/ 945562 w 1427594"/>
                  <a:gd name="connsiteY15" fmla="*/ 353955 h 578946"/>
                  <a:gd name="connsiteX16" fmla="*/ 755172 w 1427594"/>
                  <a:gd name="connsiteY16" fmla="*/ 456472 h 578946"/>
                  <a:gd name="connsiteX17" fmla="*/ 762706 w 1427594"/>
                  <a:gd name="connsiteY17" fmla="*/ 561244 h 578946"/>
                  <a:gd name="connsiteX18" fmla="*/ 751370 w 1427594"/>
                  <a:gd name="connsiteY18" fmla="*/ 568355 h 578946"/>
                  <a:gd name="connsiteX19" fmla="*/ 614139 w 1427594"/>
                  <a:gd name="connsiteY19" fmla="*/ 570538 h 578946"/>
                  <a:gd name="connsiteX20" fmla="*/ 596748 w 1427594"/>
                  <a:gd name="connsiteY20" fmla="*/ 559413 h 578946"/>
                  <a:gd name="connsiteX21" fmla="*/ 627236 w 1427594"/>
                  <a:gd name="connsiteY21" fmla="*/ 515969 h 578946"/>
                  <a:gd name="connsiteX22" fmla="*/ 610337 w 1427594"/>
                  <a:gd name="connsiteY22" fmla="*/ 405706 h 578946"/>
                  <a:gd name="connsiteX23" fmla="*/ 382136 w 1427594"/>
                  <a:gd name="connsiteY23" fmla="*/ 336633 h 578946"/>
                  <a:gd name="connsiteX24" fmla="*/ 283209 w 1427594"/>
                  <a:gd name="connsiteY24" fmla="*/ 393244 h 578946"/>
                  <a:gd name="connsiteX25" fmla="*/ 218431 w 1427594"/>
                  <a:gd name="connsiteY25" fmla="*/ 469991 h 578946"/>
                  <a:gd name="connsiteX26" fmla="*/ 175974 w 1427594"/>
                  <a:gd name="connsiteY26" fmla="*/ 480905 h 578946"/>
                  <a:gd name="connsiteX27" fmla="*/ 21774 w 1427594"/>
                  <a:gd name="connsiteY27" fmla="*/ 451051 h 578946"/>
                  <a:gd name="connsiteX28" fmla="*/ 4453 w 1427594"/>
                  <a:gd name="connsiteY28" fmla="*/ 443798 h 578946"/>
                  <a:gd name="connsiteX29" fmla="*/ 3960 w 1427594"/>
                  <a:gd name="connsiteY29" fmla="*/ 389442 h 578946"/>
                  <a:gd name="connsiteX30" fmla="*/ 16634 w 1427594"/>
                  <a:gd name="connsiteY30" fmla="*/ 250521 h 578946"/>
                  <a:gd name="connsiteX31" fmla="*/ 32406 w 1427594"/>
                  <a:gd name="connsiteY31" fmla="*/ 48724 h 578946"/>
                  <a:gd name="connsiteX32" fmla="*/ 37053 w 1427594"/>
                  <a:gd name="connsiteY32" fmla="*/ 12251 h 5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7594" h="578946">
                    <a:moveTo>
                      <a:pt x="37053" y="12251"/>
                    </a:moveTo>
                    <a:cubicBezTo>
                      <a:pt x="109295" y="24362"/>
                      <a:pt x="181536" y="36261"/>
                      <a:pt x="253707" y="48583"/>
                    </a:cubicBezTo>
                    <a:cubicBezTo>
                      <a:pt x="334961" y="62525"/>
                      <a:pt x="416074" y="76888"/>
                      <a:pt x="497258" y="91041"/>
                    </a:cubicBezTo>
                    <a:cubicBezTo>
                      <a:pt x="567105" y="103152"/>
                      <a:pt x="637023" y="115051"/>
                      <a:pt x="706800" y="127373"/>
                    </a:cubicBezTo>
                    <a:cubicBezTo>
                      <a:pt x="733556" y="132090"/>
                      <a:pt x="758692" y="122374"/>
                      <a:pt x="783970" y="117727"/>
                    </a:cubicBezTo>
                    <a:cubicBezTo>
                      <a:pt x="878884" y="100335"/>
                      <a:pt x="973797" y="83085"/>
                      <a:pt x="1068922" y="66468"/>
                    </a:cubicBezTo>
                    <a:cubicBezTo>
                      <a:pt x="1172003" y="48443"/>
                      <a:pt x="1274733" y="28939"/>
                      <a:pt x="1377603" y="9717"/>
                    </a:cubicBezTo>
                    <a:cubicBezTo>
                      <a:pt x="1392811" y="6900"/>
                      <a:pt x="1408794" y="7111"/>
                      <a:pt x="1423158" y="0"/>
                    </a:cubicBezTo>
                    <a:cubicBezTo>
                      <a:pt x="1429214" y="4295"/>
                      <a:pt x="1427453" y="10702"/>
                      <a:pt x="1427031" y="16335"/>
                    </a:cubicBezTo>
                    <a:cubicBezTo>
                      <a:pt x="1421187" y="92379"/>
                      <a:pt x="1414779" y="168422"/>
                      <a:pt x="1409147" y="244466"/>
                    </a:cubicBezTo>
                    <a:cubicBezTo>
                      <a:pt x="1404288" y="310089"/>
                      <a:pt x="1400275" y="375852"/>
                      <a:pt x="1395839" y="441475"/>
                    </a:cubicBezTo>
                    <a:cubicBezTo>
                      <a:pt x="1390488" y="471470"/>
                      <a:pt x="1390417" y="470695"/>
                      <a:pt x="1358803" y="475131"/>
                    </a:cubicBezTo>
                    <a:cubicBezTo>
                      <a:pt x="1304164" y="482806"/>
                      <a:pt x="1249666" y="491537"/>
                      <a:pt x="1195098" y="499775"/>
                    </a:cubicBezTo>
                    <a:cubicBezTo>
                      <a:pt x="1190873" y="503647"/>
                      <a:pt x="1186297" y="506182"/>
                      <a:pt x="1180453" y="503084"/>
                    </a:cubicBezTo>
                    <a:cubicBezTo>
                      <a:pt x="1159752" y="476962"/>
                      <a:pt x="1138840" y="451121"/>
                      <a:pt x="1111309" y="431406"/>
                    </a:cubicBezTo>
                    <a:cubicBezTo>
                      <a:pt x="1060825" y="395286"/>
                      <a:pt x="1007313" y="366699"/>
                      <a:pt x="945562" y="353955"/>
                    </a:cubicBezTo>
                    <a:cubicBezTo>
                      <a:pt x="865998" y="337478"/>
                      <a:pt x="774746" y="385076"/>
                      <a:pt x="755172" y="456472"/>
                    </a:cubicBezTo>
                    <a:cubicBezTo>
                      <a:pt x="745455" y="491959"/>
                      <a:pt x="754257" y="526742"/>
                      <a:pt x="762706" y="561244"/>
                    </a:cubicBezTo>
                    <a:cubicBezTo>
                      <a:pt x="760101" y="565468"/>
                      <a:pt x="755876" y="567299"/>
                      <a:pt x="751370" y="568355"/>
                    </a:cubicBezTo>
                    <a:cubicBezTo>
                      <a:pt x="705744" y="578917"/>
                      <a:pt x="660117" y="584690"/>
                      <a:pt x="614139" y="570538"/>
                    </a:cubicBezTo>
                    <a:cubicBezTo>
                      <a:pt x="607310" y="568425"/>
                      <a:pt x="599987" y="567158"/>
                      <a:pt x="596748" y="559413"/>
                    </a:cubicBezTo>
                    <a:cubicBezTo>
                      <a:pt x="607380" y="545260"/>
                      <a:pt x="618857" y="531741"/>
                      <a:pt x="627236" y="515969"/>
                    </a:cubicBezTo>
                    <a:cubicBezTo>
                      <a:pt x="649978" y="473300"/>
                      <a:pt x="646599" y="437250"/>
                      <a:pt x="610337" y="405706"/>
                    </a:cubicBezTo>
                    <a:cubicBezTo>
                      <a:pt x="545137" y="348955"/>
                      <a:pt x="469375" y="322129"/>
                      <a:pt x="382136" y="336633"/>
                    </a:cubicBezTo>
                    <a:cubicBezTo>
                      <a:pt x="342495" y="343252"/>
                      <a:pt x="311725" y="366769"/>
                      <a:pt x="283209" y="393244"/>
                    </a:cubicBezTo>
                    <a:cubicBezTo>
                      <a:pt x="258495" y="416127"/>
                      <a:pt x="236527" y="441686"/>
                      <a:pt x="218431" y="469991"/>
                    </a:cubicBezTo>
                    <a:cubicBezTo>
                      <a:pt x="210123" y="482947"/>
                      <a:pt x="179001" y="484496"/>
                      <a:pt x="175974" y="480905"/>
                    </a:cubicBezTo>
                    <a:cubicBezTo>
                      <a:pt x="124574" y="471048"/>
                      <a:pt x="73104" y="461260"/>
                      <a:pt x="21774" y="451051"/>
                    </a:cubicBezTo>
                    <a:cubicBezTo>
                      <a:pt x="15789" y="449854"/>
                      <a:pt x="8607" y="449924"/>
                      <a:pt x="4453" y="443798"/>
                    </a:cubicBezTo>
                    <a:cubicBezTo>
                      <a:pt x="-3715" y="425773"/>
                      <a:pt x="1355" y="406974"/>
                      <a:pt x="3960" y="389442"/>
                    </a:cubicBezTo>
                    <a:cubicBezTo>
                      <a:pt x="10860" y="343322"/>
                      <a:pt x="12762" y="296851"/>
                      <a:pt x="16634" y="250521"/>
                    </a:cubicBezTo>
                    <a:cubicBezTo>
                      <a:pt x="22267" y="183279"/>
                      <a:pt x="24802" y="115755"/>
                      <a:pt x="32406" y="48724"/>
                    </a:cubicBezTo>
                    <a:cubicBezTo>
                      <a:pt x="33955" y="36473"/>
                      <a:pt x="28815" y="23517"/>
                      <a:pt x="37053" y="12251"/>
                    </a:cubicBezTo>
                    <a:close/>
                  </a:path>
                </a:pathLst>
              </a:custGeom>
              <a:solidFill>
                <a:srgbClr val="010101"/>
              </a:solidFill>
              <a:ln w="7024" cap="flat">
                <a:noFill/>
                <a:prstDash val="solid"/>
                <a:miter/>
              </a:ln>
            </p:spPr>
            <p:txBody>
              <a:bodyPr rtlCol="0" anchor="ctr"/>
              <a:lstStyle/>
              <a:p>
                <a:endParaRPr lang="en-US" sz="1350"/>
              </a:p>
            </p:txBody>
          </p:sp>
          <p:sp>
            <p:nvSpPr>
              <p:cNvPr id="15" name="Freeform: Shape 59">
                <a:extLst>
                  <a:ext uri="{FF2B5EF4-FFF2-40B4-BE49-F238E27FC236}">
                    <a16:creationId xmlns:a16="http://schemas.microsoft.com/office/drawing/2014/main" id="{5030F0F5-57CC-4DE4-8946-E8A0CBFF4A07}"/>
                  </a:ext>
                </a:extLst>
              </p:cNvPr>
              <p:cNvSpPr/>
              <p:nvPr/>
            </p:nvSpPr>
            <p:spPr>
              <a:xfrm>
                <a:off x="6632317" y="1955903"/>
                <a:ext cx="27389" cy="62841"/>
              </a:xfrm>
              <a:custGeom>
                <a:avLst/>
                <a:gdLst>
                  <a:gd name="connsiteX0" fmla="*/ 0 w 27389"/>
                  <a:gd name="connsiteY0" fmla="*/ 3555 h 62841"/>
                  <a:gd name="connsiteX1" fmla="*/ 14716 w 27389"/>
                  <a:gd name="connsiteY1" fmla="*/ 246 h 62841"/>
                  <a:gd name="connsiteX2" fmla="*/ 27390 w 27389"/>
                  <a:gd name="connsiteY2" fmla="*/ 51082 h 62841"/>
                  <a:gd name="connsiteX3" fmla="*/ 19785 w 27389"/>
                  <a:gd name="connsiteY3" fmla="*/ 62700 h 62841"/>
                  <a:gd name="connsiteX4" fmla="*/ 0 w 27389"/>
                  <a:gd name="connsiteY4" fmla="*/ 3555 h 6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9" h="62841">
                    <a:moveTo>
                      <a:pt x="0" y="3555"/>
                    </a:moveTo>
                    <a:cubicBezTo>
                      <a:pt x="4365" y="34"/>
                      <a:pt x="9435" y="-388"/>
                      <a:pt x="14716" y="246"/>
                    </a:cubicBezTo>
                    <a:cubicBezTo>
                      <a:pt x="18940" y="17215"/>
                      <a:pt x="23165" y="34113"/>
                      <a:pt x="27390" y="51082"/>
                    </a:cubicBezTo>
                    <a:cubicBezTo>
                      <a:pt x="22883" y="53687"/>
                      <a:pt x="30488" y="64178"/>
                      <a:pt x="19785" y="62700"/>
                    </a:cubicBezTo>
                    <a:cubicBezTo>
                      <a:pt x="9787" y="44041"/>
                      <a:pt x="845" y="25171"/>
                      <a:pt x="0" y="3555"/>
                    </a:cubicBezTo>
                    <a:close/>
                  </a:path>
                </a:pathLst>
              </a:custGeom>
              <a:solidFill>
                <a:srgbClr val="D26232"/>
              </a:solidFill>
              <a:ln w="7024" cap="flat">
                <a:noFill/>
                <a:prstDash val="solid"/>
                <a:miter/>
              </a:ln>
            </p:spPr>
            <p:txBody>
              <a:bodyPr rtlCol="0" anchor="ctr"/>
              <a:lstStyle/>
              <a:p>
                <a:endParaRPr lang="en-US" sz="1350"/>
              </a:p>
            </p:txBody>
          </p:sp>
          <p:sp>
            <p:nvSpPr>
              <p:cNvPr id="16" name="Freeform: Shape 60">
                <a:extLst>
                  <a:ext uri="{FF2B5EF4-FFF2-40B4-BE49-F238E27FC236}">
                    <a16:creationId xmlns:a16="http://schemas.microsoft.com/office/drawing/2014/main" id="{882C063E-BC63-416E-A270-256BB841347A}"/>
                  </a:ext>
                </a:extLst>
              </p:cNvPr>
              <p:cNvSpPr/>
              <p:nvPr/>
            </p:nvSpPr>
            <p:spPr>
              <a:xfrm>
                <a:off x="6198164" y="1802066"/>
                <a:ext cx="774941" cy="859385"/>
              </a:xfrm>
              <a:custGeom>
                <a:avLst/>
                <a:gdLst>
                  <a:gd name="connsiteX0" fmla="*/ 747411 w 774941"/>
                  <a:gd name="connsiteY0" fmla="*/ 77898 h 859385"/>
                  <a:gd name="connsiteX1" fmla="*/ 687210 w 774941"/>
                  <a:gd name="connsiteY1" fmla="*/ 87193 h 859385"/>
                  <a:gd name="connsiteX2" fmla="*/ 647287 w 774941"/>
                  <a:gd name="connsiteY2" fmla="*/ 96346 h 859385"/>
                  <a:gd name="connsiteX3" fmla="*/ 607434 w 774941"/>
                  <a:gd name="connsiteY3" fmla="*/ 123806 h 859385"/>
                  <a:gd name="connsiteX4" fmla="*/ 472809 w 774941"/>
                  <a:gd name="connsiteY4" fmla="*/ 142888 h 859385"/>
                  <a:gd name="connsiteX5" fmla="*/ 484356 w 774941"/>
                  <a:gd name="connsiteY5" fmla="*/ 301523 h 859385"/>
                  <a:gd name="connsiteX6" fmla="*/ 453939 w 774941"/>
                  <a:gd name="connsiteY6" fmla="*/ 216396 h 859385"/>
                  <a:gd name="connsiteX7" fmla="*/ 435702 w 774941"/>
                  <a:gd name="connsiteY7" fmla="*/ 154224 h 859385"/>
                  <a:gd name="connsiteX8" fmla="*/ 406130 w 774941"/>
                  <a:gd name="connsiteY8" fmla="*/ 114934 h 859385"/>
                  <a:gd name="connsiteX9" fmla="*/ 208487 w 774941"/>
                  <a:gd name="connsiteY9" fmla="*/ 4953 h 859385"/>
                  <a:gd name="connsiteX10" fmla="*/ 61258 w 774941"/>
                  <a:gd name="connsiteY10" fmla="*/ 32624 h 859385"/>
                  <a:gd name="connsiteX11" fmla="*/ 494 w 774941"/>
                  <a:gd name="connsiteY11" fmla="*/ 153379 h 859385"/>
                  <a:gd name="connsiteX12" fmla="*/ 10563 w 774941"/>
                  <a:gd name="connsiteY12" fmla="*/ 211608 h 859385"/>
                  <a:gd name="connsiteX13" fmla="*/ 131387 w 774941"/>
                  <a:gd name="connsiteY13" fmla="*/ 375947 h 859385"/>
                  <a:gd name="connsiteX14" fmla="*/ 222076 w 774941"/>
                  <a:gd name="connsiteY14" fmla="*/ 419601 h 859385"/>
                  <a:gd name="connsiteX15" fmla="*/ 324454 w 774941"/>
                  <a:gd name="connsiteY15" fmla="*/ 518599 h 859385"/>
                  <a:gd name="connsiteX16" fmla="*/ 336846 w 774941"/>
                  <a:gd name="connsiteY16" fmla="*/ 547749 h 859385"/>
                  <a:gd name="connsiteX17" fmla="*/ 410636 w 774941"/>
                  <a:gd name="connsiteY17" fmla="*/ 716171 h 859385"/>
                  <a:gd name="connsiteX18" fmla="*/ 442814 w 774941"/>
                  <a:gd name="connsiteY18" fmla="*/ 767078 h 859385"/>
                  <a:gd name="connsiteX19" fmla="*/ 479850 w 774941"/>
                  <a:gd name="connsiteY19" fmla="*/ 812211 h 859385"/>
                  <a:gd name="connsiteX20" fmla="*/ 646442 w 774941"/>
                  <a:gd name="connsiteY20" fmla="*/ 832419 h 859385"/>
                  <a:gd name="connsiteX21" fmla="*/ 714529 w 774941"/>
                  <a:gd name="connsiteY21" fmla="*/ 714974 h 859385"/>
                  <a:gd name="connsiteX22" fmla="*/ 758395 w 774941"/>
                  <a:gd name="connsiteY22" fmla="*/ 383622 h 859385"/>
                  <a:gd name="connsiteX23" fmla="*/ 770435 w 774941"/>
                  <a:gd name="connsiteY23" fmla="*/ 105359 h 859385"/>
                  <a:gd name="connsiteX24" fmla="*/ 774941 w 774941"/>
                  <a:gd name="connsiteY24" fmla="*/ 90572 h 859385"/>
                  <a:gd name="connsiteX25" fmla="*/ 747411 w 774941"/>
                  <a:gd name="connsiteY25" fmla="*/ 77898 h 8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4941" h="859385">
                    <a:moveTo>
                      <a:pt x="747411" y="77898"/>
                    </a:moveTo>
                    <a:cubicBezTo>
                      <a:pt x="727484" y="81982"/>
                      <a:pt x="707206" y="83813"/>
                      <a:pt x="687210" y="87193"/>
                    </a:cubicBezTo>
                    <a:cubicBezTo>
                      <a:pt x="673761" y="89516"/>
                      <a:pt x="659679" y="89164"/>
                      <a:pt x="647287" y="96346"/>
                    </a:cubicBezTo>
                    <a:cubicBezTo>
                      <a:pt x="642006" y="117187"/>
                      <a:pt x="626304" y="121483"/>
                      <a:pt x="607434" y="123806"/>
                    </a:cubicBezTo>
                    <a:cubicBezTo>
                      <a:pt x="562442" y="129369"/>
                      <a:pt x="517661" y="136410"/>
                      <a:pt x="472809" y="142888"/>
                    </a:cubicBezTo>
                    <a:cubicBezTo>
                      <a:pt x="464360" y="144084"/>
                      <a:pt x="476752" y="269275"/>
                      <a:pt x="484356" y="301523"/>
                    </a:cubicBezTo>
                    <a:cubicBezTo>
                      <a:pt x="472175" y="273781"/>
                      <a:pt x="459501" y="246321"/>
                      <a:pt x="453939" y="216396"/>
                    </a:cubicBezTo>
                    <a:cubicBezTo>
                      <a:pt x="455277" y="215622"/>
                      <a:pt x="441617" y="174150"/>
                      <a:pt x="435702" y="154224"/>
                    </a:cubicBezTo>
                    <a:cubicBezTo>
                      <a:pt x="427887" y="139578"/>
                      <a:pt x="418029" y="126482"/>
                      <a:pt x="406130" y="114934"/>
                    </a:cubicBezTo>
                    <a:cubicBezTo>
                      <a:pt x="350154" y="60436"/>
                      <a:pt x="285024" y="21922"/>
                      <a:pt x="208487" y="4953"/>
                    </a:cubicBezTo>
                    <a:cubicBezTo>
                      <a:pt x="155961" y="-6665"/>
                      <a:pt x="105899" y="1996"/>
                      <a:pt x="61258" y="32624"/>
                    </a:cubicBezTo>
                    <a:cubicBezTo>
                      <a:pt x="19364" y="61352"/>
                      <a:pt x="-3731" y="100219"/>
                      <a:pt x="494" y="153379"/>
                    </a:cubicBezTo>
                    <a:cubicBezTo>
                      <a:pt x="2113" y="173305"/>
                      <a:pt x="5775" y="192456"/>
                      <a:pt x="10563" y="211608"/>
                    </a:cubicBezTo>
                    <a:cubicBezTo>
                      <a:pt x="27461" y="283638"/>
                      <a:pt x="68933" y="337643"/>
                      <a:pt x="131387" y="375947"/>
                    </a:cubicBezTo>
                    <a:cubicBezTo>
                      <a:pt x="160045" y="393549"/>
                      <a:pt x="190110" y="409673"/>
                      <a:pt x="222076" y="419601"/>
                    </a:cubicBezTo>
                    <a:cubicBezTo>
                      <a:pt x="273758" y="435655"/>
                      <a:pt x="305724" y="469593"/>
                      <a:pt x="324454" y="518599"/>
                    </a:cubicBezTo>
                    <a:cubicBezTo>
                      <a:pt x="328185" y="528456"/>
                      <a:pt x="332692" y="538032"/>
                      <a:pt x="336846" y="547749"/>
                    </a:cubicBezTo>
                    <a:cubicBezTo>
                      <a:pt x="360926" y="604077"/>
                      <a:pt x="382894" y="661392"/>
                      <a:pt x="410636" y="716171"/>
                    </a:cubicBezTo>
                    <a:cubicBezTo>
                      <a:pt x="418874" y="734760"/>
                      <a:pt x="433520" y="749264"/>
                      <a:pt x="442814" y="767078"/>
                    </a:cubicBezTo>
                    <a:cubicBezTo>
                      <a:pt x="455136" y="782146"/>
                      <a:pt x="467035" y="797566"/>
                      <a:pt x="479850" y="812211"/>
                    </a:cubicBezTo>
                    <a:cubicBezTo>
                      <a:pt x="527166" y="866216"/>
                      <a:pt x="594760" y="875088"/>
                      <a:pt x="646442" y="832419"/>
                    </a:cubicBezTo>
                    <a:cubicBezTo>
                      <a:pt x="683196" y="802072"/>
                      <a:pt x="701714" y="759544"/>
                      <a:pt x="714529" y="714974"/>
                    </a:cubicBezTo>
                    <a:cubicBezTo>
                      <a:pt x="745650" y="606823"/>
                      <a:pt x="750861" y="494941"/>
                      <a:pt x="758395" y="383622"/>
                    </a:cubicBezTo>
                    <a:cubicBezTo>
                      <a:pt x="764661" y="291031"/>
                      <a:pt x="766703" y="198160"/>
                      <a:pt x="770435" y="105359"/>
                    </a:cubicBezTo>
                    <a:cubicBezTo>
                      <a:pt x="770646" y="99866"/>
                      <a:pt x="771984" y="95079"/>
                      <a:pt x="774941" y="90572"/>
                    </a:cubicBezTo>
                    <a:cubicBezTo>
                      <a:pt x="771914" y="73251"/>
                      <a:pt x="758606" y="75645"/>
                      <a:pt x="747411" y="77898"/>
                    </a:cubicBezTo>
                    <a:close/>
                  </a:path>
                </a:pathLst>
              </a:custGeom>
              <a:solidFill>
                <a:srgbClr val="FCC985"/>
              </a:solidFill>
              <a:ln w="7024" cap="flat">
                <a:noFill/>
                <a:prstDash val="solid"/>
                <a:miter/>
              </a:ln>
            </p:spPr>
            <p:txBody>
              <a:bodyPr rtlCol="0" anchor="ctr"/>
              <a:lstStyle/>
              <a:p>
                <a:endParaRPr lang="en-US" sz="1350"/>
              </a:p>
            </p:txBody>
          </p:sp>
          <p:sp>
            <p:nvSpPr>
              <p:cNvPr id="17" name="Freeform: Shape 61">
                <a:extLst>
                  <a:ext uri="{FF2B5EF4-FFF2-40B4-BE49-F238E27FC236}">
                    <a16:creationId xmlns:a16="http://schemas.microsoft.com/office/drawing/2014/main" id="{DEE8EE06-445B-4BF6-888D-97B48C5F329C}"/>
                  </a:ext>
                </a:extLst>
              </p:cNvPr>
              <p:cNvSpPr/>
              <p:nvPr/>
            </p:nvSpPr>
            <p:spPr>
              <a:xfrm>
                <a:off x="5448995" y="1443575"/>
                <a:ext cx="55765" cy="456386"/>
              </a:xfrm>
              <a:custGeom>
                <a:avLst/>
                <a:gdLst>
                  <a:gd name="connsiteX0" fmla="*/ 39852 w 55765"/>
                  <a:gd name="connsiteY0" fmla="*/ 24980 h 456386"/>
                  <a:gd name="connsiteX1" fmla="*/ 20490 w 55765"/>
                  <a:gd name="connsiteY1" fmla="*/ 279726 h 456386"/>
                  <a:gd name="connsiteX2" fmla="*/ 7323 w 55765"/>
                  <a:gd name="connsiteY2" fmla="*/ 456386 h 456386"/>
                  <a:gd name="connsiteX3" fmla="*/ 211 w 55765"/>
                  <a:gd name="connsiteY3" fmla="*/ 440403 h 456386"/>
                  <a:gd name="connsiteX4" fmla="*/ 0 w 55765"/>
                  <a:gd name="connsiteY4" fmla="*/ 393087 h 456386"/>
                  <a:gd name="connsiteX5" fmla="*/ 7745 w 55765"/>
                  <a:gd name="connsiteY5" fmla="*/ 382244 h 456386"/>
                  <a:gd name="connsiteX6" fmla="*/ 24292 w 55765"/>
                  <a:gd name="connsiteY6" fmla="*/ 136722 h 456386"/>
                  <a:gd name="connsiteX7" fmla="*/ 33023 w 55765"/>
                  <a:gd name="connsiteY7" fmla="*/ 16953 h 456386"/>
                  <a:gd name="connsiteX8" fmla="*/ 55765 w 55765"/>
                  <a:gd name="connsiteY8" fmla="*/ 4631 h 456386"/>
                  <a:gd name="connsiteX9" fmla="*/ 39852 w 55765"/>
                  <a:gd name="connsiteY9" fmla="*/ 24980 h 4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65" h="456386">
                    <a:moveTo>
                      <a:pt x="39852" y="24980"/>
                    </a:moveTo>
                    <a:cubicBezTo>
                      <a:pt x="33375" y="109895"/>
                      <a:pt x="26897" y="194811"/>
                      <a:pt x="20490" y="279726"/>
                    </a:cubicBezTo>
                    <a:cubicBezTo>
                      <a:pt x="16054" y="338589"/>
                      <a:pt x="11759" y="397453"/>
                      <a:pt x="7323" y="456386"/>
                    </a:cubicBezTo>
                    <a:cubicBezTo>
                      <a:pt x="-2042" y="454204"/>
                      <a:pt x="282" y="446529"/>
                      <a:pt x="211" y="440403"/>
                    </a:cubicBezTo>
                    <a:cubicBezTo>
                      <a:pt x="-70" y="424631"/>
                      <a:pt x="70" y="408859"/>
                      <a:pt x="0" y="393087"/>
                    </a:cubicBezTo>
                    <a:cubicBezTo>
                      <a:pt x="7252" y="392735"/>
                      <a:pt x="7393" y="387806"/>
                      <a:pt x="7745" y="382244"/>
                    </a:cubicBezTo>
                    <a:cubicBezTo>
                      <a:pt x="13167" y="300427"/>
                      <a:pt x="18659" y="218539"/>
                      <a:pt x="24292" y="136722"/>
                    </a:cubicBezTo>
                    <a:cubicBezTo>
                      <a:pt x="27038" y="96799"/>
                      <a:pt x="30065" y="56876"/>
                      <a:pt x="33023" y="16953"/>
                    </a:cubicBezTo>
                    <a:cubicBezTo>
                      <a:pt x="34220" y="1181"/>
                      <a:pt x="40697" y="-5085"/>
                      <a:pt x="55765" y="4631"/>
                    </a:cubicBezTo>
                    <a:cubicBezTo>
                      <a:pt x="40909" y="3927"/>
                      <a:pt x="34994" y="10194"/>
                      <a:pt x="39852" y="24980"/>
                    </a:cubicBezTo>
                    <a:close/>
                  </a:path>
                </a:pathLst>
              </a:custGeom>
              <a:solidFill>
                <a:srgbClr val="ECCEB7"/>
              </a:solidFill>
              <a:ln w="7024" cap="flat">
                <a:noFill/>
                <a:prstDash val="solid"/>
                <a:miter/>
              </a:ln>
            </p:spPr>
            <p:txBody>
              <a:bodyPr rtlCol="0" anchor="ctr"/>
              <a:lstStyle/>
              <a:p>
                <a:endParaRPr lang="en-US" sz="1350"/>
              </a:p>
            </p:txBody>
          </p:sp>
          <p:sp>
            <p:nvSpPr>
              <p:cNvPr id="18" name="Freeform: Shape 62">
                <a:extLst>
                  <a:ext uri="{FF2B5EF4-FFF2-40B4-BE49-F238E27FC236}">
                    <a16:creationId xmlns:a16="http://schemas.microsoft.com/office/drawing/2014/main" id="{FC3E03A7-EF24-4234-8A17-05635649DEEB}"/>
                  </a:ext>
                </a:extLst>
              </p:cNvPr>
              <p:cNvSpPr/>
              <p:nvPr/>
            </p:nvSpPr>
            <p:spPr>
              <a:xfrm>
                <a:off x="5312971" y="1782797"/>
                <a:ext cx="785582" cy="810372"/>
              </a:xfrm>
              <a:custGeom>
                <a:avLst/>
                <a:gdLst>
                  <a:gd name="connsiteX0" fmla="*/ 754723 w 785582"/>
                  <a:gd name="connsiteY0" fmla="*/ 76960 h 810372"/>
                  <a:gd name="connsiteX1" fmla="*/ 600453 w 785582"/>
                  <a:gd name="connsiteY1" fmla="*/ 3451 h 810372"/>
                  <a:gd name="connsiteX2" fmla="*/ 439635 w 785582"/>
                  <a:gd name="connsiteY2" fmla="*/ 44571 h 810372"/>
                  <a:gd name="connsiteX3" fmla="*/ 358169 w 785582"/>
                  <a:gd name="connsiteY3" fmla="*/ 132585 h 810372"/>
                  <a:gd name="connsiteX4" fmla="*/ 296630 w 785582"/>
                  <a:gd name="connsiteY4" fmla="*/ 245664 h 810372"/>
                  <a:gd name="connsiteX5" fmla="*/ 291068 w 785582"/>
                  <a:gd name="connsiteY5" fmla="*/ 244467 h 810372"/>
                  <a:gd name="connsiteX6" fmla="*/ 314937 w 785582"/>
                  <a:gd name="connsiteY6" fmla="*/ 154201 h 810372"/>
                  <a:gd name="connsiteX7" fmla="*/ 316134 w 785582"/>
                  <a:gd name="connsiteY7" fmla="*/ 154482 h 810372"/>
                  <a:gd name="connsiteX8" fmla="*/ 312966 w 785582"/>
                  <a:gd name="connsiteY8" fmla="*/ 149976 h 810372"/>
                  <a:gd name="connsiteX9" fmla="*/ 246428 w 785582"/>
                  <a:gd name="connsiteY9" fmla="*/ 134556 h 810372"/>
                  <a:gd name="connsiteX10" fmla="*/ 147501 w 785582"/>
                  <a:gd name="connsiteY10" fmla="*/ 111743 h 810372"/>
                  <a:gd name="connsiteX11" fmla="*/ 141797 w 785582"/>
                  <a:gd name="connsiteY11" fmla="*/ 88437 h 810372"/>
                  <a:gd name="connsiteX12" fmla="*/ 137432 w 785582"/>
                  <a:gd name="connsiteY12" fmla="*/ 52317 h 810372"/>
                  <a:gd name="connsiteX13" fmla="*/ 9496 w 785582"/>
                  <a:gd name="connsiteY13" fmla="*/ 26617 h 810372"/>
                  <a:gd name="connsiteX14" fmla="*/ 906 w 785582"/>
                  <a:gd name="connsiteY14" fmla="*/ 37812 h 810372"/>
                  <a:gd name="connsiteX15" fmla="*/ 4004 w 785582"/>
                  <a:gd name="connsiteY15" fmla="*/ 59076 h 810372"/>
                  <a:gd name="connsiteX16" fmla="*/ 8862 w 785582"/>
                  <a:gd name="connsiteY16" fmla="*/ 191518 h 810372"/>
                  <a:gd name="connsiteX17" fmla="*/ 36885 w 785582"/>
                  <a:gd name="connsiteY17" fmla="*/ 567511 h 810372"/>
                  <a:gd name="connsiteX18" fmla="*/ 88849 w 785582"/>
                  <a:gd name="connsiteY18" fmla="*/ 739595 h 810372"/>
                  <a:gd name="connsiteX19" fmla="*/ 257341 w 785582"/>
                  <a:gd name="connsiteY19" fmla="*/ 793671 h 810372"/>
                  <a:gd name="connsiteX20" fmla="*/ 294166 w 785582"/>
                  <a:gd name="connsiteY20" fmla="*/ 762479 h 810372"/>
                  <a:gd name="connsiteX21" fmla="*/ 344299 w 785582"/>
                  <a:gd name="connsiteY21" fmla="*/ 690660 h 810372"/>
                  <a:gd name="connsiteX22" fmla="*/ 375068 w 785582"/>
                  <a:gd name="connsiteY22" fmla="*/ 638133 h 810372"/>
                  <a:gd name="connsiteX23" fmla="*/ 392741 w 785582"/>
                  <a:gd name="connsiteY23" fmla="*/ 600534 h 810372"/>
                  <a:gd name="connsiteX24" fmla="*/ 460828 w 785582"/>
                  <a:gd name="connsiteY24" fmla="*/ 444856 h 810372"/>
                  <a:gd name="connsiteX25" fmla="*/ 529972 w 785582"/>
                  <a:gd name="connsiteY25" fmla="*/ 381205 h 810372"/>
                  <a:gd name="connsiteX26" fmla="*/ 641220 w 785582"/>
                  <a:gd name="connsiteY26" fmla="*/ 330227 h 810372"/>
                  <a:gd name="connsiteX27" fmla="*/ 741908 w 785582"/>
                  <a:gd name="connsiteY27" fmla="*/ 233765 h 810372"/>
                  <a:gd name="connsiteX28" fmla="*/ 770495 w 785582"/>
                  <a:gd name="connsiteY28" fmla="*/ 193631 h 810372"/>
                  <a:gd name="connsiteX29" fmla="*/ 754723 w 785582"/>
                  <a:gd name="connsiteY29" fmla="*/ 76960 h 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5582" h="810372">
                    <a:moveTo>
                      <a:pt x="754723" y="76960"/>
                    </a:moveTo>
                    <a:cubicBezTo>
                      <a:pt x="711913" y="34784"/>
                      <a:pt x="658541" y="13591"/>
                      <a:pt x="600453" y="3451"/>
                    </a:cubicBezTo>
                    <a:cubicBezTo>
                      <a:pt x="540885" y="-6969"/>
                      <a:pt x="487373" y="6057"/>
                      <a:pt x="439635" y="44571"/>
                    </a:cubicBezTo>
                    <a:cubicBezTo>
                      <a:pt x="408020" y="70130"/>
                      <a:pt x="371477" y="94704"/>
                      <a:pt x="358169" y="132585"/>
                    </a:cubicBezTo>
                    <a:cubicBezTo>
                      <a:pt x="321767" y="235807"/>
                      <a:pt x="314092" y="220528"/>
                      <a:pt x="296630" y="245664"/>
                    </a:cubicBezTo>
                    <a:cubicBezTo>
                      <a:pt x="294800" y="245242"/>
                      <a:pt x="292899" y="244890"/>
                      <a:pt x="291068" y="244467"/>
                    </a:cubicBezTo>
                    <a:cubicBezTo>
                      <a:pt x="299024" y="214402"/>
                      <a:pt x="306981" y="184337"/>
                      <a:pt x="314937" y="154201"/>
                    </a:cubicBezTo>
                    <a:cubicBezTo>
                      <a:pt x="315360" y="154271"/>
                      <a:pt x="315712" y="154342"/>
                      <a:pt x="316134" y="154482"/>
                    </a:cubicBezTo>
                    <a:cubicBezTo>
                      <a:pt x="315430" y="152933"/>
                      <a:pt x="314444" y="151455"/>
                      <a:pt x="312966" y="149976"/>
                    </a:cubicBezTo>
                    <a:cubicBezTo>
                      <a:pt x="291772" y="140682"/>
                      <a:pt x="268607" y="139626"/>
                      <a:pt x="246428" y="134556"/>
                    </a:cubicBezTo>
                    <a:cubicBezTo>
                      <a:pt x="213475" y="127022"/>
                      <a:pt x="179185" y="125051"/>
                      <a:pt x="147501" y="111743"/>
                    </a:cubicBezTo>
                    <a:cubicBezTo>
                      <a:pt x="138981" y="105617"/>
                      <a:pt x="142361" y="96464"/>
                      <a:pt x="141797" y="88437"/>
                    </a:cubicBezTo>
                    <a:cubicBezTo>
                      <a:pt x="140952" y="76327"/>
                      <a:pt x="144473" y="63653"/>
                      <a:pt x="137432" y="52317"/>
                    </a:cubicBezTo>
                    <a:cubicBezTo>
                      <a:pt x="97087" y="32390"/>
                      <a:pt x="52305" y="34362"/>
                      <a:pt x="9496" y="26617"/>
                    </a:cubicBezTo>
                    <a:cubicBezTo>
                      <a:pt x="3722" y="25560"/>
                      <a:pt x="-2333" y="29363"/>
                      <a:pt x="906" y="37812"/>
                    </a:cubicBezTo>
                    <a:cubicBezTo>
                      <a:pt x="4708" y="44501"/>
                      <a:pt x="3722" y="51964"/>
                      <a:pt x="4004" y="59076"/>
                    </a:cubicBezTo>
                    <a:cubicBezTo>
                      <a:pt x="5764" y="103223"/>
                      <a:pt x="7172" y="147371"/>
                      <a:pt x="8862" y="191518"/>
                    </a:cubicBezTo>
                    <a:cubicBezTo>
                      <a:pt x="13650" y="317201"/>
                      <a:pt x="17875" y="442955"/>
                      <a:pt x="36885" y="567511"/>
                    </a:cubicBezTo>
                    <a:cubicBezTo>
                      <a:pt x="45968" y="627220"/>
                      <a:pt x="57797" y="686435"/>
                      <a:pt x="88849" y="739595"/>
                    </a:cubicBezTo>
                    <a:cubicBezTo>
                      <a:pt x="119548" y="792122"/>
                      <a:pt x="179185" y="835354"/>
                      <a:pt x="257341" y="793671"/>
                    </a:cubicBezTo>
                    <a:cubicBezTo>
                      <a:pt x="272198" y="786348"/>
                      <a:pt x="285576" y="777194"/>
                      <a:pt x="294166" y="762479"/>
                    </a:cubicBezTo>
                    <a:cubicBezTo>
                      <a:pt x="312191" y="739454"/>
                      <a:pt x="329442" y="715867"/>
                      <a:pt x="344299" y="690660"/>
                    </a:cubicBezTo>
                    <a:cubicBezTo>
                      <a:pt x="358381" y="675381"/>
                      <a:pt x="367393" y="657144"/>
                      <a:pt x="375068" y="638133"/>
                    </a:cubicBezTo>
                    <a:cubicBezTo>
                      <a:pt x="380208" y="625248"/>
                      <a:pt x="386545" y="612926"/>
                      <a:pt x="392741" y="600534"/>
                    </a:cubicBezTo>
                    <a:cubicBezTo>
                      <a:pt x="418089" y="549768"/>
                      <a:pt x="434565" y="495200"/>
                      <a:pt x="460828" y="444856"/>
                    </a:cubicBezTo>
                    <a:cubicBezTo>
                      <a:pt x="476389" y="415072"/>
                      <a:pt x="497019" y="392963"/>
                      <a:pt x="529972" y="381205"/>
                    </a:cubicBezTo>
                    <a:cubicBezTo>
                      <a:pt x="568345" y="367545"/>
                      <a:pt x="605945" y="351139"/>
                      <a:pt x="641220" y="330227"/>
                    </a:cubicBezTo>
                    <a:cubicBezTo>
                      <a:pt x="682129" y="305865"/>
                      <a:pt x="712969" y="270801"/>
                      <a:pt x="741908" y="233765"/>
                    </a:cubicBezTo>
                    <a:cubicBezTo>
                      <a:pt x="752117" y="220880"/>
                      <a:pt x="762468" y="208065"/>
                      <a:pt x="770495" y="193631"/>
                    </a:cubicBezTo>
                    <a:cubicBezTo>
                      <a:pt x="794716" y="150399"/>
                      <a:pt x="789998" y="111743"/>
                      <a:pt x="754723" y="76960"/>
                    </a:cubicBezTo>
                    <a:close/>
                  </a:path>
                </a:pathLst>
              </a:custGeom>
              <a:solidFill>
                <a:srgbClr val="FCC985"/>
              </a:solidFill>
              <a:ln w="7024" cap="flat">
                <a:noFill/>
                <a:prstDash val="solid"/>
                <a:miter/>
              </a:ln>
            </p:spPr>
            <p:txBody>
              <a:bodyPr rtlCol="0" anchor="ctr"/>
              <a:lstStyle/>
              <a:p>
                <a:endParaRPr lang="en-US" sz="1350"/>
              </a:p>
            </p:txBody>
          </p:sp>
          <p:sp>
            <p:nvSpPr>
              <p:cNvPr id="19" name="Freeform: Shape 63">
                <a:extLst>
                  <a:ext uri="{FF2B5EF4-FFF2-40B4-BE49-F238E27FC236}">
                    <a16:creationId xmlns:a16="http://schemas.microsoft.com/office/drawing/2014/main" id="{2069C757-5B33-427D-88AC-0586958E6938}"/>
                  </a:ext>
                </a:extLst>
              </p:cNvPr>
              <p:cNvSpPr/>
              <p:nvPr/>
            </p:nvSpPr>
            <p:spPr>
              <a:xfrm>
                <a:off x="6074805" y="5233485"/>
                <a:ext cx="270799" cy="477102"/>
              </a:xfrm>
              <a:custGeom>
                <a:avLst/>
                <a:gdLst>
                  <a:gd name="connsiteX0" fmla="*/ 126246 w 270799"/>
                  <a:gd name="connsiteY0" fmla="*/ 477102 h 477102"/>
                  <a:gd name="connsiteX1" fmla="*/ 270800 w 270799"/>
                  <a:gd name="connsiteY1" fmla="*/ 0 h 477102"/>
                  <a:gd name="connsiteX2" fmla="*/ 0 w 270799"/>
                  <a:gd name="connsiteY2" fmla="*/ 307835 h 477102"/>
                  <a:gd name="connsiteX3" fmla="*/ 126246 w 270799"/>
                  <a:gd name="connsiteY3" fmla="*/ 477102 h 477102"/>
                </a:gdLst>
                <a:ahLst/>
                <a:cxnLst>
                  <a:cxn ang="0">
                    <a:pos x="connsiteX0" y="connsiteY0"/>
                  </a:cxn>
                  <a:cxn ang="0">
                    <a:pos x="connsiteX1" y="connsiteY1"/>
                  </a:cxn>
                  <a:cxn ang="0">
                    <a:pos x="connsiteX2" y="connsiteY2"/>
                  </a:cxn>
                  <a:cxn ang="0">
                    <a:pos x="connsiteX3" y="connsiteY3"/>
                  </a:cxn>
                </a:cxnLst>
                <a:rect l="l" t="t" r="r" b="b"/>
                <a:pathLst>
                  <a:path w="270799" h="477102">
                    <a:moveTo>
                      <a:pt x="126246" y="477102"/>
                    </a:moveTo>
                    <a:cubicBezTo>
                      <a:pt x="169901" y="316707"/>
                      <a:pt x="219329" y="158072"/>
                      <a:pt x="270800" y="0"/>
                    </a:cubicBezTo>
                    <a:lnTo>
                      <a:pt x="0" y="307835"/>
                    </a:lnTo>
                    <a:lnTo>
                      <a:pt x="126246" y="477102"/>
                    </a:lnTo>
                    <a:close/>
                  </a:path>
                </a:pathLst>
              </a:custGeom>
              <a:noFill/>
              <a:ln w="7024" cap="flat">
                <a:noFill/>
                <a:prstDash val="solid"/>
                <a:miter/>
              </a:ln>
            </p:spPr>
            <p:txBody>
              <a:bodyPr rtlCol="0" anchor="ctr"/>
              <a:lstStyle/>
              <a:p>
                <a:endParaRPr lang="en-US" sz="1350"/>
              </a:p>
            </p:txBody>
          </p:sp>
          <p:sp>
            <p:nvSpPr>
              <p:cNvPr id="20" name="Freeform: Shape 64">
                <a:extLst>
                  <a:ext uri="{FF2B5EF4-FFF2-40B4-BE49-F238E27FC236}">
                    <a16:creationId xmlns:a16="http://schemas.microsoft.com/office/drawing/2014/main" id="{E22F3B2A-534D-4307-B107-A817BF5E66EA}"/>
                  </a:ext>
                </a:extLst>
              </p:cNvPr>
              <p:cNvSpPr/>
              <p:nvPr/>
            </p:nvSpPr>
            <p:spPr>
              <a:xfrm>
                <a:off x="5753161" y="5094415"/>
                <a:ext cx="595540" cy="446905"/>
              </a:xfrm>
              <a:custGeom>
                <a:avLst/>
                <a:gdLst>
                  <a:gd name="connsiteX0" fmla="*/ 580896 w 595540"/>
                  <a:gd name="connsiteY0" fmla="*/ 115130 h 446905"/>
                  <a:gd name="connsiteX1" fmla="*/ 238278 w 595540"/>
                  <a:gd name="connsiteY1" fmla="*/ 37115 h 446905"/>
                  <a:gd name="connsiteX2" fmla="*/ 226167 w 595540"/>
                  <a:gd name="connsiteY2" fmla="*/ 25145 h 446905"/>
                  <a:gd name="connsiteX3" fmla="*/ 193074 w 595540"/>
                  <a:gd name="connsiteY3" fmla="*/ 79 h 446905"/>
                  <a:gd name="connsiteX4" fmla="*/ 15076 w 595540"/>
                  <a:gd name="connsiteY4" fmla="*/ 9 h 446905"/>
                  <a:gd name="connsiteX5" fmla="*/ 571 w 595540"/>
                  <a:gd name="connsiteY5" fmla="*/ 16344 h 446905"/>
                  <a:gd name="connsiteX6" fmla="*/ 321644 w 595540"/>
                  <a:gd name="connsiteY6" fmla="*/ 446905 h 446905"/>
                  <a:gd name="connsiteX7" fmla="*/ 592444 w 595540"/>
                  <a:gd name="connsiteY7" fmla="*/ 138999 h 446905"/>
                  <a:gd name="connsiteX8" fmla="*/ 593500 w 595540"/>
                  <a:gd name="connsiteY8" fmla="*/ 135831 h 446905"/>
                  <a:gd name="connsiteX9" fmla="*/ 580896 w 595540"/>
                  <a:gd name="connsiteY9" fmla="*/ 115130 h 44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540" h="446905">
                    <a:moveTo>
                      <a:pt x="580896" y="115130"/>
                    </a:moveTo>
                    <a:cubicBezTo>
                      <a:pt x="466549" y="89641"/>
                      <a:pt x="352554" y="62885"/>
                      <a:pt x="238278" y="37115"/>
                    </a:cubicBezTo>
                    <a:cubicBezTo>
                      <a:pt x="230321" y="35284"/>
                      <a:pt x="226026" y="32961"/>
                      <a:pt x="226167" y="25145"/>
                    </a:cubicBezTo>
                    <a:cubicBezTo>
                      <a:pt x="226590" y="1487"/>
                      <a:pt x="210466" y="79"/>
                      <a:pt x="193074" y="79"/>
                    </a:cubicBezTo>
                    <a:cubicBezTo>
                      <a:pt x="133718" y="220"/>
                      <a:pt x="74362" y="924"/>
                      <a:pt x="15076" y="9"/>
                    </a:cubicBezTo>
                    <a:cubicBezTo>
                      <a:pt x="-344" y="-273"/>
                      <a:pt x="-978" y="6345"/>
                      <a:pt x="571" y="16344"/>
                    </a:cubicBezTo>
                    <a:lnTo>
                      <a:pt x="321644" y="446905"/>
                    </a:lnTo>
                    <a:lnTo>
                      <a:pt x="592444" y="138999"/>
                    </a:lnTo>
                    <a:cubicBezTo>
                      <a:pt x="592796" y="137943"/>
                      <a:pt x="593148" y="136887"/>
                      <a:pt x="593500" y="135831"/>
                    </a:cubicBezTo>
                    <a:cubicBezTo>
                      <a:pt x="598076" y="121749"/>
                      <a:pt x="595401" y="118299"/>
                      <a:pt x="580896" y="115130"/>
                    </a:cubicBezTo>
                    <a:close/>
                  </a:path>
                </a:pathLst>
              </a:custGeom>
              <a:noFill/>
              <a:ln w="7024" cap="flat">
                <a:noFill/>
                <a:prstDash val="solid"/>
                <a:miter/>
              </a:ln>
            </p:spPr>
            <p:txBody>
              <a:bodyPr rtlCol="0" anchor="ctr"/>
              <a:lstStyle/>
              <a:p>
                <a:endParaRPr lang="en-US" sz="1350"/>
              </a:p>
            </p:txBody>
          </p:sp>
          <p:sp>
            <p:nvSpPr>
              <p:cNvPr id="21" name="Freeform: Shape 65">
                <a:extLst>
                  <a:ext uri="{FF2B5EF4-FFF2-40B4-BE49-F238E27FC236}">
                    <a16:creationId xmlns:a16="http://schemas.microsoft.com/office/drawing/2014/main" id="{99243B43-6B41-49CD-81D4-47EAD9C5E96E}"/>
                  </a:ext>
                </a:extLst>
              </p:cNvPr>
              <p:cNvSpPr/>
              <p:nvPr/>
            </p:nvSpPr>
            <p:spPr>
              <a:xfrm>
                <a:off x="5753733" y="5110758"/>
                <a:ext cx="321072" cy="666155"/>
              </a:xfrm>
              <a:custGeom>
                <a:avLst/>
                <a:gdLst>
                  <a:gd name="connsiteX0" fmla="*/ 0 w 321072"/>
                  <a:gd name="connsiteY0" fmla="*/ 0 h 666155"/>
                  <a:gd name="connsiteX1" fmla="*/ 422 w 321072"/>
                  <a:gd name="connsiteY1" fmla="*/ 2465 h 666155"/>
                  <a:gd name="connsiteX2" fmla="*/ 51541 w 321072"/>
                  <a:gd name="connsiteY2" fmla="*/ 294739 h 666155"/>
                  <a:gd name="connsiteX3" fmla="*/ 109348 w 321072"/>
                  <a:gd name="connsiteY3" fmla="*/ 630598 h 666155"/>
                  <a:gd name="connsiteX4" fmla="*/ 113925 w 321072"/>
                  <a:gd name="connsiteY4" fmla="*/ 666156 h 666155"/>
                  <a:gd name="connsiteX5" fmla="*/ 321073 w 321072"/>
                  <a:gd name="connsiteY5" fmla="*/ 430561 h 666155"/>
                  <a:gd name="connsiteX6" fmla="*/ 0 w 321072"/>
                  <a:gd name="connsiteY6" fmla="*/ 0 h 6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072" h="666155">
                    <a:moveTo>
                      <a:pt x="0" y="0"/>
                    </a:moveTo>
                    <a:cubicBezTo>
                      <a:pt x="141" y="775"/>
                      <a:pt x="282" y="1620"/>
                      <a:pt x="422" y="2465"/>
                    </a:cubicBezTo>
                    <a:cubicBezTo>
                      <a:pt x="17462" y="99913"/>
                      <a:pt x="34642" y="197291"/>
                      <a:pt x="51541" y="294739"/>
                    </a:cubicBezTo>
                    <a:cubicBezTo>
                      <a:pt x="70904" y="406692"/>
                      <a:pt x="89422" y="518786"/>
                      <a:pt x="109348" y="630598"/>
                    </a:cubicBezTo>
                    <a:cubicBezTo>
                      <a:pt x="111460" y="642568"/>
                      <a:pt x="113009" y="654467"/>
                      <a:pt x="113925" y="666156"/>
                    </a:cubicBezTo>
                    <a:lnTo>
                      <a:pt x="321073" y="430561"/>
                    </a:lnTo>
                    <a:lnTo>
                      <a:pt x="0" y="0"/>
                    </a:lnTo>
                    <a:close/>
                  </a:path>
                </a:pathLst>
              </a:custGeom>
              <a:noFill/>
              <a:ln w="7024" cap="flat">
                <a:noFill/>
                <a:prstDash val="solid"/>
                <a:miter/>
              </a:ln>
            </p:spPr>
            <p:txBody>
              <a:bodyPr rtlCol="0" anchor="ctr"/>
              <a:lstStyle/>
              <a:p>
                <a:endParaRPr lang="en-US" sz="1350"/>
              </a:p>
            </p:txBody>
          </p:sp>
          <p:sp>
            <p:nvSpPr>
              <p:cNvPr id="22" name="Freeform: Shape 66">
                <a:extLst>
                  <a:ext uri="{FF2B5EF4-FFF2-40B4-BE49-F238E27FC236}">
                    <a16:creationId xmlns:a16="http://schemas.microsoft.com/office/drawing/2014/main" id="{34F29AA1-8078-4D96-92B3-4586A98F8409}"/>
                  </a:ext>
                </a:extLst>
              </p:cNvPr>
              <p:cNvSpPr/>
              <p:nvPr/>
            </p:nvSpPr>
            <p:spPr>
              <a:xfrm>
                <a:off x="5708921" y="5541320"/>
                <a:ext cx="563106" cy="1317400"/>
              </a:xfrm>
              <a:custGeom>
                <a:avLst/>
                <a:gdLst>
                  <a:gd name="connsiteX0" fmla="*/ 158736 w 563106"/>
                  <a:gd name="connsiteY0" fmla="*/ 235664 h 1317400"/>
                  <a:gd name="connsiteX1" fmla="*/ 110504 w 563106"/>
                  <a:gd name="connsiteY1" fmla="*/ 420281 h 1317400"/>
                  <a:gd name="connsiteX2" fmla="*/ 61991 w 563106"/>
                  <a:gd name="connsiteY2" fmla="*/ 497029 h 1317400"/>
                  <a:gd name="connsiteX3" fmla="*/ 45163 w 563106"/>
                  <a:gd name="connsiteY3" fmla="*/ 648412 h 1317400"/>
                  <a:gd name="connsiteX4" fmla="*/ 55302 w 563106"/>
                  <a:gd name="connsiteY4" fmla="*/ 675661 h 1317400"/>
                  <a:gd name="connsiteX5" fmla="*/ 54598 w 563106"/>
                  <a:gd name="connsiteY5" fmla="*/ 807611 h 1317400"/>
                  <a:gd name="connsiteX6" fmla="*/ 945 w 563106"/>
                  <a:gd name="connsiteY6" fmla="*/ 1083621 h 1317400"/>
                  <a:gd name="connsiteX7" fmla="*/ 137190 w 563106"/>
                  <a:gd name="connsiteY7" fmla="*/ 1285276 h 1317400"/>
                  <a:gd name="connsiteX8" fmla="*/ 330115 w 563106"/>
                  <a:gd name="connsiteY8" fmla="*/ 1316821 h 1317400"/>
                  <a:gd name="connsiteX9" fmla="*/ 377924 w 563106"/>
                  <a:gd name="connsiteY9" fmla="*/ 1235637 h 1317400"/>
                  <a:gd name="connsiteX10" fmla="*/ 373418 w 563106"/>
                  <a:gd name="connsiteY10" fmla="*/ 1226906 h 1317400"/>
                  <a:gd name="connsiteX11" fmla="*/ 336664 w 563106"/>
                  <a:gd name="connsiteY11" fmla="*/ 1154454 h 1317400"/>
                  <a:gd name="connsiteX12" fmla="*/ 369897 w 563106"/>
                  <a:gd name="connsiteY12" fmla="*/ 1156777 h 1317400"/>
                  <a:gd name="connsiteX13" fmla="*/ 500157 w 563106"/>
                  <a:gd name="connsiteY13" fmla="*/ 1163325 h 1317400"/>
                  <a:gd name="connsiteX14" fmla="*/ 560992 w 563106"/>
                  <a:gd name="connsiteY14" fmla="*/ 1108898 h 1317400"/>
                  <a:gd name="connsiteX15" fmla="*/ 558105 w 563106"/>
                  <a:gd name="connsiteY15" fmla="*/ 1024264 h 1317400"/>
                  <a:gd name="connsiteX16" fmla="*/ 535151 w 563106"/>
                  <a:gd name="connsiteY16" fmla="*/ 764660 h 1317400"/>
                  <a:gd name="connsiteX17" fmla="*/ 522900 w 563106"/>
                  <a:gd name="connsiteY17" fmla="*/ 595886 h 1317400"/>
                  <a:gd name="connsiteX18" fmla="*/ 452982 w 563106"/>
                  <a:gd name="connsiteY18" fmla="*/ 348814 h 1317400"/>
                  <a:gd name="connsiteX19" fmla="*/ 451503 w 563106"/>
                  <a:gd name="connsiteY19" fmla="*/ 326213 h 1317400"/>
                  <a:gd name="connsiteX20" fmla="*/ 492130 w 563106"/>
                  <a:gd name="connsiteY20" fmla="*/ 169408 h 1317400"/>
                  <a:gd name="connsiteX21" fmla="*/ 365884 w 563106"/>
                  <a:gd name="connsiteY21" fmla="*/ 0 h 1317400"/>
                  <a:gd name="connsiteX22" fmla="*/ 158736 w 563106"/>
                  <a:gd name="connsiteY22" fmla="*/ 235664 h 131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106" h="1317400">
                    <a:moveTo>
                      <a:pt x="158736" y="235664"/>
                    </a:moveTo>
                    <a:cubicBezTo>
                      <a:pt x="164087" y="301569"/>
                      <a:pt x="150287" y="363249"/>
                      <a:pt x="110504" y="420281"/>
                    </a:cubicBezTo>
                    <a:cubicBezTo>
                      <a:pt x="93183" y="445066"/>
                      <a:pt x="78116" y="471400"/>
                      <a:pt x="61991" y="497029"/>
                    </a:cubicBezTo>
                    <a:cubicBezTo>
                      <a:pt x="31997" y="544767"/>
                      <a:pt x="21646" y="594689"/>
                      <a:pt x="45163" y="648412"/>
                    </a:cubicBezTo>
                    <a:cubicBezTo>
                      <a:pt x="49036" y="657284"/>
                      <a:pt x="51712" y="666648"/>
                      <a:pt x="55302" y="675661"/>
                    </a:cubicBezTo>
                    <a:cubicBezTo>
                      <a:pt x="72976" y="719808"/>
                      <a:pt x="70018" y="763252"/>
                      <a:pt x="54598" y="807611"/>
                    </a:cubicBezTo>
                    <a:cubicBezTo>
                      <a:pt x="23547" y="896962"/>
                      <a:pt x="-5673" y="986806"/>
                      <a:pt x="945" y="1083621"/>
                    </a:cubicBezTo>
                    <a:cubicBezTo>
                      <a:pt x="7282" y="1177478"/>
                      <a:pt x="47628" y="1248241"/>
                      <a:pt x="137190" y="1285276"/>
                    </a:cubicBezTo>
                    <a:cubicBezTo>
                      <a:pt x="198870" y="1310765"/>
                      <a:pt x="263577" y="1319919"/>
                      <a:pt x="330115" y="1316821"/>
                    </a:cubicBezTo>
                    <a:cubicBezTo>
                      <a:pt x="386022" y="1314216"/>
                      <a:pt x="402709" y="1285981"/>
                      <a:pt x="377924" y="1235637"/>
                    </a:cubicBezTo>
                    <a:cubicBezTo>
                      <a:pt x="376446" y="1232680"/>
                      <a:pt x="374897" y="1229793"/>
                      <a:pt x="373418" y="1226906"/>
                    </a:cubicBezTo>
                    <a:cubicBezTo>
                      <a:pt x="361659" y="1203671"/>
                      <a:pt x="349830" y="1180435"/>
                      <a:pt x="336664" y="1154454"/>
                    </a:cubicBezTo>
                    <a:cubicBezTo>
                      <a:pt x="350253" y="1155439"/>
                      <a:pt x="360040" y="1156354"/>
                      <a:pt x="369897" y="1156777"/>
                    </a:cubicBezTo>
                    <a:cubicBezTo>
                      <a:pt x="413341" y="1158678"/>
                      <a:pt x="456573" y="1164733"/>
                      <a:pt x="500157" y="1163325"/>
                    </a:cubicBezTo>
                    <a:cubicBezTo>
                      <a:pt x="536841" y="1162128"/>
                      <a:pt x="555359" y="1144596"/>
                      <a:pt x="560992" y="1108898"/>
                    </a:cubicBezTo>
                    <a:cubicBezTo>
                      <a:pt x="565498" y="1080382"/>
                      <a:pt x="561978" y="1052217"/>
                      <a:pt x="558105" y="1024264"/>
                    </a:cubicBezTo>
                    <a:cubicBezTo>
                      <a:pt x="545995" y="938081"/>
                      <a:pt x="535996" y="851969"/>
                      <a:pt x="535151" y="764660"/>
                    </a:cubicBezTo>
                    <a:cubicBezTo>
                      <a:pt x="534659" y="708331"/>
                      <a:pt x="529730" y="651792"/>
                      <a:pt x="522900" y="595886"/>
                    </a:cubicBezTo>
                    <a:cubicBezTo>
                      <a:pt x="512409" y="510196"/>
                      <a:pt x="487624" y="427956"/>
                      <a:pt x="452982" y="348814"/>
                    </a:cubicBezTo>
                    <a:cubicBezTo>
                      <a:pt x="449602" y="341140"/>
                      <a:pt x="449532" y="334451"/>
                      <a:pt x="451503" y="326213"/>
                    </a:cubicBezTo>
                    <a:cubicBezTo>
                      <a:pt x="464389" y="273757"/>
                      <a:pt x="477978" y="221442"/>
                      <a:pt x="492130" y="169408"/>
                    </a:cubicBezTo>
                    <a:lnTo>
                      <a:pt x="365884" y="0"/>
                    </a:lnTo>
                    <a:lnTo>
                      <a:pt x="158736" y="235664"/>
                    </a:lnTo>
                    <a:close/>
                  </a:path>
                </a:pathLst>
              </a:custGeom>
              <a:noFill/>
              <a:ln w="7024" cap="flat">
                <a:noFill/>
                <a:prstDash val="solid"/>
                <a:miter/>
              </a:ln>
            </p:spPr>
            <p:txBody>
              <a:bodyPr rtlCol="0" anchor="ctr"/>
              <a:lstStyle/>
              <a:p>
                <a:endParaRPr lang="en-US" sz="1350"/>
              </a:p>
            </p:txBody>
          </p:sp>
          <p:sp>
            <p:nvSpPr>
              <p:cNvPr id="23" name="Freeform: Shape 67">
                <a:extLst>
                  <a:ext uri="{FF2B5EF4-FFF2-40B4-BE49-F238E27FC236}">
                    <a16:creationId xmlns:a16="http://schemas.microsoft.com/office/drawing/2014/main" id="{844D848C-48D9-4E65-BBB1-C3F6AA7378C8}"/>
                  </a:ext>
                </a:extLst>
              </p:cNvPr>
              <p:cNvSpPr/>
              <p:nvPr/>
            </p:nvSpPr>
            <p:spPr>
              <a:xfrm>
                <a:off x="5266243" y="3268014"/>
                <a:ext cx="1605560" cy="1944858"/>
              </a:xfrm>
              <a:custGeom>
                <a:avLst/>
                <a:gdLst>
                  <a:gd name="connsiteX0" fmla="*/ 486574 w 1605560"/>
                  <a:gd name="connsiteY0" fmla="*/ 1826198 h 1944858"/>
                  <a:gd name="connsiteX1" fmla="*/ 680063 w 1605560"/>
                  <a:gd name="connsiteY1" fmla="*/ 1826550 h 1944858"/>
                  <a:gd name="connsiteX2" fmla="*/ 713156 w 1605560"/>
                  <a:gd name="connsiteY2" fmla="*/ 1851617 h 1944858"/>
                  <a:gd name="connsiteX3" fmla="*/ 725267 w 1605560"/>
                  <a:gd name="connsiteY3" fmla="*/ 1863587 h 1944858"/>
                  <a:gd name="connsiteX4" fmla="*/ 1082390 w 1605560"/>
                  <a:gd name="connsiteY4" fmla="*/ 1944840 h 1944858"/>
                  <a:gd name="connsiteX5" fmla="*/ 1233139 w 1605560"/>
                  <a:gd name="connsiteY5" fmla="*/ 1516251 h 1944858"/>
                  <a:gd name="connsiteX6" fmla="*/ 1280455 w 1605560"/>
                  <a:gd name="connsiteY6" fmla="*/ 1207288 h 1944858"/>
                  <a:gd name="connsiteX7" fmla="*/ 1301367 w 1605560"/>
                  <a:gd name="connsiteY7" fmla="*/ 970850 h 1944858"/>
                  <a:gd name="connsiteX8" fmla="*/ 1313830 w 1605560"/>
                  <a:gd name="connsiteY8" fmla="*/ 749760 h 1944858"/>
                  <a:gd name="connsiteX9" fmla="*/ 1327278 w 1605560"/>
                  <a:gd name="connsiteY9" fmla="*/ 722159 h 1944858"/>
                  <a:gd name="connsiteX10" fmla="*/ 1408673 w 1605560"/>
                  <a:gd name="connsiteY10" fmla="*/ 635765 h 1944858"/>
                  <a:gd name="connsiteX11" fmla="*/ 1529991 w 1605560"/>
                  <a:gd name="connsiteY11" fmla="*/ 492339 h 1944858"/>
                  <a:gd name="connsiteX12" fmla="*/ 1575335 w 1605560"/>
                  <a:gd name="connsiteY12" fmla="*/ 422843 h 1944858"/>
                  <a:gd name="connsiteX13" fmla="*/ 1605471 w 1605560"/>
                  <a:gd name="connsiteY13" fmla="*/ 329901 h 1944858"/>
                  <a:gd name="connsiteX14" fmla="*/ 1580334 w 1605560"/>
                  <a:gd name="connsiteY14" fmla="*/ 252309 h 1944858"/>
                  <a:gd name="connsiteX15" fmla="*/ 1514289 w 1605560"/>
                  <a:gd name="connsiteY15" fmla="*/ 187672 h 1944858"/>
                  <a:gd name="connsiteX16" fmla="*/ 1330517 w 1605560"/>
                  <a:gd name="connsiteY16" fmla="*/ 106418 h 1944858"/>
                  <a:gd name="connsiteX17" fmla="*/ 1012331 w 1605560"/>
                  <a:gd name="connsiteY17" fmla="*/ 89237 h 1944858"/>
                  <a:gd name="connsiteX18" fmla="*/ 970155 w 1605560"/>
                  <a:gd name="connsiteY18" fmla="*/ 98743 h 1944858"/>
                  <a:gd name="connsiteX19" fmla="*/ 847359 w 1605560"/>
                  <a:gd name="connsiteY19" fmla="*/ 153593 h 1944858"/>
                  <a:gd name="connsiteX20" fmla="*/ 812224 w 1605560"/>
                  <a:gd name="connsiteY20" fmla="*/ 146974 h 1944858"/>
                  <a:gd name="connsiteX21" fmla="*/ 711185 w 1605560"/>
                  <a:gd name="connsiteY21" fmla="*/ 67832 h 1944858"/>
                  <a:gd name="connsiteX22" fmla="*/ 483265 w 1605560"/>
                  <a:gd name="connsiteY22" fmla="*/ 27 h 1944858"/>
                  <a:gd name="connsiteX23" fmla="*/ 168388 w 1605560"/>
                  <a:gd name="connsiteY23" fmla="*/ 86984 h 1944858"/>
                  <a:gd name="connsiteX24" fmla="*/ 48197 w 1605560"/>
                  <a:gd name="connsiteY24" fmla="*/ 179222 h 1944858"/>
                  <a:gd name="connsiteX25" fmla="*/ 13555 w 1605560"/>
                  <a:gd name="connsiteY25" fmla="*/ 369049 h 1944858"/>
                  <a:gd name="connsiteX26" fmla="*/ 103681 w 1605560"/>
                  <a:gd name="connsiteY26" fmla="*/ 499943 h 1944858"/>
                  <a:gd name="connsiteX27" fmla="*/ 213733 w 1605560"/>
                  <a:gd name="connsiteY27" fmla="*/ 583028 h 1944858"/>
                  <a:gd name="connsiteX28" fmla="*/ 320264 w 1605560"/>
                  <a:gd name="connsiteY28" fmla="*/ 647735 h 1944858"/>
                  <a:gd name="connsiteX29" fmla="*/ 382437 w 1605560"/>
                  <a:gd name="connsiteY29" fmla="*/ 759477 h 1944858"/>
                  <a:gd name="connsiteX30" fmla="*/ 375185 w 1605560"/>
                  <a:gd name="connsiteY30" fmla="*/ 848053 h 1944858"/>
                  <a:gd name="connsiteX31" fmla="*/ 348006 w 1605560"/>
                  <a:gd name="connsiteY31" fmla="*/ 1024080 h 1944858"/>
                  <a:gd name="connsiteX32" fmla="*/ 341669 w 1605560"/>
                  <a:gd name="connsiteY32" fmla="*/ 1264814 h 1944858"/>
                  <a:gd name="connsiteX33" fmla="*/ 380888 w 1605560"/>
                  <a:gd name="connsiteY33" fmla="*/ 1500761 h 1944858"/>
                  <a:gd name="connsiteX34" fmla="*/ 486574 w 1605560"/>
                  <a:gd name="connsiteY34" fmla="*/ 1826198 h 19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5560" h="1944858">
                    <a:moveTo>
                      <a:pt x="486574" y="1826198"/>
                    </a:moveTo>
                    <a:cubicBezTo>
                      <a:pt x="545931" y="1827184"/>
                      <a:pt x="620707" y="1826621"/>
                      <a:pt x="680063" y="1826550"/>
                    </a:cubicBezTo>
                    <a:cubicBezTo>
                      <a:pt x="697454" y="1826550"/>
                      <a:pt x="713508" y="1827959"/>
                      <a:pt x="713156" y="1851617"/>
                    </a:cubicBezTo>
                    <a:cubicBezTo>
                      <a:pt x="713015" y="1859432"/>
                      <a:pt x="717310" y="1861756"/>
                      <a:pt x="725267" y="1863587"/>
                    </a:cubicBezTo>
                    <a:cubicBezTo>
                      <a:pt x="839543" y="1889357"/>
                      <a:pt x="968043" y="1919352"/>
                      <a:pt x="1082390" y="1944840"/>
                    </a:cubicBezTo>
                    <a:cubicBezTo>
                      <a:pt x="1096824" y="1948079"/>
                      <a:pt x="1230393" y="1530192"/>
                      <a:pt x="1233139" y="1516251"/>
                    </a:cubicBezTo>
                    <a:cubicBezTo>
                      <a:pt x="1253558" y="1414015"/>
                      <a:pt x="1269471" y="1311004"/>
                      <a:pt x="1280455" y="1207288"/>
                    </a:cubicBezTo>
                    <a:cubicBezTo>
                      <a:pt x="1288834" y="1128569"/>
                      <a:pt x="1295734" y="1049780"/>
                      <a:pt x="1301367" y="970850"/>
                    </a:cubicBezTo>
                    <a:cubicBezTo>
                      <a:pt x="1306577" y="897200"/>
                      <a:pt x="1310802" y="823480"/>
                      <a:pt x="1313830" y="749760"/>
                    </a:cubicBezTo>
                    <a:cubicBezTo>
                      <a:pt x="1314323" y="738283"/>
                      <a:pt x="1319463" y="729623"/>
                      <a:pt x="1327278" y="722159"/>
                    </a:cubicBezTo>
                    <a:cubicBezTo>
                      <a:pt x="1356006" y="694910"/>
                      <a:pt x="1381635" y="664634"/>
                      <a:pt x="1408673" y="635765"/>
                    </a:cubicBezTo>
                    <a:cubicBezTo>
                      <a:pt x="1451412" y="590069"/>
                      <a:pt x="1494152" y="544090"/>
                      <a:pt x="1529991" y="492339"/>
                    </a:cubicBezTo>
                    <a:cubicBezTo>
                      <a:pt x="1546044" y="469737"/>
                      <a:pt x="1561605" y="446924"/>
                      <a:pt x="1575335" y="422843"/>
                    </a:cubicBezTo>
                    <a:cubicBezTo>
                      <a:pt x="1591811" y="393975"/>
                      <a:pt x="1604415" y="363769"/>
                      <a:pt x="1605471" y="329901"/>
                    </a:cubicBezTo>
                    <a:cubicBezTo>
                      <a:pt x="1606597" y="300962"/>
                      <a:pt x="1597022" y="275262"/>
                      <a:pt x="1580334" y="252309"/>
                    </a:cubicBezTo>
                    <a:cubicBezTo>
                      <a:pt x="1561957" y="227172"/>
                      <a:pt x="1540904" y="204570"/>
                      <a:pt x="1514289" y="187672"/>
                    </a:cubicBezTo>
                    <a:cubicBezTo>
                      <a:pt x="1457116" y="151269"/>
                      <a:pt x="1396069" y="123175"/>
                      <a:pt x="1330517" y="106418"/>
                    </a:cubicBezTo>
                    <a:cubicBezTo>
                      <a:pt x="1225816" y="79591"/>
                      <a:pt x="1119144" y="80295"/>
                      <a:pt x="1012331" y="89237"/>
                    </a:cubicBezTo>
                    <a:cubicBezTo>
                      <a:pt x="998038" y="90434"/>
                      <a:pt x="983815" y="92687"/>
                      <a:pt x="970155" y="98743"/>
                    </a:cubicBezTo>
                    <a:cubicBezTo>
                      <a:pt x="929176" y="116909"/>
                      <a:pt x="888197" y="135216"/>
                      <a:pt x="847359" y="153593"/>
                    </a:cubicBezTo>
                    <a:cubicBezTo>
                      <a:pt x="832995" y="160071"/>
                      <a:pt x="823349" y="157465"/>
                      <a:pt x="812224" y="146974"/>
                    </a:cubicBezTo>
                    <a:cubicBezTo>
                      <a:pt x="780962" y="117613"/>
                      <a:pt x="747869" y="90364"/>
                      <a:pt x="711185" y="67832"/>
                    </a:cubicBezTo>
                    <a:cubicBezTo>
                      <a:pt x="641196" y="24952"/>
                      <a:pt x="566772" y="-959"/>
                      <a:pt x="483265" y="27"/>
                    </a:cubicBezTo>
                    <a:cubicBezTo>
                      <a:pt x="370326" y="1365"/>
                      <a:pt x="266330" y="32557"/>
                      <a:pt x="168388" y="86984"/>
                    </a:cubicBezTo>
                    <a:cubicBezTo>
                      <a:pt x="123748" y="111769"/>
                      <a:pt x="81502" y="139792"/>
                      <a:pt x="48197" y="179222"/>
                    </a:cubicBezTo>
                    <a:cubicBezTo>
                      <a:pt x="459" y="235762"/>
                      <a:pt x="-13271" y="298216"/>
                      <a:pt x="13555" y="369049"/>
                    </a:cubicBezTo>
                    <a:cubicBezTo>
                      <a:pt x="32989" y="420379"/>
                      <a:pt x="65800" y="461780"/>
                      <a:pt x="103681" y="499943"/>
                    </a:cubicBezTo>
                    <a:cubicBezTo>
                      <a:pt x="135507" y="534092"/>
                      <a:pt x="173528" y="560074"/>
                      <a:pt x="213733" y="583028"/>
                    </a:cubicBezTo>
                    <a:cubicBezTo>
                      <a:pt x="249854" y="603658"/>
                      <a:pt x="285129" y="625555"/>
                      <a:pt x="320264" y="647735"/>
                    </a:cubicBezTo>
                    <a:cubicBezTo>
                      <a:pt x="360821" y="673365"/>
                      <a:pt x="383845" y="709274"/>
                      <a:pt x="382437" y="759477"/>
                    </a:cubicBezTo>
                    <a:cubicBezTo>
                      <a:pt x="381592" y="789190"/>
                      <a:pt x="379973" y="818622"/>
                      <a:pt x="375185" y="848053"/>
                    </a:cubicBezTo>
                    <a:cubicBezTo>
                      <a:pt x="365750" y="906635"/>
                      <a:pt x="356455" y="965287"/>
                      <a:pt x="348006" y="1024080"/>
                    </a:cubicBezTo>
                    <a:cubicBezTo>
                      <a:pt x="336529" y="1104137"/>
                      <a:pt x="335896" y="1184335"/>
                      <a:pt x="341669" y="1264814"/>
                    </a:cubicBezTo>
                    <a:cubicBezTo>
                      <a:pt x="347443" y="1344730"/>
                      <a:pt x="363637" y="1422816"/>
                      <a:pt x="380888" y="1500761"/>
                    </a:cubicBezTo>
                    <a:cubicBezTo>
                      <a:pt x="386591" y="1526953"/>
                      <a:pt x="471084" y="1825917"/>
                      <a:pt x="486574" y="1826198"/>
                    </a:cubicBezTo>
                    <a:close/>
                  </a:path>
                </a:pathLst>
              </a:custGeom>
              <a:solidFill>
                <a:srgbClr val="010100"/>
              </a:solidFill>
              <a:ln w="7024" cap="flat">
                <a:noFill/>
                <a:prstDash val="solid"/>
                <a:miter/>
              </a:ln>
            </p:spPr>
            <p:txBody>
              <a:bodyPr rtlCol="0" anchor="ctr"/>
              <a:lstStyle/>
              <a:p>
                <a:endParaRPr lang="en-US" sz="1350"/>
              </a:p>
            </p:txBody>
          </p:sp>
        </p:grpSp>
      </p:grpSp>
      <p:sp>
        <p:nvSpPr>
          <p:cNvPr id="33" name="Text Placeholder 28"/>
          <p:cNvSpPr txBox="1">
            <a:spLocks/>
          </p:cNvSpPr>
          <p:nvPr/>
        </p:nvSpPr>
        <p:spPr>
          <a:xfrm>
            <a:off x="2600" y="699542"/>
            <a:ext cx="7312428" cy="4170370"/>
          </a:xfrm>
          <a:prstGeom prst="rect">
            <a:avLst/>
          </a:prstGeom>
        </p:spPr>
        <p:txBody>
          <a:bodyPr numCol="1">
            <a:noAutofit/>
          </a:bodyPr>
          <a:lstStyle>
            <a:lvl1pPr marL="180944" indent="-180944"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1pPr>
            <a:lvl2pPr marL="357128" indent="-176183"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2pPr>
            <a:lvl3pPr marL="538072" indent="-180944"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720603" indent="-182532"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4pPr>
            <a:lvl5pPr marL="895198" indent="-174595"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5pPr>
            <a:lvl6pPr marL="2514174"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96"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19"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41"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72745" indent="-228600" algn="just">
              <a:spcBef>
                <a:spcPts val="600"/>
              </a:spcBef>
              <a:spcAft>
                <a:spcPts val="0"/>
              </a:spcAft>
            </a:pPr>
            <a:r>
              <a:rPr lang="en-GB" sz="1400" b="1" dirty="0">
                <a:latin typeface="Verdana" panose="020B0604030504040204" pitchFamily="34" charset="0"/>
                <a:ea typeface="Times New Roman" panose="02020603050405020304" pitchFamily="18" charset="0"/>
                <a:cs typeface="Times New Roman" panose="02020603050405020304" pitchFamily="18" charset="0"/>
              </a:rPr>
              <a:t>Trends in the net return and costs of are similar to those observed for IBIPs: </a:t>
            </a:r>
            <a:r>
              <a:rPr lang="en-GB" sz="1400" dirty="0">
                <a:latin typeface="Verdana" panose="020B0604030504040204" pitchFamily="34" charset="0"/>
                <a:ea typeface="Times New Roman" panose="02020603050405020304" pitchFamily="18" charset="0"/>
                <a:cs typeface="Times New Roman" panose="02020603050405020304" pitchFamily="18" charset="0"/>
              </a:rPr>
              <a:t>higher average annual return but also higher volatility for personal pension products similar to unit-linked (PPP-UL) in comparison with personal pension products similar to profit participation products (PPP-PP</a:t>
            </a:r>
            <a:r>
              <a:rPr lang="en-GB" sz="1400" dirty="0" smtClean="0">
                <a:latin typeface="Verdana" panose="020B0604030504040204" pitchFamily="34" charset="0"/>
                <a:ea typeface="Times New Roman" panose="02020603050405020304" pitchFamily="18" charset="0"/>
                <a:cs typeface="Times New Roman" panose="02020603050405020304" pitchFamily="18" charset="0"/>
              </a:rPr>
              <a:t>). </a:t>
            </a:r>
            <a:r>
              <a:rPr lang="en-GB" sz="1400" dirty="0">
                <a:latin typeface="Verdana" panose="020B0604030504040204" pitchFamily="34" charset="0"/>
                <a:ea typeface="Times New Roman" panose="02020603050405020304" pitchFamily="18" charset="0"/>
                <a:cs typeface="Times New Roman" panose="02020603050405020304" pitchFamily="18" charset="0"/>
              </a:rPr>
              <a:t>Costs were lower for PPP-UL than for IBIPs. </a:t>
            </a:r>
          </a:p>
          <a:p>
            <a:pPr marL="372745" indent="-228600" algn="just">
              <a:spcBef>
                <a:spcPts val="600"/>
              </a:spcBef>
              <a:spcAft>
                <a:spcPts val="0"/>
              </a:spcAft>
            </a:pPr>
            <a:endParaRPr lang="en-GB" sz="1400" b="1" dirty="0" smtClean="0">
              <a:latin typeface="Verdana" panose="020B0604030504040204" pitchFamily="34" charset="0"/>
              <a:ea typeface="Times New Roman" panose="02020603050405020304" pitchFamily="18" charset="0"/>
              <a:cs typeface="Times New Roman" panose="02020603050405020304" pitchFamily="18" charset="0"/>
            </a:endParaRPr>
          </a:p>
          <a:p>
            <a:pPr marL="372745" indent="-228600" algn="just">
              <a:spcBef>
                <a:spcPts val="600"/>
              </a:spcBef>
              <a:spcAft>
                <a:spcPts val="0"/>
              </a:spcAft>
            </a:pPr>
            <a:r>
              <a:rPr lang="en-GB" sz="1400" b="1" dirty="0" smtClean="0">
                <a:latin typeface="Verdana" panose="020B0604030504040204" pitchFamily="34" charset="0"/>
                <a:ea typeface="Times New Roman" panose="02020603050405020304" pitchFamily="18" charset="0"/>
                <a:cs typeface="Times New Roman" panose="02020603050405020304" pitchFamily="18" charset="0"/>
              </a:rPr>
              <a:t>A </a:t>
            </a:r>
            <a:r>
              <a:rPr lang="en-GB" sz="1400" b="1" dirty="0">
                <a:latin typeface="Verdana" panose="020B0604030504040204" pitchFamily="34" charset="0"/>
                <a:ea typeface="Times New Roman" panose="02020603050405020304" pitchFamily="18" charset="0"/>
                <a:cs typeface="Times New Roman" panose="02020603050405020304" pitchFamily="18" charset="0"/>
              </a:rPr>
              <a:t>longer recommended holding period is also identified as a driver of extra performance, </a:t>
            </a:r>
            <a:r>
              <a:rPr lang="en-GB" sz="1400" dirty="0">
                <a:latin typeface="Verdana" panose="020B0604030504040204" pitchFamily="34" charset="0"/>
                <a:ea typeface="Times New Roman" panose="02020603050405020304" pitchFamily="18" charset="0"/>
                <a:cs typeface="Times New Roman" panose="02020603050405020304" pitchFamily="18" charset="0"/>
              </a:rPr>
              <a:t>in particular in relation to product similar to profit participation. Being pension products, by their nature, characterized by longer time duration the relation is more marked than in IBIPs.</a:t>
            </a:r>
          </a:p>
          <a:p>
            <a:pPr marL="144145" indent="0" algn="just">
              <a:spcBef>
                <a:spcPts val="600"/>
              </a:spcBef>
              <a:spcAft>
                <a:spcPts val="0"/>
              </a:spcAft>
              <a:buNone/>
            </a:pPr>
            <a:endParaRPr lang="en-GB" sz="1400" dirty="0" smtClean="0">
              <a:latin typeface="Verdana" panose="020B0604030504040204" pitchFamily="34" charset="0"/>
              <a:ea typeface="Times New Roman" panose="02020603050405020304" pitchFamily="18" charset="0"/>
              <a:cs typeface="Times New Roman" panose="02020603050405020304" pitchFamily="18" charset="0"/>
            </a:endParaRPr>
          </a:p>
          <a:p>
            <a:pPr marL="372745" indent="-228600" algn="just">
              <a:spcBef>
                <a:spcPts val="600"/>
              </a:spcBef>
              <a:spcAft>
                <a:spcPts val="0"/>
              </a:spcAft>
            </a:pPr>
            <a:r>
              <a:rPr lang="en-GB" sz="1400" b="1" dirty="0" smtClean="0">
                <a:latin typeface="Verdana" panose="020B0604030504040204" pitchFamily="34" charset="0"/>
                <a:ea typeface="Times New Roman" panose="02020603050405020304" pitchFamily="18" charset="0"/>
                <a:cs typeface="Times New Roman" panose="02020603050405020304" pitchFamily="18" charset="0"/>
              </a:rPr>
              <a:t>Amongst </a:t>
            </a:r>
            <a:r>
              <a:rPr lang="en-GB" sz="1400" b="1" dirty="0">
                <a:latin typeface="Verdana" panose="020B0604030504040204" pitchFamily="34" charset="0"/>
                <a:ea typeface="Times New Roman" panose="02020603050405020304" pitchFamily="18" charset="0"/>
                <a:cs typeface="Times New Roman" panose="02020603050405020304" pitchFamily="18" charset="0"/>
              </a:rPr>
              <a:t>different Members States trends in net return were </a:t>
            </a:r>
            <a:r>
              <a:rPr lang="en-GB" sz="1400" b="1" dirty="0" smtClean="0">
                <a:latin typeface="Verdana" panose="020B0604030504040204" pitchFamily="34" charset="0"/>
                <a:ea typeface="Times New Roman" panose="02020603050405020304" pitchFamily="18" charset="0"/>
                <a:cs typeface="Times New Roman" panose="02020603050405020304" pitchFamily="18" charset="0"/>
              </a:rPr>
              <a:t>homogenous</a:t>
            </a:r>
            <a:r>
              <a:rPr lang="en-GB" sz="1400" dirty="0" smtClean="0">
                <a:latin typeface="Verdana" panose="020B0604030504040204" pitchFamily="34" charset="0"/>
                <a:ea typeface="Times New Roman" panose="02020603050405020304" pitchFamily="18" charset="0"/>
                <a:cs typeface="Times New Roman" panose="02020603050405020304" pitchFamily="18" charset="0"/>
              </a:rPr>
              <a:t>, with PPP-UL net return in 2019 being extremely positive.</a:t>
            </a:r>
          </a:p>
          <a:p>
            <a:pPr marL="372745" indent="-228600" algn="just">
              <a:spcBef>
                <a:spcPts val="600"/>
              </a:spcBef>
              <a:spcAft>
                <a:spcPts val="0"/>
              </a:spcAft>
            </a:pPr>
            <a:endParaRPr lang="en-GB" sz="1400" dirty="0">
              <a:latin typeface="Verdana" panose="020B0604030504040204" pitchFamily="34" charset="0"/>
              <a:ea typeface="Times New Roman" panose="02020603050405020304" pitchFamily="18" charset="0"/>
              <a:cs typeface="Times New Roman" panose="02020603050405020304" pitchFamily="18" charset="0"/>
            </a:endParaRPr>
          </a:p>
          <a:p>
            <a:pPr marL="372745" indent="-228600" algn="just">
              <a:spcBef>
                <a:spcPts val="600"/>
              </a:spcBef>
              <a:spcAft>
                <a:spcPts val="0"/>
              </a:spcAft>
            </a:pPr>
            <a:r>
              <a:rPr lang="en-GB" sz="1400" b="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Challenges </a:t>
            </a:r>
            <a:r>
              <a:rPr lang="en-GB" sz="1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due to the lack of harmonization are still </a:t>
            </a:r>
            <a:r>
              <a:rPr lang="en-GB" sz="1400" b="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relevant</a:t>
            </a:r>
            <a:endParaRPr lang="en-GB" sz="1400" b="1" dirty="0">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430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r="4202"/>
          <a:stretch/>
        </p:blipFill>
        <p:spPr>
          <a:xfrm>
            <a:off x="4880816" y="2223136"/>
            <a:ext cx="4181518" cy="2174019"/>
          </a:xfrm>
          <a:prstGeom prst="rect">
            <a:avLst/>
          </a:prstGeom>
        </p:spPr>
      </p:pic>
      <p:pic>
        <p:nvPicPr>
          <p:cNvPr id="15" name="Picture 14"/>
          <p:cNvPicPr>
            <a:picLocks noChangeAspect="1"/>
          </p:cNvPicPr>
          <p:nvPr/>
        </p:nvPicPr>
        <p:blipFill>
          <a:blip r:embed="rId3"/>
          <a:stretch>
            <a:fillRect/>
          </a:stretch>
        </p:blipFill>
        <p:spPr>
          <a:xfrm>
            <a:off x="323527" y="338609"/>
            <a:ext cx="3679559" cy="1772297"/>
          </a:xfrm>
          <a:prstGeom prst="rect">
            <a:avLst/>
          </a:prstGeom>
        </p:spPr>
      </p:pic>
      <p:sp>
        <p:nvSpPr>
          <p:cNvPr id="6" name="Text Placeholder 28"/>
          <p:cNvSpPr txBox="1">
            <a:spLocks/>
          </p:cNvSpPr>
          <p:nvPr/>
        </p:nvSpPr>
        <p:spPr>
          <a:xfrm>
            <a:off x="128608" y="2110906"/>
            <a:ext cx="4032448" cy="2664296"/>
          </a:xfrm>
          <a:prstGeom prst="rect">
            <a:avLst/>
          </a:prstGeom>
        </p:spPr>
        <p:txBody>
          <a:bodyPr numCol="1">
            <a:normAutofit/>
          </a:bodyPr>
          <a:lstStyle>
            <a:lvl1pPr marL="180944" indent="-180944"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1pPr>
            <a:lvl2pPr marL="357128" indent="-176183"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2pPr>
            <a:lvl3pPr marL="538072" indent="-180944"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720603" indent="-182532"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4pPr>
            <a:lvl5pPr marL="895198" indent="-174595"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5pPr>
            <a:lvl6pPr marL="2514174"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96"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19"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41"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945" lvl="1" indent="0">
              <a:buNone/>
              <a:defRPr/>
            </a:pPr>
            <a:r>
              <a:rPr lang="en-GB" sz="1400" b="1" dirty="0" smtClean="0"/>
              <a:t>PPP-UL Net Return </a:t>
            </a:r>
          </a:p>
          <a:p>
            <a:pPr lvl="1">
              <a:defRPr/>
            </a:pPr>
            <a:r>
              <a:rPr lang="en-GB" sz="1400" dirty="0" smtClean="0"/>
              <a:t>14.1%, median EEA 2019</a:t>
            </a:r>
          </a:p>
          <a:p>
            <a:pPr lvl="1">
              <a:defRPr/>
            </a:pPr>
            <a:r>
              <a:rPr lang="en-GB" sz="1400" dirty="0" smtClean="0"/>
              <a:t>3.5%, </a:t>
            </a:r>
            <a:r>
              <a:rPr lang="en-GB" sz="1400" dirty="0"/>
              <a:t>median EEA 2019-2015</a:t>
            </a:r>
            <a:endParaRPr lang="en-GB" sz="1400" dirty="0" smtClean="0"/>
          </a:p>
          <a:p>
            <a:pPr marL="180945" lvl="1" indent="0">
              <a:buNone/>
              <a:defRPr/>
            </a:pPr>
            <a:r>
              <a:rPr lang="en-GB" sz="1400" b="1" dirty="0" smtClean="0"/>
              <a:t>PPP-PP Net Return</a:t>
            </a:r>
          </a:p>
          <a:p>
            <a:pPr lvl="1">
              <a:defRPr/>
            </a:pPr>
            <a:r>
              <a:rPr lang="en-GB" sz="1400" dirty="0" smtClean="0"/>
              <a:t>1.2%, median EEA 2019</a:t>
            </a:r>
          </a:p>
          <a:p>
            <a:pPr lvl="1">
              <a:defRPr/>
            </a:pPr>
            <a:r>
              <a:rPr lang="en-GB" sz="1400" dirty="0" smtClean="0"/>
              <a:t>1.4%, median EEA 2019-2015</a:t>
            </a:r>
          </a:p>
          <a:p>
            <a:pPr marL="180945" lvl="1" indent="0">
              <a:buNone/>
              <a:defRPr/>
            </a:pPr>
            <a:endParaRPr lang="en-GB" sz="1400" b="1" dirty="0" smtClean="0"/>
          </a:p>
          <a:p>
            <a:pPr marL="180945" lvl="1" indent="0">
              <a:buNone/>
              <a:defRPr/>
            </a:pPr>
            <a:endParaRPr lang="en-GB" sz="1400" dirty="0" smtClean="0"/>
          </a:p>
        </p:txBody>
      </p:sp>
      <p:pic>
        <p:nvPicPr>
          <p:cNvPr id="8" name="Picture 3" descr="D:\Fullppt\005-PNG이미지\magnifying-glass-189254.png">
            <a:extLst>
              <a:ext uri="{FF2B5EF4-FFF2-40B4-BE49-F238E27FC236}">
                <a16:creationId xmlns:a16="http://schemas.microsoft.com/office/drawing/2014/main" id="{E8F1937B-D93F-4C69-AF01-4A3D6DFA90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99632" flipH="1">
            <a:off x="2730771" y="2087645"/>
            <a:ext cx="3250406" cy="3194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75537" y="2507668"/>
            <a:ext cx="1893599" cy="1323439"/>
          </a:xfrm>
          <a:prstGeom prst="rect">
            <a:avLst/>
          </a:prstGeom>
          <a:noFill/>
        </p:spPr>
        <p:txBody>
          <a:bodyPr wrap="square" rtlCol="0">
            <a:spAutoFit/>
          </a:bodyPr>
          <a:lstStyle/>
          <a:p>
            <a:pPr algn="ctr"/>
            <a:r>
              <a:rPr lang="en-GB" sz="1600" dirty="0" smtClean="0"/>
              <a:t>Cost – 2019 </a:t>
            </a:r>
          </a:p>
          <a:p>
            <a:pPr algn="ctr"/>
            <a:r>
              <a:rPr lang="en-GB" sz="1600" dirty="0" smtClean="0"/>
              <a:t>(as RIY at RHP)</a:t>
            </a:r>
          </a:p>
          <a:p>
            <a:pPr algn="ctr"/>
            <a:endParaRPr lang="en-GB" sz="1600" dirty="0"/>
          </a:p>
          <a:p>
            <a:pPr algn="ctr"/>
            <a:r>
              <a:rPr lang="en-GB" sz="1600" dirty="0" smtClean="0"/>
              <a:t>UL: 1.9%</a:t>
            </a:r>
          </a:p>
          <a:p>
            <a:pPr algn="ctr"/>
            <a:r>
              <a:rPr lang="en-GB" sz="1600" dirty="0" smtClean="0"/>
              <a:t>PP: 1.6%</a:t>
            </a:r>
          </a:p>
        </p:txBody>
      </p:sp>
      <p:sp>
        <p:nvSpPr>
          <p:cNvPr id="10" name="Oval 9"/>
          <p:cNvSpPr/>
          <p:nvPr/>
        </p:nvSpPr>
        <p:spPr>
          <a:xfrm>
            <a:off x="539552" y="1250289"/>
            <a:ext cx="556029" cy="359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UL</a:t>
            </a:r>
            <a:endParaRPr lang="en-GB" sz="1400" dirty="0"/>
          </a:p>
        </p:txBody>
      </p:sp>
      <p:sp>
        <p:nvSpPr>
          <p:cNvPr id="11" name="Oval 10"/>
          <p:cNvSpPr/>
          <p:nvPr/>
        </p:nvSpPr>
        <p:spPr>
          <a:xfrm>
            <a:off x="8460432" y="3379151"/>
            <a:ext cx="556029" cy="359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PP</a:t>
            </a:r>
            <a:endParaRPr lang="en-GB" sz="1400" dirty="0"/>
          </a:p>
        </p:txBody>
      </p:sp>
      <p:sp>
        <p:nvSpPr>
          <p:cNvPr id="14" name="Rectangle 13"/>
          <p:cNvSpPr/>
          <p:nvPr/>
        </p:nvSpPr>
        <p:spPr>
          <a:xfrm>
            <a:off x="227718" y="-9405"/>
            <a:ext cx="3975768" cy="400110"/>
          </a:xfrm>
          <a:prstGeom prst="rect">
            <a:avLst/>
          </a:prstGeom>
        </p:spPr>
        <p:txBody>
          <a:bodyPr wrap="none">
            <a:spAutoFit/>
          </a:bodyPr>
          <a:lstStyle/>
          <a:p>
            <a:r>
              <a:rPr lang="en-US" sz="2000" b="1" dirty="0" smtClean="0">
                <a:solidFill>
                  <a:schemeClr val="accent1"/>
                </a:solidFill>
                <a:latin typeface="+mj-lt"/>
                <a:ea typeface="+mj-ea"/>
                <a:cs typeface="+mj-cs"/>
              </a:rPr>
              <a:t>Net Returns and Costs of PPPs - EEA</a:t>
            </a:r>
            <a:endParaRPr lang="en-GB" sz="2000" b="1" dirty="0">
              <a:solidFill>
                <a:schemeClr val="accent1"/>
              </a:solidFill>
              <a:latin typeface="+mj-lt"/>
              <a:ea typeface="+mj-ea"/>
              <a:cs typeface="+mj-cs"/>
            </a:endParaRPr>
          </a:p>
        </p:txBody>
      </p:sp>
      <p:sp>
        <p:nvSpPr>
          <p:cNvPr id="12" name="TextBox 18">
            <a:extLst>
              <a:ext uri="{FF2B5EF4-FFF2-40B4-BE49-F238E27FC236}">
                <a16:creationId xmlns:a16="http://schemas.microsoft.com/office/drawing/2014/main" id="{FC18A593-ECF3-4E92-9EF2-602A60375A09}"/>
              </a:ext>
            </a:extLst>
          </p:cNvPr>
          <p:cNvSpPr txBox="1"/>
          <p:nvPr/>
        </p:nvSpPr>
        <p:spPr>
          <a:xfrm>
            <a:off x="4880816" y="79581"/>
            <a:ext cx="4092039" cy="2031325"/>
          </a:xfrm>
          <a:prstGeom prst="rect">
            <a:avLst/>
          </a:prstGeom>
          <a:solidFill>
            <a:schemeClr val="accent2">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Ø"/>
            </a:pPr>
            <a:r>
              <a:rPr lang="en-US" altLang="ko-KR" sz="1400" i="1" dirty="0">
                <a:solidFill>
                  <a:schemeClr val="accent3"/>
                </a:solidFill>
                <a:cs typeface="Arial" pitchFamily="34" charset="0"/>
              </a:rPr>
              <a:t>Similar to IBIPs, the net </a:t>
            </a:r>
            <a:r>
              <a:rPr lang="en-US" altLang="ko-KR" sz="1400" i="1" dirty="0" smtClean="0">
                <a:solidFill>
                  <a:schemeClr val="accent3"/>
                </a:solidFill>
                <a:cs typeface="Arial" pitchFamily="34" charset="0"/>
              </a:rPr>
              <a:t>returns of PPPs similar to UL has higher volatility</a:t>
            </a:r>
            <a:r>
              <a:rPr lang="en-US" altLang="ko-KR" sz="1400" i="1" dirty="0">
                <a:solidFill>
                  <a:schemeClr val="accent3"/>
                </a:solidFill>
                <a:cs typeface="Arial" pitchFamily="34" charset="0"/>
              </a:rPr>
              <a:t> </a:t>
            </a:r>
            <a:r>
              <a:rPr lang="en-US" altLang="ko-KR" sz="1400" i="1" dirty="0" smtClean="0">
                <a:solidFill>
                  <a:schemeClr val="accent3"/>
                </a:solidFill>
                <a:cs typeface="Arial" pitchFamily="34" charset="0"/>
              </a:rPr>
              <a:t>than those similar to PP</a:t>
            </a:r>
          </a:p>
          <a:p>
            <a:pPr marL="171450" indent="-171450" algn="just">
              <a:buFont typeface="Wingdings" panose="05000000000000000000" pitchFamily="2" charset="2"/>
              <a:buChar char="Ø"/>
            </a:pPr>
            <a:endParaRPr lang="en-US" altLang="ko-KR" sz="1400" i="1" dirty="0" smtClean="0">
              <a:solidFill>
                <a:schemeClr val="accent3"/>
              </a:solidFill>
              <a:cs typeface="Arial" pitchFamily="34" charset="0"/>
            </a:endParaRPr>
          </a:p>
          <a:p>
            <a:pPr marL="171450" indent="-171450" algn="just">
              <a:buFont typeface="Wingdings" panose="05000000000000000000" pitchFamily="2" charset="2"/>
              <a:buChar char="Ø"/>
            </a:pPr>
            <a:r>
              <a:rPr lang="en-US" altLang="ko-KR" sz="1400" i="1" dirty="0" smtClean="0">
                <a:solidFill>
                  <a:schemeClr val="accent3"/>
                </a:solidFill>
                <a:cs typeface="Arial" pitchFamily="34" charset="0"/>
              </a:rPr>
              <a:t>The performance of PPPs is better than IBIPs both in terms of costs and net return</a:t>
            </a:r>
          </a:p>
          <a:p>
            <a:pPr marL="171450" indent="-171450" algn="just">
              <a:buFont typeface="Wingdings" panose="05000000000000000000" pitchFamily="2" charset="2"/>
              <a:buChar char="Ø"/>
            </a:pPr>
            <a:endParaRPr lang="en-US" altLang="ko-KR" sz="1400" i="1" dirty="0" smtClean="0">
              <a:solidFill>
                <a:schemeClr val="accent3"/>
              </a:solidFill>
              <a:cs typeface="Arial" pitchFamily="34" charset="0"/>
            </a:endParaRPr>
          </a:p>
          <a:p>
            <a:pPr marL="171450" indent="-171450" algn="just">
              <a:buFont typeface="Wingdings" panose="05000000000000000000" pitchFamily="2" charset="2"/>
              <a:buChar char="Ø"/>
            </a:pPr>
            <a:r>
              <a:rPr lang="en-GB" altLang="ko-KR" sz="1400" i="1" dirty="0">
                <a:solidFill>
                  <a:schemeClr val="accent3"/>
                </a:solidFill>
                <a:cs typeface="Arial" pitchFamily="34" charset="0"/>
              </a:rPr>
              <a:t>Despite the diversity in the national framework on PPPs, trends amongst different markets are homogeneous</a:t>
            </a:r>
            <a:endParaRPr lang="en-US" altLang="ko-KR" sz="1400" i="1" dirty="0">
              <a:solidFill>
                <a:schemeClr val="accent3"/>
              </a:solidFill>
              <a:cs typeface="Arial" pitchFamily="34" charset="0"/>
            </a:endParaRPr>
          </a:p>
        </p:txBody>
      </p:sp>
    </p:spTree>
    <p:extLst>
      <p:ext uri="{BB962C8B-B14F-4D97-AF65-F5344CB8AC3E}">
        <p14:creationId xmlns:p14="http://schemas.microsoft.com/office/powerpoint/2010/main" val="258036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347614"/>
            <a:ext cx="5698483" cy="400110"/>
          </a:xfrm>
          <a:prstGeom prst="rect">
            <a:avLst/>
          </a:prstGeom>
          <a:noFill/>
        </p:spPr>
        <p:txBody>
          <a:bodyPr wrap="none">
            <a:spAutoFit/>
          </a:bodyPr>
          <a:lstStyle/>
          <a:p>
            <a:r>
              <a:rPr lang="en-US" sz="2000" b="1" dirty="0">
                <a:solidFill>
                  <a:schemeClr val="accent1"/>
                </a:solidFill>
                <a:latin typeface="+mj-lt"/>
                <a:ea typeface="+mj-ea"/>
                <a:cs typeface="+mj-cs"/>
              </a:rPr>
              <a:t>1. </a:t>
            </a:r>
            <a:r>
              <a:rPr lang="en-US" sz="2000" b="1" dirty="0" smtClean="0">
                <a:solidFill>
                  <a:schemeClr val="accent1"/>
                </a:solidFill>
                <a:latin typeface="+mj-lt"/>
                <a:ea typeface="+mj-ea"/>
                <a:cs typeface="+mj-cs"/>
              </a:rPr>
              <a:t>Overview </a:t>
            </a:r>
            <a:r>
              <a:rPr lang="en-US" sz="2000" b="1" dirty="0">
                <a:solidFill>
                  <a:schemeClr val="accent1"/>
                </a:solidFill>
              </a:rPr>
              <a:t>of the main findings on IBIPs and </a:t>
            </a:r>
            <a:r>
              <a:rPr lang="en-US" sz="2000" b="1" dirty="0" smtClean="0">
                <a:solidFill>
                  <a:schemeClr val="accent1"/>
                </a:solidFill>
              </a:rPr>
              <a:t>PPPs  </a:t>
            </a:r>
            <a:endParaRPr lang="en-US" sz="2000" b="1" dirty="0">
              <a:solidFill>
                <a:schemeClr val="accent1"/>
              </a:solidFill>
            </a:endParaRPr>
          </a:p>
        </p:txBody>
      </p:sp>
      <p:pic>
        <p:nvPicPr>
          <p:cNvPr id="11" name="Picture Placeholder 28"/>
          <p:cNvPicPr>
            <a:picLocks noGrp="1" noChangeAspect="1"/>
          </p:cNvPicPr>
          <p:nvPr>
            <p:ph type="pic" sz="quarter" idx="10"/>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231" r="25231"/>
          <a:stretch>
            <a:fillRect/>
          </a:stretch>
        </p:blipFill>
        <p:spPr>
          <a:xfrm>
            <a:off x="3635893" y="51470"/>
            <a:ext cx="5508107" cy="4742878"/>
          </a:xfrm>
        </p:spPr>
      </p:pic>
      <p:sp>
        <p:nvSpPr>
          <p:cNvPr id="13" name="Rectangle 12"/>
          <p:cNvSpPr/>
          <p:nvPr/>
        </p:nvSpPr>
        <p:spPr>
          <a:xfrm>
            <a:off x="339786" y="1851670"/>
            <a:ext cx="2165208" cy="400110"/>
          </a:xfrm>
          <a:prstGeom prst="rect">
            <a:avLst/>
          </a:prstGeom>
          <a:solidFill>
            <a:schemeClr val="bg2">
              <a:lumMod val="20000"/>
              <a:lumOff val="80000"/>
            </a:schemeClr>
          </a:solidFill>
        </p:spPr>
        <p:txBody>
          <a:bodyPr wrap="none">
            <a:spAutoFit/>
          </a:bodyPr>
          <a:lstStyle/>
          <a:p>
            <a:r>
              <a:rPr lang="en-US" sz="2000" b="1" dirty="0" smtClean="0">
                <a:solidFill>
                  <a:schemeClr val="accent1"/>
                </a:solidFill>
                <a:latin typeface="+mj-lt"/>
                <a:ea typeface="+mj-ea"/>
                <a:cs typeface="+mj-cs"/>
              </a:rPr>
              <a:t>2. Issues identified</a:t>
            </a:r>
            <a:endParaRPr lang="en-GB" sz="2000" b="1" dirty="0">
              <a:solidFill>
                <a:schemeClr val="accent1"/>
              </a:solidFill>
              <a:latin typeface="+mj-lt"/>
              <a:ea typeface="+mj-ea"/>
              <a:cs typeface="+mj-cs"/>
            </a:endParaRPr>
          </a:p>
        </p:txBody>
      </p:sp>
      <p:sp>
        <p:nvSpPr>
          <p:cNvPr id="5" name="Rectangle 4"/>
          <p:cNvSpPr/>
          <p:nvPr/>
        </p:nvSpPr>
        <p:spPr>
          <a:xfrm>
            <a:off x="323528" y="2283718"/>
            <a:ext cx="1520288" cy="400110"/>
          </a:xfrm>
          <a:prstGeom prst="rect">
            <a:avLst/>
          </a:prstGeom>
          <a:noFill/>
        </p:spPr>
        <p:txBody>
          <a:bodyPr wrap="none">
            <a:spAutoFit/>
          </a:bodyPr>
          <a:lstStyle/>
          <a:p>
            <a:r>
              <a:rPr lang="en-US" sz="2000" b="1" dirty="0">
                <a:solidFill>
                  <a:schemeClr val="accent1"/>
                </a:solidFill>
                <a:latin typeface="+mj-lt"/>
                <a:ea typeface="+mj-ea"/>
                <a:cs typeface="+mj-cs"/>
              </a:rPr>
              <a:t>3</a:t>
            </a:r>
            <a:r>
              <a:rPr lang="en-US" sz="2000" b="1" dirty="0" smtClean="0">
                <a:solidFill>
                  <a:schemeClr val="accent1"/>
                </a:solidFill>
                <a:latin typeface="+mj-lt"/>
                <a:ea typeface="+mj-ea"/>
                <a:cs typeface="+mj-cs"/>
              </a:rPr>
              <a:t>. Upcoming</a:t>
            </a:r>
            <a:endParaRPr lang="en-GB" sz="2000" b="1" dirty="0">
              <a:solidFill>
                <a:schemeClr val="accent1"/>
              </a:solidFill>
              <a:latin typeface="+mj-lt"/>
              <a:ea typeface="+mj-ea"/>
              <a:cs typeface="+mj-cs"/>
            </a:endParaRPr>
          </a:p>
        </p:txBody>
      </p:sp>
    </p:spTree>
    <p:extLst>
      <p:ext uri="{BB962C8B-B14F-4D97-AF65-F5344CB8AC3E}">
        <p14:creationId xmlns:p14="http://schemas.microsoft.com/office/powerpoint/2010/main" val="1193951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31"/>
          <p:cNvSpPr txBox="1">
            <a:spLocks/>
          </p:cNvSpPr>
          <p:nvPr/>
        </p:nvSpPr>
        <p:spPr>
          <a:xfrm>
            <a:off x="457200" y="490364"/>
            <a:ext cx="8229600"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sz="2400" dirty="0" smtClean="0"/>
              <a:t>2. Issues identified</a:t>
            </a:r>
            <a:endParaRPr lang="en-GB" sz="2400" dirty="0">
              <a:solidFill>
                <a:schemeClr val="accent5"/>
              </a:solidFill>
            </a:endParaRPr>
          </a:p>
        </p:txBody>
      </p:sp>
      <p:grpSp>
        <p:nvGrpSpPr>
          <p:cNvPr id="2" name="Group 1"/>
          <p:cNvGrpSpPr/>
          <p:nvPr/>
        </p:nvGrpSpPr>
        <p:grpSpPr>
          <a:xfrm>
            <a:off x="683568" y="699542"/>
            <a:ext cx="8341212" cy="4025445"/>
            <a:chOff x="695284" y="850561"/>
            <a:chExt cx="6807156" cy="3798176"/>
          </a:xfrm>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2003498" y="51066"/>
              <a:ext cx="796500" cy="3412922"/>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736429" y="1113067"/>
              <a:ext cx="796500" cy="287879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736429" y="1908003"/>
              <a:ext cx="796500" cy="287879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 name="Oval 25">
              <a:extLst>
                <a:ext uri="{FF2B5EF4-FFF2-40B4-BE49-F238E27FC236}">
                  <a16:creationId xmlns:a16="http://schemas.microsoft.com/office/drawing/2014/main" id="{346E05ED-7DA0-43EB-8EAE-56B1B6228928}"/>
                </a:ext>
              </a:extLst>
            </p:cNvPr>
            <p:cNvSpPr/>
            <p:nvPr/>
          </p:nvSpPr>
          <p:spPr>
            <a:xfrm>
              <a:off x="784217" y="1433525"/>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7" name="Oval 26">
              <a:extLst>
                <a:ext uri="{FF2B5EF4-FFF2-40B4-BE49-F238E27FC236}">
                  <a16:creationId xmlns:a16="http://schemas.microsoft.com/office/drawing/2014/main" id="{9FBD13E9-A172-4DAC-9631-430D98F55DB7}"/>
                </a:ext>
              </a:extLst>
            </p:cNvPr>
            <p:cNvSpPr/>
            <p:nvPr/>
          </p:nvSpPr>
          <p:spPr>
            <a:xfrm>
              <a:off x="784217" y="22284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ko-KR" sz="2026" b="1" dirty="0" smtClean="0">
                  <a:solidFill>
                    <a:schemeClr val="accent3"/>
                  </a:solidFill>
                </a:rPr>
                <a:t>€</a:t>
              </a:r>
              <a:endParaRPr lang="ko-KR" altLang="en-US" sz="2026" b="1" dirty="0">
                <a:solidFill>
                  <a:schemeClr val="accent3"/>
                </a:solidFill>
              </a:endParaRPr>
            </a:p>
          </p:txBody>
        </p:sp>
        <p:sp>
          <p:nvSpPr>
            <p:cNvPr id="28" name="Oval 27">
              <a:extLst>
                <a:ext uri="{FF2B5EF4-FFF2-40B4-BE49-F238E27FC236}">
                  <a16:creationId xmlns:a16="http://schemas.microsoft.com/office/drawing/2014/main" id="{175AC148-D905-4EA7-900B-6BED5651B17B}"/>
                </a:ext>
              </a:extLst>
            </p:cNvPr>
            <p:cNvSpPr/>
            <p:nvPr/>
          </p:nvSpPr>
          <p:spPr>
            <a:xfrm>
              <a:off x="770489" y="3027880"/>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3" name="Donut 15">
              <a:extLst>
                <a:ext uri="{FF2B5EF4-FFF2-40B4-BE49-F238E27FC236}">
                  <a16:creationId xmlns:a16="http://schemas.microsoft.com/office/drawing/2014/main" id="{7D8272BD-A7D4-43DF-8FD6-A214B6E90E9D}"/>
                </a:ext>
              </a:extLst>
            </p:cNvPr>
            <p:cNvSpPr/>
            <p:nvPr/>
          </p:nvSpPr>
          <p:spPr>
            <a:xfrm>
              <a:off x="972121" y="3207484"/>
              <a:ext cx="272372" cy="270476"/>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endParaRPr>
            </a:p>
          </p:txBody>
        </p:sp>
        <p:sp>
          <p:nvSpPr>
            <p:cNvPr id="45" name="Isosceles Triangle 41">
              <a:extLst>
                <a:ext uri="{FF2B5EF4-FFF2-40B4-BE49-F238E27FC236}">
                  <a16:creationId xmlns:a16="http://schemas.microsoft.com/office/drawing/2014/main" id="{CDBBEB24-1186-42FE-B688-5DEAFDFE277E}"/>
                </a:ext>
              </a:extLst>
            </p:cNvPr>
            <p:cNvSpPr>
              <a:spLocks noChangeAspect="1"/>
            </p:cNvSpPr>
            <p:nvPr/>
          </p:nvSpPr>
          <p:spPr>
            <a:xfrm>
              <a:off x="1014234" y="4007332"/>
              <a:ext cx="187966" cy="270000"/>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8" name="Freeform: Shape 47">
              <a:extLst>
                <a:ext uri="{FF2B5EF4-FFF2-40B4-BE49-F238E27FC236}">
                  <a16:creationId xmlns:a16="http://schemas.microsoft.com/office/drawing/2014/main" id="{75B7492B-F371-4491-A6FF-642C09358ADE}"/>
                </a:ext>
              </a:extLst>
            </p:cNvPr>
            <p:cNvSpPr/>
            <p:nvPr/>
          </p:nvSpPr>
          <p:spPr>
            <a:xfrm>
              <a:off x="3340428" y="3745931"/>
              <a:ext cx="628650" cy="828675"/>
            </a:xfrm>
            <a:custGeom>
              <a:avLst/>
              <a:gdLst>
                <a:gd name="connsiteX0" fmla="*/ 117521 w 838200"/>
                <a:gd name="connsiteY0" fmla="*/ 577215 h 1104900"/>
                <a:gd name="connsiteX1" fmla="*/ 29891 w 838200"/>
                <a:gd name="connsiteY1" fmla="*/ 904875 h 1104900"/>
                <a:gd name="connsiteX2" fmla="*/ 7984 w 838200"/>
                <a:gd name="connsiteY2" fmla="*/ 949643 h 1104900"/>
                <a:gd name="connsiteX3" fmla="*/ 90851 w 838200"/>
                <a:gd name="connsiteY3" fmla="*/ 1094423 h 1104900"/>
                <a:gd name="connsiteX4" fmla="*/ 192769 w 838200"/>
                <a:gd name="connsiteY4" fmla="*/ 1097280 h 1104900"/>
                <a:gd name="connsiteX5" fmla="*/ 492806 w 838200"/>
                <a:gd name="connsiteY5" fmla="*/ 1102995 h 1104900"/>
                <a:gd name="connsiteX6" fmla="*/ 526144 w 838200"/>
                <a:gd name="connsiteY6" fmla="*/ 1105853 h 1104900"/>
                <a:gd name="connsiteX7" fmla="*/ 570912 w 838200"/>
                <a:gd name="connsiteY7" fmla="*/ 1061085 h 1104900"/>
                <a:gd name="connsiteX8" fmla="*/ 605202 w 838200"/>
                <a:gd name="connsiteY8" fmla="*/ 1031557 h 1104900"/>
                <a:gd name="connsiteX9" fmla="*/ 773794 w 838200"/>
                <a:gd name="connsiteY9" fmla="*/ 1045845 h 1104900"/>
                <a:gd name="connsiteX10" fmla="*/ 841421 w 838200"/>
                <a:gd name="connsiteY10" fmla="*/ 1002983 h 1104900"/>
                <a:gd name="connsiteX11" fmla="*/ 789987 w 838200"/>
                <a:gd name="connsiteY11" fmla="*/ 919163 h 1104900"/>
                <a:gd name="connsiteX12" fmla="*/ 720454 w 838200"/>
                <a:gd name="connsiteY12" fmla="*/ 871538 h 1104900"/>
                <a:gd name="connsiteX13" fmla="*/ 623299 w 838200"/>
                <a:gd name="connsiteY13" fmla="*/ 565785 h 1104900"/>
                <a:gd name="connsiteX14" fmla="*/ 674734 w 838200"/>
                <a:gd name="connsiteY14" fmla="*/ 110490 h 1104900"/>
                <a:gd name="connsiteX15" fmla="*/ 704262 w 838200"/>
                <a:gd name="connsiteY15" fmla="*/ 0 h 1104900"/>
                <a:gd name="connsiteX16" fmla="*/ 20366 w 838200"/>
                <a:gd name="connsiteY16" fmla="*/ 0 h 1104900"/>
                <a:gd name="connsiteX17" fmla="*/ 117521 w 838200"/>
                <a:gd name="connsiteY17" fmla="*/ 577215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8200" h="1104900">
                  <a:moveTo>
                    <a:pt x="117521" y="577215"/>
                  </a:moveTo>
                  <a:cubicBezTo>
                    <a:pt x="120379" y="695325"/>
                    <a:pt x="101329" y="806768"/>
                    <a:pt x="29891" y="904875"/>
                  </a:cubicBezTo>
                  <a:cubicBezTo>
                    <a:pt x="20366" y="918210"/>
                    <a:pt x="13699" y="934403"/>
                    <a:pt x="7984" y="949643"/>
                  </a:cubicBezTo>
                  <a:cubicBezTo>
                    <a:pt x="-16781" y="1019175"/>
                    <a:pt x="17509" y="1079182"/>
                    <a:pt x="90851" y="1094423"/>
                  </a:cubicBezTo>
                  <a:cubicBezTo>
                    <a:pt x="125141" y="1101090"/>
                    <a:pt x="159431" y="1102995"/>
                    <a:pt x="192769" y="1097280"/>
                  </a:cubicBezTo>
                  <a:cubicBezTo>
                    <a:pt x="292781" y="1082993"/>
                    <a:pt x="393746" y="1082993"/>
                    <a:pt x="492806" y="1102995"/>
                  </a:cubicBezTo>
                  <a:cubicBezTo>
                    <a:pt x="503284" y="1104900"/>
                    <a:pt x="514714" y="1105853"/>
                    <a:pt x="526144" y="1105853"/>
                  </a:cubicBezTo>
                  <a:cubicBezTo>
                    <a:pt x="567102" y="1106805"/>
                    <a:pt x="573769" y="1100138"/>
                    <a:pt x="570912" y="1061085"/>
                  </a:cubicBezTo>
                  <a:cubicBezTo>
                    <a:pt x="569006" y="1032510"/>
                    <a:pt x="578531" y="1027748"/>
                    <a:pt x="605202" y="1031557"/>
                  </a:cubicBezTo>
                  <a:cubicBezTo>
                    <a:pt x="661399" y="1040130"/>
                    <a:pt x="717596" y="1045845"/>
                    <a:pt x="773794" y="1045845"/>
                  </a:cubicBezTo>
                  <a:cubicBezTo>
                    <a:pt x="819514" y="1044893"/>
                    <a:pt x="838564" y="1033463"/>
                    <a:pt x="841421" y="1002983"/>
                  </a:cubicBezTo>
                  <a:cubicBezTo>
                    <a:pt x="846184" y="959168"/>
                    <a:pt x="829039" y="930593"/>
                    <a:pt x="789987" y="919163"/>
                  </a:cubicBezTo>
                  <a:cubicBezTo>
                    <a:pt x="760459" y="911543"/>
                    <a:pt x="737599" y="895350"/>
                    <a:pt x="720454" y="871538"/>
                  </a:cubicBezTo>
                  <a:cubicBezTo>
                    <a:pt x="654732" y="780098"/>
                    <a:pt x="607106" y="682943"/>
                    <a:pt x="623299" y="565785"/>
                  </a:cubicBezTo>
                  <a:cubicBezTo>
                    <a:pt x="643301" y="414338"/>
                    <a:pt x="651874" y="260985"/>
                    <a:pt x="674734" y="110490"/>
                  </a:cubicBezTo>
                  <a:cubicBezTo>
                    <a:pt x="680449" y="71438"/>
                    <a:pt x="690926" y="35243"/>
                    <a:pt x="704262" y="0"/>
                  </a:cubicBezTo>
                  <a:lnTo>
                    <a:pt x="20366" y="0"/>
                  </a:lnTo>
                  <a:cubicBezTo>
                    <a:pt x="82279" y="186690"/>
                    <a:pt x="111806" y="381000"/>
                    <a:pt x="117521" y="577215"/>
                  </a:cubicBezTo>
                  <a:close/>
                </a:path>
              </a:pathLst>
            </a:custGeom>
            <a:solidFill>
              <a:schemeClr val="accent4"/>
            </a:solid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E0558379-9C5F-4D33-B21D-0165E00359C6}"/>
                </a:ext>
              </a:extLst>
            </p:cNvPr>
            <p:cNvSpPr/>
            <p:nvPr/>
          </p:nvSpPr>
          <p:spPr>
            <a:xfrm>
              <a:off x="5615985" y="3740766"/>
              <a:ext cx="657225" cy="892969"/>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accent4"/>
            </a:solid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023E567D-795B-44B8-BD27-31BCB299A9B9}"/>
                </a:ext>
              </a:extLst>
            </p:cNvPr>
            <p:cNvSpPr/>
            <p:nvPr/>
          </p:nvSpPr>
          <p:spPr>
            <a:xfrm>
              <a:off x="2905646" y="2927839"/>
              <a:ext cx="3114675" cy="820235"/>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solidFill>
              <a:schemeClr val="accent3"/>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3CA7F024-454B-4430-9702-6AADE56B84BE}"/>
                </a:ext>
              </a:extLst>
            </p:cNvPr>
            <p:cNvSpPr/>
            <p:nvPr/>
          </p:nvSpPr>
          <p:spPr>
            <a:xfrm>
              <a:off x="3175680" y="850561"/>
              <a:ext cx="4321969" cy="1307306"/>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9EB73A7E-4A05-4C93-9A13-195FA3FB1103}"/>
                </a:ext>
              </a:extLst>
            </p:cNvPr>
            <p:cNvSpPr/>
            <p:nvPr/>
          </p:nvSpPr>
          <p:spPr>
            <a:xfrm>
              <a:off x="4795501" y="3741481"/>
              <a:ext cx="507206" cy="90725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accent4"/>
            </a:solid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DF2C1D44-75A7-4AAB-A73D-332C85C95780}"/>
                </a:ext>
              </a:extLst>
            </p:cNvPr>
            <p:cNvSpPr/>
            <p:nvPr/>
          </p:nvSpPr>
          <p:spPr>
            <a:xfrm>
              <a:off x="3088527" y="2154854"/>
              <a:ext cx="4207669" cy="792956"/>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solidFill>
              <a:schemeClr val="accent2"/>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8AC8048D-674F-442A-8949-6F22EB37A62C}"/>
                </a:ext>
              </a:extLst>
            </p:cNvPr>
            <p:cNvSpPr/>
            <p:nvPr/>
          </p:nvSpPr>
          <p:spPr>
            <a:xfrm>
              <a:off x="3175680" y="850561"/>
              <a:ext cx="4326760" cy="131088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endParaRPr lang="en-US" sz="135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349" t="24800" r="25348" b="24800"/>
            <a:stretch/>
          </p:blipFill>
          <p:spPr>
            <a:xfrm>
              <a:off x="871784" y="3121363"/>
              <a:ext cx="439447" cy="439447"/>
            </a:xfrm>
            <a:prstGeom prst="ellipse">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284" y="1562365"/>
              <a:ext cx="363866" cy="363866"/>
            </a:xfrm>
            <a:prstGeom prst="rect">
              <a:avLst/>
            </a:prstGeom>
          </p:spPr>
        </p:pic>
        <p:sp>
          <p:nvSpPr>
            <p:cNvPr id="21" name="TextBox 20">
              <a:extLst>
                <a:ext uri="{FF2B5EF4-FFF2-40B4-BE49-F238E27FC236}">
                  <a16:creationId xmlns:a16="http://schemas.microsoft.com/office/drawing/2014/main" id="{7C469E5B-48CB-4DEE-A344-617C88FAE681}"/>
                </a:ext>
              </a:extLst>
            </p:cNvPr>
            <p:cNvSpPr txBox="1"/>
            <p:nvPr/>
          </p:nvSpPr>
          <p:spPr>
            <a:xfrm>
              <a:off x="1354590" y="1418930"/>
              <a:ext cx="5234012" cy="784080"/>
            </a:xfrm>
            <a:prstGeom prst="rect">
              <a:avLst/>
            </a:prstGeom>
            <a:noFill/>
          </p:spPr>
          <p:txBody>
            <a:bodyPr wrap="square" rtlCol="0">
              <a:spAutoFit/>
            </a:bodyPr>
            <a:lstStyle/>
            <a:p>
              <a:pPr algn="just"/>
              <a:r>
                <a:rPr lang="en-GB" altLang="ko-KR" sz="1500" b="1" dirty="0" smtClean="0">
                  <a:solidFill>
                    <a:schemeClr val="bg1"/>
                  </a:solidFill>
                  <a:latin typeface="Calibri" pitchFamily="34" charset="0"/>
                  <a:cs typeface="Calibri" pitchFamily="34" charset="0"/>
                </a:rPr>
                <a:t>Value for money:</a:t>
              </a:r>
              <a:r>
                <a:rPr lang="en-GB" dirty="0"/>
                <a:t> </a:t>
              </a:r>
              <a:r>
                <a:rPr lang="en-GB" sz="1500" dirty="0">
                  <a:solidFill>
                    <a:schemeClr val="bg1"/>
                  </a:solidFill>
                </a:rPr>
                <a:t>instances of high </a:t>
              </a:r>
              <a:r>
                <a:rPr lang="en-GB" sz="1500" dirty="0" smtClean="0">
                  <a:solidFill>
                    <a:schemeClr val="bg1"/>
                  </a:solidFill>
                </a:rPr>
                <a:t>costs or low-negative net return </a:t>
              </a:r>
              <a:r>
                <a:rPr lang="en-GB" sz="1500" dirty="0">
                  <a:solidFill>
                    <a:schemeClr val="bg1"/>
                  </a:solidFill>
                </a:rPr>
                <a:t>have been reported, raising questions on value for </a:t>
              </a:r>
              <a:r>
                <a:rPr lang="en-GB" sz="1500" dirty="0" smtClean="0">
                  <a:solidFill>
                    <a:schemeClr val="bg1"/>
                  </a:solidFill>
                </a:rPr>
                <a:t>money in particular taking into account the inflation effect.</a:t>
              </a:r>
              <a:endParaRPr lang="ko-KR" altLang="en-US" sz="1500" b="1" dirty="0">
                <a:solidFill>
                  <a:schemeClr val="bg1"/>
                </a:solidFill>
                <a:latin typeface="Calibri" pitchFamily="34" charset="0"/>
                <a:cs typeface="Calibri" pitchFamily="34" charset="0"/>
              </a:endParaRPr>
            </a:p>
          </p:txBody>
        </p:sp>
        <p:sp>
          <p:nvSpPr>
            <p:cNvPr id="22" name="TextBox 21">
              <a:extLst>
                <a:ext uri="{FF2B5EF4-FFF2-40B4-BE49-F238E27FC236}">
                  <a16:creationId xmlns:a16="http://schemas.microsoft.com/office/drawing/2014/main" id="{7C469E5B-48CB-4DEE-A344-617C88FAE681}"/>
                </a:ext>
              </a:extLst>
            </p:cNvPr>
            <p:cNvSpPr txBox="1"/>
            <p:nvPr/>
          </p:nvSpPr>
          <p:spPr>
            <a:xfrm>
              <a:off x="1418489" y="2961710"/>
              <a:ext cx="4343090" cy="522720"/>
            </a:xfrm>
            <a:prstGeom prst="rect">
              <a:avLst/>
            </a:prstGeom>
            <a:noFill/>
          </p:spPr>
          <p:txBody>
            <a:bodyPr wrap="square" rtlCol="0">
              <a:spAutoFit/>
            </a:bodyPr>
            <a:lstStyle/>
            <a:p>
              <a:pPr algn="just"/>
              <a:r>
                <a:rPr lang="en-GB" altLang="ko-KR" sz="1500" b="1" dirty="0" smtClean="0">
                  <a:solidFill>
                    <a:schemeClr val="bg1"/>
                  </a:solidFill>
                  <a:latin typeface="Calibri" pitchFamily="34" charset="0"/>
                  <a:cs typeface="Calibri" pitchFamily="34" charset="0"/>
                </a:rPr>
                <a:t>Lack of harmonization: </a:t>
              </a:r>
              <a:r>
                <a:rPr lang="en-GB" altLang="ko-KR" sz="1500" dirty="0" smtClean="0">
                  <a:solidFill>
                    <a:schemeClr val="bg1"/>
                  </a:solidFill>
                  <a:latin typeface="Calibri" pitchFamily="34" charset="0"/>
                  <a:cs typeface="Calibri" pitchFamily="34" charset="0"/>
                </a:rPr>
                <a:t>persistent challenges especially related to PPPs, where no European framework is available</a:t>
              </a:r>
              <a:endParaRPr lang="ko-KR" altLang="en-US" sz="1500" b="1" dirty="0">
                <a:solidFill>
                  <a:schemeClr val="bg1"/>
                </a:solidFill>
                <a:latin typeface="Calibri" pitchFamily="34" charset="0"/>
                <a:cs typeface="Calibri" pitchFamily="34" charset="0"/>
              </a:endParaRPr>
            </a:p>
          </p:txBody>
        </p:sp>
        <p:sp>
          <p:nvSpPr>
            <p:cNvPr id="23" name="TextBox 22">
              <a:extLst>
                <a:ext uri="{FF2B5EF4-FFF2-40B4-BE49-F238E27FC236}">
                  <a16:creationId xmlns:a16="http://schemas.microsoft.com/office/drawing/2014/main" id="{7C469E5B-48CB-4DEE-A344-617C88FAE681}"/>
                </a:ext>
              </a:extLst>
            </p:cNvPr>
            <p:cNvSpPr txBox="1"/>
            <p:nvPr/>
          </p:nvSpPr>
          <p:spPr>
            <a:xfrm>
              <a:off x="1379834" y="2141233"/>
              <a:ext cx="4776342" cy="740520"/>
            </a:xfrm>
            <a:prstGeom prst="rect">
              <a:avLst/>
            </a:prstGeom>
            <a:noFill/>
          </p:spPr>
          <p:txBody>
            <a:bodyPr wrap="square" rtlCol="0">
              <a:spAutoFit/>
            </a:bodyPr>
            <a:lstStyle/>
            <a:p>
              <a:r>
                <a:rPr lang="en-US" altLang="ko-KR" sz="1500" b="1" dirty="0" smtClean="0">
                  <a:solidFill>
                    <a:schemeClr val="bg1"/>
                  </a:solidFill>
                  <a:latin typeface="Calibri" pitchFamily="34" charset="0"/>
                  <a:cs typeface="Calibri" pitchFamily="34" charset="0"/>
                </a:rPr>
                <a:t>Complex costs structure: </a:t>
              </a:r>
              <a:r>
                <a:rPr lang="en-US" altLang="ko-KR" sz="1500" dirty="0" smtClean="0">
                  <a:solidFill>
                    <a:schemeClr val="bg1"/>
                  </a:solidFill>
                  <a:latin typeface="Calibri" pitchFamily="34" charset="0"/>
                  <a:cs typeface="Calibri" pitchFamily="34" charset="0"/>
                </a:rPr>
                <a:t>for some products it is difficult to get the total cost information because of the different </a:t>
              </a:r>
              <a:r>
                <a:rPr lang="en-US" altLang="ko-KR" sz="1500" b="1" dirty="0">
                  <a:solidFill>
                    <a:schemeClr val="bg1"/>
                  </a:solidFill>
                  <a:latin typeface="Calibri" pitchFamily="34" charset="0"/>
                  <a:cs typeface="Calibri" pitchFamily="34" charset="0"/>
                </a:rPr>
                <a:t> </a:t>
              </a:r>
              <a:r>
                <a:rPr lang="en-US" altLang="ko-KR" sz="1500" dirty="0" smtClean="0">
                  <a:solidFill>
                    <a:schemeClr val="bg1"/>
                  </a:solidFill>
                  <a:latin typeface="Calibri" pitchFamily="34" charset="0"/>
                  <a:cs typeface="Calibri" pitchFamily="34" charset="0"/>
                </a:rPr>
                <a:t>layers </a:t>
              </a:r>
              <a:r>
                <a:rPr lang="en-US" altLang="ko-KR" sz="1500" b="1" dirty="0" smtClean="0">
                  <a:solidFill>
                    <a:schemeClr val="bg1"/>
                  </a:solidFill>
                  <a:latin typeface="Calibri" pitchFamily="34" charset="0"/>
                  <a:cs typeface="Calibri" pitchFamily="34" charset="0"/>
                </a:rPr>
                <a:t>– </a:t>
              </a:r>
              <a:r>
                <a:rPr lang="en-US" altLang="ko-KR" sz="1500" dirty="0" smtClean="0">
                  <a:solidFill>
                    <a:schemeClr val="bg1"/>
                  </a:solidFill>
                  <a:latin typeface="Calibri" pitchFamily="34" charset="0"/>
                  <a:cs typeface="Calibri" pitchFamily="34" charset="0"/>
                </a:rPr>
                <a:t>wrapper and underline – and the different points time in which costs are charged</a:t>
              </a:r>
              <a:endParaRPr lang="ko-KR" altLang="en-US" sz="1500" dirty="0">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1526328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347614"/>
            <a:ext cx="4621073" cy="400110"/>
          </a:xfrm>
          <a:prstGeom prst="rect">
            <a:avLst/>
          </a:prstGeom>
          <a:noFill/>
        </p:spPr>
        <p:txBody>
          <a:bodyPr wrap="none">
            <a:spAutoFit/>
          </a:bodyPr>
          <a:lstStyle/>
          <a:p>
            <a:r>
              <a:rPr lang="en-US" sz="2000" b="1" dirty="0">
                <a:solidFill>
                  <a:schemeClr val="accent1"/>
                </a:solidFill>
                <a:latin typeface="+mj-lt"/>
                <a:ea typeface="+mj-ea"/>
                <a:cs typeface="+mj-cs"/>
              </a:rPr>
              <a:t>1. </a:t>
            </a:r>
            <a:r>
              <a:rPr lang="en-US" sz="2000" b="1" dirty="0">
                <a:solidFill>
                  <a:schemeClr val="accent1"/>
                </a:solidFill>
              </a:rPr>
              <a:t>of the main findings on IBIPs and </a:t>
            </a:r>
            <a:r>
              <a:rPr lang="en-US" sz="2000" b="1" dirty="0" smtClean="0">
                <a:solidFill>
                  <a:schemeClr val="accent1"/>
                </a:solidFill>
              </a:rPr>
              <a:t>PPPs  </a:t>
            </a:r>
            <a:endParaRPr lang="en-US" sz="2000" b="1" dirty="0">
              <a:solidFill>
                <a:schemeClr val="accent1"/>
              </a:solidFill>
            </a:endParaRPr>
          </a:p>
        </p:txBody>
      </p:sp>
      <p:pic>
        <p:nvPicPr>
          <p:cNvPr id="11" name="Picture Placeholder 28"/>
          <p:cNvPicPr>
            <a:picLocks noGrp="1" noChangeAspect="1"/>
          </p:cNvPicPr>
          <p:nvPr>
            <p:ph type="pic" sz="quarter" idx="10"/>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231" r="25231"/>
          <a:stretch>
            <a:fillRect/>
          </a:stretch>
        </p:blipFill>
        <p:spPr>
          <a:xfrm>
            <a:off x="3635893" y="51470"/>
            <a:ext cx="5508107" cy="4742878"/>
          </a:xfrm>
        </p:spPr>
      </p:pic>
      <p:sp>
        <p:nvSpPr>
          <p:cNvPr id="13" name="Rectangle 12"/>
          <p:cNvSpPr/>
          <p:nvPr/>
        </p:nvSpPr>
        <p:spPr>
          <a:xfrm>
            <a:off x="339786" y="1851670"/>
            <a:ext cx="2171620" cy="400110"/>
          </a:xfrm>
          <a:prstGeom prst="rect">
            <a:avLst/>
          </a:prstGeom>
          <a:noFill/>
        </p:spPr>
        <p:txBody>
          <a:bodyPr wrap="none">
            <a:spAutoFit/>
          </a:bodyPr>
          <a:lstStyle/>
          <a:p>
            <a:r>
              <a:rPr lang="en-US" sz="2000" b="1" dirty="0" smtClean="0">
                <a:solidFill>
                  <a:schemeClr val="accent1"/>
                </a:solidFill>
                <a:latin typeface="+mj-lt"/>
                <a:ea typeface="+mj-ea"/>
                <a:cs typeface="+mj-cs"/>
              </a:rPr>
              <a:t>2. </a:t>
            </a:r>
            <a:r>
              <a:rPr lang="en-US" sz="2000" b="1" dirty="0">
                <a:solidFill>
                  <a:schemeClr val="accent1"/>
                </a:solidFill>
                <a:latin typeface="+mj-lt"/>
                <a:ea typeface="+mj-ea"/>
                <a:cs typeface="+mj-cs"/>
              </a:rPr>
              <a:t>I</a:t>
            </a:r>
            <a:r>
              <a:rPr lang="en-US" sz="2000" b="1" dirty="0" smtClean="0">
                <a:solidFill>
                  <a:schemeClr val="accent1"/>
                </a:solidFill>
                <a:latin typeface="+mj-lt"/>
                <a:ea typeface="+mj-ea"/>
                <a:cs typeface="+mj-cs"/>
              </a:rPr>
              <a:t>ssues identified</a:t>
            </a:r>
            <a:endParaRPr lang="en-GB" sz="2000" b="1" dirty="0">
              <a:solidFill>
                <a:schemeClr val="accent1"/>
              </a:solidFill>
              <a:latin typeface="+mj-lt"/>
              <a:ea typeface="+mj-ea"/>
              <a:cs typeface="+mj-cs"/>
            </a:endParaRPr>
          </a:p>
        </p:txBody>
      </p:sp>
      <p:sp>
        <p:nvSpPr>
          <p:cNvPr id="6" name="Rectangle 5"/>
          <p:cNvSpPr/>
          <p:nvPr/>
        </p:nvSpPr>
        <p:spPr>
          <a:xfrm>
            <a:off x="345312" y="2414817"/>
            <a:ext cx="1520288" cy="400110"/>
          </a:xfrm>
          <a:prstGeom prst="rect">
            <a:avLst/>
          </a:prstGeom>
          <a:solidFill>
            <a:schemeClr val="bg2">
              <a:lumMod val="20000"/>
              <a:lumOff val="80000"/>
            </a:schemeClr>
          </a:solidFill>
        </p:spPr>
        <p:txBody>
          <a:bodyPr wrap="none">
            <a:spAutoFit/>
          </a:bodyPr>
          <a:lstStyle/>
          <a:p>
            <a:r>
              <a:rPr lang="en-US" sz="2000" b="1" dirty="0">
                <a:solidFill>
                  <a:schemeClr val="accent1"/>
                </a:solidFill>
                <a:latin typeface="+mj-lt"/>
                <a:ea typeface="+mj-ea"/>
                <a:cs typeface="+mj-cs"/>
              </a:rPr>
              <a:t>3</a:t>
            </a:r>
            <a:r>
              <a:rPr lang="en-US" sz="2000" b="1" dirty="0" smtClean="0">
                <a:solidFill>
                  <a:schemeClr val="accent1"/>
                </a:solidFill>
                <a:latin typeface="+mj-lt"/>
                <a:ea typeface="+mj-ea"/>
                <a:cs typeface="+mj-cs"/>
              </a:rPr>
              <a:t>. Upcoming</a:t>
            </a:r>
            <a:endParaRPr lang="en-GB" sz="2000" b="1" dirty="0">
              <a:solidFill>
                <a:schemeClr val="accent1"/>
              </a:solidFill>
              <a:latin typeface="+mj-lt"/>
              <a:ea typeface="+mj-ea"/>
              <a:cs typeface="+mj-cs"/>
            </a:endParaRPr>
          </a:p>
        </p:txBody>
      </p:sp>
    </p:spTree>
    <p:extLst>
      <p:ext uri="{BB962C8B-B14F-4D97-AF65-F5344CB8AC3E}">
        <p14:creationId xmlns:p14="http://schemas.microsoft.com/office/powerpoint/2010/main" val="3933383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51" y="1201839"/>
            <a:ext cx="8904645" cy="2516523"/>
            <a:chOff x="59843" y="1206510"/>
            <a:chExt cx="8904645" cy="2516523"/>
          </a:xfrm>
        </p:grpSpPr>
        <p:sp>
          <p:nvSpPr>
            <p:cNvPr id="4" name="Rectangle 3">
              <a:extLst>
                <a:ext uri="{FF2B5EF4-FFF2-40B4-BE49-F238E27FC236}">
                  <a16:creationId xmlns:a16="http://schemas.microsoft.com/office/drawing/2014/main" id="{F6AAE3FC-EF17-49F9-A877-0A3D03BF8675}"/>
                </a:ext>
              </a:extLst>
            </p:cNvPr>
            <p:cNvSpPr/>
            <p:nvPr/>
          </p:nvSpPr>
          <p:spPr>
            <a:xfrm>
              <a:off x="2141994" y="1206510"/>
              <a:ext cx="6822494" cy="1149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7" name="Rectangle 6">
              <a:extLst>
                <a:ext uri="{FF2B5EF4-FFF2-40B4-BE49-F238E27FC236}">
                  <a16:creationId xmlns:a16="http://schemas.microsoft.com/office/drawing/2014/main" id="{5FA22BD7-B0A6-4B1F-AB57-BB0D92C71D15}"/>
                </a:ext>
              </a:extLst>
            </p:cNvPr>
            <p:cNvSpPr/>
            <p:nvPr/>
          </p:nvSpPr>
          <p:spPr>
            <a:xfrm>
              <a:off x="2133823" y="2489705"/>
              <a:ext cx="6822492" cy="78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9" name="TextBox 8">
              <a:extLst>
                <a:ext uri="{FF2B5EF4-FFF2-40B4-BE49-F238E27FC236}">
                  <a16:creationId xmlns:a16="http://schemas.microsoft.com/office/drawing/2014/main" id="{C28F2EA8-9B4B-4772-9189-1A5290C6E149}"/>
                </a:ext>
              </a:extLst>
            </p:cNvPr>
            <p:cNvSpPr txBox="1"/>
            <p:nvPr/>
          </p:nvSpPr>
          <p:spPr>
            <a:xfrm>
              <a:off x="2197658" y="1461101"/>
              <a:ext cx="6694822" cy="784830"/>
            </a:xfrm>
            <a:prstGeom prst="rect">
              <a:avLst/>
            </a:prstGeom>
            <a:noFill/>
          </p:spPr>
          <p:txBody>
            <a:bodyPr wrap="square" rtlCol="0">
              <a:spAutoFit/>
            </a:bodyPr>
            <a:lstStyle/>
            <a:p>
              <a:pPr marL="285750" indent="-285750" algn="just">
                <a:buFontTx/>
                <a:buChar char="-"/>
              </a:pPr>
              <a:r>
                <a:rPr lang="en-GB" altLang="ko-KR" sz="1500" dirty="0" smtClean="0">
                  <a:solidFill>
                    <a:schemeClr val="bg1"/>
                  </a:solidFill>
                  <a:latin typeface="Calibri" pitchFamily="34" charset="0"/>
                  <a:cs typeface="Calibri" pitchFamily="34" charset="0"/>
                </a:rPr>
                <a:t>IORPs: Extended </a:t>
              </a:r>
              <a:r>
                <a:rPr lang="en-GB" altLang="ko-KR" sz="1500" dirty="0">
                  <a:solidFill>
                    <a:schemeClr val="bg1"/>
                  </a:solidFill>
                  <a:latin typeface="Calibri" pitchFamily="34" charset="0"/>
                  <a:cs typeface="Calibri" pitchFamily="34" charset="0"/>
                </a:rPr>
                <a:t>analysis, including more detailed analysis on cost levels by AC, Member States and on DC schemes at aggregate level</a:t>
              </a:r>
              <a:r>
                <a:rPr lang="en-GB" altLang="ko-KR" sz="1500" dirty="0" smtClean="0">
                  <a:solidFill>
                    <a:schemeClr val="bg1"/>
                  </a:solidFill>
                  <a:latin typeface="Calibri" pitchFamily="34" charset="0"/>
                  <a:cs typeface="Calibri" pitchFamily="34" charset="0"/>
                </a:rPr>
                <a:t>.</a:t>
              </a:r>
            </a:p>
            <a:p>
              <a:pPr marL="285750" indent="-285750" algn="just">
                <a:buFontTx/>
                <a:buChar char="-"/>
              </a:pPr>
              <a:r>
                <a:rPr lang="en-GB" altLang="ko-KR" sz="1500" dirty="0" smtClean="0">
                  <a:solidFill>
                    <a:schemeClr val="bg1"/>
                  </a:solidFill>
                  <a:latin typeface="Calibri" pitchFamily="34" charset="0"/>
                  <a:cs typeface="Calibri" pitchFamily="34" charset="0"/>
                </a:rPr>
                <a:t>PPPs: Further </a:t>
              </a:r>
              <a:r>
                <a:rPr lang="en-GB" altLang="ko-KR" sz="1500" dirty="0">
                  <a:solidFill>
                    <a:schemeClr val="bg1"/>
                  </a:solidFill>
                  <a:latin typeface="Calibri" pitchFamily="34" charset="0"/>
                  <a:cs typeface="Calibri" pitchFamily="34" charset="0"/>
                </a:rPr>
                <a:t>work on standardization and harmonization of the data </a:t>
              </a:r>
              <a:r>
                <a:rPr lang="en-GB" altLang="ko-KR" sz="1500" dirty="0" smtClean="0">
                  <a:solidFill>
                    <a:schemeClr val="bg1"/>
                  </a:solidFill>
                  <a:latin typeface="Calibri" pitchFamily="34" charset="0"/>
                  <a:cs typeface="Calibri" pitchFamily="34" charset="0"/>
                </a:rPr>
                <a:t>collected</a:t>
              </a:r>
              <a:endParaRPr lang="en-GB" altLang="ko-KR" sz="1500" dirty="0">
                <a:solidFill>
                  <a:schemeClr val="bg1"/>
                </a:solidFill>
                <a:latin typeface="Calibri" pitchFamily="34" charset="0"/>
                <a:cs typeface="Calibri" pitchFamily="34" charset="0"/>
              </a:endParaRPr>
            </a:p>
          </p:txBody>
        </p:sp>
        <p:sp>
          <p:nvSpPr>
            <p:cNvPr id="10" name="TextBox 9">
              <a:extLst>
                <a:ext uri="{FF2B5EF4-FFF2-40B4-BE49-F238E27FC236}">
                  <a16:creationId xmlns:a16="http://schemas.microsoft.com/office/drawing/2014/main" id="{D97DB242-FE53-4F52-9E2A-B1C3D9C457B9}"/>
                </a:ext>
              </a:extLst>
            </p:cNvPr>
            <p:cNvSpPr txBox="1"/>
            <p:nvPr/>
          </p:nvSpPr>
          <p:spPr>
            <a:xfrm>
              <a:off x="2197658" y="1260725"/>
              <a:ext cx="2576200" cy="323165"/>
            </a:xfrm>
            <a:prstGeom prst="rect">
              <a:avLst/>
            </a:prstGeom>
            <a:noFill/>
          </p:spPr>
          <p:txBody>
            <a:bodyPr wrap="square" rtlCol="0">
              <a:spAutoFit/>
            </a:bodyPr>
            <a:lstStyle/>
            <a:p>
              <a:r>
                <a:rPr lang="en-US" altLang="ko-KR" sz="1500" b="1" dirty="0" smtClean="0">
                  <a:solidFill>
                    <a:srgbClr val="FFC000"/>
                  </a:solidFill>
                </a:rPr>
                <a:t>Pension Products </a:t>
              </a:r>
              <a:endParaRPr lang="ko-KR" altLang="en-US" sz="1500" b="1" dirty="0">
                <a:solidFill>
                  <a:srgbClr val="FFC000"/>
                </a:solidFill>
              </a:endParaRPr>
            </a:p>
          </p:txBody>
        </p:sp>
        <p:sp>
          <p:nvSpPr>
            <p:cNvPr id="11" name="TextBox 10">
              <a:extLst>
                <a:ext uri="{FF2B5EF4-FFF2-40B4-BE49-F238E27FC236}">
                  <a16:creationId xmlns:a16="http://schemas.microsoft.com/office/drawing/2014/main" id="{726CB171-28ED-4961-AC91-E0BC73D684E9}"/>
                </a:ext>
              </a:extLst>
            </p:cNvPr>
            <p:cNvSpPr txBox="1"/>
            <p:nvPr/>
          </p:nvSpPr>
          <p:spPr>
            <a:xfrm>
              <a:off x="2545299" y="3201965"/>
              <a:ext cx="5542694" cy="323165"/>
            </a:xfrm>
            <a:prstGeom prst="rect">
              <a:avLst/>
            </a:prstGeom>
            <a:noFill/>
          </p:spPr>
          <p:txBody>
            <a:bodyPr wrap="square" rtlCol="0">
              <a:spAutoFit/>
            </a:bodyPr>
            <a:lstStyle/>
            <a:p>
              <a:pPr algn="just"/>
              <a:endParaRPr lang="ko-KR" altLang="en-US" sz="1500" dirty="0">
                <a:solidFill>
                  <a:schemeClr val="bg1"/>
                </a:solidFill>
              </a:endParaRPr>
            </a:p>
          </p:txBody>
        </p:sp>
        <p:sp>
          <p:nvSpPr>
            <p:cNvPr id="12" name="TextBox 11">
              <a:extLst>
                <a:ext uri="{FF2B5EF4-FFF2-40B4-BE49-F238E27FC236}">
                  <a16:creationId xmlns:a16="http://schemas.microsoft.com/office/drawing/2014/main" id="{BE3AE5BB-F193-4551-A7DF-32A88BF932D8}"/>
                </a:ext>
              </a:extLst>
            </p:cNvPr>
            <p:cNvSpPr txBox="1"/>
            <p:nvPr/>
          </p:nvSpPr>
          <p:spPr>
            <a:xfrm>
              <a:off x="2228900" y="2484784"/>
              <a:ext cx="2576200" cy="323165"/>
            </a:xfrm>
            <a:prstGeom prst="rect">
              <a:avLst/>
            </a:prstGeom>
            <a:noFill/>
          </p:spPr>
          <p:txBody>
            <a:bodyPr wrap="square" rtlCol="0">
              <a:spAutoFit/>
            </a:bodyPr>
            <a:lstStyle/>
            <a:p>
              <a:r>
                <a:rPr lang="en-US" altLang="ko-KR" sz="1500" b="1" dirty="0" smtClean="0">
                  <a:solidFill>
                    <a:srgbClr val="FFC000"/>
                  </a:solidFill>
                </a:rPr>
                <a:t>IBIPs - ESG Products</a:t>
              </a:r>
              <a:endParaRPr lang="ko-KR" altLang="en-US" sz="1500" b="1" dirty="0">
                <a:solidFill>
                  <a:srgbClr val="FFC000"/>
                </a:solidFill>
              </a:endParaRPr>
            </a:p>
          </p:txBody>
        </p:sp>
        <p:grpSp>
          <p:nvGrpSpPr>
            <p:cNvPr id="13" name="Group 12">
              <a:extLst>
                <a:ext uri="{FF2B5EF4-FFF2-40B4-BE49-F238E27FC236}">
                  <a16:creationId xmlns:a16="http://schemas.microsoft.com/office/drawing/2014/main" id="{82C4AFE6-1B37-4ABB-A619-FA1D7FCB02BA}"/>
                </a:ext>
              </a:extLst>
            </p:cNvPr>
            <p:cNvGrpSpPr/>
            <p:nvPr/>
          </p:nvGrpSpPr>
          <p:grpSpPr>
            <a:xfrm>
              <a:off x="59843" y="2044777"/>
              <a:ext cx="1678256" cy="1678256"/>
              <a:chOff x="3467528" y="2635781"/>
              <a:chExt cx="2237674" cy="2237674"/>
            </a:xfrm>
          </p:grpSpPr>
          <p:grpSp>
            <p:nvGrpSpPr>
              <p:cNvPr id="14" name="Group 13">
                <a:extLst>
                  <a:ext uri="{FF2B5EF4-FFF2-40B4-BE49-F238E27FC236}">
                    <a16:creationId xmlns:a16="http://schemas.microsoft.com/office/drawing/2014/main" id="{19C7981B-09DB-4ADF-8BA7-6107841FD5B9}"/>
                  </a:ext>
                </a:extLst>
              </p:cNvPr>
              <p:cNvGrpSpPr/>
              <p:nvPr/>
            </p:nvGrpSpPr>
            <p:grpSpPr>
              <a:xfrm>
                <a:off x="3467528" y="2635781"/>
                <a:ext cx="2237674" cy="2237674"/>
                <a:chOff x="3436380" y="2590407"/>
                <a:chExt cx="2237674" cy="2237674"/>
              </a:xfrm>
            </p:grpSpPr>
            <p:sp>
              <p:nvSpPr>
                <p:cNvPr id="16" name="Oval 15">
                  <a:extLst>
                    <a:ext uri="{FF2B5EF4-FFF2-40B4-BE49-F238E27FC236}">
                      <a16:creationId xmlns:a16="http://schemas.microsoft.com/office/drawing/2014/main" id="{D5CA3035-3CCC-48E0-B534-6BAA75D8F9B7}"/>
                    </a:ext>
                  </a:extLst>
                </p:cNvPr>
                <p:cNvSpPr/>
                <p:nvPr/>
              </p:nvSpPr>
              <p:spPr>
                <a:xfrm>
                  <a:off x="3436380" y="2590407"/>
                  <a:ext cx="2237674" cy="2237674"/>
                </a:xfrm>
                <a:prstGeom prst="ellipse">
                  <a:avLst/>
                </a:prstGeom>
                <a:solidFill>
                  <a:schemeClr val="bg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17" name="Oval 16">
                  <a:extLst>
                    <a:ext uri="{FF2B5EF4-FFF2-40B4-BE49-F238E27FC236}">
                      <a16:creationId xmlns:a16="http://schemas.microsoft.com/office/drawing/2014/main" id="{89018DE1-EE7F-45C3-BCB0-E7296833D616}"/>
                    </a:ext>
                  </a:extLst>
                </p:cNvPr>
                <p:cNvSpPr/>
                <p:nvPr/>
              </p:nvSpPr>
              <p:spPr>
                <a:xfrm>
                  <a:off x="3914051" y="3089674"/>
                  <a:ext cx="1282336" cy="12823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grpSp>
          <p:sp>
            <p:nvSpPr>
              <p:cNvPr id="15" name="Oval 14">
                <a:extLst>
                  <a:ext uri="{FF2B5EF4-FFF2-40B4-BE49-F238E27FC236}">
                    <a16:creationId xmlns:a16="http://schemas.microsoft.com/office/drawing/2014/main" id="{10E37FD5-6548-4292-B27C-22F9A1A96C6E}"/>
                  </a:ext>
                </a:extLst>
              </p:cNvPr>
              <p:cNvSpPr/>
              <p:nvPr/>
            </p:nvSpPr>
            <p:spPr>
              <a:xfrm>
                <a:off x="3695636" y="2885485"/>
                <a:ext cx="1781459" cy="1781459"/>
              </a:xfrm>
              <a:prstGeom prst="ellipse">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grpSp>
        <p:sp>
          <p:nvSpPr>
            <p:cNvPr id="18" name="TextBox 17">
              <a:extLst>
                <a:ext uri="{FF2B5EF4-FFF2-40B4-BE49-F238E27FC236}">
                  <a16:creationId xmlns:a16="http://schemas.microsoft.com/office/drawing/2014/main" id="{37FDB11D-8CF6-48A6-B4D9-052E1C076DDB}"/>
                </a:ext>
              </a:extLst>
            </p:cNvPr>
            <p:cNvSpPr txBox="1"/>
            <p:nvPr/>
          </p:nvSpPr>
          <p:spPr>
            <a:xfrm>
              <a:off x="398543" y="2603087"/>
              <a:ext cx="961364" cy="553998"/>
            </a:xfrm>
            <a:prstGeom prst="rect">
              <a:avLst/>
            </a:prstGeom>
            <a:noFill/>
          </p:spPr>
          <p:txBody>
            <a:bodyPr wrap="square" rtlCol="0">
              <a:spAutoFit/>
            </a:bodyPr>
            <a:lstStyle/>
            <a:p>
              <a:pPr algn="ctr"/>
              <a:r>
                <a:rPr lang="de-DE" altLang="ko-KR" sz="1500" b="1" dirty="0" smtClean="0">
                  <a:solidFill>
                    <a:schemeClr val="bg1"/>
                  </a:solidFill>
                </a:rPr>
                <a:t>Next steps</a:t>
              </a:r>
              <a:endParaRPr lang="ko-KR" altLang="en-US" sz="1500" b="1" dirty="0">
                <a:solidFill>
                  <a:schemeClr val="bg1"/>
                </a:solidFill>
              </a:endParaRPr>
            </a:p>
          </p:txBody>
        </p:sp>
      </p:grpSp>
      <p:sp>
        <p:nvSpPr>
          <p:cNvPr id="21" name="Title 31"/>
          <p:cNvSpPr txBox="1">
            <a:spLocks/>
          </p:cNvSpPr>
          <p:nvPr/>
        </p:nvSpPr>
        <p:spPr>
          <a:xfrm>
            <a:off x="261750" y="490083"/>
            <a:ext cx="8229600"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sz="2400" dirty="0"/>
              <a:t>3</a:t>
            </a:r>
            <a:r>
              <a:rPr lang="en-US" sz="2400" dirty="0" smtClean="0"/>
              <a:t>. Upcoming</a:t>
            </a:r>
            <a:endParaRPr lang="en-GB" sz="2400" dirty="0">
              <a:solidFill>
                <a:schemeClr val="accent5"/>
              </a:solidFill>
            </a:endParaRPr>
          </a:p>
        </p:txBody>
      </p:sp>
      <p:sp>
        <p:nvSpPr>
          <p:cNvPr id="22" name="Rectangle 21">
            <a:extLst>
              <a:ext uri="{FF2B5EF4-FFF2-40B4-BE49-F238E27FC236}">
                <a16:creationId xmlns:a16="http://schemas.microsoft.com/office/drawing/2014/main" id="{5FA22BD7-B0A6-4B1F-AB57-BB0D92C71D15}"/>
              </a:ext>
            </a:extLst>
          </p:cNvPr>
          <p:cNvSpPr/>
          <p:nvPr/>
        </p:nvSpPr>
        <p:spPr>
          <a:xfrm>
            <a:off x="2061815" y="3445825"/>
            <a:ext cx="6822492" cy="78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23" name="TextBox 22">
            <a:extLst>
              <a:ext uri="{FF2B5EF4-FFF2-40B4-BE49-F238E27FC236}">
                <a16:creationId xmlns:a16="http://schemas.microsoft.com/office/drawing/2014/main" id="{726CB171-28ED-4961-AC91-E0BC73D684E9}"/>
              </a:ext>
            </a:extLst>
          </p:cNvPr>
          <p:cNvSpPr txBox="1"/>
          <p:nvPr/>
        </p:nvSpPr>
        <p:spPr>
          <a:xfrm>
            <a:off x="2133364" y="3667450"/>
            <a:ext cx="6694822" cy="553998"/>
          </a:xfrm>
          <a:prstGeom prst="rect">
            <a:avLst/>
          </a:prstGeom>
          <a:noFill/>
        </p:spPr>
        <p:txBody>
          <a:bodyPr wrap="square" rtlCol="0">
            <a:spAutoFit/>
          </a:bodyPr>
          <a:lstStyle/>
          <a:p>
            <a:pPr algn="just"/>
            <a:r>
              <a:rPr lang="en-US" altLang="ko-KR" sz="1500" dirty="0" smtClean="0">
                <a:solidFill>
                  <a:schemeClr val="bg1"/>
                </a:solidFill>
                <a:cs typeface="Arial" pitchFamily="34" charset="0"/>
              </a:rPr>
              <a:t>Costs are often high and opaque, it is difficult to understand if they are “due” and in line with peers’ products hence EIOPA would keep up working on the data collection </a:t>
            </a:r>
            <a:endParaRPr lang="ko-KR" altLang="en-US" sz="1500" dirty="0">
              <a:solidFill>
                <a:schemeClr val="bg1"/>
              </a:solidFill>
            </a:endParaRPr>
          </a:p>
        </p:txBody>
      </p:sp>
      <p:sp>
        <p:nvSpPr>
          <p:cNvPr id="24" name="TextBox 23">
            <a:extLst>
              <a:ext uri="{FF2B5EF4-FFF2-40B4-BE49-F238E27FC236}">
                <a16:creationId xmlns:a16="http://schemas.microsoft.com/office/drawing/2014/main" id="{BE3AE5BB-F193-4551-A7DF-32A88BF932D8}"/>
              </a:ext>
            </a:extLst>
          </p:cNvPr>
          <p:cNvSpPr txBox="1"/>
          <p:nvPr/>
        </p:nvSpPr>
        <p:spPr>
          <a:xfrm>
            <a:off x="2085416" y="3432246"/>
            <a:ext cx="2576200" cy="323165"/>
          </a:xfrm>
          <a:prstGeom prst="rect">
            <a:avLst/>
          </a:prstGeom>
          <a:noFill/>
        </p:spPr>
        <p:txBody>
          <a:bodyPr wrap="square" rtlCol="0">
            <a:spAutoFit/>
          </a:bodyPr>
          <a:lstStyle/>
          <a:p>
            <a:r>
              <a:rPr lang="en-US" altLang="ko-KR" sz="1500" b="1" dirty="0" smtClean="0">
                <a:solidFill>
                  <a:srgbClr val="FFC000"/>
                </a:solidFill>
              </a:rPr>
              <a:t>Costs Transparency </a:t>
            </a:r>
            <a:endParaRPr lang="ko-KR" altLang="en-US" sz="1500" b="1" dirty="0">
              <a:solidFill>
                <a:srgbClr val="FFC000"/>
              </a:solidFill>
            </a:endParaRPr>
          </a:p>
        </p:txBody>
      </p:sp>
      <p:sp>
        <p:nvSpPr>
          <p:cNvPr id="25" name="TextBox 24">
            <a:extLst>
              <a:ext uri="{FF2B5EF4-FFF2-40B4-BE49-F238E27FC236}">
                <a16:creationId xmlns:a16="http://schemas.microsoft.com/office/drawing/2014/main" id="{726CB171-28ED-4961-AC91-E0BC73D684E9}"/>
              </a:ext>
            </a:extLst>
          </p:cNvPr>
          <p:cNvSpPr txBox="1"/>
          <p:nvPr/>
        </p:nvSpPr>
        <p:spPr>
          <a:xfrm>
            <a:off x="2061815" y="2731257"/>
            <a:ext cx="6694822" cy="553998"/>
          </a:xfrm>
          <a:prstGeom prst="rect">
            <a:avLst/>
          </a:prstGeom>
          <a:noFill/>
        </p:spPr>
        <p:txBody>
          <a:bodyPr wrap="square" rtlCol="0">
            <a:spAutoFit/>
          </a:bodyPr>
          <a:lstStyle/>
          <a:p>
            <a:pPr algn="just"/>
            <a:r>
              <a:rPr lang="en-US" altLang="ko-KR" sz="1500" dirty="0" smtClean="0">
                <a:solidFill>
                  <a:schemeClr val="bg1"/>
                </a:solidFill>
                <a:cs typeface="Arial" pitchFamily="34" charset="0"/>
              </a:rPr>
              <a:t>EIOPA plan to introduce some analysis comparing costs and past performance of ESG and non ESG products</a:t>
            </a:r>
            <a:endParaRPr lang="ko-KR" altLang="en-US" sz="1500" dirty="0">
              <a:solidFill>
                <a:schemeClr val="bg1"/>
              </a:solidFill>
            </a:endParaRPr>
          </a:p>
        </p:txBody>
      </p:sp>
    </p:spTree>
    <p:extLst>
      <p:ext uri="{BB962C8B-B14F-4D97-AF65-F5344CB8AC3E}">
        <p14:creationId xmlns:p14="http://schemas.microsoft.com/office/powerpoint/2010/main" val="141595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For more information visit:</a:t>
            </a:r>
            <a:br>
              <a:rPr lang="en-GB" dirty="0"/>
            </a:br>
            <a:r>
              <a:rPr lang="en-GB" u="sng"/>
              <a:t>https://www.eiopa</a:t>
            </a:r>
            <a:r>
              <a:rPr lang="en-GB" u="sng" dirty="0"/>
              <a:t>.europa.eu</a:t>
            </a:r>
          </a:p>
          <a:p>
            <a:endParaRPr lang="en-GB" dirty="0"/>
          </a:p>
        </p:txBody>
      </p:sp>
    </p:spTree>
    <p:extLst>
      <p:ext uri="{BB962C8B-B14F-4D97-AF65-F5344CB8AC3E}">
        <p14:creationId xmlns:p14="http://schemas.microsoft.com/office/powerpoint/2010/main" val="678116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2235446"/>
            <a:ext cx="3888432" cy="707886"/>
          </a:xfrm>
          <a:prstGeom prst="rect">
            <a:avLst/>
          </a:prstGeom>
          <a:noFill/>
        </p:spPr>
        <p:txBody>
          <a:bodyPr wrap="square">
            <a:spAutoFit/>
          </a:bodyPr>
          <a:lstStyle/>
          <a:p>
            <a:r>
              <a:rPr lang="en-GB" sz="2000" b="1" dirty="0" smtClean="0">
                <a:solidFill>
                  <a:schemeClr val="accent1"/>
                </a:solidFill>
                <a:latin typeface="+mj-lt"/>
                <a:ea typeface="+mj-ea"/>
                <a:cs typeface="+mj-cs"/>
              </a:rPr>
              <a:t>2. Issues identified</a:t>
            </a:r>
          </a:p>
          <a:p>
            <a:r>
              <a:rPr lang="en-GB" sz="2000" b="1" dirty="0" smtClean="0">
                <a:solidFill>
                  <a:schemeClr val="accent1"/>
                </a:solidFill>
                <a:latin typeface="+mj-lt"/>
                <a:ea typeface="+mj-ea"/>
                <a:cs typeface="+mj-cs"/>
              </a:rPr>
              <a:t>3. Upcoming</a:t>
            </a:r>
            <a:endParaRPr lang="en-GB" sz="2000" b="1" dirty="0">
              <a:solidFill>
                <a:schemeClr val="accent1"/>
              </a:solidFill>
              <a:latin typeface="+mj-lt"/>
              <a:ea typeface="+mj-ea"/>
              <a:cs typeface="+mj-cs"/>
            </a:endParaRPr>
          </a:p>
        </p:txBody>
      </p:sp>
      <p:pic>
        <p:nvPicPr>
          <p:cNvPr id="11" name="Picture Placeholder 28"/>
          <p:cNvPicPr>
            <a:picLocks noGrp="1" noChangeAspect="1"/>
          </p:cNvPicPr>
          <p:nvPr>
            <p:ph type="pic" sz="quarter" idx="10"/>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231" r="25231"/>
          <a:stretch>
            <a:fillRect/>
          </a:stretch>
        </p:blipFill>
        <p:spPr>
          <a:xfrm>
            <a:off x="3635893" y="51470"/>
            <a:ext cx="5508107" cy="4742878"/>
          </a:xfrm>
        </p:spPr>
      </p:pic>
      <p:sp>
        <p:nvSpPr>
          <p:cNvPr id="4" name="Rectangle 3"/>
          <p:cNvSpPr/>
          <p:nvPr/>
        </p:nvSpPr>
        <p:spPr>
          <a:xfrm>
            <a:off x="395536" y="1563638"/>
            <a:ext cx="4896544" cy="707886"/>
          </a:xfrm>
          <a:prstGeom prst="rect">
            <a:avLst/>
          </a:prstGeom>
          <a:solidFill>
            <a:schemeClr val="bg2">
              <a:lumMod val="20000"/>
              <a:lumOff val="80000"/>
            </a:schemeClr>
          </a:solidFill>
        </p:spPr>
        <p:txBody>
          <a:bodyPr wrap="square">
            <a:spAutoFit/>
          </a:bodyPr>
          <a:lstStyle/>
          <a:p>
            <a:r>
              <a:rPr lang="en-US" sz="2000" b="1" dirty="0" smtClean="0">
                <a:solidFill>
                  <a:schemeClr val="accent1"/>
                </a:solidFill>
              </a:rPr>
              <a:t>1. </a:t>
            </a:r>
            <a:r>
              <a:rPr lang="en-US" sz="2000" b="1" dirty="0">
                <a:solidFill>
                  <a:schemeClr val="accent1"/>
                </a:solidFill>
              </a:rPr>
              <a:t>Overview of the main </a:t>
            </a:r>
            <a:r>
              <a:rPr lang="en-US" sz="2000" b="1" dirty="0" smtClean="0">
                <a:solidFill>
                  <a:schemeClr val="accent1"/>
                </a:solidFill>
              </a:rPr>
              <a:t>findings on IBIPs and PPPs  </a:t>
            </a:r>
            <a:endParaRPr lang="en-US" sz="2000" b="1" dirty="0">
              <a:solidFill>
                <a:schemeClr val="accent1"/>
              </a:solidFill>
            </a:endParaRPr>
          </a:p>
        </p:txBody>
      </p:sp>
      <p:sp>
        <p:nvSpPr>
          <p:cNvPr id="5" name="Title 31"/>
          <p:cNvSpPr txBox="1">
            <a:spLocks/>
          </p:cNvSpPr>
          <p:nvPr/>
        </p:nvSpPr>
        <p:spPr>
          <a:xfrm>
            <a:off x="179512" y="235066"/>
            <a:ext cx="5832648"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sz="3600" dirty="0" smtClean="0"/>
              <a:t>Content</a:t>
            </a:r>
            <a:endParaRPr lang="en-GB" sz="3600" dirty="0">
              <a:solidFill>
                <a:schemeClr val="accent5"/>
              </a:solidFill>
            </a:endParaRPr>
          </a:p>
        </p:txBody>
      </p:sp>
    </p:spTree>
    <p:extLst>
      <p:ext uri="{BB962C8B-B14F-4D97-AF65-F5344CB8AC3E}">
        <p14:creationId xmlns:p14="http://schemas.microsoft.com/office/powerpoint/2010/main" val="1985561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549" y="1671"/>
            <a:ext cx="7371505" cy="400110"/>
          </a:xfrm>
          <a:prstGeom prst="rect">
            <a:avLst/>
          </a:prstGeom>
        </p:spPr>
        <p:txBody>
          <a:bodyPr wrap="none">
            <a:spAutoFit/>
          </a:bodyPr>
          <a:lstStyle/>
          <a:p>
            <a:r>
              <a:rPr lang="en-US" sz="2000" b="1" dirty="0" smtClean="0">
                <a:solidFill>
                  <a:schemeClr val="accent1"/>
                </a:solidFill>
                <a:latin typeface="+mj-lt"/>
                <a:ea typeface="+mj-ea"/>
                <a:cs typeface="+mj-cs"/>
              </a:rPr>
              <a:t>The </a:t>
            </a:r>
            <a:r>
              <a:rPr lang="en-US" sz="2000" b="1" dirty="0">
                <a:solidFill>
                  <a:schemeClr val="accent1"/>
                </a:solidFill>
                <a:latin typeface="+mj-lt"/>
                <a:ea typeface="+mj-ea"/>
                <a:cs typeface="+mj-cs"/>
              </a:rPr>
              <a:t>European </a:t>
            </a:r>
            <a:r>
              <a:rPr lang="en-US" sz="2000" b="1" dirty="0" smtClean="0">
                <a:solidFill>
                  <a:schemeClr val="accent1"/>
                </a:solidFill>
                <a:latin typeface="+mj-lt"/>
                <a:ea typeface="+mj-ea"/>
                <a:cs typeface="+mj-cs"/>
              </a:rPr>
              <a:t>Insurance Based Investment Products (IBIPs) market  </a:t>
            </a:r>
            <a:endParaRPr lang="en-GB" sz="2000" b="1" dirty="0">
              <a:solidFill>
                <a:schemeClr val="accent1"/>
              </a:solidFill>
              <a:latin typeface="+mj-lt"/>
              <a:ea typeface="+mj-ea"/>
              <a:cs typeface="+mj-cs"/>
            </a:endParaRPr>
          </a:p>
        </p:txBody>
      </p:sp>
      <p:sp>
        <p:nvSpPr>
          <p:cNvPr id="18" name="TextBox 18">
            <a:extLst>
              <a:ext uri="{FF2B5EF4-FFF2-40B4-BE49-F238E27FC236}">
                <a16:creationId xmlns:a16="http://schemas.microsoft.com/office/drawing/2014/main" id="{FC18A593-ECF3-4E92-9EF2-602A60375A09}"/>
              </a:ext>
            </a:extLst>
          </p:cNvPr>
          <p:cNvSpPr txBox="1"/>
          <p:nvPr/>
        </p:nvSpPr>
        <p:spPr>
          <a:xfrm>
            <a:off x="6229684" y="305703"/>
            <a:ext cx="2952328"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altLang="ko-KR" sz="1400" i="1" dirty="0">
              <a:solidFill>
                <a:schemeClr val="accent3"/>
              </a:solidFill>
              <a:cs typeface="Arial" pitchFamily="34" charset="0"/>
            </a:endParaRPr>
          </a:p>
          <a:p>
            <a:r>
              <a:rPr lang="en-GB" sz="1400" i="1" dirty="0">
                <a:solidFill>
                  <a:schemeClr val="accent3"/>
                </a:solidFill>
                <a:cs typeface="Arial" pitchFamily="34" charset="0"/>
              </a:rPr>
              <a:t>The </a:t>
            </a:r>
            <a:r>
              <a:rPr lang="en-GB" sz="1400" i="1" dirty="0" smtClean="0">
                <a:solidFill>
                  <a:schemeClr val="accent3"/>
                </a:solidFill>
                <a:cs typeface="Arial" pitchFamily="34" charset="0"/>
              </a:rPr>
              <a:t>findings </a:t>
            </a:r>
            <a:r>
              <a:rPr lang="en-GB" sz="1400" i="1" dirty="0">
                <a:solidFill>
                  <a:schemeClr val="accent3"/>
                </a:solidFill>
                <a:cs typeface="Arial" pitchFamily="34" charset="0"/>
              </a:rPr>
              <a:t>are based on a sample </a:t>
            </a:r>
            <a:r>
              <a:rPr lang="en-GB" sz="1400" i="1" dirty="0" smtClean="0">
                <a:solidFill>
                  <a:schemeClr val="accent3"/>
                </a:solidFill>
                <a:cs typeface="Arial" pitchFamily="34" charset="0"/>
              </a:rPr>
              <a:t>covering more </a:t>
            </a:r>
            <a:r>
              <a:rPr lang="en-GB" sz="1400" i="1" dirty="0">
                <a:solidFill>
                  <a:schemeClr val="accent3"/>
                </a:solidFill>
                <a:cs typeface="Arial" pitchFamily="34" charset="0"/>
              </a:rPr>
              <a:t>than </a:t>
            </a:r>
            <a:r>
              <a:rPr lang="en-GB" sz="1400" b="1" i="1" dirty="0">
                <a:solidFill>
                  <a:schemeClr val="accent3"/>
                </a:solidFill>
                <a:cs typeface="Arial" pitchFamily="34" charset="0"/>
              </a:rPr>
              <a:t>680 </a:t>
            </a:r>
            <a:r>
              <a:rPr lang="en-GB" sz="1400" b="1" i="1" dirty="0" smtClean="0">
                <a:solidFill>
                  <a:schemeClr val="accent3"/>
                </a:solidFill>
                <a:cs typeface="Arial" pitchFamily="34" charset="0"/>
              </a:rPr>
              <a:t>Insurances based investment products (IBIPs) </a:t>
            </a:r>
            <a:r>
              <a:rPr lang="en-GB" sz="1400" i="1" dirty="0" smtClean="0">
                <a:solidFill>
                  <a:schemeClr val="accent3"/>
                </a:solidFill>
                <a:cs typeface="Arial" pitchFamily="34" charset="0"/>
              </a:rPr>
              <a:t>being </a:t>
            </a:r>
            <a:r>
              <a:rPr lang="en-GB" sz="1400" i="1" dirty="0">
                <a:solidFill>
                  <a:schemeClr val="accent3"/>
                </a:solidFill>
                <a:cs typeface="Arial" pitchFamily="34" charset="0"/>
              </a:rPr>
              <a:t>marketed by over </a:t>
            </a:r>
            <a:r>
              <a:rPr lang="en-GB" sz="1400" b="1" i="1" dirty="0">
                <a:solidFill>
                  <a:schemeClr val="accent3"/>
                </a:solidFill>
                <a:cs typeface="Arial" pitchFamily="34" charset="0"/>
              </a:rPr>
              <a:t>160 insurance undertakings</a:t>
            </a:r>
            <a:r>
              <a:rPr lang="en-GB" sz="1400" i="1" dirty="0">
                <a:solidFill>
                  <a:schemeClr val="accent3"/>
                </a:solidFill>
                <a:cs typeface="Arial" pitchFamily="34" charset="0"/>
              </a:rPr>
              <a:t> covering the </a:t>
            </a:r>
            <a:r>
              <a:rPr lang="en-GB" sz="1400" b="1" i="1" dirty="0">
                <a:solidFill>
                  <a:schemeClr val="accent3"/>
                </a:solidFill>
                <a:cs typeface="Arial" pitchFamily="34" charset="0"/>
              </a:rPr>
              <a:t>60%</a:t>
            </a:r>
            <a:r>
              <a:rPr lang="en-GB" sz="1400" i="1" dirty="0">
                <a:solidFill>
                  <a:schemeClr val="accent3"/>
                </a:solidFill>
                <a:cs typeface="Arial" pitchFamily="34" charset="0"/>
              </a:rPr>
              <a:t> of the European </a:t>
            </a:r>
            <a:r>
              <a:rPr lang="en-GB" sz="1400" i="1" dirty="0" smtClean="0">
                <a:solidFill>
                  <a:schemeClr val="accent3"/>
                </a:solidFill>
                <a:cs typeface="Arial" pitchFamily="34" charset="0"/>
              </a:rPr>
              <a:t>IBIPs market</a:t>
            </a:r>
            <a:endParaRPr lang="en-GB" sz="1400" i="1" dirty="0">
              <a:solidFill>
                <a:schemeClr val="accent3"/>
              </a:solidFill>
              <a:cs typeface="Arial" pitchFamily="34" charset="0"/>
            </a:endParaRPr>
          </a:p>
          <a:p>
            <a:pPr algn="just"/>
            <a:endParaRPr lang="en-US" altLang="ko-KR" sz="1400" i="1" dirty="0">
              <a:solidFill>
                <a:schemeClr val="accent3"/>
              </a:solidFill>
              <a:cs typeface="Arial" pitchFamily="34" charset="0"/>
            </a:endParaRPr>
          </a:p>
        </p:txBody>
      </p:sp>
      <p:pic>
        <p:nvPicPr>
          <p:cNvPr id="6" name="Picture 5"/>
          <p:cNvPicPr>
            <a:picLocks noChangeAspect="1"/>
          </p:cNvPicPr>
          <p:nvPr/>
        </p:nvPicPr>
        <p:blipFill>
          <a:blip r:embed="rId3"/>
          <a:stretch>
            <a:fillRect/>
          </a:stretch>
        </p:blipFill>
        <p:spPr>
          <a:xfrm>
            <a:off x="247534" y="413045"/>
            <a:ext cx="5975628" cy="2446399"/>
          </a:xfrm>
          <a:prstGeom prst="rect">
            <a:avLst/>
          </a:prstGeom>
        </p:spPr>
      </p:pic>
      <p:grpSp>
        <p:nvGrpSpPr>
          <p:cNvPr id="21" name="Group 20"/>
          <p:cNvGrpSpPr/>
          <p:nvPr/>
        </p:nvGrpSpPr>
        <p:grpSpPr>
          <a:xfrm rot="767145">
            <a:off x="159107" y="3298759"/>
            <a:ext cx="1525487" cy="1440160"/>
            <a:chOff x="-6614278" y="-1304448"/>
            <a:chExt cx="3360763" cy="3303000"/>
          </a:xfrm>
        </p:grpSpPr>
        <p:pic>
          <p:nvPicPr>
            <p:cNvPr id="22" name="Picture 3" descr="D:\Fullppt\005-PNG이미지\magnifying-glass-189254.png">
              <a:extLst>
                <a:ext uri="{FF2B5EF4-FFF2-40B4-BE49-F238E27FC236}">
                  <a16:creationId xmlns:a16="http://schemas.microsoft.com/office/drawing/2014/main" id="{E8F1937B-D93F-4C69-AF01-4A3D6DFA90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38063" flipH="1">
              <a:off x="-6614278" y="-1304448"/>
              <a:ext cx="3360763" cy="3303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rot="20832855">
              <a:off x="-6573122" y="-797243"/>
              <a:ext cx="1933727" cy="1200003"/>
            </a:xfrm>
            <a:prstGeom prst="rect">
              <a:avLst/>
            </a:prstGeom>
            <a:noFill/>
          </p:spPr>
          <p:txBody>
            <a:bodyPr wrap="square" rtlCol="0">
              <a:spAutoFit/>
            </a:bodyPr>
            <a:lstStyle/>
            <a:p>
              <a:pPr algn="ctr"/>
              <a:r>
                <a:rPr lang="en-GB" sz="1400" dirty="0" smtClean="0"/>
                <a:t>Hybrid products</a:t>
              </a:r>
            </a:p>
          </p:txBody>
        </p:sp>
      </p:grpSp>
      <p:pic>
        <p:nvPicPr>
          <p:cNvPr id="15" name="Picture 14"/>
          <p:cNvPicPr>
            <a:picLocks noChangeAspect="1"/>
          </p:cNvPicPr>
          <p:nvPr/>
        </p:nvPicPr>
        <p:blipFill>
          <a:blip r:embed="rId5"/>
          <a:stretch>
            <a:fillRect/>
          </a:stretch>
        </p:blipFill>
        <p:spPr>
          <a:xfrm>
            <a:off x="6036136" y="2090057"/>
            <a:ext cx="3098169" cy="2602837"/>
          </a:xfrm>
          <a:prstGeom prst="rect">
            <a:avLst/>
          </a:prstGeom>
        </p:spPr>
      </p:pic>
      <p:sp>
        <p:nvSpPr>
          <p:cNvPr id="25" name="Rectangle 24"/>
          <p:cNvSpPr/>
          <p:nvPr/>
        </p:nvSpPr>
        <p:spPr>
          <a:xfrm>
            <a:off x="1255556" y="3447776"/>
            <a:ext cx="4767535" cy="1077218"/>
          </a:xfrm>
          <a:prstGeom prst="rect">
            <a:avLst/>
          </a:prstGeom>
        </p:spPr>
        <p:txBody>
          <a:bodyPr wrap="square">
            <a:spAutoFit/>
          </a:bodyPr>
          <a:lstStyle/>
          <a:p>
            <a:pPr algn="ctr"/>
            <a:r>
              <a:rPr lang="en-US" altLang="ko-KR" sz="1600" i="1" dirty="0" smtClean="0">
                <a:solidFill>
                  <a:schemeClr val="accent3"/>
                </a:solidFill>
                <a:cs typeface="Arial" pitchFamily="34" charset="0"/>
              </a:rPr>
              <a:t>With </a:t>
            </a:r>
            <a:r>
              <a:rPr lang="en-US" altLang="ko-KR" sz="1600" i="1" dirty="0">
                <a:solidFill>
                  <a:schemeClr val="accent3"/>
                </a:solidFill>
                <a:cs typeface="Arial" pitchFamily="34" charset="0"/>
              </a:rPr>
              <a:t>the increasing shift from traditional profit participation products to products with less guarantees, </a:t>
            </a:r>
            <a:r>
              <a:rPr lang="en-US" altLang="ko-KR" sz="1600" b="1" i="1" dirty="0">
                <a:solidFill>
                  <a:schemeClr val="accent3"/>
                </a:solidFill>
                <a:cs typeface="Arial" pitchFamily="34" charset="0"/>
              </a:rPr>
              <a:t>hybrid</a:t>
            </a:r>
            <a:r>
              <a:rPr lang="en-US" altLang="ko-KR" sz="1600" i="1" dirty="0">
                <a:solidFill>
                  <a:schemeClr val="accent3"/>
                </a:solidFill>
                <a:cs typeface="Arial" pitchFamily="34" charset="0"/>
              </a:rPr>
              <a:t> products are becoming more and more </a:t>
            </a:r>
            <a:r>
              <a:rPr lang="en-US" altLang="ko-KR" sz="1600" i="1" dirty="0" smtClean="0">
                <a:solidFill>
                  <a:schemeClr val="accent3"/>
                </a:solidFill>
                <a:cs typeface="Arial" pitchFamily="34" charset="0"/>
              </a:rPr>
              <a:t>common. Being relevant in </a:t>
            </a:r>
            <a:r>
              <a:rPr lang="en-US" altLang="ko-KR" sz="1600" b="1" i="1" dirty="0" smtClean="0">
                <a:solidFill>
                  <a:schemeClr val="accent3"/>
                </a:solidFill>
                <a:cs typeface="Arial" pitchFamily="34" charset="0"/>
              </a:rPr>
              <a:t>FR, IT, LU, HU, AT, DE</a:t>
            </a:r>
            <a:endParaRPr lang="en-US" altLang="ko-KR" sz="1600" b="1" i="1" dirty="0">
              <a:solidFill>
                <a:schemeClr val="accent3"/>
              </a:solidFill>
              <a:cs typeface="Arial" pitchFamily="34" charset="0"/>
            </a:endParaRPr>
          </a:p>
        </p:txBody>
      </p:sp>
      <p:sp>
        <p:nvSpPr>
          <p:cNvPr id="17" name="Down Arrow 16"/>
          <p:cNvSpPr/>
          <p:nvPr/>
        </p:nvSpPr>
        <p:spPr>
          <a:xfrm>
            <a:off x="2411760" y="2901913"/>
            <a:ext cx="936104" cy="6480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763983" y="779550"/>
            <a:ext cx="2159946" cy="207989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8">
            <a:extLst>
              <a:ext uri="{FF2B5EF4-FFF2-40B4-BE49-F238E27FC236}">
                <a16:creationId xmlns:a16="http://schemas.microsoft.com/office/drawing/2014/main" id="{FC18A593-ECF3-4E92-9EF2-602A60375A09}"/>
              </a:ext>
            </a:extLst>
          </p:cNvPr>
          <p:cNvSpPr txBox="1"/>
          <p:nvPr/>
        </p:nvSpPr>
        <p:spPr>
          <a:xfrm>
            <a:off x="208812" y="407039"/>
            <a:ext cx="400314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ko-KR" sz="1100" i="1" dirty="0" smtClean="0">
                <a:cs typeface="Arial" pitchFamily="34" charset="0"/>
              </a:rPr>
              <a:t>GWP - € million (LHS) and YoY growth rate (RHS)</a:t>
            </a:r>
            <a:endParaRPr lang="en-US" altLang="ko-KR" sz="1100" i="1" dirty="0">
              <a:cs typeface="Arial" pitchFamily="34" charset="0"/>
            </a:endParaRPr>
          </a:p>
        </p:txBody>
      </p:sp>
    </p:spTree>
    <p:extLst>
      <p:ext uri="{BB962C8B-B14F-4D97-AF65-F5344CB8AC3E}">
        <p14:creationId xmlns:p14="http://schemas.microsoft.com/office/powerpoint/2010/main" val="765158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770" y="89502"/>
            <a:ext cx="6799793" cy="400110"/>
          </a:xfrm>
          <a:prstGeom prst="rect">
            <a:avLst/>
          </a:prstGeom>
        </p:spPr>
        <p:txBody>
          <a:bodyPr wrap="square">
            <a:spAutoFit/>
          </a:bodyPr>
          <a:lstStyle/>
          <a:p>
            <a:pPr algn="just">
              <a:spcBef>
                <a:spcPts val="600"/>
              </a:spcBef>
              <a:spcAft>
                <a:spcPts val="0"/>
              </a:spcAft>
            </a:pPr>
            <a:r>
              <a:rPr lang="en-GB" sz="2000" b="1" dirty="0" smtClean="0">
                <a:solidFill>
                  <a:schemeClr val="accent1"/>
                </a:solidFill>
                <a:latin typeface="+mj-lt"/>
                <a:ea typeface="+mj-ea"/>
                <a:cs typeface="+mj-cs"/>
              </a:rPr>
              <a:t>IBIPs – main findings </a:t>
            </a:r>
            <a:endParaRPr lang="en-GB" sz="2000" b="1" dirty="0">
              <a:solidFill>
                <a:schemeClr val="accent1"/>
              </a:solidFill>
              <a:latin typeface="+mj-lt"/>
              <a:ea typeface="+mj-ea"/>
              <a:cs typeface="+mj-cs"/>
            </a:endParaRPr>
          </a:p>
        </p:txBody>
      </p:sp>
      <p:grpSp>
        <p:nvGrpSpPr>
          <p:cNvPr id="4" name="Group 3">
            <a:extLst>
              <a:ext uri="{FF2B5EF4-FFF2-40B4-BE49-F238E27FC236}">
                <a16:creationId xmlns:a16="http://schemas.microsoft.com/office/drawing/2014/main" id="{4AC085A9-258E-432C-931D-606D5203CE77}"/>
              </a:ext>
            </a:extLst>
          </p:cNvPr>
          <p:cNvGrpSpPr/>
          <p:nvPr/>
        </p:nvGrpSpPr>
        <p:grpSpPr>
          <a:xfrm>
            <a:off x="7380312" y="699542"/>
            <a:ext cx="1564043" cy="3960440"/>
            <a:chOff x="1271316" y="565937"/>
            <a:chExt cx="2664296" cy="6674716"/>
          </a:xfrm>
        </p:grpSpPr>
        <p:grpSp>
          <p:nvGrpSpPr>
            <p:cNvPr id="5" name="Group 4">
              <a:extLst>
                <a:ext uri="{FF2B5EF4-FFF2-40B4-BE49-F238E27FC236}">
                  <a16:creationId xmlns:a16="http://schemas.microsoft.com/office/drawing/2014/main" id="{774744D6-8282-491C-BAA5-CB840ADB2A3D}"/>
                </a:ext>
              </a:extLst>
            </p:cNvPr>
            <p:cNvGrpSpPr/>
            <p:nvPr/>
          </p:nvGrpSpPr>
          <p:grpSpPr>
            <a:xfrm>
              <a:off x="1271316" y="565937"/>
              <a:ext cx="2664296" cy="4683693"/>
              <a:chOff x="8766546" y="1684865"/>
              <a:chExt cx="2664296" cy="4683693"/>
            </a:xfrm>
          </p:grpSpPr>
          <p:grpSp>
            <p:nvGrpSpPr>
              <p:cNvPr id="24" name="Group 4">
                <a:extLst>
                  <a:ext uri="{FF2B5EF4-FFF2-40B4-BE49-F238E27FC236}">
                    <a16:creationId xmlns:a16="http://schemas.microsoft.com/office/drawing/2014/main" id="{132B9775-CBFA-4C58-84F0-ABCA0BD71894}"/>
                  </a:ext>
                </a:extLst>
              </p:cNvPr>
              <p:cNvGrpSpPr/>
              <p:nvPr/>
            </p:nvGrpSpPr>
            <p:grpSpPr>
              <a:xfrm>
                <a:off x="8766546" y="1684865"/>
                <a:ext cx="2664296" cy="4683693"/>
                <a:chOff x="445712" y="1449040"/>
                <a:chExt cx="2113018" cy="3924176"/>
              </a:xfrm>
            </p:grpSpPr>
            <p:sp>
              <p:nvSpPr>
                <p:cNvPr id="28" name="Rounded Rectangle 5">
                  <a:extLst>
                    <a:ext uri="{FF2B5EF4-FFF2-40B4-BE49-F238E27FC236}">
                      <a16:creationId xmlns:a16="http://schemas.microsoft.com/office/drawing/2014/main" id="{E5F0058B-D31F-440A-9474-3D82AD17B9A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9" name="Rectangle 6">
                  <a:extLst>
                    <a:ext uri="{FF2B5EF4-FFF2-40B4-BE49-F238E27FC236}">
                      <a16:creationId xmlns:a16="http://schemas.microsoft.com/office/drawing/2014/main" id="{C796D869-ABAB-4244-BBFB-C7925CD8CE7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30" name="Group 7">
                  <a:extLst>
                    <a:ext uri="{FF2B5EF4-FFF2-40B4-BE49-F238E27FC236}">
                      <a16:creationId xmlns:a16="http://schemas.microsoft.com/office/drawing/2014/main" id="{1C1B944F-54B5-4452-B913-79423C64BA05}"/>
                    </a:ext>
                  </a:extLst>
                </p:cNvPr>
                <p:cNvGrpSpPr/>
                <p:nvPr userDrawn="1"/>
              </p:nvGrpSpPr>
              <p:grpSpPr>
                <a:xfrm>
                  <a:off x="1407705" y="5045834"/>
                  <a:ext cx="211967" cy="211967"/>
                  <a:chOff x="1549420" y="5712364"/>
                  <a:chExt cx="312583" cy="312583"/>
                </a:xfrm>
              </p:grpSpPr>
              <p:sp>
                <p:nvSpPr>
                  <p:cNvPr id="31" name="Oval 8">
                    <a:extLst>
                      <a:ext uri="{FF2B5EF4-FFF2-40B4-BE49-F238E27FC236}">
                        <a16:creationId xmlns:a16="http://schemas.microsoft.com/office/drawing/2014/main" id="{816CEDDF-BD2E-4DA2-87C9-F000156428C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2" name="Rounded Rectangle 10">
                    <a:extLst>
                      <a:ext uri="{FF2B5EF4-FFF2-40B4-BE49-F238E27FC236}">
                        <a16:creationId xmlns:a16="http://schemas.microsoft.com/office/drawing/2014/main" id="{5A2E49A1-ACDA-4912-87A5-47F7C6A90F0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grpSp>
            <p:nvGrpSpPr>
              <p:cNvPr id="25" name="Group 24">
                <a:extLst>
                  <a:ext uri="{FF2B5EF4-FFF2-40B4-BE49-F238E27FC236}">
                    <a16:creationId xmlns:a16="http://schemas.microsoft.com/office/drawing/2014/main" id="{70576D51-02DE-4E71-98A9-571F93AA9B11}"/>
                  </a:ext>
                </a:extLst>
              </p:cNvPr>
              <p:cNvGrpSpPr/>
              <p:nvPr/>
            </p:nvGrpSpPr>
            <p:grpSpPr>
              <a:xfrm>
                <a:off x="8880469" y="2028885"/>
                <a:ext cx="2427309" cy="3811174"/>
                <a:chOff x="8880469" y="2071276"/>
                <a:chExt cx="3528017" cy="2167362"/>
              </a:xfrm>
            </p:grpSpPr>
            <p:sp>
              <p:nvSpPr>
                <p:cNvPr id="26" name="Freeform: Shape 70">
                  <a:extLst>
                    <a:ext uri="{FF2B5EF4-FFF2-40B4-BE49-F238E27FC236}">
                      <a16:creationId xmlns:a16="http://schemas.microsoft.com/office/drawing/2014/main" id="{C1F31DA2-E240-4399-B390-FA812C024C14}"/>
                    </a:ext>
                  </a:extLst>
                </p:cNvPr>
                <p:cNvSpPr/>
                <p:nvPr/>
              </p:nvSpPr>
              <p:spPr>
                <a:xfrm>
                  <a:off x="8880469" y="2071276"/>
                  <a:ext cx="3528017" cy="2156011"/>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27" name="Freeform: Shape 71">
                  <a:extLst>
                    <a:ext uri="{FF2B5EF4-FFF2-40B4-BE49-F238E27FC236}">
                      <a16:creationId xmlns:a16="http://schemas.microsoft.com/office/drawing/2014/main" id="{597691FB-24CF-4E26-8A3D-BBBF3139AA6A}"/>
                    </a:ext>
                  </a:extLst>
                </p:cNvPr>
                <p:cNvSpPr/>
                <p:nvPr/>
              </p:nvSpPr>
              <p:spPr>
                <a:xfrm>
                  <a:off x="10074885" y="2095766"/>
                  <a:ext cx="2333601" cy="214287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grpSp>
        <p:grpSp>
          <p:nvGrpSpPr>
            <p:cNvPr id="6" name="Graphic 3">
              <a:extLst>
                <a:ext uri="{FF2B5EF4-FFF2-40B4-BE49-F238E27FC236}">
                  <a16:creationId xmlns:a16="http://schemas.microsoft.com/office/drawing/2014/main" id="{FB918A01-EAF7-44F4-B91C-BE8689BB83A5}"/>
                </a:ext>
              </a:extLst>
            </p:cNvPr>
            <p:cNvGrpSpPr/>
            <p:nvPr/>
          </p:nvGrpSpPr>
          <p:grpSpPr>
            <a:xfrm>
              <a:off x="1788224" y="1460015"/>
              <a:ext cx="1537152" cy="5780638"/>
              <a:chOff x="5184181" y="0"/>
              <a:chExt cx="1823637" cy="6858000"/>
            </a:xfrm>
          </p:grpSpPr>
          <p:sp>
            <p:nvSpPr>
              <p:cNvPr id="7" name="Freeform: Shape 51">
                <a:extLst>
                  <a:ext uri="{FF2B5EF4-FFF2-40B4-BE49-F238E27FC236}">
                    <a16:creationId xmlns:a16="http://schemas.microsoft.com/office/drawing/2014/main" id="{5597C7CB-BA2C-4C74-BBBD-229A1D5C01A2}"/>
                  </a:ext>
                </a:extLst>
              </p:cNvPr>
              <p:cNvSpPr/>
              <p:nvPr/>
            </p:nvSpPr>
            <p:spPr>
              <a:xfrm>
                <a:off x="5289005" y="1138671"/>
                <a:ext cx="1717952" cy="1403671"/>
              </a:xfrm>
              <a:custGeom>
                <a:avLst/>
                <a:gdLst>
                  <a:gd name="connsiteX0" fmla="*/ 1717756 w 1717952"/>
                  <a:gd name="connsiteY0" fmla="*/ 731084 h 1403671"/>
                  <a:gd name="connsiteX1" fmla="*/ 1696351 w 1717952"/>
                  <a:gd name="connsiteY1" fmla="*/ 477324 h 1403671"/>
                  <a:gd name="connsiteX2" fmla="*/ 1680791 w 1717952"/>
                  <a:gd name="connsiteY2" fmla="*/ 264473 h 1403671"/>
                  <a:gd name="connsiteX3" fmla="*/ 1666779 w 1717952"/>
                  <a:gd name="connsiteY3" fmla="*/ 243701 h 1403671"/>
                  <a:gd name="connsiteX4" fmla="*/ 1466742 w 1717952"/>
                  <a:gd name="connsiteY4" fmla="*/ 150689 h 1403671"/>
                  <a:gd name="connsiteX5" fmla="*/ 1335567 w 1717952"/>
                  <a:gd name="connsiteY5" fmla="*/ 87601 h 1403671"/>
                  <a:gd name="connsiteX6" fmla="*/ 1102719 w 1717952"/>
                  <a:gd name="connsiteY6" fmla="*/ 19162 h 1403671"/>
                  <a:gd name="connsiteX7" fmla="*/ 971192 w 1717952"/>
                  <a:gd name="connsiteY7" fmla="*/ 112245 h 1403671"/>
                  <a:gd name="connsiteX8" fmla="*/ 975698 w 1717952"/>
                  <a:gd name="connsiteY8" fmla="*/ 164701 h 1403671"/>
                  <a:gd name="connsiteX9" fmla="*/ 910568 w 1717952"/>
                  <a:gd name="connsiteY9" fmla="*/ 303269 h 1403671"/>
                  <a:gd name="connsiteX10" fmla="*/ 825371 w 1717952"/>
                  <a:gd name="connsiteY10" fmla="*/ 412053 h 1403671"/>
                  <a:gd name="connsiteX11" fmla="*/ 820654 w 1717952"/>
                  <a:gd name="connsiteY11" fmla="*/ 411208 h 1403671"/>
                  <a:gd name="connsiteX12" fmla="*/ 817556 w 1717952"/>
                  <a:gd name="connsiteY12" fmla="*/ 386424 h 1403671"/>
                  <a:gd name="connsiteX13" fmla="*/ 780731 w 1717952"/>
                  <a:gd name="connsiteY13" fmla="*/ 224550 h 1403671"/>
                  <a:gd name="connsiteX14" fmla="*/ 761368 w 1717952"/>
                  <a:gd name="connsiteY14" fmla="*/ 120201 h 1403671"/>
                  <a:gd name="connsiteX15" fmla="*/ 759678 w 1717952"/>
                  <a:gd name="connsiteY15" fmla="*/ 81546 h 1403671"/>
                  <a:gd name="connsiteX16" fmla="*/ 726444 w 1717952"/>
                  <a:gd name="connsiteY16" fmla="*/ 3179 h 1403671"/>
                  <a:gd name="connsiteX17" fmla="*/ 661737 w 1717952"/>
                  <a:gd name="connsiteY17" fmla="*/ 2193 h 1403671"/>
                  <a:gd name="connsiteX18" fmla="*/ 618997 w 1717952"/>
                  <a:gd name="connsiteY18" fmla="*/ 49368 h 1403671"/>
                  <a:gd name="connsiteX19" fmla="*/ 361928 w 1717952"/>
                  <a:gd name="connsiteY19" fmla="*/ 126749 h 1403671"/>
                  <a:gd name="connsiteX20" fmla="*/ 91340 w 1717952"/>
                  <a:gd name="connsiteY20" fmla="*/ 239406 h 1403671"/>
                  <a:gd name="connsiteX21" fmla="*/ 75568 w 1717952"/>
                  <a:gd name="connsiteY21" fmla="*/ 262079 h 1403671"/>
                  <a:gd name="connsiteX22" fmla="*/ 38391 w 1717952"/>
                  <a:gd name="connsiteY22" fmla="*/ 459651 h 1403671"/>
                  <a:gd name="connsiteX23" fmla="*/ 1918 w 1717952"/>
                  <a:gd name="connsiteY23" fmla="*/ 655182 h 1403671"/>
                  <a:gd name="connsiteX24" fmla="*/ 24942 w 1717952"/>
                  <a:gd name="connsiteY24" fmla="*/ 682008 h 1403671"/>
                  <a:gd name="connsiteX25" fmla="*/ 35011 w 1717952"/>
                  <a:gd name="connsiteY25" fmla="*/ 675601 h 1403671"/>
                  <a:gd name="connsiteX26" fmla="*/ 159990 w 1717952"/>
                  <a:gd name="connsiteY26" fmla="*/ 698061 h 1403671"/>
                  <a:gd name="connsiteX27" fmla="*/ 171889 w 1717952"/>
                  <a:gd name="connsiteY27" fmla="*/ 692922 h 1403671"/>
                  <a:gd name="connsiteX28" fmla="*/ 321019 w 1717952"/>
                  <a:gd name="connsiteY28" fmla="*/ 736928 h 1403671"/>
                  <a:gd name="connsiteX29" fmla="*/ 394739 w 1717952"/>
                  <a:gd name="connsiteY29" fmla="*/ 1292961 h 1403671"/>
                  <a:gd name="connsiteX30" fmla="*/ 397908 w 1717952"/>
                  <a:gd name="connsiteY30" fmla="*/ 1293313 h 1403671"/>
                  <a:gd name="connsiteX31" fmla="*/ 420510 w 1717952"/>
                  <a:gd name="connsiteY31" fmla="*/ 1304298 h 1403671"/>
                  <a:gd name="connsiteX32" fmla="*/ 536898 w 1717952"/>
                  <a:gd name="connsiteY32" fmla="*/ 1325562 h 1403671"/>
                  <a:gd name="connsiteX33" fmla="*/ 954293 w 1717952"/>
                  <a:gd name="connsiteY33" fmla="*/ 1385692 h 1403671"/>
                  <a:gd name="connsiteX34" fmla="*/ 1289800 w 1717952"/>
                  <a:gd name="connsiteY34" fmla="*/ 1403647 h 1403671"/>
                  <a:gd name="connsiteX35" fmla="*/ 1321978 w 1717952"/>
                  <a:gd name="connsiteY35" fmla="*/ 1387945 h 1403671"/>
                  <a:gd name="connsiteX36" fmla="*/ 1324090 w 1717952"/>
                  <a:gd name="connsiteY36" fmla="*/ 1388157 h 1403671"/>
                  <a:gd name="connsiteX37" fmla="*/ 1377180 w 1717952"/>
                  <a:gd name="connsiteY37" fmla="*/ 797622 h 1403671"/>
                  <a:gd name="connsiteX38" fmla="*/ 1556375 w 1717952"/>
                  <a:gd name="connsiteY38" fmla="*/ 757629 h 1403671"/>
                  <a:gd name="connsiteX39" fmla="*/ 1558558 w 1717952"/>
                  <a:gd name="connsiteY39" fmla="*/ 759108 h 1403671"/>
                  <a:gd name="connsiteX40" fmla="*/ 1577569 w 1717952"/>
                  <a:gd name="connsiteY40" fmla="*/ 760375 h 1403671"/>
                  <a:gd name="connsiteX41" fmla="*/ 1662484 w 1717952"/>
                  <a:gd name="connsiteY41" fmla="*/ 746152 h 1403671"/>
                  <a:gd name="connsiteX42" fmla="*/ 1683959 w 1717952"/>
                  <a:gd name="connsiteY42" fmla="*/ 754038 h 1403671"/>
                  <a:gd name="connsiteX43" fmla="*/ 1717756 w 1717952"/>
                  <a:gd name="connsiteY43" fmla="*/ 731084 h 1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17952" h="1403671">
                    <a:moveTo>
                      <a:pt x="1717756" y="731084"/>
                    </a:moveTo>
                    <a:cubicBezTo>
                      <a:pt x="1710504" y="646521"/>
                      <a:pt x="1703111" y="561958"/>
                      <a:pt x="1696351" y="477324"/>
                    </a:cubicBezTo>
                    <a:cubicBezTo>
                      <a:pt x="1690648" y="406421"/>
                      <a:pt x="1685579" y="335447"/>
                      <a:pt x="1680791" y="264473"/>
                    </a:cubicBezTo>
                    <a:cubicBezTo>
                      <a:pt x="1680087" y="253911"/>
                      <a:pt x="1676636" y="248208"/>
                      <a:pt x="1666779" y="243701"/>
                    </a:cubicBezTo>
                    <a:cubicBezTo>
                      <a:pt x="1599889" y="213143"/>
                      <a:pt x="1533139" y="182233"/>
                      <a:pt x="1466742" y="150689"/>
                    </a:cubicBezTo>
                    <a:cubicBezTo>
                      <a:pt x="1422947" y="129847"/>
                      <a:pt x="1377743" y="111893"/>
                      <a:pt x="1335567" y="87601"/>
                    </a:cubicBezTo>
                    <a:cubicBezTo>
                      <a:pt x="1328103" y="88094"/>
                      <a:pt x="1112647" y="15853"/>
                      <a:pt x="1102719" y="19162"/>
                    </a:cubicBezTo>
                    <a:cubicBezTo>
                      <a:pt x="963728" y="65633"/>
                      <a:pt x="963728" y="65633"/>
                      <a:pt x="971192" y="112245"/>
                    </a:cubicBezTo>
                    <a:cubicBezTo>
                      <a:pt x="974008" y="129707"/>
                      <a:pt x="982105" y="148717"/>
                      <a:pt x="975698" y="164701"/>
                    </a:cubicBezTo>
                    <a:cubicBezTo>
                      <a:pt x="956757" y="212087"/>
                      <a:pt x="942182" y="261938"/>
                      <a:pt x="910568" y="303269"/>
                    </a:cubicBezTo>
                    <a:cubicBezTo>
                      <a:pt x="882545" y="339812"/>
                      <a:pt x="853817" y="375792"/>
                      <a:pt x="825371" y="412053"/>
                    </a:cubicBezTo>
                    <a:lnTo>
                      <a:pt x="820654" y="411208"/>
                    </a:lnTo>
                    <a:cubicBezTo>
                      <a:pt x="819527" y="402970"/>
                      <a:pt x="817556" y="394662"/>
                      <a:pt x="817556" y="386424"/>
                    </a:cubicBezTo>
                    <a:cubicBezTo>
                      <a:pt x="817415" y="329673"/>
                      <a:pt x="805797" y="275738"/>
                      <a:pt x="780731" y="224550"/>
                    </a:cubicBezTo>
                    <a:cubicBezTo>
                      <a:pt x="764677" y="191809"/>
                      <a:pt x="753271" y="158082"/>
                      <a:pt x="761368" y="120201"/>
                    </a:cubicBezTo>
                    <a:cubicBezTo>
                      <a:pt x="763973" y="107879"/>
                      <a:pt x="767634" y="92248"/>
                      <a:pt x="759678" y="81546"/>
                    </a:cubicBezTo>
                    <a:cubicBezTo>
                      <a:pt x="742075" y="57817"/>
                      <a:pt x="730598" y="32258"/>
                      <a:pt x="726444" y="3179"/>
                    </a:cubicBezTo>
                    <a:cubicBezTo>
                      <a:pt x="704898" y="-764"/>
                      <a:pt x="682860" y="-976"/>
                      <a:pt x="661737" y="2193"/>
                    </a:cubicBezTo>
                    <a:cubicBezTo>
                      <a:pt x="635685" y="6136"/>
                      <a:pt x="617519" y="14022"/>
                      <a:pt x="618997" y="49368"/>
                    </a:cubicBezTo>
                    <a:cubicBezTo>
                      <a:pt x="619279" y="55987"/>
                      <a:pt x="369110" y="127594"/>
                      <a:pt x="361928" y="126749"/>
                    </a:cubicBezTo>
                    <a:cubicBezTo>
                      <a:pt x="271732" y="164349"/>
                      <a:pt x="181606" y="202018"/>
                      <a:pt x="91340" y="239406"/>
                    </a:cubicBezTo>
                    <a:cubicBezTo>
                      <a:pt x="80778" y="243772"/>
                      <a:pt x="77539" y="251517"/>
                      <a:pt x="75568" y="262079"/>
                    </a:cubicBezTo>
                    <a:cubicBezTo>
                      <a:pt x="63527" y="327983"/>
                      <a:pt x="50783" y="393747"/>
                      <a:pt x="38391" y="459651"/>
                    </a:cubicBezTo>
                    <a:cubicBezTo>
                      <a:pt x="26139" y="524781"/>
                      <a:pt x="13606" y="589911"/>
                      <a:pt x="1918" y="655182"/>
                    </a:cubicBezTo>
                    <a:cubicBezTo>
                      <a:pt x="-2377" y="679403"/>
                      <a:pt x="-1321" y="679684"/>
                      <a:pt x="24942" y="682008"/>
                    </a:cubicBezTo>
                    <a:cubicBezTo>
                      <a:pt x="26421" y="676868"/>
                      <a:pt x="29308" y="674333"/>
                      <a:pt x="35011" y="675601"/>
                    </a:cubicBezTo>
                    <a:cubicBezTo>
                      <a:pt x="76413" y="684613"/>
                      <a:pt x="118941" y="687218"/>
                      <a:pt x="159990" y="698061"/>
                    </a:cubicBezTo>
                    <a:cubicBezTo>
                      <a:pt x="167946" y="700315"/>
                      <a:pt x="170692" y="697287"/>
                      <a:pt x="171889" y="692922"/>
                    </a:cubicBezTo>
                    <a:lnTo>
                      <a:pt x="321019" y="736928"/>
                    </a:lnTo>
                    <a:lnTo>
                      <a:pt x="394739" y="1292961"/>
                    </a:lnTo>
                    <a:lnTo>
                      <a:pt x="397908" y="1293313"/>
                    </a:lnTo>
                    <a:cubicBezTo>
                      <a:pt x="402273" y="1300003"/>
                      <a:pt x="410652" y="1302608"/>
                      <a:pt x="420510" y="1304298"/>
                    </a:cubicBezTo>
                    <a:cubicBezTo>
                      <a:pt x="459376" y="1311057"/>
                      <a:pt x="498032" y="1318591"/>
                      <a:pt x="536898" y="1325562"/>
                    </a:cubicBezTo>
                    <a:cubicBezTo>
                      <a:pt x="675326" y="1350417"/>
                      <a:pt x="814176" y="1373511"/>
                      <a:pt x="954293" y="1385692"/>
                    </a:cubicBezTo>
                    <a:cubicBezTo>
                      <a:pt x="1065824" y="1395339"/>
                      <a:pt x="1177706" y="1403084"/>
                      <a:pt x="1289800" y="1403647"/>
                    </a:cubicBezTo>
                    <a:cubicBezTo>
                      <a:pt x="1314514" y="1403788"/>
                      <a:pt x="1318457" y="1403858"/>
                      <a:pt x="1321978" y="1387945"/>
                    </a:cubicBezTo>
                    <a:lnTo>
                      <a:pt x="1324090" y="1388157"/>
                    </a:lnTo>
                    <a:lnTo>
                      <a:pt x="1377180" y="797622"/>
                    </a:lnTo>
                    <a:lnTo>
                      <a:pt x="1556375" y="757629"/>
                    </a:lnTo>
                    <a:cubicBezTo>
                      <a:pt x="1557009" y="758122"/>
                      <a:pt x="1557713" y="758685"/>
                      <a:pt x="1558558" y="759108"/>
                    </a:cubicBezTo>
                    <a:cubicBezTo>
                      <a:pt x="1564683" y="762769"/>
                      <a:pt x="1571091" y="761431"/>
                      <a:pt x="1577569" y="760375"/>
                    </a:cubicBezTo>
                    <a:cubicBezTo>
                      <a:pt x="1605874" y="755587"/>
                      <a:pt x="1634249" y="751222"/>
                      <a:pt x="1662484" y="746152"/>
                    </a:cubicBezTo>
                    <a:cubicBezTo>
                      <a:pt x="1671567" y="744533"/>
                      <a:pt x="1679312" y="744462"/>
                      <a:pt x="1683959" y="754038"/>
                    </a:cubicBezTo>
                    <a:cubicBezTo>
                      <a:pt x="1712757" y="753264"/>
                      <a:pt x="1719235" y="748757"/>
                      <a:pt x="1717756" y="731084"/>
                    </a:cubicBezTo>
                    <a:close/>
                  </a:path>
                </a:pathLst>
              </a:custGeom>
              <a:solidFill>
                <a:schemeClr val="accent2"/>
              </a:solidFill>
              <a:ln w="7024" cap="flat">
                <a:noFill/>
                <a:prstDash val="solid"/>
                <a:miter/>
              </a:ln>
            </p:spPr>
            <p:txBody>
              <a:bodyPr rtlCol="0" anchor="ctr"/>
              <a:lstStyle/>
              <a:p>
                <a:endParaRPr lang="en-US" sz="1350"/>
              </a:p>
            </p:txBody>
          </p:sp>
          <p:sp>
            <p:nvSpPr>
              <p:cNvPr id="8" name="Freeform: Shape 52">
                <a:extLst>
                  <a:ext uri="{FF2B5EF4-FFF2-40B4-BE49-F238E27FC236}">
                    <a16:creationId xmlns:a16="http://schemas.microsoft.com/office/drawing/2014/main" id="{BBFC340E-7447-42FE-94A3-71A3E8C5B70D}"/>
                  </a:ext>
                </a:extLst>
              </p:cNvPr>
              <p:cNvSpPr/>
              <p:nvPr/>
            </p:nvSpPr>
            <p:spPr>
              <a:xfrm>
                <a:off x="5184187" y="2728768"/>
                <a:ext cx="1718588" cy="1033343"/>
              </a:xfrm>
              <a:custGeom>
                <a:avLst/>
                <a:gdLst>
                  <a:gd name="connsiteX0" fmla="*/ 185315 w 1718588"/>
                  <a:gd name="connsiteY0" fmla="*/ 1031233 h 1033343"/>
                  <a:gd name="connsiteX1" fmla="*/ 164966 w 1718588"/>
                  <a:gd name="connsiteY1" fmla="*/ 1026022 h 1033343"/>
                  <a:gd name="connsiteX2" fmla="*/ 100963 w 1718588"/>
                  <a:gd name="connsiteY2" fmla="*/ 982227 h 1033343"/>
                  <a:gd name="connsiteX3" fmla="*/ 8865 w 1718588"/>
                  <a:gd name="connsiteY3" fmla="*/ 827887 h 1033343"/>
                  <a:gd name="connsiteX4" fmla="*/ 5134 w 1718588"/>
                  <a:gd name="connsiteY4" fmla="*/ 794582 h 1033343"/>
                  <a:gd name="connsiteX5" fmla="*/ 64 w 1718588"/>
                  <a:gd name="connsiteY5" fmla="*/ 726214 h 1033343"/>
                  <a:gd name="connsiteX6" fmla="*/ 123917 w 1718588"/>
                  <a:gd name="connsiteY6" fmla="*/ 291850 h 1033343"/>
                  <a:gd name="connsiteX7" fmla="*/ 233194 w 1718588"/>
                  <a:gd name="connsiteY7" fmla="*/ 175672 h 1033343"/>
                  <a:gd name="connsiteX8" fmla="*/ 407390 w 1718588"/>
                  <a:gd name="connsiteY8" fmla="*/ 2110 h 1033343"/>
                  <a:gd name="connsiteX9" fmla="*/ 437596 w 1718588"/>
                  <a:gd name="connsiteY9" fmla="*/ 6476 h 1033343"/>
                  <a:gd name="connsiteX10" fmla="*/ 652631 w 1718588"/>
                  <a:gd name="connsiteY10" fmla="*/ 73225 h 1033343"/>
                  <a:gd name="connsiteX11" fmla="*/ 956453 w 1718588"/>
                  <a:gd name="connsiteY11" fmla="*/ 119837 h 1033343"/>
                  <a:gd name="connsiteX12" fmla="*/ 1082699 w 1718588"/>
                  <a:gd name="connsiteY12" fmla="*/ 122794 h 1033343"/>
                  <a:gd name="connsiteX13" fmla="*/ 1393281 w 1718588"/>
                  <a:gd name="connsiteY13" fmla="*/ 83223 h 1033343"/>
                  <a:gd name="connsiteX14" fmla="*/ 1445244 w 1718588"/>
                  <a:gd name="connsiteY14" fmla="*/ 64424 h 1033343"/>
                  <a:gd name="connsiteX15" fmla="*/ 1463762 w 1718588"/>
                  <a:gd name="connsiteY15" fmla="*/ 61818 h 1033343"/>
                  <a:gd name="connsiteX16" fmla="*/ 1528117 w 1718588"/>
                  <a:gd name="connsiteY16" fmla="*/ 184967 h 1033343"/>
                  <a:gd name="connsiteX17" fmla="*/ 1640493 w 1718588"/>
                  <a:gd name="connsiteY17" fmla="*/ 356205 h 1033343"/>
                  <a:gd name="connsiteX18" fmla="*/ 1717099 w 1718588"/>
                  <a:gd name="connsiteY18" fmla="*/ 597644 h 1033343"/>
                  <a:gd name="connsiteX19" fmla="*/ 1704918 w 1718588"/>
                  <a:gd name="connsiteY19" fmla="*/ 798033 h 1033343"/>
                  <a:gd name="connsiteX20" fmla="*/ 1705341 w 1718588"/>
                  <a:gd name="connsiteY20" fmla="*/ 813100 h 1033343"/>
                  <a:gd name="connsiteX21" fmla="*/ 1693371 w 1718588"/>
                  <a:gd name="connsiteY21" fmla="*/ 848446 h 1033343"/>
                  <a:gd name="connsiteX22" fmla="*/ 1683373 w 1718588"/>
                  <a:gd name="connsiteY22" fmla="*/ 869077 h 1033343"/>
                  <a:gd name="connsiteX23" fmla="*/ 1553183 w 1718588"/>
                  <a:gd name="connsiteY23" fmla="*/ 707695 h 1033343"/>
                  <a:gd name="connsiteX24" fmla="*/ 1155574 w 1718588"/>
                  <a:gd name="connsiteY24" fmla="*/ 629399 h 1033343"/>
                  <a:gd name="connsiteX25" fmla="*/ 980463 w 1718588"/>
                  <a:gd name="connsiteY25" fmla="*/ 675940 h 1033343"/>
                  <a:gd name="connsiteX26" fmla="*/ 942723 w 1718588"/>
                  <a:gd name="connsiteY26" fmla="*/ 692839 h 1033343"/>
                  <a:gd name="connsiteX27" fmla="*/ 879494 w 1718588"/>
                  <a:gd name="connsiteY27" fmla="*/ 681362 h 1033343"/>
                  <a:gd name="connsiteX28" fmla="*/ 653616 w 1718588"/>
                  <a:gd name="connsiteY28" fmla="*/ 553919 h 1033343"/>
                  <a:gd name="connsiteX29" fmla="*/ 516034 w 1718588"/>
                  <a:gd name="connsiteY29" fmla="*/ 547229 h 1033343"/>
                  <a:gd name="connsiteX30" fmla="*/ 193271 w 1718588"/>
                  <a:gd name="connsiteY30" fmla="*/ 668406 h 1033343"/>
                  <a:gd name="connsiteX31" fmla="*/ 107018 w 1718588"/>
                  <a:gd name="connsiteY31" fmla="*/ 761630 h 1033343"/>
                  <a:gd name="connsiteX32" fmla="*/ 117368 w 1718588"/>
                  <a:gd name="connsiteY32" fmla="*/ 942585 h 1033343"/>
                  <a:gd name="connsiteX33" fmla="*/ 185315 w 1718588"/>
                  <a:gd name="connsiteY33" fmla="*/ 1031233 h 10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8588" h="1033343">
                    <a:moveTo>
                      <a:pt x="185315" y="1031233"/>
                    </a:moveTo>
                    <a:cubicBezTo>
                      <a:pt x="176373" y="1037851"/>
                      <a:pt x="172007" y="1026867"/>
                      <a:pt x="164966" y="1026022"/>
                    </a:cubicBezTo>
                    <a:cubicBezTo>
                      <a:pt x="137647" y="1020319"/>
                      <a:pt x="119762" y="999900"/>
                      <a:pt x="100963" y="982227"/>
                    </a:cubicBezTo>
                    <a:cubicBezTo>
                      <a:pt x="55689" y="939769"/>
                      <a:pt x="27172" y="886679"/>
                      <a:pt x="8865" y="827887"/>
                    </a:cubicBezTo>
                    <a:cubicBezTo>
                      <a:pt x="5486" y="817114"/>
                      <a:pt x="5345" y="805848"/>
                      <a:pt x="5134" y="794582"/>
                    </a:cubicBezTo>
                    <a:cubicBezTo>
                      <a:pt x="6190" y="771558"/>
                      <a:pt x="346" y="748956"/>
                      <a:pt x="64" y="726214"/>
                    </a:cubicBezTo>
                    <a:cubicBezTo>
                      <a:pt x="-1696" y="569198"/>
                      <a:pt x="32594" y="422039"/>
                      <a:pt x="123917" y="291850"/>
                    </a:cubicBezTo>
                    <a:cubicBezTo>
                      <a:pt x="154545" y="248125"/>
                      <a:pt x="195665" y="213412"/>
                      <a:pt x="233194" y="175672"/>
                    </a:cubicBezTo>
                    <a:cubicBezTo>
                      <a:pt x="291001" y="117513"/>
                      <a:pt x="357680" y="68296"/>
                      <a:pt x="407390" y="2110"/>
                    </a:cubicBezTo>
                    <a:cubicBezTo>
                      <a:pt x="418445" y="-3312"/>
                      <a:pt x="428091" y="3025"/>
                      <a:pt x="437596" y="6476"/>
                    </a:cubicBezTo>
                    <a:cubicBezTo>
                      <a:pt x="508289" y="31894"/>
                      <a:pt x="580178" y="53369"/>
                      <a:pt x="652631" y="73225"/>
                    </a:cubicBezTo>
                    <a:cubicBezTo>
                      <a:pt x="752121" y="100474"/>
                      <a:pt x="853512" y="114486"/>
                      <a:pt x="956453" y="119837"/>
                    </a:cubicBezTo>
                    <a:cubicBezTo>
                      <a:pt x="998558" y="122019"/>
                      <a:pt x="1040664" y="124977"/>
                      <a:pt x="1082699" y="122794"/>
                    </a:cubicBezTo>
                    <a:cubicBezTo>
                      <a:pt x="1187118" y="117302"/>
                      <a:pt x="1291889" y="113359"/>
                      <a:pt x="1393281" y="83223"/>
                    </a:cubicBezTo>
                    <a:cubicBezTo>
                      <a:pt x="1410954" y="77942"/>
                      <a:pt x="1428627" y="72803"/>
                      <a:pt x="1445244" y="64424"/>
                    </a:cubicBezTo>
                    <a:cubicBezTo>
                      <a:pt x="1451017" y="61537"/>
                      <a:pt x="1456862" y="57594"/>
                      <a:pt x="1463762" y="61818"/>
                    </a:cubicBezTo>
                    <a:cubicBezTo>
                      <a:pt x="1485167" y="102868"/>
                      <a:pt x="1501291" y="146452"/>
                      <a:pt x="1528117" y="184967"/>
                    </a:cubicBezTo>
                    <a:cubicBezTo>
                      <a:pt x="1567125" y="240943"/>
                      <a:pt x="1604794" y="298046"/>
                      <a:pt x="1640493" y="356205"/>
                    </a:cubicBezTo>
                    <a:cubicBezTo>
                      <a:pt x="1685837" y="429996"/>
                      <a:pt x="1711326" y="510334"/>
                      <a:pt x="1717099" y="597644"/>
                    </a:cubicBezTo>
                    <a:cubicBezTo>
                      <a:pt x="1721606" y="665308"/>
                      <a:pt x="1715410" y="731635"/>
                      <a:pt x="1704918" y="798033"/>
                    </a:cubicBezTo>
                    <a:cubicBezTo>
                      <a:pt x="1704144" y="802891"/>
                      <a:pt x="1700975" y="808171"/>
                      <a:pt x="1705341" y="813100"/>
                    </a:cubicBezTo>
                    <a:cubicBezTo>
                      <a:pt x="1693512" y="822183"/>
                      <a:pt x="1699849" y="837462"/>
                      <a:pt x="1693371" y="848446"/>
                    </a:cubicBezTo>
                    <a:cubicBezTo>
                      <a:pt x="1689498" y="854995"/>
                      <a:pt x="1686682" y="862177"/>
                      <a:pt x="1683373" y="869077"/>
                    </a:cubicBezTo>
                    <a:cubicBezTo>
                      <a:pt x="1676120" y="786133"/>
                      <a:pt x="1617891" y="743675"/>
                      <a:pt x="1553183" y="707695"/>
                    </a:cubicBezTo>
                    <a:cubicBezTo>
                      <a:pt x="1429261" y="638904"/>
                      <a:pt x="1294706" y="625245"/>
                      <a:pt x="1155574" y="629399"/>
                    </a:cubicBezTo>
                    <a:cubicBezTo>
                      <a:pt x="1092275" y="631300"/>
                      <a:pt x="1035876" y="649184"/>
                      <a:pt x="980463" y="675940"/>
                    </a:cubicBezTo>
                    <a:cubicBezTo>
                      <a:pt x="968070" y="681925"/>
                      <a:pt x="953847" y="685094"/>
                      <a:pt x="942723" y="692839"/>
                    </a:cubicBezTo>
                    <a:cubicBezTo>
                      <a:pt x="916811" y="710864"/>
                      <a:pt x="900054" y="700725"/>
                      <a:pt x="879494" y="681362"/>
                    </a:cubicBezTo>
                    <a:cubicBezTo>
                      <a:pt x="814998" y="620457"/>
                      <a:pt x="741066" y="574971"/>
                      <a:pt x="653616" y="553919"/>
                    </a:cubicBezTo>
                    <a:cubicBezTo>
                      <a:pt x="608131" y="542935"/>
                      <a:pt x="561942" y="543075"/>
                      <a:pt x="516034" y="547229"/>
                    </a:cubicBezTo>
                    <a:cubicBezTo>
                      <a:pt x="397533" y="557862"/>
                      <a:pt x="290720" y="601446"/>
                      <a:pt x="193271" y="668406"/>
                    </a:cubicBezTo>
                    <a:cubicBezTo>
                      <a:pt x="157784" y="692768"/>
                      <a:pt x="127367" y="722834"/>
                      <a:pt x="107018" y="761630"/>
                    </a:cubicBezTo>
                    <a:cubicBezTo>
                      <a:pt x="74347" y="823944"/>
                      <a:pt x="86388" y="883722"/>
                      <a:pt x="117368" y="942585"/>
                    </a:cubicBezTo>
                    <a:cubicBezTo>
                      <a:pt x="134971" y="975819"/>
                      <a:pt x="160178" y="1003491"/>
                      <a:pt x="185315" y="1031233"/>
                    </a:cubicBezTo>
                    <a:close/>
                  </a:path>
                </a:pathLst>
              </a:custGeom>
              <a:solidFill>
                <a:schemeClr val="accent2"/>
              </a:solidFill>
              <a:ln w="7024" cap="flat">
                <a:noFill/>
                <a:prstDash val="solid"/>
                <a:miter/>
              </a:ln>
            </p:spPr>
            <p:txBody>
              <a:bodyPr rtlCol="0" anchor="ctr"/>
              <a:lstStyle/>
              <a:p>
                <a:endParaRPr lang="en-US" sz="1350"/>
              </a:p>
            </p:txBody>
          </p:sp>
          <p:sp>
            <p:nvSpPr>
              <p:cNvPr id="9" name="Freeform: Shape 53">
                <a:extLst>
                  <a:ext uri="{FF2B5EF4-FFF2-40B4-BE49-F238E27FC236}">
                    <a16:creationId xmlns:a16="http://schemas.microsoft.com/office/drawing/2014/main" id="{5B6CABD7-44DE-4679-A324-3FE6367CB170}"/>
                  </a:ext>
                </a:extLst>
              </p:cNvPr>
              <p:cNvSpPr/>
              <p:nvPr/>
            </p:nvSpPr>
            <p:spPr>
              <a:xfrm>
                <a:off x="5708938" y="5094486"/>
                <a:ext cx="639725" cy="1764233"/>
              </a:xfrm>
              <a:custGeom>
                <a:avLst/>
                <a:gdLst>
                  <a:gd name="connsiteX0" fmla="*/ 336647 w 639725"/>
                  <a:gd name="connsiteY0" fmla="*/ 1601287 h 1764233"/>
                  <a:gd name="connsiteX1" fmla="*/ 373401 w 639725"/>
                  <a:gd name="connsiteY1" fmla="*/ 1673740 h 1764233"/>
                  <a:gd name="connsiteX2" fmla="*/ 377908 w 639725"/>
                  <a:gd name="connsiteY2" fmla="*/ 1682471 h 1764233"/>
                  <a:gd name="connsiteX3" fmla="*/ 330099 w 639725"/>
                  <a:gd name="connsiteY3" fmla="*/ 1763654 h 1764233"/>
                  <a:gd name="connsiteX4" fmla="*/ 137173 w 639725"/>
                  <a:gd name="connsiteY4" fmla="*/ 1732110 h 1764233"/>
                  <a:gd name="connsiteX5" fmla="*/ 929 w 639725"/>
                  <a:gd name="connsiteY5" fmla="*/ 1530454 h 1764233"/>
                  <a:gd name="connsiteX6" fmla="*/ 54582 w 639725"/>
                  <a:gd name="connsiteY6" fmla="*/ 1254444 h 1764233"/>
                  <a:gd name="connsiteX7" fmla="*/ 55286 w 639725"/>
                  <a:gd name="connsiteY7" fmla="*/ 1122495 h 1764233"/>
                  <a:gd name="connsiteX8" fmla="*/ 45147 w 639725"/>
                  <a:gd name="connsiteY8" fmla="*/ 1095246 h 1764233"/>
                  <a:gd name="connsiteX9" fmla="*/ 61975 w 639725"/>
                  <a:gd name="connsiteY9" fmla="*/ 943863 h 1764233"/>
                  <a:gd name="connsiteX10" fmla="*/ 110488 w 639725"/>
                  <a:gd name="connsiteY10" fmla="*/ 867115 h 1764233"/>
                  <a:gd name="connsiteX11" fmla="*/ 154142 w 639725"/>
                  <a:gd name="connsiteY11" fmla="*/ 646941 h 1764233"/>
                  <a:gd name="connsiteX12" fmla="*/ 96335 w 639725"/>
                  <a:gd name="connsiteY12" fmla="*/ 311082 h 1764233"/>
                  <a:gd name="connsiteX13" fmla="*/ 45217 w 639725"/>
                  <a:gd name="connsiteY13" fmla="*/ 18807 h 1764233"/>
                  <a:gd name="connsiteX14" fmla="*/ 59299 w 639725"/>
                  <a:gd name="connsiteY14" fmla="*/ 7 h 1764233"/>
                  <a:gd name="connsiteX15" fmla="*/ 237298 w 639725"/>
                  <a:gd name="connsiteY15" fmla="*/ 78 h 1764233"/>
                  <a:gd name="connsiteX16" fmla="*/ 270391 w 639725"/>
                  <a:gd name="connsiteY16" fmla="*/ 25144 h 1764233"/>
                  <a:gd name="connsiteX17" fmla="*/ 282501 w 639725"/>
                  <a:gd name="connsiteY17" fmla="*/ 37114 h 1764233"/>
                  <a:gd name="connsiteX18" fmla="*/ 625120 w 639725"/>
                  <a:gd name="connsiteY18" fmla="*/ 115129 h 1764233"/>
                  <a:gd name="connsiteX19" fmla="*/ 637653 w 639725"/>
                  <a:gd name="connsiteY19" fmla="*/ 135900 h 1764233"/>
                  <a:gd name="connsiteX20" fmla="*/ 451416 w 639725"/>
                  <a:gd name="connsiteY20" fmla="*/ 773047 h 1764233"/>
                  <a:gd name="connsiteX21" fmla="*/ 452895 w 639725"/>
                  <a:gd name="connsiteY21" fmla="*/ 795648 h 1764233"/>
                  <a:gd name="connsiteX22" fmla="*/ 522813 w 639725"/>
                  <a:gd name="connsiteY22" fmla="*/ 1042719 h 1764233"/>
                  <a:gd name="connsiteX23" fmla="*/ 535064 w 639725"/>
                  <a:gd name="connsiteY23" fmla="*/ 1211494 h 1764233"/>
                  <a:gd name="connsiteX24" fmla="*/ 558018 w 639725"/>
                  <a:gd name="connsiteY24" fmla="*/ 1471098 h 1764233"/>
                  <a:gd name="connsiteX25" fmla="*/ 560905 w 639725"/>
                  <a:gd name="connsiteY25" fmla="*/ 1555731 h 1764233"/>
                  <a:gd name="connsiteX26" fmla="*/ 500070 w 639725"/>
                  <a:gd name="connsiteY26" fmla="*/ 1610159 h 1764233"/>
                  <a:gd name="connsiteX27" fmla="*/ 369810 w 639725"/>
                  <a:gd name="connsiteY27" fmla="*/ 1603611 h 1764233"/>
                  <a:gd name="connsiteX28" fmla="*/ 336647 w 639725"/>
                  <a:gd name="connsiteY28" fmla="*/ 1601287 h 176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9725" h="1764233">
                    <a:moveTo>
                      <a:pt x="336647" y="1601287"/>
                    </a:moveTo>
                    <a:cubicBezTo>
                      <a:pt x="349814" y="1627269"/>
                      <a:pt x="361572" y="1650504"/>
                      <a:pt x="373401" y="1673740"/>
                    </a:cubicBezTo>
                    <a:cubicBezTo>
                      <a:pt x="374880" y="1676697"/>
                      <a:pt x="376429" y="1679584"/>
                      <a:pt x="377908" y="1682471"/>
                    </a:cubicBezTo>
                    <a:cubicBezTo>
                      <a:pt x="402692" y="1732885"/>
                      <a:pt x="386005" y="1761119"/>
                      <a:pt x="330099" y="1763654"/>
                    </a:cubicBezTo>
                    <a:cubicBezTo>
                      <a:pt x="263561" y="1766753"/>
                      <a:pt x="198853" y="1757599"/>
                      <a:pt x="137173" y="1732110"/>
                    </a:cubicBezTo>
                    <a:cubicBezTo>
                      <a:pt x="47611" y="1695075"/>
                      <a:pt x="7266" y="1624241"/>
                      <a:pt x="929" y="1530454"/>
                    </a:cubicBezTo>
                    <a:cubicBezTo>
                      <a:pt x="-5619" y="1433640"/>
                      <a:pt x="23531" y="1343796"/>
                      <a:pt x="54582" y="1254444"/>
                    </a:cubicBezTo>
                    <a:cubicBezTo>
                      <a:pt x="70002" y="1210086"/>
                      <a:pt x="73029" y="1166572"/>
                      <a:pt x="55286" y="1122495"/>
                    </a:cubicBezTo>
                    <a:cubicBezTo>
                      <a:pt x="51695" y="1113482"/>
                      <a:pt x="49019" y="1104117"/>
                      <a:pt x="45147" y="1095246"/>
                    </a:cubicBezTo>
                    <a:cubicBezTo>
                      <a:pt x="21630" y="1041523"/>
                      <a:pt x="31980" y="991601"/>
                      <a:pt x="61975" y="943863"/>
                    </a:cubicBezTo>
                    <a:cubicBezTo>
                      <a:pt x="78099" y="918233"/>
                      <a:pt x="93237" y="891900"/>
                      <a:pt x="110488" y="867115"/>
                    </a:cubicBezTo>
                    <a:cubicBezTo>
                      <a:pt x="157311" y="799943"/>
                      <a:pt x="168295" y="726294"/>
                      <a:pt x="154142" y="646941"/>
                    </a:cubicBezTo>
                    <a:cubicBezTo>
                      <a:pt x="134216" y="535129"/>
                      <a:pt x="115698" y="423035"/>
                      <a:pt x="96335" y="311082"/>
                    </a:cubicBezTo>
                    <a:cubicBezTo>
                      <a:pt x="79507" y="213634"/>
                      <a:pt x="62327" y="116256"/>
                      <a:pt x="45217" y="18807"/>
                    </a:cubicBezTo>
                    <a:cubicBezTo>
                      <a:pt x="43246" y="7471"/>
                      <a:pt x="42682" y="-274"/>
                      <a:pt x="59299" y="7"/>
                    </a:cubicBezTo>
                    <a:cubicBezTo>
                      <a:pt x="118655" y="993"/>
                      <a:pt x="178012" y="219"/>
                      <a:pt x="237298" y="78"/>
                    </a:cubicBezTo>
                    <a:cubicBezTo>
                      <a:pt x="254689" y="78"/>
                      <a:pt x="270743" y="1486"/>
                      <a:pt x="270391" y="25144"/>
                    </a:cubicBezTo>
                    <a:cubicBezTo>
                      <a:pt x="270250" y="32960"/>
                      <a:pt x="274545" y="35283"/>
                      <a:pt x="282501" y="37114"/>
                    </a:cubicBezTo>
                    <a:cubicBezTo>
                      <a:pt x="396778" y="62884"/>
                      <a:pt x="510843" y="89641"/>
                      <a:pt x="625120" y="115129"/>
                    </a:cubicBezTo>
                    <a:cubicBezTo>
                      <a:pt x="639554" y="118368"/>
                      <a:pt x="642300" y="121748"/>
                      <a:pt x="637653" y="135900"/>
                    </a:cubicBezTo>
                    <a:cubicBezTo>
                      <a:pt x="569073" y="346358"/>
                      <a:pt x="504084" y="557872"/>
                      <a:pt x="451416" y="773047"/>
                    </a:cubicBezTo>
                    <a:cubicBezTo>
                      <a:pt x="449375" y="781284"/>
                      <a:pt x="449515" y="788044"/>
                      <a:pt x="452895" y="795648"/>
                    </a:cubicBezTo>
                    <a:cubicBezTo>
                      <a:pt x="487608" y="874790"/>
                      <a:pt x="512322" y="956959"/>
                      <a:pt x="522813" y="1042719"/>
                    </a:cubicBezTo>
                    <a:cubicBezTo>
                      <a:pt x="529713" y="1098696"/>
                      <a:pt x="534571" y="1155165"/>
                      <a:pt x="535064" y="1211494"/>
                    </a:cubicBezTo>
                    <a:cubicBezTo>
                      <a:pt x="535909" y="1298803"/>
                      <a:pt x="545837" y="1384915"/>
                      <a:pt x="558018" y="1471098"/>
                    </a:cubicBezTo>
                    <a:cubicBezTo>
                      <a:pt x="561961" y="1499051"/>
                      <a:pt x="565411" y="1527215"/>
                      <a:pt x="560905" y="1555731"/>
                    </a:cubicBezTo>
                    <a:cubicBezTo>
                      <a:pt x="555272" y="1591500"/>
                      <a:pt x="536754" y="1609032"/>
                      <a:pt x="500070" y="1610159"/>
                    </a:cubicBezTo>
                    <a:cubicBezTo>
                      <a:pt x="456486" y="1611567"/>
                      <a:pt x="413254" y="1605512"/>
                      <a:pt x="369810" y="1603611"/>
                    </a:cubicBezTo>
                    <a:cubicBezTo>
                      <a:pt x="360023" y="1603118"/>
                      <a:pt x="350236" y="1602203"/>
                      <a:pt x="336647" y="1601287"/>
                    </a:cubicBezTo>
                    <a:close/>
                  </a:path>
                </a:pathLst>
              </a:custGeom>
              <a:solidFill>
                <a:srgbClr val="FCC985"/>
              </a:solidFill>
              <a:ln w="7024" cap="flat">
                <a:noFill/>
                <a:prstDash val="solid"/>
                <a:miter/>
              </a:ln>
            </p:spPr>
            <p:txBody>
              <a:bodyPr rtlCol="0" anchor="ctr"/>
              <a:lstStyle/>
              <a:p>
                <a:endParaRPr lang="en-US" sz="1350"/>
              </a:p>
            </p:txBody>
          </p:sp>
          <p:sp>
            <p:nvSpPr>
              <p:cNvPr id="10" name="Freeform: Shape 54">
                <a:extLst>
                  <a:ext uri="{FF2B5EF4-FFF2-40B4-BE49-F238E27FC236}">
                    <a16:creationId xmlns:a16="http://schemas.microsoft.com/office/drawing/2014/main" id="{30FFAA32-95C9-495F-BCC6-7D815F200A31}"/>
                  </a:ext>
                </a:extLst>
              </p:cNvPr>
              <p:cNvSpPr/>
              <p:nvPr/>
            </p:nvSpPr>
            <p:spPr>
              <a:xfrm>
                <a:off x="5617307" y="-8"/>
                <a:ext cx="1026177" cy="1536916"/>
              </a:xfrm>
              <a:custGeom>
                <a:avLst/>
                <a:gdLst>
                  <a:gd name="connsiteX0" fmla="*/ 33556 w 1026177"/>
                  <a:gd name="connsiteY0" fmla="*/ 1265429 h 1536916"/>
                  <a:gd name="connsiteX1" fmla="*/ 45807 w 1026177"/>
                  <a:gd name="connsiteY1" fmla="*/ 1241349 h 1536916"/>
                  <a:gd name="connsiteX2" fmla="*/ 30317 w 1026177"/>
                  <a:gd name="connsiteY2" fmla="*/ 1030680 h 1536916"/>
                  <a:gd name="connsiteX3" fmla="*/ 26726 w 1026177"/>
                  <a:gd name="connsiteY3" fmla="*/ 955693 h 1536916"/>
                  <a:gd name="connsiteX4" fmla="*/ 21727 w 1026177"/>
                  <a:gd name="connsiteY4" fmla="*/ 847190 h 1536916"/>
                  <a:gd name="connsiteX5" fmla="*/ 18206 w 1026177"/>
                  <a:gd name="connsiteY5" fmla="*/ 631663 h 1536916"/>
                  <a:gd name="connsiteX6" fmla="*/ 69606 w 1026177"/>
                  <a:gd name="connsiteY6" fmla="*/ 346218 h 1536916"/>
                  <a:gd name="connsiteX7" fmla="*/ 345968 w 1026177"/>
                  <a:gd name="connsiteY7" fmla="*/ 32890 h 1536916"/>
                  <a:gd name="connsiteX8" fmla="*/ 634159 w 1026177"/>
                  <a:gd name="connsiteY8" fmla="*/ 44649 h 1536916"/>
                  <a:gd name="connsiteX9" fmla="*/ 891862 w 1026177"/>
                  <a:gd name="connsiteY9" fmla="*/ 387831 h 1536916"/>
                  <a:gd name="connsiteX10" fmla="*/ 938756 w 1026177"/>
                  <a:gd name="connsiteY10" fmla="*/ 631240 h 1536916"/>
                  <a:gd name="connsiteX11" fmla="*/ 951571 w 1026177"/>
                  <a:gd name="connsiteY11" fmla="*/ 802690 h 1536916"/>
                  <a:gd name="connsiteX12" fmla="*/ 1002055 w 1026177"/>
                  <a:gd name="connsiteY12" fmla="*/ 1191146 h 1536916"/>
                  <a:gd name="connsiteX13" fmla="*/ 1007266 w 1026177"/>
                  <a:gd name="connsiteY13" fmla="*/ 1226211 h 1536916"/>
                  <a:gd name="connsiteX14" fmla="*/ 1001773 w 1026177"/>
                  <a:gd name="connsiteY14" fmla="*/ 1260923 h 1536916"/>
                  <a:gd name="connsiteX15" fmla="*/ 1001633 w 1026177"/>
                  <a:gd name="connsiteY15" fmla="*/ 1408363 h 1536916"/>
                  <a:gd name="connsiteX16" fmla="*/ 1009941 w 1026177"/>
                  <a:gd name="connsiteY16" fmla="*/ 1454552 h 1536916"/>
                  <a:gd name="connsiteX17" fmla="*/ 1026136 w 1026177"/>
                  <a:gd name="connsiteY17" fmla="*/ 1470536 h 1536916"/>
                  <a:gd name="connsiteX18" fmla="*/ 1007477 w 1026177"/>
                  <a:gd name="connsiteY18" fmla="*/ 1484055 h 1536916"/>
                  <a:gd name="connsiteX19" fmla="*/ 827437 w 1026177"/>
                  <a:gd name="connsiteY19" fmla="*/ 1517711 h 1536916"/>
                  <a:gd name="connsiteX20" fmla="*/ 730552 w 1026177"/>
                  <a:gd name="connsiteY20" fmla="*/ 1535243 h 1536916"/>
                  <a:gd name="connsiteX21" fmla="*/ 702106 w 1026177"/>
                  <a:gd name="connsiteY21" fmla="*/ 1532356 h 1536916"/>
                  <a:gd name="connsiteX22" fmla="*/ 695769 w 1026177"/>
                  <a:gd name="connsiteY22" fmla="*/ 1491800 h 1536916"/>
                  <a:gd name="connsiteX23" fmla="*/ 695980 w 1026177"/>
                  <a:gd name="connsiteY23" fmla="*/ 1298804 h 1536916"/>
                  <a:gd name="connsiteX24" fmla="*/ 704852 w 1026177"/>
                  <a:gd name="connsiteY24" fmla="*/ 1183119 h 1536916"/>
                  <a:gd name="connsiteX25" fmla="*/ 709358 w 1026177"/>
                  <a:gd name="connsiteY25" fmla="*/ 1149885 h 1536916"/>
                  <a:gd name="connsiteX26" fmla="*/ 731044 w 1026177"/>
                  <a:gd name="connsiteY26" fmla="*/ 1080953 h 1536916"/>
                  <a:gd name="connsiteX27" fmla="*/ 773432 w 1026177"/>
                  <a:gd name="connsiteY27" fmla="*/ 992025 h 1536916"/>
                  <a:gd name="connsiteX28" fmla="*/ 822508 w 1026177"/>
                  <a:gd name="connsiteY28" fmla="*/ 856343 h 1536916"/>
                  <a:gd name="connsiteX29" fmla="*/ 819480 w 1026177"/>
                  <a:gd name="connsiteY29" fmla="*/ 679965 h 1536916"/>
                  <a:gd name="connsiteX30" fmla="*/ 796033 w 1026177"/>
                  <a:gd name="connsiteY30" fmla="*/ 665953 h 1536916"/>
                  <a:gd name="connsiteX31" fmla="*/ 697599 w 1026177"/>
                  <a:gd name="connsiteY31" fmla="*/ 667079 h 1536916"/>
                  <a:gd name="connsiteX32" fmla="*/ 492634 w 1026177"/>
                  <a:gd name="connsiteY32" fmla="*/ 581108 h 1536916"/>
                  <a:gd name="connsiteX33" fmla="*/ 397579 w 1026177"/>
                  <a:gd name="connsiteY33" fmla="*/ 470422 h 1536916"/>
                  <a:gd name="connsiteX34" fmla="*/ 384272 w 1026177"/>
                  <a:gd name="connsiteY34" fmla="*/ 453242 h 1536916"/>
                  <a:gd name="connsiteX35" fmla="*/ 371598 w 1026177"/>
                  <a:gd name="connsiteY35" fmla="*/ 485913 h 1536916"/>
                  <a:gd name="connsiteX36" fmla="*/ 306890 w 1026177"/>
                  <a:gd name="connsiteY36" fmla="*/ 777202 h 1536916"/>
                  <a:gd name="connsiteX37" fmla="*/ 341955 w 1026177"/>
                  <a:gd name="connsiteY37" fmla="*/ 965973 h 1536916"/>
                  <a:gd name="connsiteX38" fmla="*/ 401381 w 1026177"/>
                  <a:gd name="connsiteY38" fmla="*/ 1117778 h 1536916"/>
                  <a:gd name="connsiteX39" fmla="*/ 399832 w 1026177"/>
                  <a:gd name="connsiteY39" fmla="*/ 1144886 h 1536916"/>
                  <a:gd name="connsiteX40" fmla="*/ 385187 w 1026177"/>
                  <a:gd name="connsiteY40" fmla="*/ 1146928 h 1536916"/>
                  <a:gd name="connsiteX41" fmla="*/ 335900 w 1026177"/>
                  <a:gd name="connsiteY41" fmla="*/ 1146647 h 1536916"/>
                  <a:gd name="connsiteX42" fmla="*/ 296892 w 1026177"/>
                  <a:gd name="connsiteY42" fmla="*/ 1187696 h 1536916"/>
                  <a:gd name="connsiteX43" fmla="*/ 289147 w 1026177"/>
                  <a:gd name="connsiteY43" fmla="*/ 1224380 h 1536916"/>
                  <a:gd name="connsiteX44" fmla="*/ 299145 w 1026177"/>
                  <a:gd name="connsiteY44" fmla="*/ 1429205 h 1536916"/>
                  <a:gd name="connsiteX45" fmla="*/ 314213 w 1026177"/>
                  <a:gd name="connsiteY45" fmla="*/ 1504755 h 1536916"/>
                  <a:gd name="connsiteX46" fmla="*/ 306679 w 1026177"/>
                  <a:gd name="connsiteY46" fmla="*/ 1522640 h 1536916"/>
                  <a:gd name="connsiteX47" fmla="*/ 285345 w 1026177"/>
                  <a:gd name="connsiteY47" fmla="*/ 1522569 h 1536916"/>
                  <a:gd name="connsiteX48" fmla="*/ 27078 w 1026177"/>
                  <a:gd name="connsiteY48" fmla="*/ 1477154 h 1536916"/>
                  <a:gd name="connsiteX49" fmla="*/ 533 w 1026177"/>
                  <a:gd name="connsiteY49" fmla="*/ 1466452 h 1536916"/>
                  <a:gd name="connsiteX50" fmla="*/ 12362 w 1026177"/>
                  <a:gd name="connsiteY50" fmla="*/ 1429697 h 1536916"/>
                  <a:gd name="connsiteX51" fmla="*/ 38978 w 1026177"/>
                  <a:gd name="connsiteY51" fmla="*/ 1284159 h 1536916"/>
                  <a:gd name="connsiteX52" fmla="*/ 33556 w 1026177"/>
                  <a:gd name="connsiteY52" fmla="*/ 1265429 h 1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6177" h="1536916">
                    <a:moveTo>
                      <a:pt x="33556" y="1265429"/>
                    </a:moveTo>
                    <a:cubicBezTo>
                      <a:pt x="43273" y="1260219"/>
                      <a:pt x="46723" y="1252615"/>
                      <a:pt x="45807" y="1241349"/>
                    </a:cubicBezTo>
                    <a:cubicBezTo>
                      <a:pt x="40315" y="1171149"/>
                      <a:pt x="35387" y="1100880"/>
                      <a:pt x="30317" y="1030680"/>
                    </a:cubicBezTo>
                    <a:cubicBezTo>
                      <a:pt x="28486" y="1005755"/>
                      <a:pt x="29402" y="980759"/>
                      <a:pt x="26726" y="955693"/>
                    </a:cubicBezTo>
                    <a:cubicBezTo>
                      <a:pt x="22924" y="919783"/>
                      <a:pt x="23417" y="883381"/>
                      <a:pt x="21727" y="847190"/>
                    </a:cubicBezTo>
                    <a:cubicBezTo>
                      <a:pt x="18418" y="775371"/>
                      <a:pt x="16376" y="703482"/>
                      <a:pt x="18206" y="631663"/>
                    </a:cubicBezTo>
                    <a:cubicBezTo>
                      <a:pt x="20741" y="534003"/>
                      <a:pt x="30740" y="436977"/>
                      <a:pt x="69606" y="346218"/>
                    </a:cubicBezTo>
                    <a:cubicBezTo>
                      <a:pt x="127202" y="211945"/>
                      <a:pt x="212188" y="100203"/>
                      <a:pt x="345968" y="32890"/>
                    </a:cubicBezTo>
                    <a:cubicBezTo>
                      <a:pt x="443769" y="-16397"/>
                      <a:pt x="540231" y="-8511"/>
                      <a:pt x="634159" y="44649"/>
                    </a:cubicBezTo>
                    <a:cubicBezTo>
                      <a:pt x="769911" y="121467"/>
                      <a:pt x="847433" y="242433"/>
                      <a:pt x="891862" y="387831"/>
                    </a:cubicBezTo>
                    <a:cubicBezTo>
                      <a:pt x="916084" y="467183"/>
                      <a:pt x="929743" y="548930"/>
                      <a:pt x="938756" y="631240"/>
                    </a:cubicBezTo>
                    <a:cubicBezTo>
                      <a:pt x="944952" y="688203"/>
                      <a:pt x="947698" y="745517"/>
                      <a:pt x="951571" y="802690"/>
                    </a:cubicBezTo>
                    <a:cubicBezTo>
                      <a:pt x="960442" y="933232"/>
                      <a:pt x="974032" y="1063140"/>
                      <a:pt x="1002055" y="1191146"/>
                    </a:cubicBezTo>
                    <a:cubicBezTo>
                      <a:pt x="1004590" y="1202623"/>
                      <a:pt x="1005576" y="1214522"/>
                      <a:pt x="1007266" y="1226211"/>
                    </a:cubicBezTo>
                    <a:cubicBezTo>
                      <a:pt x="1003041" y="1237406"/>
                      <a:pt x="1001773" y="1248953"/>
                      <a:pt x="1001773" y="1260923"/>
                    </a:cubicBezTo>
                    <a:cubicBezTo>
                      <a:pt x="1001985" y="1310070"/>
                      <a:pt x="1002196" y="1359216"/>
                      <a:pt x="1001633" y="1408363"/>
                    </a:cubicBezTo>
                    <a:cubicBezTo>
                      <a:pt x="1001492" y="1424487"/>
                      <a:pt x="1006632" y="1439273"/>
                      <a:pt x="1009941" y="1454552"/>
                    </a:cubicBezTo>
                    <a:cubicBezTo>
                      <a:pt x="1011983" y="1463917"/>
                      <a:pt x="1020503" y="1465466"/>
                      <a:pt x="1026136" y="1470536"/>
                    </a:cubicBezTo>
                    <a:cubicBezTo>
                      <a:pt x="1026980" y="1484547"/>
                      <a:pt x="1014870" y="1482717"/>
                      <a:pt x="1007477" y="1484055"/>
                    </a:cubicBezTo>
                    <a:cubicBezTo>
                      <a:pt x="947276" y="1494475"/>
                      <a:pt x="887497" y="1506586"/>
                      <a:pt x="827437" y="1517711"/>
                    </a:cubicBezTo>
                    <a:cubicBezTo>
                      <a:pt x="795188" y="1523696"/>
                      <a:pt x="763011" y="1530526"/>
                      <a:pt x="730552" y="1535243"/>
                    </a:cubicBezTo>
                    <a:cubicBezTo>
                      <a:pt x="720835" y="1536651"/>
                      <a:pt x="711048" y="1539256"/>
                      <a:pt x="702106" y="1532356"/>
                    </a:cubicBezTo>
                    <a:cubicBezTo>
                      <a:pt x="696473" y="1519401"/>
                      <a:pt x="695769" y="1505671"/>
                      <a:pt x="695769" y="1491800"/>
                    </a:cubicBezTo>
                    <a:cubicBezTo>
                      <a:pt x="695769" y="1427444"/>
                      <a:pt x="695205" y="1363159"/>
                      <a:pt x="695980" y="1298804"/>
                    </a:cubicBezTo>
                    <a:cubicBezTo>
                      <a:pt x="696402" y="1260078"/>
                      <a:pt x="705204" y="1221916"/>
                      <a:pt x="704852" y="1183119"/>
                    </a:cubicBezTo>
                    <a:cubicBezTo>
                      <a:pt x="706401" y="1172065"/>
                      <a:pt x="708231" y="1161010"/>
                      <a:pt x="709358" y="1149885"/>
                    </a:cubicBezTo>
                    <a:cubicBezTo>
                      <a:pt x="711893" y="1125453"/>
                      <a:pt x="715906" y="1101443"/>
                      <a:pt x="731044" y="1080953"/>
                    </a:cubicBezTo>
                    <a:cubicBezTo>
                      <a:pt x="750900" y="1054056"/>
                      <a:pt x="762025" y="1023076"/>
                      <a:pt x="773432" y="992025"/>
                    </a:cubicBezTo>
                    <a:cubicBezTo>
                      <a:pt x="790049" y="946891"/>
                      <a:pt x="811031" y="903378"/>
                      <a:pt x="822508" y="856343"/>
                    </a:cubicBezTo>
                    <a:cubicBezTo>
                      <a:pt x="836942" y="797198"/>
                      <a:pt x="832295" y="738617"/>
                      <a:pt x="819480" y="679965"/>
                    </a:cubicBezTo>
                    <a:cubicBezTo>
                      <a:pt x="816382" y="665812"/>
                      <a:pt x="807651" y="664333"/>
                      <a:pt x="796033" y="665953"/>
                    </a:cubicBezTo>
                    <a:cubicBezTo>
                      <a:pt x="763292" y="670600"/>
                      <a:pt x="730692" y="671093"/>
                      <a:pt x="697599" y="667079"/>
                    </a:cubicBezTo>
                    <a:cubicBezTo>
                      <a:pt x="620922" y="657856"/>
                      <a:pt x="552272" y="629973"/>
                      <a:pt x="492634" y="581108"/>
                    </a:cubicBezTo>
                    <a:cubicBezTo>
                      <a:pt x="454612" y="549916"/>
                      <a:pt x="426166" y="509993"/>
                      <a:pt x="397579" y="470422"/>
                    </a:cubicBezTo>
                    <a:cubicBezTo>
                      <a:pt x="393777" y="465142"/>
                      <a:pt x="390609" y="459297"/>
                      <a:pt x="384272" y="453242"/>
                    </a:cubicBezTo>
                    <a:cubicBezTo>
                      <a:pt x="376879" y="463592"/>
                      <a:pt x="374414" y="475069"/>
                      <a:pt x="371598" y="485913"/>
                    </a:cubicBezTo>
                    <a:cubicBezTo>
                      <a:pt x="346743" y="582305"/>
                      <a:pt x="317381" y="677641"/>
                      <a:pt x="306890" y="777202"/>
                    </a:cubicBezTo>
                    <a:cubicBezTo>
                      <a:pt x="299849" y="843669"/>
                      <a:pt x="306890" y="906616"/>
                      <a:pt x="341955" y="965973"/>
                    </a:cubicBezTo>
                    <a:cubicBezTo>
                      <a:pt x="369697" y="1012937"/>
                      <a:pt x="395537" y="1061731"/>
                      <a:pt x="401381" y="1117778"/>
                    </a:cubicBezTo>
                    <a:cubicBezTo>
                      <a:pt x="402297" y="1126932"/>
                      <a:pt x="404691" y="1136085"/>
                      <a:pt x="399832" y="1144886"/>
                    </a:cubicBezTo>
                    <a:cubicBezTo>
                      <a:pt x="395608" y="1150097"/>
                      <a:pt x="390186" y="1147562"/>
                      <a:pt x="385187" y="1146928"/>
                    </a:cubicBezTo>
                    <a:cubicBezTo>
                      <a:pt x="368781" y="1144816"/>
                      <a:pt x="352235" y="1144464"/>
                      <a:pt x="335900" y="1146647"/>
                    </a:cubicBezTo>
                    <a:cubicBezTo>
                      <a:pt x="309073" y="1150308"/>
                      <a:pt x="299427" y="1160658"/>
                      <a:pt x="296892" y="1187696"/>
                    </a:cubicBezTo>
                    <a:cubicBezTo>
                      <a:pt x="295695" y="1200299"/>
                      <a:pt x="292034" y="1212269"/>
                      <a:pt x="289147" y="1224380"/>
                    </a:cubicBezTo>
                    <a:cubicBezTo>
                      <a:pt x="272600" y="1293734"/>
                      <a:pt x="281050" y="1361681"/>
                      <a:pt x="299145" y="1429205"/>
                    </a:cubicBezTo>
                    <a:cubicBezTo>
                      <a:pt x="305834" y="1454060"/>
                      <a:pt x="307454" y="1479900"/>
                      <a:pt x="314213" y="1504755"/>
                    </a:cubicBezTo>
                    <a:cubicBezTo>
                      <a:pt x="316396" y="1512782"/>
                      <a:pt x="314917" y="1519119"/>
                      <a:pt x="306679" y="1522640"/>
                    </a:cubicBezTo>
                    <a:cubicBezTo>
                      <a:pt x="299568" y="1525315"/>
                      <a:pt x="292456" y="1523907"/>
                      <a:pt x="285345" y="1522569"/>
                    </a:cubicBezTo>
                    <a:cubicBezTo>
                      <a:pt x="199444" y="1506516"/>
                      <a:pt x="113543" y="1490391"/>
                      <a:pt x="27078" y="1477154"/>
                    </a:cubicBezTo>
                    <a:cubicBezTo>
                      <a:pt x="17573" y="1475676"/>
                      <a:pt x="7082" y="1475676"/>
                      <a:pt x="533" y="1466452"/>
                    </a:cubicBezTo>
                    <a:cubicBezTo>
                      <a:pt x="-2213" y="1452088"/>
                      <a:pt x="6237" y="1441034"/>
                      <a:pt x="12362" y="1429697"/>
                    </a:cubicBezTo>
                    <a:cubicBezTo>
                      <a:pt x="37288" y="1384001"/>
                      <a:pt x="42639" y="1334995"/>
                      <a:pt x="38978" y="1284159"/>
                    </a:cubicBezTo>
                    <a:cubicBezTo>
                      <a:pt x="38555" y="1277540"/>
                      <a:pt x="35035" y="1271837"/>
                      <a:pt x="33556" y="1265429"/>
                    </a:cubicBezTo>
                    <a:close/>
                  </a:path>
                </a:pathLst>
              </a:custGeom>
              <a:solidFill>
                <a:srgbClr val="9C6828"/>
              </a:solidFill>
              <a:ln w="7024" cap="flat">
                <a:noFill/>
                <a:prstDash val="solid"/>
                <a:miter/>
              </a:ln>
            </p:spPr>
            <p:txBody>
              <a:bodyPr rtlCol="0" anchor="ctr"/>
              <a:lstStyle/>
              <a:p>
                <a:endParaRPr lang="en-US" sz="1350"/>
              </a:p>
            </p:txBody>
          </p:sp>
          <p:sp>
            <p:nvSpPr>
              <p:cNvPr id="11" name="Freeform: Shape 55">
                <a:extLst>
                  <a:ext uri="{FF2B5EF4-FFF2-40B4-BE49-F238E27FC236}">
                    <a16:creationId xmlns:a16="http://schemas.microsoft.com/office/drawing/2014/main" id="{BDF47F76-7635-4120-9793-D4109815E484}"/>
                  </a:ext>
                </a:extLst>
              </p:cNvPr>
              <p:cNvSpPr/>
              <p:nvPr/>
            </p:nvSpPr>
            <p:spPr>
              <a:xfrm>
                <a:off x="5591577" y="2417057"/>
                <a:ext cx="1056230" cy="440878"/>
              </a:xfrm>
              <a:custGeom>
                <a:avLst/>
                <a:gdLst>
                  <a:gd name="connsiteX0" fmla="*/ 92379 w 1056230"/>
                  <a:gd name="connsiteY0" fmla="*/ 0 h 440878"/>
                  <a:gd name="connsiteX1" fmla="*/ 138639 w 1056230"/>
                  <a:gd name="connsiteY1" fmla="*/ 22602 h 440878"/>
                  <a:gd name="connsiteX2" fmla="*/ 613066 w 1056230"/>
                  <a:gd name="connsiteY2" fmla="*/ 96744 h 440878"/>
                  <a:gd name="connsiteX3" fmla="*/ 857321 w 1056230"/>
                  <a:gd name="connsiteY3" fmla="*/ 114488 h 440878"/>
                  <a:gd name="connsiteX4" fmla="*/ 967865 w 1056230"/>
                  <a:gd name="connsiteY4" fmla="*/ 118079 h 440878"/>
                  <a:gd name="connsiteX5" fmla="*/ 1021518 w 1056230"/>
                  <a:gd name="connsiteY5" fmla="*/ 98786 h 440878"/>
                  <a:gd name="connsiteX6" fmla="*/ 1021237 w 1056230"/>
                  <a:gd name="connsiteY6" fmla="*/ 145891 h 440878"/>
                  <a:gd name="connsiteX7" fmla="*/ 1029897 w 1056230"/>
                  <a:gd name="connsiteY7" fmla="*/ 253338 h 440878"/>
                  <a:gd name="connsiteX8" fmla="*/ 1056231 w 1056230"/>
                  <a:gd name="connsiteY8" fmla="*/ 373458 h 440878"/>
                  <a:gd name="connsiteX9" fmla="*/ 809160 w 1056230"/>
                  <a:gd name="connsiteY9" fmla="*/ 432181 h 440878"/>
                  <a:gd name="connsiteX10" fmla="*/ 531037 w 1056230"/>
                  <a:gd name="connsiteY10" fmla="*/ 437321 h 440878"/>
                  <a:gd name="connsiteX11" fmla="*/ 182857 w 1056230"/>
                  <a:gd name="connsiteY11" fmla="*/ 374444 h 440878"/>
                  <a:gd name="connsiteX12" fmla="*/ 0 w 1056230"/>
                  <a:gd name="connsiteY12" fmla="*/ 313750 h 440878"/>
                  <a:gd name="connsiteX13" fmla="*/ 18940 w 1056230"/>
                  <a:gd name="connsiteY13" fmla="*/ 277770 h 440878"/>
                  <a:gd name="connsiteX14" fmla="*/ 68580 w 1056230"/>
                  <a:gd name="connsiteY14" fmla="*/ 154340 h 440878"/>
                  <a:gd name="connsiteX15" fmla="*/ 89562 w 1056230"/>
                  <a:gd name="connsiteY15" fmla="*/ 51681 h 440878"/>
                  <a:gd name="connsiteX16" fmla="*/ 92379 w 1056230"/>
                  <a:gd name="connsiteY16" fmla="*/ 0 h 44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30" h="440878">
                    <a:moveTo>
                      <a:pt x="92379" y="0"/>
                    </a:moveTo>
                    <a:cubicBezTo>
                      <a:pt x="104419" y="14505"/>
                      <a:pt x="120754" y="19081"/>
                      <a:pt x="138639" y="22602"/>
                    </a:cubicBezTo>
                    <a:cubicBezTo>
                      <a:pt x="295795" y="53794"/>
                      <a:pt x="453867" y="79071"/>
                      <a:pt x="613066" y="96744"/>
                    </a:cubicBezTo>
                    <a:cubicBezTo>
                      <a:pt x="694179" y="105757"/>
                      <a:pt x="775855" y="109770"/>
                      <a:pt x="857321" y="114488"/>
                    </a:cubicBezTo>
                    <a:cubicBezTo>
                      <a:pt x="894216" y="116671"/>
                      <a:pt x="930970" y="117445"/>
                      <a:pt x="967865" y="118079"/>
                    </a:cubicBezTo>
                    <a:cubicBezTo>
                      <a:pt x="988496" y="118431"/>
                      <a:pt x="1009126" y="120543"/>
                      <a:pt x="1021518" y="98786"/>
                    </a:cubicBezTo>
                    <a:cubicBezTo>
                      <a:pt x="1030249" y="116811"/>
                      <a:pt x="1021378" y="140047"/>
                      <a:pt x="1021237" y="145891"/>
                    </a:cubicBezTo>
                    <a:cubicBezTo>
                      <a:pt x="1020392" y="182012"/>
                      <a:pt x="1025673" y="217569"/>
                      <a:pt x="1029897" y="253338"/>
                    </a:cubicBezTo>
                    <a:cubicBezTo>
                      <a:pt x="1034756" y="294387"/>
                      <a:pt x="1046444" y="333676"/>
                      <a:pt x="1056231" y="373458"/>
                    </a:cubicBezTo>
                    <a:cubicBezTo>
                      <a:pt x="978709" y="413381"/>
                      <a:pt x="893934" y="423591"/>
                      <a:pt x="809160" y="432181"/>
                    </a:cubicBezTo>
                    <a:cubicBezTo>
                      <a:pt x="716710" y="441616"/>
                      <a:pt x="623980" y="443447"/>
                      <a:pt x="531037" y="437321"/>
                    </a:cubicBezTo>
                    <a:cubicBezTo>
                      <a:pt x="412536" y="429505"/>
                      <a:pt x="296570" y="408382"/>
                      <a:pt x="182857" y="374444"/>
                    </a:cubicBezTo>
                    <a:cubicBezTo>
                      <a:pt x="121318" y="356067"/>
                      <a:pt x="60201" y="336211"/>
                      <a:pt x="0" y="313750"/>
                    </a:cubicBezTo>
                    <a:cubicBezTo>
                      <a:pt x="6337" y="301780"/>
                      <a:pt x="12533" y="289740"/>
                      <a:pt x="18940" y="277770"/>
                    </a:cubicBezTo>
                    <a:cubicBezTo>
                      <a:pt x="39923" y="238411"/>
                      <a:pt x="56751" y="197784"/>
                      <a:pt x="68580" y="154340"/>
                    </a:cubicBezTo>
                    <a:cubicBezTo>
                      <a:pt x="77874" y="120332"/>
                      <a:pt x="82099" y="85760"/>
                      <a:pt x="89562" y="51681"/>
                    </a:cubicBezTo>
                    <a:cubicBezTo>
                      <a:pt x="90478" y="47809"/>
                      <a:pt x="83507" y="18800"/>
                      <a:pt x="92379" y="0"/>
                    </a:cubicBezTo>
                    <a:close/>
                  </a:path>
                </a:pathLst>
              </a:custGeom>
              <a:solidFill>
                <a:srgbClr val="1C190E"/>
              </a:solidFill>
              <a:ln w="7024" cap="flat">
                <a:noFill/>
                <a:prstDash val="solid"/>
                <a:miter/>
              </a:ln>
            </p:spPr>
            <p:txBody>
              <a:bodyPr rtlCol="0" anchor="ctr"/>
              <a:lstStyle/>
              <a:p>
                <a:endParaRPr lang="en-US" sz="1350"/>
              </a:p>
            </p:txBody>
          </p:sp>
          <p:sp>
            <p:nvSpPr>
              <p:cNvPr id="12" name="Freeform: Shape 56">
                <a:extLst>
                  <a:ext uri="{FF2B5EF4-FFF2-40B4-BE49-F238E27FC236}">
                    <a16:creationId xmlns:a16="http://schemas.microsoft.com/office/drawing/2014/main" id="{5A4E555B-58A2-431E-A826-46F88ACD1574}"/>
                  </a:ext>
                </a:extLst>
              </p:cNvPr>
              <p:cNvSpPr/>
              <p:nvPr/>
            </p:nvSpPr>
            <p:spPr>
              <a:xfrm>
                <a:off x="5915729" y="438869"/>
                <a:ext cx="539340" cy="1114178"/>
              </a:xfrm>
              <a:custGeom>
                <a:avLst/>
                <a:gdLst>
                  <a:gd name="connsiteX0" fmla="*/ 99650 w 539340"/>
                  <a:gd name="connsiteY0" fmla="*/ 702980 h 1114178"/>
                  <a:gd name="connsiteX1" fmla="*/ 61276 w 539340"/>
                  <a:gd name="connsiteY1" fmla="*/ 572016 h 1114178"/>
                  <a:gd name="connsiteX2" fmla="*/ 9172 w 539340"/>
                  <a:gd name="connsiteY2" fmla="*/ 461753 h 1114178"/>
                  <a:gd name="connsiteX3" fmla="*/ 6567 w 539340"/>
                  <a:gd name="connsiteY3" fmla="*/ 308892 h 1114178"/>
                  <a:gd name="connsiteX4" fmla="*/ 81555 w 539340"/>
                  <a:gd name="connsiteY4" fmla="*/ 0 h 1114178"/>
                  <a:gd name="connsiteX5" fmla="*/ 96763 w 539340"/>
                  <a:gd name="connsiteY5" fmla="*/ 17391 h 1114178"/>
                  <a:gd name="connsiteX6" fmla="*/ 220264 w 539340"/>
                  <a:gd name="connsiteY6" fmla="*/ 154763 h 1114178"/>
                  <a:gd name="connsiteX7" fmla="*/ 483248 w 539340"/>
                  <a:gd name="connsiteY7" fmla="*/ 222639 h 1114178"/>
                  <a:gd name="connsiteX8" fmla="*/ 506694 w 539340"/>
                  <a:gd name="connsiteY8" fmla="*/ 220245 h 1114178"/>
                  <a:gd name="connsiteX9" fmla="*/ 525142 w 539340"/>
                  <a:gd name="connsiteY9" fmla="*/ 232003 h 1114178"/>
                  <a:gd name="connsiteX10" fmla="*/ 513595 w 539340"/>
                  <a:gd name="connsiteY10" fmla="*/ 472385 h 1114178"/>
                  <a:gd name="connsiteX11" fmla="*/ 469095 w 539340"/>
                  <a:gd name="connsiteY11" fmla="*/ 586169 h 1114178"/>
                  <a:gd name="connsiteX12" fmla="*/ 451000 w 539340"/>
                  <a:gd name="connsiteY12" fmla="*/ 623346 h 1114178"/>
                  <a:gd name="connsiteX13" fmla="*/ 414668 w 539340"/>
                  <a:gd name="connsiteY13" fmla="*/ 729736 h 1114178"/>
                  <a:gd name="connsiteX14" fmla="*/ 411710 w 539340"/>
                  <a:gd name="connsiteY14" fmla="*/ 741143 h 1114178"/>
                  <a:gd name="connsiteX15" fmla="*/ 367563 w 539340"/>
                  <a:gd name="connsiteY15" fmla="*/ 760647 h 1114178"/>
                  <a:gd name="connsiteX16" fmla="*/ 347496 w 539340"/>
                  <a:gd name="connsiteY16" fmla="*/ 793458 h 1114178"/>
                  <a:gd name="connsiteX17" fmla="*/ 287788 w 539340"/>
                  <a:gd name="connsiteY17" fmla="*/ 1006028 h 1114178"/>
                  <a:gd name="connsiteX18" fmla="*/ 215617 w 539340"/>
                  <a:gd name="connsiteY18" fmla="*/ 1099744 h 1114178"/>
                  <a:gd name="connsiteX19" fmla="*/ 197451 w 539340"/>
                  <a:gd name="connsiteY19" fmla="*/ 1114179 h 1114178"/>
                  <a:gd name="connsiteX20" fmla="*/ 191818 w 539340"/>
                  <a:gd name="connsiteY20" fmla="*/ 1111503 h 1114178"/>
                  <a:gd name="connsiteX21" fmla="*/ 183650 w 539340"/>
                  <a:gd name="connsiteY21" fmla="*/ 1059540 h 1114178"/>
                  <a:gd name="connsiteX22" fmla="*/ 143798 w 539340"/>
                  <a:gd name="connsiteY22" fmla="*/ 915620 h 1114178"/>
                  <a:gd name="connsiteX23" fmla="*/ 128237 w 539340"/>
                  <a:gd name="connsiteY23" fmla="*/ 825988 h 1114178"/>
                  <a:gd name="connsiteX24" fmla="*/ 111761 w 539340"/>
                  <a:gd name="connsiteY24" fmla="*/ 759027 h 1114178"/>
                  <a:gd name="connsiteX25" fmla="*/ 99650 w 539340"/>
                  <a:gd name="connsiteY25" fmla="*/ 702980 h 111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340" h="1114178">
                    <a:moveTo>
                      <a:pt x="99650" y="702980"/>
                    </a:moveTo>
                    <a:cubicBezTo>
                      <a:pt x="97397" y="656228"/>
                      <a:pt x="82892" y="613207"/>
                      <a:pt x="61276" y="572016"/>
                    </a:cubicBezTo>
                    <a:cubicBezTo>
                      <a:pt x="42336" y="536037"/>
                      <a:pt x="19664" y="501676"/>
                      <a:pt x="9172" y="461753"/>
                    </a:cubicBezTo>
                    <a:cubicBezTo>
                      <a:pt x="-4206" y="411058"/>
                      <a:pt x="-1037" y="359728"/>
                      <a:pt x="6567" y="308892"/>
                    </a:cubicBezTo>
                    <a:cubicBezTo>
                      <a:pt x="22198" y="204191"/>
                      <a:pt x="50996" y="102518"/>
                      <a:pt x="81555" y="0"/>
                    </a:cubicBezTo>
                    <a:cubicBezTo>
                      <a:pt x="89722" y="3802"/>
                      <a:pt x="92539" y="11336"/>
                      <a:pt x="96763" y="17391"/>
                    </a:cubicBezTo>
                    <a:cubicBezTo>
                      <a:pt x="132250" y="68369"/>
                      <a:pt x="168441" y="118924"/>
                      <a:pt x="220264" y="154763"/>
                    </a:cubicBezTo>
                    <a:cubicBezTo>
                      <a:pt x="299335" y="209472"/>
                      <a:pt x="386855" y="233834"/>
                      <a:pt x="483248" y="222639"/>
                    </a:cubicBezTo>
                    <a:cubicBezTo>
                      <a:pt x="491063" y="221723"/>
                      <a:pt x="499794" y="223272"/>
                      <a:pt x="506694" y="220245"/>
                    </a:cubicBezTo>
                    <a:cubicBezTo>
                      <a:pt x="520284" y="214330"/>
                      <a:pt x="522748" y="222357"/>
                      <a:pt x="525142" y="232003"/>
                    </a:cubicBezTo>
                    <a:cubicBezTo>
                      <a:pt x="545491" y="313257"/>
                      <a:pt x="545913" y="393525"/>
                      <a:pt x="513595" y="472385"/>
                    </a:cubicBezTo>
                    <a:cubicBezTo>
                      <a:pt x="498175" y="510055"/>
                      <a:pt x="484233" y="548358"/>
                      <a:pt x="469095" y="586169"/>
                    </a:cubicBezTo>
                    <a:cubicBezTo>
                      <a:pt x="463955" y="598984"/>
                      <a:pt x="459167" y="612503"/>
                      <a:pt x="451000" y="623346"/>
                    </a:cubicBezTo>
                    <a:cubicBezTo>
                      <a:pt x="426989" y="655031"/>
                      <a:pt x="417343" y="691010"/>
                      <a:pt x="414668" y="729736"/>
                    </a:cubicBezTo>
                    <a:cubicBezTo>
                      <a:pt x="414386" y="733609"/>
                      <a:pt x="412767" y="737341"/>
                      <a:pt x="411710" y="741143"/>
                    </a:cubicBezTo>
                    <a:cubicBezTo>
                      <a:pt x="400656" y="755788"/>
                      <a:pt x="382490" y="754732"/>
                      <a:pt x="367563" y="760647"/>
                    </a:cubicBezTo>
                    <a:cubicBezTo>
                      <a:pt x="345947" y="769307"/>
                      <a:pt x="341159" y="771208"/>
                      <a:pt x="347496" y="793458"/>
                    </a:cubicBezTo>
                    <a:cubicBezTo>
                      <a:pt x="371506" y="877176"/>
                      <a:pt x="326373" y="941180"/>
                      <a:pt x="287788" y="1006028"/>
                    </a:cubicBezTo>
                    <a:cubicBezTo>
                      <a:pt x="267791" y="1039684"/>
                      <a:pt x="239556" y="1068341"/>
                      <a:pt x="215617" y="1099744"/>
                    </a:cubicBezTo>
                    <a:cubicBezTo>
                      <a:pt x="210899" y="1105941"/>
                      <a:pt x="205900" y="1112348"/>
                      <a:pt x="197451" y="1114179"/>
                    </a:cubicBezTo>
                    <a:cubicBezTo>
                      <a:pt x="195197" y="1114108"/>
                      <a:pt x="193296" y="1113193"/>
                      <a:pt x="191818" y="1111503"/>
                    </a:cubicBezTo>
                    <a:cubicBezTo>
                      <a:pt x="180834" y="1095520"/>
                      <a:pt x="184425" y="1076931"/>
                      <a:pt x="183650" y="1059540"/>
                    </a:cubicBezTo>
                    <a:cubicBezTo>
                      <a:pt x="181327" y="1008351"/>
                      <a:pt x="164639" y="961387"/>
                      <a:pt x="143798" y="915620"/>
                    </a:cubicBezTo>
                    <a:cubicBezTo>
                      <a:pt x="130772" y="886963"/>
                      <a:pt x="121548" y="858588"/>
                      <a:pt x="128237" y="825988"/>
                    </a:cubicBezTo>
                    <a:cubicBezTo>
                      <a:pt x="133095" y="802259"/>
                      <a:pt x="127744" y="779305"/>
                      <a:pt x="111761" y="759027"/>
                    </a:cubicBezTo>
                    <a:cubicBezTo>
                      <a:pt x="99016" y="742903"/>
                      <a:pt x="96411" y="723188"/>
                      <a:pt x="99650" y="702980"/>
                    </a:cubicBezTo>
                    <a:close/>
                  </a:path>
                </a:pathLst>
              </a:custGeom>
              <a:solidFill>
                <a:srgbClr val="FCC985"/>
              </a:solidFill>
              <a:ln w="7024" cap="flat">
                <a:noFill/>
                <a:prstDash val="solid"/>
                <a:miter/>
              </a:ln>
            </p:spPr>
            <p:txBody>
              <a:bodyPr rtlCol="0" anchor="ctr"/>
              <a:lstStyle/>
              <a:p>
                <a:endParaRPr lang="en-US" sz="1350"/>
              </a:p>
            </p:txBody>
          </p:sp>
          <p:sp>
            <p:nvSpPr>
              <p:cNvPr id="13" name="Freeform: Shape 57">
                <a:extLst>
                  <a:ext uri="{FF2B5EF4-FFF2-40B4-BE49-F238E27FC236}">
                    <a16:creationId xmlns:a16="http://schemas.microsoft.com/office/drawing/2014/main" id="{20943EF6-9C48-4187-8DD4-13A858EDC7EB}"/>
                  </a:ext>
                </a:extLst>
              </p:cNvPr>
              <p:cNvSpPr/>
              <p:nvPr/>
            </p:nvSpPr>
            <p:spPr>
              <a:xfrm>
                <a:off x="5483898" y="1434213"/>
                <a:ext cx="1391124" cy="155165"/>
              </a:xfrm>
              <a:custGeom>
                <a:avLst/>
                <a:gdLst>
                  <a:gd name="connsiteX0" fmla="*/ 630337 w 1391124"/>
                  <a:gd name="connsiteY0" fmla="*/ 116511 h 155165"/>
                  <a:gd name="connsiteX1" fmla="*/ 726870 w 1391124"/>
                  <a:gd name="connsiteY1" fmla="*/ 119186 h 155165"/>
                  <a:gd name="connsiteX2" fmla="*/ 836640 w 1391124"/>
                  <a:gd name="connsiteY2" fmla="*/ 97923 h 155165"/>
                  <a:gd name="connsiteX3" fmla="*/ 1028228 w 1391124"/>
                  <a:gd name="connsiteY3" fmla="*/ 64125 h 155165"/>
                  <a:gd name="connsiteX4" fmla="*/ 1160671 w 1391124"/>
                  <a:gd name="connsiteY4" fmla="*/ 38707 h 155165"/>
                  <a:gd name="connsiteX5" fmla="*/ 1292550 w 1391124"/>
                  <a:gd name="connsiteY5" fmla="*/ 16528 h 155165"/>
                  <a:gd name="connsiteX6" fmla="*/ 1367748 w 1391124"/>
                  <a:gd name="connsiteY6" fmla="*/ 2305 h 155165"/>
                  <a:gd name="connsiteX7" fmla="*/ 1390984 w 1391124"/>
                  <a:gd name="connsiteY7" fmla="*/ 22090 h 155165"/>
                  <a:gd name="connsiteX8" fmla="*/ 1368382 w 1391124"/>
                  <a:gd name="connsiteY8" fmla="*/ 33849 h 155165"/>
                  <a:gd name="connsiteX9" fmla="*/ 965915 w 1391124"/>
                  <a:gd name="connsiteY9" fmla="*/ 107146 h 155165"/>
                  <a:gd name="connsiteX10" fmla="*/ 724828 w 1391124"/>
                  <a:gd name="connsiteY10" fmla="*/ 151153 h 155165"/>
                  <a:gd name="connsiteX11" fmla="*/ 650404 w 1391124"/>
                  <a:gd name="connsiteY11" fmla="*/ 152280 h 155165"/>
                  <a:gd name="connsiteX12" fmla="*/ 27410 w 1391124"/>
                  <a:gd name="connsiteY12" fmla="*/ 43565 h 155165"/>
                  <a:gd name="connsiteX13" fmla="*/ 4879 w 1391124"/>
                  <a:gd name="connsiteY13" fmla="*/ 36665 h 155165"/>
                  <a:gd name="connsiteX14" fmla="*/ 3964 w 1391124"/>
                  <a:gd name="connsiteY14" fmla="*/ 16105 h 155165"/>
                  <a:gd name="connsiteX15" fmla="*/ 20862 w 1391124"/>
                  <a:gd name="connsiteY15" fmla="*/ 13923 h 155165"/>
                  <a:gd name="connsiteX16" fmla="*/ 109932 w 1391124"/>
                  <a:gd name="connsiteY16" fmla="*/ 28145 h 155165"/>
                  <a:gd name="connsiteX17" fmla="*/ 133378 w 1391124"/>
                  <a:gd name="connsiteY17" fmla="*/ 30399 h 155165"/>
                  <a:gd name="connsiteX18" fmla="*/ 256456 w 1391124"/>
                  <a:gd name="connsiteY18" fmla="*/ 53634 h 155165"/>
                  <a:gd name="connsiteX19" fmla="*/ 432342 w 1391124"/>
                  <a:gd name="connsiteY19" fmla="*/ 84544 h 155165"/>
                  <a:gd name="connsiteX20" fmla="*/ 440158 w 1391124"/>
                  <a:gd name="connsiteY20" fmla="*/ 84192 h 155165"/>
                  <a:gd name="connsiteX21" fmla="*/ 625690 w 1391124"/>
                  <a:gd name="connsiteY21" fmla="*/ 116159 h 155165"/>
                  <a:gd name="connsiteX22" fmla="*/ 630337 w 1391124"/>
                  <a:gd name="connsiteY22" fmla="*/ 116511 h 1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1124" h="155165">
                    <a:moveTo>
                      <a:pt x="630337" y="116511"/>
                    </a:moveTo>
                    <a:cubicBezTo>
                      <a:pt x="662233" y="127354"/>
                      <a:pt x="694059" y="127073"/>
                      <a:pt x="726870" y="119186"/>
                    </a:cubicBezTo>
                    <a:cubicBezTo>
                      <a:pt x="763061" y="110456"/>
                      <a:pt x="800027" y="104893"/>
                      <a:pt x="836640" y="97923"/>
                    </a:cubicBezTo>
                    <a:cubicBezTo>
                      <a:pt x="901066" y="89684"/>
                      <a:pt x="964506" y="76025"/>
                      <a:pt x="1028228" y="64125"/>
                    </a:cubicBezTo>
                    <a:cubicBezTo>
                      <a:pt x="1072446" y="55887"/>
                      <a:pt x="1117157" y="50184"/>
                      <a:pt x="1160671" y="38707"/>
                    </a:cubicBezTo>
                    <a:cubicBezTo>
                      <a:pt x="1205241" y="34834"/>
                      <a:pt x="1248543" y="23569"/>
                      <a:pt x="1292550" y="16528"/>
                    </a:cubicBezTo>
                    <a:cubicBezTo>
                      <a:pt x="1317757" y="12514"/>
                      <a:pt x="1342682" y="7093"/>
                      <a:pt x="1367748" y="2305"/>
                    </a:cubicBezTo>
                    <a:cubicBezTo>
                      <a:pt x="1391547" y="-2201"/>
                      <a:pt x="1391547" y="-2201"/>
                      <a:pt x="1390984" y="22090"/>
                    </a:cubicBezTo>
                    <a:cubicBezTo>
                      <a:pt x="1387745" y="34201"/>
                      <a:pt x="1376691" y="32441"/>
                      <a:pt x="1368382" y="33849"/>
                    </a:cubicBezTo>
                    <a:cubicBezTo>
                      <a:pt x="1233898" y="56521"/>
                      <a:pt x="1100399" y="84404"/>
                      <a:pt x="965915" y="107146"/>
                    </a:cubicBezTo>
                    <a:cubicBezTo>
                      <a:pt x="885365" y="120806"/>
                      <a:pt x="805096" y="136155"/>
                      <a:pt x="724828" y="151153"/>
                    </a:cubicBezTo>
                    <a:cubicBezTo>
                      <a:pt x="699833" y="155800"/>
                      <a:pt x="675611" y="156715"/>
                      <a:pt x="650404" y="152280"/>
                    </a:cubicBezTo>
                    <a:cubicBezTo>
                      <a:pt x="442763" y="115736"/>
                      <a:pt x="235051" y="80109"/>
                      <a:pt x="27410" y="43565"/>
                    </a:cubicBezTo>
                    <a:cubicBezTo>
                      <a:pt x="19665" y="42228"/>
                      <a:pt x="11779" y="40960"/>
                      <a:pt x="4879" y="36665"/>
                    </a:cubicBezTo>
                    <a:cubicBezTo>
                      <a:pt x="-3289" y="30258"/>
                      <a:pt x="513" y="22372"/>
                      <a:pt x="3964" y="16105"/>
                    </a:cubicBezTo>
                    <a:cubicBezTo>
                      <a:pt x="7695" y="9275"/>
                      <a:pt x="14807" y="11881"/>
                      <a:pt x="20862" y="13923"/>
                    </a:cubicBezTo>
                    <a:cubicBezTo>
                      <a:pt x="50927" y="16387"/>
                      <a:pt x="80359" y="22724"/>
                      <a:pt x="109932" y="28145"/>
                    </a:cubicBezTo>
                    <a:cubicBezTo>
                      <a:pt x="117606" y="29554"/>
                      <a:pt x="125563" y="29695"/>
                      <a:pt x="133378" y="30399"/>
                    </a:cubicBezTo>
                    <a:cubicBezTo>
                      <a:pt x="174428" y="38144"/>
                      <a:pt x="215407" y="46171"/>
                      <a:pt x="256456" y="53634"/>
                    </a:cubicBezTo>
                    <a:cubicBezTo>
                      <a:pt x="315038" y="64196"/>
                      <a:pt x="373690" y="74335"/>
                      <a:pt x="432342" y="84544"/>
                    </a:cubicBezTo>
                    <a:cubicBezTo>
                      <a:pt x="434877" y="84967"/>
                      <a:pt x="437553" y="84333"/>
                      <a:pt x="440158" y="84192"/>
                    </a:cubicBezTo>
                    <a:cubicBezTo>
                      <a:pt x="501978" y="94824"/>
                      <a:pt x="563869" y="105527"/>
                      <a:pt x="625690" y="116159"/>
                    </a:cubicBezTo>
                    <a:cubicBezTo>
                      <a:pt x="627239" y="116300"/>
                      <a:pt x="628788" y="116370"/>
                      <a:pt x="630337" y="116511"/>
                    </a:cubicBezTo>
                    <a:close/>
                  </a:path>
                </a:pathLst>
              </a:custGeom>
              <a:solidFill>
                <a:srgbClr val="FAF8F5"/>
              </a:solidFill>
              <a:ln w="7024" cap="flat">
                <a:noFill/>
                <a:prstDash val="solid"/>
                <a:miter/>
              </a:ln>
            </p:spPr>
            <p:txBody>
              <a:bodyPr rtlCol="0" anchor="ctr"/>
              <a:lstStyle/>
              <a:p>
                <a:endParaRPr lang="en-US" sz="1350"/>
              </a:p>
            </p:txBody>
          </p:sp>
          <p:sp>
            <p:nvSpPr>
              <p:cNvPr id="14" name="Freeform: Shape 58">
                <a:extLst>
                  <a:ext uri="{FF2B5EF4-FFF2-40B4-BE49-F238E27FC236}">
                    <a16:creationId xmlns:a16="http://schemas.microsoft.com/office/drawing/2014/main" id="{06F8A743-C687-4783-8D9F-8B4CB50B2F63}"/>
                  </a:ext>
                </a:extLst>
              </p:cNvPr>
              <p:cNvSpPr/>
              <p:nvPr/>
            </p:nvSpPr>
            <p:spPr>
              <a:xfrm>
                <a:off x="5451794" y="1456304"/>
                <a:ext cx="1427594" cy="578946"/>
              </a:xfrm>
              <a:custGeom>
                <a:avLst/>
                <a:gdLst>
                  <a:gd name="connsiteX0" fmla="*/ 37053 w 1427594"/>
                  <a:gd name="connsiteY0" fmla="*/ 12251 h 578946"/>
                  <a:gd name="connsiteX1" fmla="*/ 253707 w 1427594"/>
                  <a:gd name="connsiteY1" fmla="*/ 48583 h 578946"/>
                  <a:gd name="connsiteX2" fmla="*/ 497258 w 1427594"/>
                  <a:gd name="connsiteY2" fmla="*/ 91041 h 578946"/>
                  <a:gd name="connsiteX3" fmla="*/ 706800 w 1427594"/>
                  <a:gd name="connsiteY3" fmla="*/ 127373 h 578946"/>
                  <a:gd name="connsiteX4" fmla="*/ 783970 w 1427594"/>
                  <a:gd name="connsiteY4" fmla="*/ 117727 h 578946"/>
                  <a:gd name="connsiteX5" fmla="*/ 1068922 w 1427594"/>
                  <a:gd name="connsiteY5" fmla="*/ 66468 h 578946"/>
                  <a:gd name="connsiteX6" fmla="*/ 1377603 w 1427594"/>
                  <a:gd name="connsiteY6" fmla="*/ 9717 h 578946"/>
                  <a:gd name="connsiteX7" fmla="*/ 1423158 w 1427594"/>
                  <a:gd name="connsiteY7" fmla="*/ 0 h 578946"/>
                  <a:gd name="connsiteX8" fmla="*/ 1427031 w 1427594"/>
                  <a:gd name="connsiteY8" fmla="*/ 16335 h 578946"/>
                  <a:gd name="connsiteX9" fmla="*/ 1409147 w 1427594"/>
                  <a:gd name="connsiteY9" fmla="*/ 244466 h 578946"/>
                  <a:gd name="connsiteX10" fmla="*/ 1395839 w 1427594"/>
                  <a:gd name="connsiteY10" fmla="*/ 441475 h 578946"/>
                  <a:gd name="connsiteX11" fmla="*/ 1358803 w 1427594"/>
                  <a:gd name="connsiteY11" fmla="*/ 475131 h 578946"/>
                  <a:gd name="connsiteX12" fmla="*/ 1195098 w 1427594"/>
                  <a:gd name="connsiteY12" fmla="*/ 499775 h 578946"/>
                  <a:gd name="connsiteX13" fmla="*/ 1180453 w 1427594"/>
                  <a:gd name="connsiteY13" fmla="*/ 503084 h 578946"/>
                  <a:gd name="connsiteX14" fmla="*/ 1111309 w 1427594"/>
                  <a:gd name="connsiteY14" fmla="*/ 431406 h 578946"/>
                  <a:gd name="connsiteX15" fmla="*/ 945562 w 1427594"/>
                  <a:gd name="connsiteY15" fmla="*/ 353955 h 578946"/>
                  <a:gd name="connsiteX16" fmla="*/ 755172 w 1427594"/>
                  <a:gd name="connsiteY16" fmla="*/ 456472 h 578946"/>
                  <a:gd name="connsiteX17" fmla="*/ 762706 w 1427594"/>
                  <a:gd name="connsiteY17" fmla="*/ 561244 h 578946"/>
                  <a:gd name="connsiteX18" fmla="*/ 751370 w 1427594"/>
                  <a:gd name="connsiteY18" fmla="*/ 568355 h 578946"/>
                  <a:gd name="connsiteX19" fmla="*/ 614139 w 1427594"/>
                  <a:gd name="connsiteY19" fmla="*/ 570538 h 578946"/>
                  <a:gd name="connsiteX20" fmla="*/ 596748 w 1427594"/>
                  <a:gd name="connsiteY20" fmla="*/ 559413 h 578946"/>
                  <a:gd name="connsiteX21" fmla="*/ 627236 w 1427594"/>
                  <a:gd name="connsiteY21" fmla="*/ 515969 h 578946"/>
                  <a:gd name="connsiteX22" fmla="*/ 610337 w 1427594"/>
                  <a:gd name="connsiteY22" fmla="*/ 405706 h 578946"/>
                  <a:gd name="connsiteX23" fmla="*/ 382136 w 1427594"/>
                  <a:gd name="connsiteY23" fmla="*/ 336633 h 578946"/>
                  <a:gd name="connsiteX24" fmla="*/ 283209 w 1427594"/>
                  <a:gd name="connsiteY24" fmla="*/ 393244 h 578946"/>
                  <a:gd name="connsiteX25" fmla="*/ 218431 w 1427594"/>
                  <a:gd name="connsiteY25" fmla="*/ 469991 h 578946"/>
                  <a:gd name="connsiteX26" fmla="*/ 175974 w 1427594"/>
                  <a:gd name="connsiteY26" fmla="*/ 480905 h 578946"/>
                  <a:gd name="connsiteX27" fmla="*/ 21774 w 1427594"/>
                  <a:gd name="connsiteY27" fmla="*/ 451051 h 578946"/>
                  <a:gd name="connsiteX28" fmla="*/ 4453 w 1427594"/>
                  <a:gd name="connsiteY28" fmla="*/ 443798 h 578946"/>
                  <a:gd name="connsiteX29" fmla="*/ 3960 w 1427594"/>
                  <a:gd name="connsiteY29" fmla="*/ 389442 h 578946"/>
                  <a:gd name="connsiteX30" fmla="*/ 16634 w 1427594"/>
                  <a:gd name="connsiteY30" fmla="*/ 250521 h 578946"/>
                  <a:gd name="connsiteX31" fmla="*/ 32406 w 1427594"/>
                  <a:gd name="connsiteY31" fmla="*/ 48724 h 578946"/>
                  <a:gd name="connsiteX32" fmla="*/ 37053 w 1427594"/>
                  <a:gd name="connsiteY32" fmla="*/ 12251 h 5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7594" h="578946">
                    <a:moveTo>
                      <a:pt x="37053" y="12251"/>
                    </a:moveTo>
                    <a:cubicBezTo>
                      <a:pt x="109295" y="24362"/>
                      <a:pt x="181536" y="36261"/>
                      <a:pt x="253707" y="48583"/>
                    </a:cubicBezTo>
                    <a:cubicBezTo>
                      <a:pt x="334961" y="62525"/>
                      <a:pt x="416074" y="76888"/>
                      <a:pt x="497258" y="91041"/>
                    </a:cubicBezTo>
                    <a:cubicBezTo>
                      <a:pt x="567105" y="103152"/>
                      <a:pt x="637023" y="115051"/>
                      <a:pt x="706800" y="127373"/>
                    </a:cubicBezTo>
                    <a:cubicBezTo>
                      <a:pt x="733556" y="132090"/>
                      <a:pt x="758692" y="122374"/>
                      <a:pt x="783970" y="117727"/>
                    </a:cubicBezTo>
                    <a:cubicBezTo>
                      <a:pt x="878884" y="100335"/>
                      <a:pt x="973797" y="83085"/>
                      <a:pt x="1068922" y="66468"/>
                    </a:cubicBezTo>
                    <a:cubicBezTo>
                      <a:pt x="1172003" y="48443"/>
                      <a:pt x="1274733" y="28939"/>
                      <a:pt x="1377603" y="9717"/>
                    </a:cubicBezTo>
                    <a:cubicBezTo>
                      <a:pt x="1392811" y="6900"/>
                      <a:pt x="1408794" y="7111"/>
                      <a:pt x="1423158" y="0"/>
                    </a:cubicBezTo>
                    <a:cubicBezTo>
                      <a:pt x="1429214" y="4295"/>
                      <a:pt x="1427453" y="10702"/>
                      <a:pt x="1427031" y="16335"/>
                    </a:cubicBezTo>
                    <a:cubicBezTo>
                      <a:pt x="1421187" y="92379"/>
                      <a:pt x="1414779" y="168422"/>
                      <a:pt x="1409147" y="244466"/>
                    </a:cubicBezTo>
                    <a:cubicBezTo>
                      <a:pt x="1404288" y="310089"/>
                      <a:pt x="1400275" y="375852"/>
                      <a:pt x="1395839" y="441475"/>
                    </a:cubicBezTo>
                    <a:cubicBezTo>
                      <a:pt x="1390488" y="471470"/>
                      <a:pt x="1390417" y="470695"/>
                      <a:pt x="1358803" y="475131"/>
                    </a:cubicBezTo>
                    <a:cubicBezTo>
                      <a:pt x="1304164" y="482806"/>
                      <a:pt x="1249666" y="491537"/>
                      <a:pt x="1195098" y="499775"/>
                    </a:cubicBezTo>
                    <a:cubicBezTo>
                      <a:pt x="1190873" y="503647"/>
                      <a:pt x="1186297" y="506182"/>
                      <a:pt x="1180453" y="503084"/>
                    </a:cubicBezTo>
                    <a:cubicBezTo>
                      <a:pt x="1159752" y="476962"/>
                      <a:pt x="1138840" y="451121"/>
                      <a:pt x="1111309" y="431406"/>
                    </a:cubicBezTo>
                    <a:cubicBezTo>
                      <a:pt x="1060825" y="395286"/>
                      <a:pt x="1007313" y="366699"/>
                      <a:pt x="945562" y="353955"/>
                    </a:cubicBezTo>
                    <a:cubicBezTo>
                      <a:pt x="865998" y="337478"/>
                      <a:pt x="774746" y="385076"/>
                      <a:pt x="755172" y="456472"/>
                    </a:cubicBezTo>
                    <a:cubicBezTo>
                      <a:pt x="745455" y="491959"/>
                      <a:pt x="754257" y="526742"/>
                      <a:pt x="762706" y="561244"/>
                    </a:cubicBezTo>
                    <a:cubicBezTo>
                      <a:pt x="760101" y="565468"/>
                      <a:pt x="755876" y="567299"/>
                      <a:pt x="751370" y="568355"/>
                    </a:cubicBezTo>
                    <a:cubicBezTo>
                      <a:pt x="705744" y="578917"/>
                      <a:pt x="660117" y="584690"/>
                      <a:pt x="614139" y="570538"/>
                    </a:cubicBezTo>
                    <a:cubicBezTo>
                      <a:pt x="607310" y="568425"/>
                      <a:pt x="599987" y="567158"/>
                      <a:pt x="596748" y="559413"/>
                    </a:cubicBezTo>
                    <a:cubicBezTo>
                      <a:pt x="607380" y="545260"/>
                      <a:pt x="618857" y="531741"/>
                      <a:pt x="627236" y="515969"/>
                    </a:cubicBezTo>
                    <a:cubicBezTo>
                      <a:pt x="649978" y="473300"/>
                      <a:pt x="646599" y="437250"/>
                      <a:pt x="610337" y="405706"/>
                    </a:cubicBezTo>
                    <a:cubicBezTo>
                      <a:pt x="545137" y="348955"/>
                      <a:pt x="469375" y="322129"/>
                      <a:pt x="382136" y="336633"/>
                    </a:cubicBezTo>
                    <a:cubicBezTo>
                      <a:pt x="342495" y="343252"/>
                      <a:pt x="311725" y="366769"/>
                      <a:pt x="283209" y="393244"/>
                    </a:cubicBezTo>
                    <a:cubicBezTo>
                      <a:pt x="258495" y="416127"/>
                      <a:pt x="236527" y="441686"/>
                      <a:pt x="218431" y="469991"/>
                    </a:cubicBezTo>
                    <a:cubicBezTo>
                      <a:pt x="210123" y="482947"/>
                      <a:pt x="179001" y="484496"/>
                      <a:pt x="175974" y="480905"/>
                    </a:cubicBezTo>
                    <a:cubicBezTo>
                      <a:pt x="124574" y="471048"/>
                      <a:pt x="73104" y="461260"/>
                      <a:pt x="21774" y="451051"/>
                    </a:cubicBezTo>
                    <a:cubicBezTo>
                      <a:pt x="15789" y="449854"/>
                      <a:pt x="8607" y="449924"/>
                      <a:pt x="4453" y="443798"/>
                    </a:cubicBezTo>
                    <a:cubicBezTo>
                      <a:pt x="-3715" y="425773"/>
                      <a:pt x="1355" y="406974"/>
                      <a:pt x="3960" y="389442"/>
                    </a:cubicBezTo>
                    <a:cubicBezTo>
                      <a:pt x="10860" y="343322"/>
                      <a:pt x="12762" y="296851"/>
                      <a:pt x="16634" y="250521"/>
                    </a:cubicBezTo>
                    <a:cubicBezTo>
                      <a:pt x="22267" y="183279"/>
                      <a:pt x="24802" y="115755"/>
                      <a:pt x="32406" y="48724"/>
                    </a:cubicBezTo>
                    <a:cubicBezTo>
                      <a:pt x="33955" y="36473"/>
                      <a:pt x="28815" y="23517"/>
                      <a:pt x="37053" y="12251"/>
                    </a:cubicBezTo>
                    <a:close/>
                  </a:path>
                </a:pathLst>
              </a:custGeom>
              <a:solidFill>
                <a:srgbClr val="010101"/>
              </a:solidFill>
              <a:ln w="7024" cap="flat">
                <a:noFill/>
                <a:prstDash val="solid"/>
                <a:miter/>
              </a:ln>
            </p:spPr>
            <p:txBody>
              <a:bodyPr rtlCol="0" anchor="ctr"/>
              <a:lstStyle/>
              <a:p>
                <a:endParaRPr lang="en-US" sz="1350"/>
              </a:p>
            </p:txBody>
          </p:sp>
          <p:sp>
            <p:nvSpPr>
              <p:cNvPr id="15" name="Freeform: Shape 59">
                <a:extLst>
                  <a:ext uri="{FF2B5EF4-FFF2-40B4-BE49-F238E27FC236}">
                    <a16:creationId xmlns:a16="http://schemas.microsoft.com/office/drawing/2014/main" id="{5030F0F5-57CC-4DE4-8946-E8A0CBFF4A07}"/>
                  </a:ext>
                </a:extLst>
              </p:cNvPr>
              <p:cNvSpPr/>
              <p:nvPr/>
            </p:nvSpPr>
            <p:spPr>
              <a:xfrm>
                <a:off x="6632317" y="1955903"/>
                <a:ext cx="27389" cy="62841"/>
              </a:xfrm>
              <a:custGeom>
                <a:avLst/>
                <a:gdLst>
                  <a:gd name="connsiteX0" fmla="*/ 0 w 27389"/>
                  <a:gd name="connsiteY0" fmla="*/ 3555 h 62841"/>
                  <a:gd name="connsiteX1" fmla="*/ 14716 w 27389"/>
                  <a:gd name="connsiteY1" fmla="*/ 246 h 62841"/>
                  <a:gd name="connsiteX2" fmla="*/ 27390 w 27389"/>
                  <a:gd name="connsiteY2" fmla="*/ 51082 h 62841"/>
                  <a:gd name="connsiteX3" fmla="*/ 19785 w 27389"/>
                  <a:gd name="connsiteY3" fmla="*/ 62700 h 62841"/>
                  <a:gd name="connsiteX4" fmla="*/ 0 w 27389"/>
                  <a:gd name="connsiteY4" fmla="*/ 3555 h 6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9" h="62841">
                    <a:moveTo>
                      <a:pt x="0" y="3555"/>
                    </a:moveTo>
                    <a:cubicBezTo>
                      <a:pt x="4365" y="34"/>
                      <a:pt x="9435" y="-388"/>
                      <a:pt x="14716" y="246"/>
                    </a:cubicBezTo>
                    <a:cubicBezTo>
                      <a:pt x="18940" y="17215"/>
                      <a:pt x="23165" y="34113"/>
                      <a:pt x="27390" y="51082"/>
                    </a:cubicBezTo>
                    <a:cubicBezTo>
                      <a:pt x="22883" y="53687"/>
                      <a:pt x="30488" y="64178"/>
                      <a:pt x="19785" y="62700"/>
                    </a:cubicBezTo>
                    <a:cubicBezTo>
                      <a:pt x="9787" y="44041"/>
                      <a:pt x="845" y="25171"/>
                      <a:pt x="0" y="3555"/>
                    </a:cubicBezTo>
                    <a:close/>
                  </a:path>
                </a:pathLst>
              </a:custGeom>
              <a:solidFill>
                <a:srgbClr val="D26232"/>
              </a:solidFill>
              <a:ln w="7024" cap="flat">
                <a:noFill/>
                <a:prstDash val="solid"/>
                <a:miter/>
              </a:ln>
            </p:spPr>
            <p:txBody>
              <a:bodyPr rtlCol="0" anchor="ctr"/>
              <a:lstStyle/>
              <a:p>
                <a:endParaRPr lang="en-US" sz="1350"/>
              </a:p>
            </p:txBody>
          </p:sp>
          <p:sp>
            <p:nvSpPr>
              <p:cNvPr id="16" name="Freeform: Shape 60">
                <a:extLst>
                  <a:ext uri="{FF2B5EF4-FFF2-40B4-BE49-F238E27FC236}">
                    <a16:creationId xmlns:a16="http://schemas.microsoft.com/office/drawing/2014/main" id="{882C063E-BC63-416E-A270-256BB841347A}"/>
                  </a:ext>
                </a:extLst>
              </p:cNvPr>
              <p:cNvSpPr/>
              <p:nvPr/>
            </p:nvSpPr>
            <p:spPr>
              <a:xfrm>
                <a:off x="6198164" y="1802066"/>
                <a:ext cx="774941" cy="859385"/>
              </a:xfrm>
              <a:custGeom>
                <a:avLst/>
                <a:gdLst>
                  <a:gd name="connsiteX0" fmla="*/ 747411 w 774941"/>
                  <a:gd name="connsiteY0" fmla="*/ 77898 h 859385"/>
                  <a:gd name="connsiteX1" fmla="*/ 687210 w 774941"/>
                  <a:gd name="connsiteY1" fmla="*/ 87193 h 859385"/>
                  <a:gd name="connsiteX2" fmla="*/ 647287 w 774941"/>
                  <a:gd name="connsiteY2" fmla="*/ 96346 h 859385"/>
                  <a:gd name="connsiteX3" fmla="*/ 607434 w 774941"/>
                  <a:gd name="connsiteY3" fmla="*/ 123806 h 859385"/>
                  <a:gd name="connsiteX4" fmla="*/ 472809 w 774941"/>
                  <a:gd name="connsiteY4" fmla="*/ 142888 h 859385"/>
                  <a:gd name="connsiteX5" fmla="*/ 484356 w 774941"/>
                  <a:gd name="connsiteY5" fmla="*/ 301523 h 859385"/>
                  <a:gd name="connsiteX6" fmla="*/ 453939 w 774941"/>
                  <a:gd name="connsiteY6" fmla="*/ 216396 h 859385"/>
                  <a:gd name="connsiteX7" fmla="*/ 435702 w 774941"/>
                  <a:gd name="connsiteY7" fmla="*/ 154224 h 859385"/>
                  <a:gd name="connsiteX8" fmla="*/ 406130 w 774941"/>
                  <a:gd name="connsiteY8" fmla="*/ 114934 h 859385"/>
                  <a:gd name="connsiteX9" fmla="*/ 208487 w 774941"/>
                  <a:gd name="connsiteY9" fmla="*/ 4953 h 859385"/>
                  <a:gd name="connsiteX10" fmla="*/ 61258 w 774941"/>
                  <a:gd name="connsiteY10" fmla="*/ 32624 h 859385"/>
                  <a:gd name="connsiteX11" fmla="*/ 494 w 774941"/>
                  <a:gd name="connsiteY11" fmla="*/ 153379 h 859385"/>
                  <a:gd name="connsiteX12" fmla="*/ 10563 w 774941"/>
                  <a:gd name="connsiteY12" fmla="*/ 211608 h 859385"/>
                  <a:gd name="connsiteX13" fmla="*/ 131387 w 774941"/>
                  <a:gd name="connsiteY13" fmla="*/ 375947 h 859385"/>
                  <a:gd name="connsiteX14" fmla="*/ 222076 w 774941"/>
                  <a:gd name="connsiteY14" fmla="*/ 419601 h 859385"/>
                  <a:gd name="connsiteX15" fmla="*/ 324454 w 774941"/>
                  <a:gd name="connsiteY15" fmla="*/ 518599 h 859385"/>
                  <a:gd name="connsiteX16" fmla="*/ 336846 w 774941"/>
                  <a:gd name="connsiteY16" fmla="*/ 547749 h 859385"/>
                  <a:gd name="connsiteX17" fmla="*/ 410636 w 774941"/>
                  <a:gd name="connsiteY17" fmla="*/ 716171 h 859385"/>
                  <a:gd name="connsiteX18" fmla="*/ 442814 w 774941"/>
                  <a:gd name="connsiteY18" fmla="*/ 767078 h 859385"/>
                  <a:gd name="connsiteX19" fmla="*/ 479850 w 774941"/>
                  <a:gd name="connsiteY19" fmla="*/ 812211 h 859385"/>
                  <a:gd name="connsiteX20" fmla="*/ 646442 w 774941"/>
                  <a:gd name="connsiteY20" fmla="*/ 832419 h 859385"/>
                  <a:gd name="connsiteX21" fmla="*/ 714529 w 774941"/>
                  <a:gd name="connsiteY21" fmla="*/ 714974 h 859385"/>
                  <a:gd name="connsiteX22" fmla="*/ 758395 w 774941"/>
                  <a:gd name="connsiteY22" fmla="*/ 383622 h 859385"/>
                  <a:gd name="connsiteX23" fmla="*/ 770435 w 774941"/>
                  <a:gd name="connsiteY23" fmla="*/ 105359 h 859385"/>
                  <a:gd name="connsiteX24" fmla="*/ 774941 w 774941"/>
                  <a:gd name="connsiteY24" fmla="*/ 90572 h 859385"/>
                  <a:gd name="connsiteX25" fmla="*/ 747411 w 774941"/>
                  <a:gd name="connsiteY25" fmla="*/ 77898 h 8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4941" h="859385">
                    <a:moveTo>
                      <a:pt x="747411" y="77898"/>
                    </a:moveTo>
                    <a:cubicBezTo>
                      <a:pt x="727484" y="81982"/>
                      <a:pt x="707206" y="83813"/>
                      <a:pt x="687210" y="87193"/>
                    </a:cubicBezTo>
                    <a:cubicBezTo>
                      <a:pt x="673761" y="89516"/>
                      <a:pt x="659679" y="89164"/>
                      <a:pt x="647287" y="96346"/>
                    </a:cubicBezTo>
                    <a:cubicBezTo>
                      <a:pt x="642006" y="117187"/>
                      <a:pt x="626304" y="121483"/>
                      <a:pt x="607434" y="123806"/>
                    </a:cubicBezTo>
                    <a:cubicBezTo>
                      <a:pt x="562442" y="129369"/>
                      <a:pt x="517661" y="136410"/>
                      <a:pt x="472809" y="142888"/>
                    </a:cubicBezTo>
                    <a:cubicBezTo>
                      <a:pt x="464360" y="144084"/>
                      <a:pt x="476752" y="269275"/>
                      <a:pt x="484356" y="301523"/>
                    </a:cubicBezTo>
                    <a:cubicBezTo>
                      <a:pt x="472175" y="273781"/>
                      <a:pt x="459501" y="246321"/>
                      <a:pt x="453939" y="216396"/>
                    </a:cubicBezTo>
                    <a:cubicBezTo>
                      <a:pt x="455277" y="215622"/>
                      <a:pt x="441617" y="174150"/>
                      <a:pt x="435702" y="154224"/>
                    </a:cubicBezTo>
                    <a:cubicBezTo>
                      <a:pt x="427887" y="139578"/>
                      <a:pt x="418029" y="126482"/>
                      <a:pt x="406130" y="114934"/>
                    </a:cubicBezTo>
                    <a:cubicBezTo>
                      <a:pt x="350154" y="60436"/>
                      <a:pt x="285024" y="21922"/>
                      <a:pt x="208487" y="4953"/>
                    </a:cubicBezTo>
                    <a:cubicBezTo>
                      <a:pt x="155961" y="-6665"/>
                      <a:pt x="105899" y="1996"/>
                      <a:pt x="61258" y="32624"/>
                    </a:cubicBezTo>
                    <a:cubicBezTo>
                      <a:pt x="19364" y="61352"/>
                      <a:pt x="-3731" y="100219"/>
                      <a:pt x="494" y="153379"/>
                    </a:cubicBezTo>
                    <a:cubicBezTo>
                      <a:pt x="2113" y="173305"/>
                      <a:pt x="5775" y="192456"/>
                      <a:pt x="10563" y="211608"/>
                    </a:cubicBezTo>
                    <a:cubicBezTo>
                      <a:pt x="27461" y="283638"/>
                      <a:pt x="68933" y="337643"/>
                      <a:pt x="131387" y="375947"/>
                    </a:cubicBezTo>
                    <a:cubicBezTo>
                      <a:pt x="160045" y="393549"/>
                      <a:pt x="190110" y="409673"/>
                      <a:pt x="222076" y="419601"/>
                    </a:cubicBezTo>
                    <a:cubicBezTo>
                      <a:pt x="273758" y="435655"/>
                      <a:pt x="305724" y="469593"/>
                      <a:pt x="324454" y="518599"/>
                    </a:cubicBezTo>
                    <a:cubicBezTo>
                      <a:pt x="328185" y="528456"/>
                      <a:pt x="332692" y="538032"/>
                      <a:pt x="336846" y="547749"/>
                    </a:cubicBezTo>
                    <a:cubicBezTo>
                      <a:pt x="360926" y="604077"/>
                      <a:pt x="382894" y="661392"/>
                      <a:pt x="410636" y="716171"/>
                    </a:cubicBezTo>
                    <a:cubicBezTo>
                      <a:pt x="418874" y="734760"/>
                      <a:pt x="433520" y="749264"/>
                      <a:pt x="442814" y="767078"/>
                    </a:cubicBezTo>
                    <a:cubicBezTo>
                      <a:pt x="455136" y="782146"/>
                      <a:pt x="467035" y="797566"/>
                      <a:pt x="479850" y="812211"/>
                    </a:cubicBezTo>
                    <a:cubicBezTo>
                      <a:pt x="527166" y="866216"/>
                      <a:pt x="594760" y="875088"/>
                      <a:pt x="646442" y="832419"/>
                    </a:cubicBezTo>
                    <a:cubicBezTo>
                      <a:pt x="683196" y="802072"/>
                      <a:pt x="701714" y="759544"/>
                      <a:pt x="714529" y="714974"/>
                    </a:cubicBezTo>
                    <a:cubicBezTo>
                      <a:pt x="745650" y="606823"/>
                      <a:pt x="750861" y="494941"/>
                      <a:pt x="758395" y="383622"/>
                    </a:cubicBezTo>
                    <a:cubicBezTo>
                      <a:pt x="764661" y="291031"/>
                      <a:pt x="766703" y="198160"/>
                      <a:pt x="770435" y="105359"/>
                    </a:cubicBezTo>
                    <a:cubicBezTo>
                      <a:pt x="770646" y="99866"/>
                      <a:pt x="771984" y="95079"/>
                      <a:pt x="774941" y="90572"/>
                    </a:cubicBezTo>
                    <a:cubicBezTo>
                      <a:pt x="771914" y="73251"/>
                      <a:pt x="758606" y="75645"/>
                      <a:pt x="747411" y="77898"/>
                    </a:cubicBezTo>
                    <a:close/>
                  </a:path>
                </a:pathLst>
              </a:custGeom>
              <a:solidFill>
                <a:srgbClr val="FCC985"/>
              </a:solidFill>
              <a:ln w="7024" cap="flat">
                <a:noFill/>
                <a:prstDash val="solid"/>
                <a:miter/>
              </a:ln>
            </p:spPr>
            <p:txBody>
              <a:bodyPr rtlCol="0" anchor="ctr"/>
              <a:lstStyle/>
              <a:p>
                <a:endParaRPr lang="en-US" sz="1350"/>
              </a:p>
            </p:txBody>
          </p:sp>
          <p:sp>
            <p:nvSpPr>
              <p:cNvPr id="17" name="Freeform: Shape 61">
                <a:extLst>
                  <a:ext uri="{FF2B5EF4-FFF2-40B4-BE49-F238E27FC236}">
                    <a16:creationId xmlns:a16="http://schemas.microsoft.com/office/drawing/2014/main" id="{DEE8EE06-445B-4BF6-888D-97B48C5F329C}"/>
                  </a:ext>
                </a:extLst>
              </p:cNvPr>
              <p:cNvSpPr/>
              <p:nvPr/>
            </p:nvSpPr>
            <p:spPr>
              <a:xfrm>
                <a:off x="5448995" y="1443575"/>
                <a:ext cx="55765" cy="456386"/>
              </a:xfrm>
              <a:custGeom>
                <a:avLst/>
                <a:gdLst>
                  <a:gd name="connsiteX0" fmla="*/ 39852 w 55765"/>
                  <a:gd name="connsiteY0" fmla="*/ 24980 h 456386"/>
                  <a:gd name="connsiteX1" fmla="*/ 20490 w 55765"/>
                  <a:gd name="connsiteY1" fmla="*/ 279726 h 456386"/>
                  <a:gd name="connsiteX2" fmla="*/ 7323 w 55765"/>
                  <a:gd name="connsiteY2" fmla="*/ 456386 h 456386"/>
                  <a:gd name="connsiteX3" fmla="*/ 211 w 55765"/>
                  <a:gd name="connsiteY3" fmla="*/ 440403 h 456386"/>
                  <a:gd name="connsiteX4" fmla="*/ 0 w 55765"/>
                  <a:gd name="connsiteY4" fmla="*/ 393087 h 456386"/>
                  <a:gd name="connsiteX5" fmla="*/ 7745 w 55765"/>
                  <a:gd name="connsiteY5" fmla="*/ 382244 h 456386"/>
                  <a:gd name="connsiteX6" fmla="*/ 24292 w 55765"/>
                  <a:gd name="connsiteY6" fmla="*/ 136722 h 456386"/>
                  <a:gd name="connsiteX7" fmla="*/ 33023 w 55765"/>
                  <a:gd name="connsiteY7" fmla="*/ 16953 h 456386"/>
                  <a:gd name="connsiteX8" fmla="*/ 55765 w 55765"/>
                  <a:gd name="connsiteY8" fmla="*/ 4631 h 456386"/>
                  <a:gd name="connsiteX9" fmla="*/ 39852 w 55765"/>
                  <a:gd name="connsiteY9" fmla="*/ 24980 h 4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65" h="456386">
                    <a:moveTo>
                      <a:pt x="39852" y="24980"/>
                    </a:moveTo>
                    <a:cubicBezTo>
                      <a:pt x="33375" y="109895"/>
                      <a:pt x="26897" y="194811"/>
                      <a:pt x="20490" y="279726"/>
                    </a:cubicBezTo>
                    <a:cubicBezTo>
                      <a:pt x="16054" y="338589"/>
                      <a:pt x="11759" y="397453"/>
                      <a:pt x="7323" y="456386"/>
                    </a:cubicBezTo>
                    <a:cubicBezTo>
                      <a:pt x="-2042" y="454204"/>
                      <a:pt x="282" y="446529"/>
                      <a:pt x="211" y="440403"/>
                    </a:cubicBezTo>
                    <a:cubicBezTo>
                      <a:pt x="-70" y="424631"/>
                      <a:pt x="70" y="408859"/>
                      <a:pt x="0" y="393087"/>
                    </a:cubicBezTo>
                    <a:cubicBezTo>
                      <a:pt x="7252" y="392735"/>
                      <a:pt x="7393" y="387806"/>
                      <a:pt x="7745" y="382244"/>
                    </a:cubicBezTo>
                    <a:cubicBezTo>
                      <a:pt x="13167" y="300427"/>
                      <a:pt x="18659" y="218539"/>
                      <a:pt x="24292" y="136722"/>
                    </a:cubicBezTo>
                    <a:cubicBezTo>
                      <a:pt x="27038" y="96799"/>
                      <a:pt x="30065" y="56876"/>
                      <a:pt x="33023" y="16953"/>
                    </a:cubicBezTo>
                    <a:cubicBezTo>
                      <a:pt x="34220" y="1181"/>
                      <a:pt x="40697" y="-5085"/>
                      <a:pt x="55765" y="4631"/>
                    </a:cubicBezTo>
                    <a:cubicBezTo>
                      <a:pt x="40909" y="3927"/>
                      <a:pt x="34994" y="10194"/>
                      <a:pt x="39852" y="24980"/>
                    </a:cubicBezTo>
                    <a:close/>
                  </a:path>
                </a:pathLst>
              </a:custGeom>
              <a:solidFill>
                <a:srgbClr val="ECCEB7"/>
              </a:solidFill>
              <a:ln w="7024" cap="flat">
                <a:noFill/>
                <a:prstDash val="solid"/>
                <a:miter/>
              </a:ln>
            </p:spPr>
            <p:txBody>
              <a:bodyPr rtlCol="0" anchor="ctr"/>
              <a:lstStyle/>
              <a:p>
                <a:endParaRPr lang="en-US" sz="1350"/>
              </a:p>
            </p:txBody>
          </p:sp>
          <p:sp>
            <p:nvSpPr>
              <p:cNvPr id="18" name="Freeform: Shape 62">
                <a:extLst>
                  <a:ext uri="{FF2B5EF4-FFF2-40B4-BE49-F238E27FC236}">
                    <a16:creationId xmlns:a16="http://schemas.microsoft.com/office/drawing/2014/main" id="{FC3E03A7-EF24-4234-8A17-05635649DEEB}"/>
                  </a:ext>
                </a:extLst>
              </p:cNvPr>
              <p:cNvSpPr/>
              <p:nvPr/>
            </p:nvSpPr>
            <p:spPr>
              <a:xfrm>
                <a:off x="5312971" y="1782797"/>
                <a:ext cx="785582" cy="810372"/>
              </a:xfrm>
              <a:custGeom>
                <a:avLst/>
                <a:gdLst>
                  <a:gd name="connsiteX0" fmla="*/ 754723 w 785582"/>
                  <a:gd name="connsiteY0" fmla="*/ 76960 h 810372"/>
                  <a:gd name="connsiteX1" fmla="*/ 600453 w 785582"/>
                  <a:gd name="connsiteY1" fmla="*/ 3451 h 810372"/>
                  <a:gd name="connsiteX2" fmla="*/ 439635 w 785582"/>
                  <a:gd name="connsiteY2" fmla="*/ 44571 h 810372"/>
                  <a:gd name="connsiteX3" fmla="*/ 358169 w 785582"/>
                  <a:gd name="connsiteY3" fmla="*/ 132585 h 810372"/>
                  <a:gd name="connsiteX4" fmla="*/ 296630 w 785582"/>
                  <a:gd name="connsiteY4" fmla="*/ 245664 h 810372"/>
                  <a:gd name="connsiteX5" fmla="*/ 291068 w 785582"/>
                  <a:gd name="connsiteY5" fmla="*/ 244467 h 810372"/>
                  <a:gd name="connsiteX6" fmla="*/ 314937 w 785582"/>
                  <a:gd name="connsiteY6" fmla="*/ 154201 h 810372"/>
                  <a:gd name="connsiteX7" fmla="*/ 316134 w 785582"/>
                  <a:gd name="connsiteY7" fmla="*/ 154482 h 810372"/>
                  <a:gd name="connsiteX8" fmla="*/ 312966 w 785582"/>
                  <a:gd name="connsiteY8" fmla="*/ 149976 h 810372"/>
                  <a:gd name="connsiteX9" fmla="*/ 246428 w 785582"/>
                  <a:gd name="connsiteY9" fmla="*/ 134556 h 810372"/>
                  <a:gd name="connsiteX10" fmla="*/ 147501 w 785582"/>
                  <a:gd name="connsiteY10" fmla="*/ 111743 h 810372"/>
                  <a:gd name="connsiteX11" fmla="*/ 141797 w 785582"/>
                  <a:gd name="connsiteY11" fmla="*/ 88437 h 810372"/>
                  <a:gd name="connsiteX12" fmla="*/ 137432 w 785582"/>
                  <a:gd name="connsiteY12" fmla="*/ 52317 h 810372"/>
                  <a:gd name="connsiteX13" fmla="*/ 9496 w 785582"/>
                  <a:gd name="connsiteY13" fmla="*/ 26617 h 810372"/>
                  <a:gd name="connsiteX14" fmla="*/ 906 w 785582"/>
                  <a:gd name="connsiteY14" fmla="*/ 37812 h 810372"/>
                  <a:gd name="connsiteX15" fmla="*/ 4004 w 785582"/>
                  <a:gd name="connsiteY15" fmla="*/ 59076 h 810372"/>
                  <a:gd name="connsiteX16" fmla="*/ 8862 w 785582"/>
                  <a:gd name="connsiteY16" fmla="*/ 191518 h 810372"/>
                  <a:gd name="connsiteX17" fmla="*/ 36885 w 785582"/>
                  <a:gd name="connsiteY17" fmla="*/ 567511 h 810372"/>
                  <a:gd name="connsiteX18" fmla="*/ 88849 w 785582"/>
                  <a:gd name="connsiteY18" fmla="*/ 739595 h 810372"/>
                  <a:gd name="connsiteX19" fmla="*/ 257341 w 785582"/>
                  <a:gd name="connsiteY19" fmla="*/ 793671 h 810372"/>
                  <a:gd name="connsiteX20" fmla="*/ 294166 w 785582"/>
                  <a:gd name="connsiteY20" fmla="*/ 762479 h 810372"/>
                  <a:gd name="connsiteX21" fmla="*/ 344299 w 785582"/>
                  <a:gd name="connsiteY21" fmla="*/ 690660 h 810372"/>
                  <a:gd name="connsiteX22" fmla="*/ 375068 w 785582"/>
                  <a:gd name="connsiteY22" fmla="*/ 638133 h 810372"/>
                  <a:gd name="connsiteX23" fmla="*/ 392741 w 785582"/>
                  <a:gd name="connsiteY23" fmla="*/ 600534 h 810372"/>
                  <a:gd name="connsiteX24" fmla="*/ 460828 w 785582"/>
                  <a:gd name="connsiteY24" fmla="*/ 444856 h 810372"/>
                  <a:gd name="connsiteX25" fmla="*/ 529972 w 785582"/>
                  <a:gd name="connsiteY25" fmla="*/ 381205 h 810372"/>
                  <a:gd name="connsiteX26" fmla="*/ 641220 w 785582"/>
                  <a:gd name="connsiteY26" fmla="*/ 330227 h 810372"/>
                  <a:gd name="connsiteX27" fmla="*/ 741908 w 785582"/>
                  <a:gd name="connsiteY27" fmla="*/ 233765 h 810372"/>
                  <a:gd name="connsiteX28" fmla="*/ 770495 w 785582"/>
                  <a:gd name="connsiteY28" fmla="*/ 193631 h 810372"/>
                  <a:gd name="connsiteX29" fmla="*/ 754723 w 785582"/>
                  <a:gd name="connsiteY29" fmla="*/ 76960 h 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5582" h="810372">
                    <a:moveTo>
                      <a:pt x="754723" y="76960"/>
                    </a:moveTo>
                    <a:cubicBezTo>
                      <a:pt x="711913" y="34784"/>
                      <a:pt x="658541" y="13591"/>
                      <a:pt x="600453" y="3451"/>
                    </a:cubicBezTo>
                    <a:cubicBezTo>
                      <a:pt x="540885" y="-6969"/>
                      <a:pt x="487373" y="6057"/>
                      <a:pt x="439635" y="44571"/>
                    </a:cubicBezTo>
                    <a:cubicBezTo>
                      <a:pt x="408020" y="70130"/>
                      <a:pt x="371477" y="94704"/>
                      <a:pt x="358169" y="132585"/>
                    </a:cubicBezTo>
                    <a:cubicBezTo>
                      <a:pt x="321767" y="235807"/>
                      <a:pt x="314092" y="220528"/>
                      <a:pt x="296630" y="245664"/>
                    </a:cubicBezTo>
                    <a:cubicBezTo>
                      <a:pt x="294800" y="245242"/>
                      <a:pt x="292899" y="244890"/>
                      <a:pt x="291068" y="244467"/>
                    </a:cubicBezTo>
                    <a:cubicBezTo>
                      <a:pt x="299024" y="214402"/>
                      <a:pt x="306981" y="184337"/>
                      <a:pt x="314937" y="154201"/>
                    </a:cubicBezTo>
                    <a:cubicBezTo>
                      <a:pt x="315360" y="154271"/>
                      <a:pt x="315712" y="154342"/>
                      <a:pt x="316134" y="154482"/>
                    </a:cubicBezTo>
                    <a:cubicBezTo>
                      <a:pt x="315430" y="152933"/>
                      <a:pt x="314444" y="151455"/>
                      <a:pt x="312966" y="149976"/>
                    </a:cubicBezTo>
                    <a:cubicBezTo>
                      <a:pt x="291772" y="140682"/>
                      <a:pt x="268607" y="139626"/>
                      <a:pt x="246428" y="134556"/>
                    </a:cubicBezTo>
                    <a:cubicBezTo>
                      <a:pt x="213475" y="127022"/>
                      <a:pt x="179185" y="125051"/>
                      <a:pt x="147501" y="111743"/>
                    </a:cubicBezTo>
                    <a:cubicBezTo>
                      <a:pt x="138981" y="105617"/>
                      <a:pt x="142361" y="96464"/>
                      <a:pt x="141797" y="88437"/>
                    </a:cubicBezTo>
                    <a:cubicBezTo>
                      <a:pt x="140952" y="76327"/>
                      <a:pt x="144473" y="63653"/>
                      <a:pt x="137432" y="52317"/>
                    </a:cubicBezTo>
                    <a:cubicBezTo>
                      <a:pt x="97087" y="32390"/>
                      <a:pt x="52305" y="34362"/>
                      <a:pt x="9496" y="26617"/>
                    </a:cubicBezTo>
                    <a:cubicBezTo>
                      <a:pt x="3722" y="25560"/>
                      <a:pt x="-2333" y="29363"/>
                      <a:pt x="906" y="37812"/>
                    </a:cubicBezTo>
                    <a:cubicBezTo>
                      <a:pt x="4708" y="44501"/>
                      <a:pt x="3722" y="51964"/>
                      <a:pt x="4004" y="59076"/>
                    </a:cubicBezTo>
                    <a:cubicBezTo>
                      <a:pt x="5764" y="103223"/>
                      <a:pt x="7172" y="147371"/>
                      <a:pt x="8862" y="191518"/>
                    </a:cubicBezTo>
                    <a:cubicBezTo>
                      <a:pt x="13650" y="317201"/>
                      <a:pt x="17875" y="442955"/>
                      <a:pt x="36885" y="567511"/>
                    </a:cubicBezTo>
                    <a:cubicBezTo>
                      <a:pt x="45968" y="627220"/>
                      <a:pt x="57797" y="686435"/>
                      <a:pt x="88849" y="739595"/>
                    </a:cubicBezTo>
                    <a:cubicBezTo>
                      <a:pt x="119548" y="792122"/>
                      <a:pt x="179185" y="835354"/>
                      <a:pt x="257341" y="793671"/>
                    </a:cubicBezTo>
                    <a:cubicBezTo>
                      <a:pt x="272198" y="786348"/>
                      <a:pt x="285576" y="777194"/>
                      <a:pt x="294166" y="762479"/>
                    </a:cubicBezTo>
                    <a:cubicBezTo>
                      <a:pt x="312191" y="739454"/>
                      <a:pt x="329442" y="715867"/>
                      <a:pt x="344299" y="690660"/>
                    </a:cubicBezTo>
                    <a:cubicBezTo>
                      <a:pt x="358381" y="675381"/>
                      <a:pt x="367393" y="657144"/>
                      <a:pt x="375068" y="638133"/>
                    </a:cubicBezTo>
                    <a:cubicBezTo>
                      <a:pt x="380208" y="625248"/>
                      <a:pt x="386545" y="612926"/>
                      <a:pt x="392741" y="600534"/>
                    </a:cubicBezTo>
                    <a:cubicBezTo>
                      <a:pt x="418089" y="549768"/>
                      <a:pt x="434565" y="495200"/>
                      <a:pt x="460828" y="444856"/>
                    </a:cubicBezTo>
                    <a:cubicBezTo>
                      <a:pt x="476389" y="415072"/>
                      <a:pt x="497019" y="392963"/>
                      <a:pt x="529972" y="381205"/>
                    </a:cubicBezTo>
                    <a:cubicBezTo>
                      <a:pt x="568345" y="367545"/>
                      <a:pt x="605945" y="351139"/>
                      <a:pt x="641220" y="330227"/>
                    </a:cubicBezTo>
                    <a:cubicBezTo>
                      <a:pt x="682129" y="305865"/>
                      <a:pt x="712969" y="270801"/>
                      <a:pt x="741908" y="233765"/>
                    </a:cubicBezTo>
                    <a:cubicBezTo>
                      <a:pt x="752117" y="220880"/>
                      <a:pt x="762468" y="208065"/>
                      <a:pt x="770495" y="193631"/>
                    </a:cubicBezTo>
                    <a:cubicBezTo>
                      <a:pt x="794716" y="150399"/>
                      <a:pt x="789998" y="111743"/>
                      <a:pt x="754723" y="76960"/>
                    </a:cubicBezTo>
                    <a:close/>
                  </a:path>
                </a:pathLst>
              </a:custGeom>
              <a:solidFill>
                <a:srgbClr val="FCC985"/>
              </a:solidFill>
              <a:ln w="7024" cap="flat">
                <a:noFill/>
                <a:prstDash val="solid"/>
                <a:miter/>
              </a:ln>
            </p:spPr>
            <p:txBody>
              <a:bodyPr rtlCol="0" anchor="ctr"/>
              <a:lstStyle/>
              <a:p>
                <a:endParaRPr lang="en-US" sz="1350"/>
              </a:p>
            </p:txBody>
          </p:sp>
          <p:sp>
            <p:nvSpPr>
              <p:cNvPr id="19" name="Freeform: Shape 63">
                <a:extLst>
                  <a:ext uri="{FF2B5EF4-FFF2-40B4-BE49-F238E27FC236}">
                    <a16:creationId xmlns:a16="http://schemas.microsoft.com/office/drawing/2014/main" id="{2069C757-5B33-427D-88AC-0586958E6938}"/>
                  </a:ext>
                </a:extLst>
              </p:cNvPr>
              <p:cNvSpPr/>
              <p:nvPr/>
            </p:nvSpPr>
            <p:spPr>
              <a:xfrm>
                <a:off x="6074805" y="5233485"/>
                <a:ext cx="270799" cy="477102"/>
              </a:xfrm>
              <a:custGeom>
                <a:avLst/>
                <a:gdLst>
                  <a:gd name="connsiteX0" fmla="*/ 126246 w 270799"/>
                  <a:gd name="connsiteY0" fmla="*/ 477102 h 477102"/>
                  <a:gd name="connsiteX1" fmla="*/ 270800 w 270799"/>
                  <a:gd name="connsiteY1" fmla="*/ 0 h 477102"/>
                  <a:gd name="connsiteX2" fmla="*/ 0 w 270799"/>
                  <a:gd name="connsiteY2" fmla="*/ 307835 h 477102"/>
                  <a:gd name="connsiteX3" fmla="*/ 126246 w 270799"/>
                  <a:gd name="connsiteY3" fmla="*/ 477102 h 477102"/>
                </a:gdLst>
                <a:ahLst/>
                <a:cxnLst>
                  <a:cxn ang="0">
                    <a:pos x="connsiteX0" y="connsiteY0"/>
                  </a:cxn>
                  <a:cxn ang="0">
                    <a:pos x="connsiteX1" y="connsiteY1"/>
                  </a:cxn>
                  <a:cxn ang="0">
                    <a:pos x="connsiteX2" y="connsiteY2"/>
                  </a:cxn>
                  <a:cxn ang="0">
                    <a:pos x="connsiteX3" y="connsiteY3"/>
                  </a:cxn>
                </a:cxnLst>
                <a:rect l="l" t="t" r="r" b="b"/>
                <a:pathLst>
                  <a:path w="270799" h="477102">
                    <a:moveTo>
                      <a:pt x="126246" y="477102"/>
                    </a:moveTo>
                    <a:cubicBezTo>
                      <a:pt x="169901" y="316707"/>
                      <a:pt x="219329" y="158072"/>
                      <a:pt x="270800" y="0"/>
                    </a:cubicBezTo>
                    <a:lnTo>
                      <a:pt x="0" y="307835"/>
                    </a:lnTo>
                    <a:lnTo>
                      <a:pt x="126246" y="477102"/>
                    </a:lnTo>
                    <a:close/>
                  </a:path>
                </a:pathLst>
              </a:custGeom>
              <a:noFill/>
              <a:ln w="7024" cap="flat">
                <a:noFill/>
                <a:prstDash val="solid"/>
                <a:miter/>
              </a:ln>
            </p:spPr>
            <p:txBody>
              <a:bodyPr rtlCol="0" anchor="ctr"/>
              <a:lstStyle/>
              <a:p>
                <a:endParaRPr lang="en-US" sz="1350"/>
              </a:p>
            </p:txBody>
          </p:sp>
          <p:sp>
            <p:nvSpPr>
              <p:cNvPr id="20" name="Freeform: Shape 64">
                <a:extLst>
                  <a:ext uri="{FF2B5EF4-FFF2-40B4-BE49-F238E27FC236}">
                    <a16:creationId xmlns:a16="http://schemas.microsoft.com/office/drawing/2014/main" id="{E22F3B2A-534D-4307-B107-A817BF5E66EA}"/>
                  </a:ext>
                </a:extLst>
              </p:cNvPr>
              <p:cNvSpPr/>
              <p:nvPr/>
            </p:nvSpPr>
            <p:spPr>
              <a:xfrm>
                <a:off x="5753161" y="5094415"/>
                <a:ext cx="595540" cy="446905"/>
              </a:xfrm>
              <a:custGeom>
                <a:avLst/>
                <a:gdLst>
                  <a:gd name="connsiteX0" fmla="*/ 580896 w 595540"/>
                  <a:gd name="connsiteY0" fmla="*/ 115130 h 446905"/>
                  <a:gd name="connsiteX1" fmla="*/ 238278 w 595540"/>
                  <a:gd name="connsiteY1" fmla="*/ 37115 h 446905"/>
                  <a:gd name="connsiteX2" fmla="*/ 226167 w 595540"/>
                  <a:gd name="connsiteY2" fmla="*/ 25145 h 446905"/>
                  <a:gd name="connsiteX3" fmla="*/ 193074 w 595540"/>
                  <a:gd name="connsiteY3" fmla="*/ 79 h 446905"/>
                  <a:gd name="connsiteX4" fmla="*/ 15076 w 595540"/>
                  <a:gd name="connsiteY4" fmla="*/ 9 h 446905"/>
                  <a:gd name="connsiteX5" fmla="*/ 571 w 595540"/>
                  <a:gd name="connsiteY5" fmla="*/ 16344 h 446905"/>
                  <a:gd name="connsiteX6" fmla="*/ 321644 w 595540"/>
                  <a:gd name="connsiteY6" fmla="*/ 446905 h 446905"/>
                  <a:gd name="connsiteX7" fmla="*/ 592444 w 595540"/>
                  <a:gd name="connsiteY7" fmla="*/ 138999 h 446905"/>
                  <a:gd name="connsiteX8" fmla="*/ 593500 w 595540"/>
                  <a:gd name="connsiteY8" fmla="*/ 135831 h 446905"/>
                  <a:gd name="connsiteX9" fmla="*/ 580896 w 595540"/>
                  <a:gd name="connsiteY9" fmla="*/ 115130 h 44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540" h="446905">
                    <a:moveTo>
                      <a:pt x="580896" y="115130"/>
                    </a:moveTo>
                    <a:cubicBezTo>
                      <a:pt x="466549" y="89641"/>
                      <a:pt x="352554" y="62885"/>
                      <a:pt x="238278" y="37115"/>
                    </a:cubicBezTo>
                    <a:cubicBezTo>
                      <a:pt x="230321" y="35284"/>
                      <a:pt x="226026" y="32961"/>
                      <a:pt x="226167" y="25145"/>
                    </a:cubicBezTo>
                    <a:cubicBezTo>
                      <a:pt x="226590" y="1487"/>
                      <a:pt x="210466" y="79"/>
                      <a:pt x="193074" y="79"/>
                    </a:cubicBezTo>
                    <a:cubicBezTo>
                      <a:pt x="133718" y="220"/>
                      <a:pt x="74362" y="924"/>
                      <a:pt x="15076" y="9"/>
                    </a:cubicBezTo>
                    <a:cubicBezTo>
                      <a:pt x="-344" y="-273"/>
                      <a:pt x="-978" y="6345"/>
                      <a:pt x="571" y="16344"/>
                    </a:cubicBezTo>
                    <a:lnTo>
                      <a:pt x="321644" y="446905"/>
                    </a:lnTo>
                    <a:lnTo>
                      <a:pt x="592444" y="138999"/>
                    </a:lnTo>
                    <a:cubicBezTo>
                      <a:pt x="592796" y="137943"/>
                      <a:pt x="593148" y="136887"/>
                      <a:pt x="593500" y="135831"/>
                    </a:cubicBezTo>
                    <a:cubicBezTo>
                      <a:pt x="598076" y="121749"/>
                      <a:pt x="595401" y="118299"/>
                      <a:pt x="580896" y="115130"/>
                    </a:cubicBezTo>
                    <a:close/>
                  </a:path>
                </a:pathLst>
              </a:custGeom>
              <a:noFill/>
              <a:ln w="7024" cap="flat">
                <a:noFill/>
                <a:prstDash val="solid"/>
                <a:miter/>
              </a:ln>
            </p:spPr>
            <p:txBody>
              <a:bodyPr rtlCol="0" anchor="ctr"/>
              <a:lstStyle/>
              <a:p>
                <a:endParaRPr lang="en-US" sz="1350"/>
              </a:p>
            </p:txBody>
          </p:sp>
          <p:sp>
            <p:nvSpPr>
              <p:cNvPr id="21" name="Freeform: Shape 65">
                <a:extLst>
                  <a:ext uri="{FF2B5EF4-FFF2-40B4-BE49-F238E27FC236}">
                    <a16:creationId xmlns:a16="http://schemas.microsoft.com/office/drawing/2014/main" id="{99243B43-6B41-49CD-81D4-47EAD9C5E96E}"/>
                  </a:ext>
                </a:extLst>
              </p:cNvPr>
              <p:cNvSpPr/>
              <p:nvPr/>
            </p:nvSpPr>
            <p:spPr>
              <a:xfrm>
                <a:off x="5753733" y="5110758"/>
                <a:ext cx="321072" cy="666155"/>
              </a:xfrm>
              <a:custGeom>
                <a:avLst/>
                <a:gdLst>
                  <a:gd name="connsiteX0" fmla="*/ 0 w 321072"/>
                  <a:gd name="connsiteY0" fmla="*/ 0 h 666155"/>
                  <a:gd name="connsiteX1" fmla="*/ 422 w 321072"/>
                  <a:gd name="connsiteY1" fmla="*/ 2465 h 666155"/>
                  <a:gd name="connsiteX2" fmla="*/ 51541 w 321072"/>
                  <a:gd name="connsiteY2" fmla="*/ 294739 h 666155"/>
                  <a:gd name="connsiteX3" fmla="*/ 109348 w 321072"/>
                  <a:gd name="connsiteY3" fmla="*/ 630598 h 666155"/>
                  <a:gd name="connsiteX4" fmla="*/ 113925 w 321072"/>
                  <a:gd name="connsiteY4" fmla="*/ 666156 h 666155"/>
                  <a:gd name="connsiteX5" fmla="*/ 321073 w 321072"/>
                  <a:gd name="connsiteY5" fmla="*/ 430561 h 666155"/>
                  <a:gd name="connsiteX6" fmla="*/ 0 w 321072"/>
                  <a:gd name="connsiteY6" fmla="*/ 0 h 6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072" h="666155">
                    <a:moveTo>
                      <a:pt x="0" y="0"/>
                    </a:moveTo>
                    <a:cubicBezTo>
                      <a:pt x="141" y="775"/>
                      <a:pt x="282" y="1620"/>
                      <a:pt x="422" y="2465"/>
                    </a:cubicBezTo>
                    <a:cubicBezTo>
                      <a:pt x="17462" y="99913"/>
                      <a:pt x="34642" y="197291"/>
                      <a:pt x="51541" y="294739"/>
                    </a:cubicBezTo>
                    <a:cubicBezTo>
                      <a:pt x="70904" y="406692"/>
                      <a:pt x="89422" y="518786"/>
                      <a:pt x="109348" y="630598"/>
                    </a:cubicBezTo>
                    <a:cubicBezTo>
                      <a:pt x="111460" y="642568"/>
                      <a:pt x="113009" y="654467"/>
                      <a:pt x="113925" y="666156"/>
                    </a:cubicBezTo>
                    <a:lnTo>
                      <a:pt x="321073" y="430561"/>
                    </a:lnTo>
                    <a:lnTo>
                      <a:pt x="0" y="0"/>
                    </a:lnTo>
                    <a:close/>
                  </a:path>
                </a:pathLst>
              </a:custGeom>
              <a:noFill/>
              <a:ln w="7024" cap="flat">
                <a:noFill/>
                <a:prstDash val="solid"/>
                <a:miter/>
              </a:ln>
            </p:spPr>
            <p:txBody>
              <a:bodyPr rtlCol="0" anchor="ctr"/>
              <a:lstStyle/>
              <a:p>
                <a:endParaRPr lang="en-US" sz="1350"/>
              </a:p>
            </p:txBody>
          </p:sp>
          <p:sp>
            <p:nvSpPr>
              <p:cNvPr id="22" name="Freeform: Shape 66">
                <a:extLst>
                  <a:ext uri="{FF2B5EF4-FFF2-40B4-BE49-F238E27FC236}">
                    <a16:creationId xmlns:a16="http://schemas.microsoft.com/office/drawing/2014/main" id="{34F29AA1-8078-4D96-92B3-4586A98F8409}"/>
                  </a:ext>
                </a:extLst>
              </p:cNvPr>
              <p:cNvSpPr/>
              <p:nvPr/>
            </p:nvSpPr>
            <p:spPr>
              <a:xfrm>
                <a:off x="5708921" y="5541320"/>
                <a:ext cx="563106" cy="1317400"/>
              </a:xfrm>
              <a:custGeom>
                <a:avLst/>
                <a:gdLst>
                  <a:gd name="connsiteX0" fmla="*/ 158736 w 563106"/>
                  <a:gd name="connsiteY0" fmla="*/ 235664 h 1317400"/>
                  <a:gd name="connsiteX1" fmla="*/ 110504 w 563106"/>
                  <a:gd name="connsiteY1" fmla="*/ 420281 h 1317400"/>
                  <a:gd name="connsiteX2" fmla="*/ 61991 w 563106"/>
                  <a:gd name="connsiteY2" fmla="*/ 497029 h 1317400"/>
                  <a:gd name="connsiteX3" fmla="*/ 45163 w 563106"/>
                  <a:gd name="connsiteY3" fmla="*/ 648412 h 1317400"/>
                  <a:gd name="connsiteX4" fmla="*/ 55302 w 563106"/>
                  <a:gd name="connsiteY4" fmla="*/ 675661 h 1317400"/>
                  <a:gd name="connsiteX5" fmla="*/ 54598 w 563106"/>
                  <a:gd name="connsiteY5" fmla="*/ 807611 h 1317400"/>
                  <a:gd name="connsiteX6" fmla="*/ 945 w 563106"/>
                  <a:gd name="connsiteY6" fmla="*/ 1083621 h 1317400"/>
                  <a:gd name="connsiteX7" fmla="*/ 137190 w 563106"/>
                  <a:gd name="connsiteY7" fmla="*/ 1285276 h 1317400"/>
                  <a:gd name="connsiteX8" fmla="*/ 330115 w 563106"/>
                  <a:gd name="connsiteY8" fmla="*/ 1316821 h 1317400"/>
                  <a:gd name="connsiteX9" fmla="*/ 377924 w 563106"/>
                  <a:gd name="connsiteY9" fmla="*/ 1235637 h 1317400"/>
                  <a:gd name="connsiteX10" fmla="*/ 373418 w 563106"/>
                  <a:gd name="connsiteY10" fmla="*/ 1226906 h 1317400"/>
                  <a:gd name="connsiteX11" fmla="*/ 336664 w 563106"/>
                  <a:gd name="connsiteY11" fmla="*/ 1154454 h 1317400"/>
                  <a:gd name="connsiteX12" fmla="*/ 369897 w 563106"/>
                  <a:gd name="connsiteY12" fmla="*/ 1156777 h 1317400"/>
                  <a:gd name="connsiteX13" fmla="*/ 500157 w 563106"/>
                  <a:gd name="connsiteY13" fmla="*/ 1163325 h 1317400"/>
                  <a:gd name="connsiteX14" fmla="*/ 560992 w 563106"/>
                  <a:gd name="connsiteY14" fmla="*/ 1108898 h 1317400"/>
                  <a:gd name="connsiteX15" fmla="*/ 558105 w 563106"/>
                  <a:gd name="connsiteY15" fmla="*/ 1024264 h 1317400"/>
                  <a:gd name="connsiteX16" fmla="*/ 535151 w 563106"/>
                  <a:gd name="connsiteY16" fmla="*/ 764660 h 1317400"/>
                  <a:gd name="connsiteX17" fmla="*/ 522900 w 563106"/>
                  <a:gd name="connsiteY17" fmla="*/ 595886 h 1317400"/>
                  <a:gd name="connsiteX18" fmla="*/ 452982 w 563106"/>
                  <a:gd name="connsiteY18" fmla="*/ 348814 h 1317400"/>
                  <a:gd name="connsiteX19" fmla="*/ 451503 w 563106"/>
                  <a:gd name="connsiteY19" fmla="*/ 326213 h 1317400"/>
                  <a:gd name="connsiteX20" fmla="*/ 492130 w 563106"/>
                  <a:gd name="connsiteY20" fmla="*/ 169408 h 1317400"/>
                  <a:gd name="connsiteX21" fmla="*/ 365884 w 563106"/>
                  <a:gd name="connsiteY21" fmla="*/ 0 h 1317400"/>
                  <a:gd name="connsiteX22" fmla="*/ 158736 w 563106"/>
                  <a:gd name="connsiteY22" fmla="*/ 235664 h 131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106" h="1317400">
                    <a:moveTo>
                      <a:pt x="158736" y="235664"/>
                    </a:moveTo>
                    <a:cubicBezTo>
                      <a:pt x="164087" y="301569"/>
                      <a:pt x="150287" y="363249"/>
                      <a:pt x="110504" y="420281"/>
                    </a:cubicBezTo>
                    <a:cubicBezTo>
                      <a:pt x="93183" y="445066"/>
                      <a:pt x="78116" y="471400"/>
                      <a:pt x="61991" y="497029"/>
                    </a:cubicBezTo>
                    <a:cubicBezTo>
                      <a:pt x="31997" y="544767"/>
                      <a:pt x="21646" y="594689"/>
                      <a:pt x="45163" y="648412"/>
                    </a:cubicBezTo>
                    <a:cubicBezTo>
                      <a:pt x="49036" y="657284"/>
                      <a:pt x="51712" y="666648"/>
                      <a:pt x="55302" y="675661"/>
                    </a:cubicBezTo>
                    <a:cubicBezTo>
                      <a:pt x="72976" y="719808"/>
                      <a:pt x="70018" y="763252"/>
                      <a:pt x="54598" y="807611"/>
                    </a:cubicBezTo>
                    <a:cubicBezTo>
                      <a:pt x="23547" y="896962"/>
                      <a:pt x="-5673" y="986806"/>
                      <a:pt x="945" y="1083621"/>
                    </a:cubicBezTo>
                    <a:cubicBezTo>
                      <a:pt x="7282" y="1177478"/>
                      <a:pt x="47628" y="1248241"/>
                      <a:pt x="137190" y="1285276"/>
                    </a:cubicBezTo>
                    <a:cubicBezTo>
                      <a:pt x="198870" y="1310765"/>
                      <a:pt x="263577" y="1319919"/>
                      <a:pt x="330115" y="1316821"/>
                    </a:cubicBezTo>
                    <a:cubicBezTo>
                      <a:pt x="386022" y="1314216"/>
                      <a:pt x="402709" y="1285981"/>
                      <a:pt x="377924" y="1235637"/>
                    </a:cubicBezTo>
                    <a:cubicBezTo>
                      <a:pt x="376446" y="1232680"/>
                      <a:pt x="374897" y="1229793"/>
                      <a:pt x="373418" y="1226906"/>
                    </a:cubicBezTo>
                    <a:cubicBezTo>
                      <a:pt x="361659" y="1203671"/>
                      <a:pt x="349830" y="1180435"/>
                      <a:pt x="336664" y="1154454"/>
                    </a:cubicBezTo>
                    <a:cubicBezTo>
                      <a:pt x="350253" y="1155439"/>
                      <a:pt x="360040" y="1156354"/>
                      <a:pt x="369897" y="1156777"/>
                    </a:cubicBezTo>
                    <a:cubicBezTo>
                      <a:pt x="413341" y="1158678"/>
                      <a:pt x="456573" y="1164733"/>
                      <a:pt x="500157" y="1163325"/>
                    </a:cubicBezTo>
                    <a:cubicBezTo>
                      <a:pt x="536841" y="1162128"/>
                      <a:pt x="555359" y="1144596"/>
                      <a:pt x="560992" y="1108898"/>
                    </a:cubicBezTo>
                    <a:cubicBezTo>
                      <a:pt x="565498" y="1080382"/>
                      <a:pt x="561978" y="1052217"/>
                      <a:pt x="558105" y="1024264"/>
                    </a:cubicBezTo>
                    <a:cubicBezTo>
                      <a:pt x="545995" y="938081"/>
                      <a:pt x="535996" y="851969"/>
                      <a:pt x="535151" y="764660"/>
                    </a:cubicBezTo>
                    <a:cubicBezTo>
                      <a:pt x="534659" y="708331"/>
                      <a:pt x="529730" y="651792"/>
                      <a:pt x="522900" y="595886"/>
                    </a:cubicBezTo>
                    <a:cubicBezTo>
                      <a:pt x="512409" y="510196"/>
                      <a:pt x="487624" y="427956"/>
                      <a:pt x="452982" y="348814"/>
                    </a:cubicBezTo>
                    <a:cubicBezTo>
                      <a:pt x="449602" y="341140"/>
                      <a:pt x="449532" y="334451"/>
                      <a:pt x="451503" y="326213"/>
                    </a:cubicBezTo>
                    <a:cubicBezTo>
                      <a:pt x="464389" y="273757"/>
                      <a:pt x="477978" y="221442"/>
                      <a:pt x="492130" y="169408"/>
                    </a:cubicBezTo>
                    <a:lnTo>
                      <a:pt x="365884" y="0"/>
                    </a:lnTo>
                    <a:lnTo>
                      <a:pt x="158736" y="235664"/>
                    </a:lnTo>
                    <a:close/>
                  </a:path>
                </a:pathLst>
              </a:custGeom>
              <a:noFill/>
              <a:ln w="7024" cap="flat">
                <a:noFill/>
                <a:prstDash val="solid"/>
                <a:miter/>
              </a:ln>
            </p:spPr>
            <p:txBody>
              <a:bodyPr rtlCol="0" anchor="ctr"/>
              <a:lstStyle/>
              <a:p>
                <a:endParaRPr lang="en-US" sz="1350"/>
              </a:p>
            </p:txBody>
          </p:sp>
          <p:sp>
            <p:nvSpPr>
              <p:cNvPr id="23" name="Freeform: Shape 67">
                <a:extLst>
                  <a:ext uri="{FF2B5EF4-FFF2-40B4-BE49-F238E27FC236}">
                    <a16:creationId xmlns:a16="http://schemas.microsoft.com/office/drawing/2014/main" id="{844D848C-48D9-4E65-BBB1-C3F6AA7378C8}"/>
                  </a:ext>
                </a:extLst>
              </p:cNvPr>
              <p:cNvSpPr/>
              <p:nvPr/>
            </p:nvSpPr>
            <p:spPr>
              <a:xfrm>
                <a:off x="5266243" y="3268014"/>
                <a:ext cx="1605560" cy="1944858"/>
              </a:xfrm>
              <a:custGeom>
                <a:avLst/>
                <a:gdLst>
                  <a:gd name="connsiteX0" fmla="*/ 486574 w 1605560"/>
                  <a:gd name="connsiteY0" fmla="*/ 1826198 h 1944858"/>
                  <a:gd name="connsiteX1" fmla="*/ 680063 w 1605560"/>
                  <a:gd name="connsiteY1" fmla="*/ 1826550 h 1944858"/>
                  <a:gd name="connsiteX2" fmla="*/ 713156 w 1605560"/>
                  <a:gd name="connsiteY2" fmla="*/ 1851617 h 1944858"/>
                  <a:gd name="connsiteX3" fmla="*/ 725267 w 1605560"/>
                  <a:gd name="connsiteY3" fmla="*/ 1863587 h 1944858"/>
                  <a:gd name="connsiteX4" fmla="*/ 1082390 w 1605560"/>
                  <a:gd name="connsiteY4" fmla="*/ 1944840 h 1944858"/>
                  <a:gd name="connsiteX5" fmla="*/ 1233139 w 1605560"/>
                  <a:gd name="connsiteY5" fmla="*/ 1516251 h 1944858"/>
                  <a:gd name="connsiteX6" fmla="*/ 1280455 w 1605560"/>
                  <a:gd name="connsiteY6" fmla="*/ 1207288 h 1944858"/>
                  <a:gd name="connsiteX7" fmla="*/ 1301367 w 1605560"/>
                  <a:gd name="connsiteY7" fmla="*/ 970850 h 1944858"/>
                  <a:gd name="connsiteX8" fmla="*/ 1313830 w 1605560"/>
                  <a:gd name="connsiteY8" fmla="*/ 749760 h 1944858"/>
                  <a:gd name="connsiteX9" fmla="*/ 1327278 w 1605560"/>
                  <a:gd name="connsiteY9" fmla="*/ 722159 h 1944858"/>
                  <a:gd name="connsiteX10" fmla="*/ 1408673 w 1605560"/>
                  <a:gd name="connsiteY10" fmla="*/ 635765 h 1944858"/>
                  <a:gd name="connsiteX11" fmla="*/ 1529991 w 1605560"/>
                  <a:gd name="connsiteY11" fmla="*/ 492339 h 1944858"/>
                  <a:gd name="connsiteX12" fmla="*/ 1575335 w 1605560"/>
                  <a:gd name="connsiteY12" fmla="*/ 422843 h 1944858"/>
                  <a:gd name="connsiteX13" fmla="*/ 1605471 w 1605560"/>
                  <a:gd name="connsiteY13" fmla="*/ 329901 h 1944858"/>
                  <a:gd name="connsiteX14" fmla="*/ 1580334 w 1605560"/>
                  <a:gd name="connsiteY14" fmla="*/ 252309 h 1944858"/>
                  <a:gd name="connsiteX15" fmla="*/ 1514289 w 1605560"/>
                  <a:gd name="connsiteY15" fmla="*/ 187672 h 1944858"/>
                  <a:gd name="connsiteX16" fmla="*/ 1330517 w 1605560"/>
                  <a:gd name="connsiteY16" fmla="*/ 106418 h 1944858"/>
                  <a:gd name="connsiteX17" fmla="*/ 1012331 w 1605560"/>
                  <a:gd name="connsiteY17" fmla="*/ 89237 h 1944858"/>
                  <a:gd name="connsiteX18" fmla="*/ 970155 w 1605560"/>
                  <a:gd name="connsiteY18" fmla="*/ 98743 h 1944858"/>
                  <a:gd name="connsiteX19" fmla="*/ 847359 w 1605560"/>
                  <a:gd name="connsiteY19" fmla="*/ 153593 h 1944858"/>
                  <a:gd name="connsiteX20" fmla="*/ 812224 w 1605560"/>
                  <a:gd name="connsiteY20" fmla="*/ 146974 h 1944858"/>
                  <a:gd name="connsiteX21" fmla="*/ 711185 w 1605560"/>
                  <a:gd name="connsiteY21" fmla="*/ 67832 h 1944858"/>
                  <a:gd name="connsiteX22" fmla="*/ 483265 w 1605560"/>
                  <a:gd name="connsiteY22" fmla="*/ 27 h 1944858"/>
                  <a:gd name="connsiteX23" fmla="*/ 168388 w 1605560"/>
                  <a:gd name="connsiteY23" fmla="*/ 86984 h 1944858"/>
                  <a:gd name="connsiteX24" fmla="*/ 48197 w 1605560"/>
                  <a:gd name="connsiteY24" fmla="*/ 179222 h 1944858"/>
                  <a:gd name="connsiteX25" fmla="*/ 13555 w 1605560"/>
                  <a:gd name="connsiteY25" fmla="*/ 369049 h 1944858"/>
                  <a:gd name="connsiteX26" fmla="*/ 103681 w 1605560"/>
                  <a:gd name="connsiteY26" fmla="*/ 499943 h 1944858"/>
                  <a:gd name="connsiteX27" fmla="*/ 213733 w 1605560"/>
                  <a:gd name="connsiteY27" fmla="*/ 583028 h 1944858"/>
                  <a:gd name="connsiteX28" fmla="*/ 320264 w 1605560"/>
                  <a:gd name="connsiteY28" fmla="*/ 647735 h 1944858"/>
                  <a:gd name="connsiteX29" fmla="*/ 382437 w 1605560"/>
                  <a:gd name="connsiteY29" fmla="*/ 759477 h 1944858"/>
                  <a:gd name="connsiteX30" fmla="*/ 375185 w 1605560"/>
                  <a:gd name="connsiteY30" fmla="*/ 848053 h 1944858"/>
                  <a:gd name="connsiteX31" fmla="*/ 348006 w 1605560"/>
                  <a:gd name="connsiteY31" fmla="*/ 1024080 h 1944858"/>
                  <a:gd name="connsiteX32" fmla="*/ 341669 w 1605560"/>
                  <a:gd name="connsiteY32" fmla="*/ 1264814 h 1944858"/>
                  <a:gd name="connsiteX33" fmla="*/ 380888 w 1605560"/>
                  <a:gd name="connsiteY33" fmla="*/ 1500761 h 1944858"/>
                  <a:gd name="connsiteX34" fmla="*/ 486574 w 1605560"/>
                  <a:gd name="connsiteY34" fmla="*/ 1826198 h 19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5560" h="1944858">
                    <a:moveTo>
                      <a:pt x="486574" y="1826198"/>
                    </a:moveTo>
                    <a:cubicBezTo>
                      <a:pt x="545931" y="1827184"/>
                      <a:pt x="620707" y="1826621"/>
                      <a:pt x="680063" y="1826550"/>
                    </a:cubicBezTo>
                    <a:cubicBezTo>
                      <a:pt x="697454" y="1826550"/>
                      <a:pt x="713508" y="1827959"/>
                      <a:pt x="713156" y="1851617"/>
                    </a:cubicBezTo>
                    <a:cubicBezTo>
                      <a:pt x="713015" y="1859432"/>
                      <a:pt x="717310" y="1861756"/>
                      <a:pt x="725267" y="1863587"/>
                    </a:cubicBezTo>
                    <a:cubicBezTo>
                      <a:pt x="839543" y="1889357"/>
                      <a:pt x="968043" y="1919352"/>
                      <a:pt x="1082390" y="1944840"/>
                    </a:cubicBezTo>
                    <a:cubicBezTo>
                      <a:pt x="1096824" y="1948079"/>
                      <a:pt x="1230393" y="1530192"/>
                      <a:pt x="1233139" y="1516251"/>
                    </a:cubicBezTo>
                    <a:cubicBezTo>
                      <a:pt x="1253558" y="1414015"/>
                      <a:pt x="1269471" y="1311004"/>
                      <a:pt x="1280455" y="1207288"/>
                    </a:cubicBezTo>
                    <a:cubicBezTo>
                      <a:pt x="1288834" y="1128569"/>
                      <a:pt x="1295734" y="1049780"/>
                      <a:pt x="1301367" y="970850"/>
                    </a:cubicBezTo>
                    <a:cubicBezTo>
                      <a:pt x="1306577" y="897200"/>
                      <a:pt x="1310802" y="823480"/>
                      <a:pt x="1313830" y="749760"/>
                    </a:cubicBezTo>
                    <a:cubicBezTo>
                      <a:pt x="1314323" y="738283"/>
                      <a:pt x="1319463" y="729623"/>
                      <a:pt x="1327278" y="722159"/>
                    </a:cubicBezTo>
                    <a:cubicBezTo>
                      <a:pt x="1356006" y="694910"/>
                      <a:pt x="1381635" y="664634"/>
                      <a:pt x="1408673" y="635765"/>
                    </a:cubicBezTo>
                    <a:cubicBezTo>
                      <a:pt x="1451412" y="590069"/>
                      <a:pt x="1494152" y="544090"/>
                      <a:pt x="1529991" y="492339"/>
                    </a:cubicBezTo>
                    <a:cubicBezTo>
                      <a:pt x="1546044" y="469737"/>
                      <a:pt x="1561605" y="446924"/>
                      <a:pt x="1575335" y="422843"/>
                    </a:cubicBezTo>
                    <a:cubicBezTo>
                      <a:pt x="1591811" y="393975"/>
                      <a:pt x="1604415" y="363769"/>
                      <a:pt x="1605471" y="329901"/>
                    </a:cubicBezTo>
                    <a:cubicBezTo>
                      <a:pt x="1606597" y="300962"/>
                      <a:pt x="1597022" y="275262"/>
                      <a:pt x="1580334" y="252309"/>
                    </a:cubicBezTo>
                    <a:cubicBezTo>
                      <a:pt x="1561957" y="227172"/>
                      <a:pt x="1540904" y="204570"/>
                      <a:pt x="1514289" y="187672"/>
                    </a:cubicBezTo>
                    <a:cubicBezTo>
                      <a:pt x="1457116" y="151269"/>
                      <a:pt x="1396069" y="123175"/>
                      <a:pt x="1330517" y="106418"/>
                    </a:cubicBezTo>
                    <a:cubicBezTo>
                      <a:pt x="1225816" y="79591"/>
                      <a:pt x="1119144" y="80295"/>
                      <a:pt x="1012331" y="89237"/>
                    </a:cubicBezTo>
                    <a:cubicBezTo>
                      <a:pt x="998038" y="90434"/>
                      <a:pt x="983815" y="92687"/>
                      <a:pt x="970155" y="98743"/>
                    </a:cubicBezTo>
                    <a:cubicBezTo>
                      <a:pt x="929176" y="116909"/>
                      <a:pt x="888197" y="135216"/>
                      <a:pt x="847359" y="153593"/>
                    </a:cubicBezTo>
                    <a:cubicBezTo>
                      <a:pt x="832995" y="160071"/>
                      <a:pt x="823349" y="157465"/>
                      <a:pt x="812224" y="146974"/>
                    </a:cubicBezTo>
                    <a:cubicBezTo>
                      <a:pt x="780962" y="117613"/>
                      <a:pt x="747869" y="90364"/>
                      <a:pt x="711185" y="67832"/>
                    </a:cubicBezTo>
                    <a:cubicBezTo>
                      <a:pt x="641196" y="24952"/>
                      <a:pt x="566772" y="-959"/>
                      <a:pt x="483265" y="27"/>
                    </a:cubicBezTo>
                    <a:cubicBezTo>
                      <a:pt x="370326" y="1365"/>
                      <a:pt x="266330" y="32557"/>
                      <a:pt x="168388" y="86984"/>
                    </a:cubicBezTo>
                    <a:cubicBezTo>
                      <a:pt x="123748" y="111769"/>
                      <a:pt x="81502" y="139792"/>
                      <a:pt x="48197" y="179222"/>
                    </a:cubicBezTo>
                    <a:cubicBezTo>
                      <a:pt x="459" y="235762"/>
                      <a:pt x="-13271" y="298216"/>
                      <a:pt x="13555" y="369049"/>
                    </a:cubicBezTo>
                    <a:cubicBezTo>
                      <a:pt x="32989" y="420379"/>
                      <a:pt x="65800" y="461780"/>
                      <a:pt x="103681" y="499943"/>
                    </a:cubicBezTo>
                    <a:cubicBezTo>
                      <a:pt x="135507" y="534092"/>
                      <a:pt x="173528" y="560074"/>
                      <a:pt x="213733" y="583028"/>
                    </a:cubicBezTo>
                    <a:cubicBezTo>
                      <a:pt x="249854" y="603658"/>
                      <a:pt x="285129" y="625555"/>
                      <a:pt x="320264" y="647735"/>
                    </a:cubicBezTo>
                    <a:cubicBezTo>
                      <a:pt x="360821" y="673365"/>
                      <a:pt x="383845" y="709274"/>
                      <a:pt x="382437" y="759477"/>
                    </a:cubicBezTo>
                    <a:cubicBezTo>
                      <a:pt x="381592" y="789190"/>
                      <a:pt x="379973" y="818622"/>
                      <a:pt x="375185" y="848053"/>
                    </a:cubicBezTo>
                    <a:cubicBezTo>
                      <a:pt x="365750" y="906635"/>
                      <a:pt x="356455" y="965287"/>
                      <a:pt x="348006" y="1024080"/>
                    </a:cubicBezTo>
                    <a:cubicBezTo>
                      <a:pt x="336529" y="1104137"/>
                      <a:pt x="335896" y="1184335"/>
                      <a:pt x="341669" y="1264814"/>
                    </a:cubicBezTo>
                    <a:cubicBezTo>
                      <a:pt x="347443" y="1344730"/>
                      <a:pt x="363637" y="1422816"/>
                      <a:pt x="380888" y="1500761"/>
                    </a:cubicBezTo>
                    <a:cubicBezTo>
                      <a:pt x="386591" y="1526953"/>
                      <a:pt x="471084" y="1825917"/>
                      <a:pt x="486574" y="1826198"/>
                    </a:cubicBezTo>
                    <a:close/>
                  </a:path>
                </a:pathLst>
              </a:custGeom>
              <a:solidFill>
                <a:srgbClr val="010100"/>
              </a:solidFill>
              <a:ln w="7024" cap="flat">
                <a:noFill/>
                <a:prstDash val="solid"/>
                <a:miter/>
              </a:ln>
            </p:spPr>
            <p:txBody>
              <a:bodyPr rtlCol="0" anchor="ctr"/>
              <a:lstStyle/>
              <a:p>
                <a:endParaRPr lang="en-US" sz="1350"/>
              </a:p>
            </p:txBody>
          </p:sp>
        </p:grpSp>
      </p:grpSp>
      <p:sp>
        <p:nvSpPr>
          <p:cNvPr id="33" name="Text Placeholder 28"/>
          <p:cNvSpPr txBox="1">
            <a:spLocks/>
          </p:cNvSpPr>
          <p:nvPr/>
        </p:nvSpPr>
        <p:spPr>
          <a:xfrm>
            <a:off x="282288" y="627534"/>
            <a:ext cx="6957102" cy="4170370"/>
          </a:xfrm>
          <a:prstGeom prst="rect">
            <a:avLst/>
          </a:prstGeom>
        </p:spPr>
        <p:txBody>
          <a:bodyPr numCol="1">
            <a:normAutofit/>
          </a:bodyPr>
          <a:lstStyle>
            <a:lvl1pPr marL="180944" indent="-180944"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1pPr>
            <a:lvl2pPr marL="357128" indent="-176183"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2pPr>
            <a:lvl3pPr marL="538072" indent="-180944"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720603" indent="-182532"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4pPr>
            <a:lvl5pPr marL="895198" indent="-174595"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5pPr>
            <a:lvl6pPr marL="2514174"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96"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19"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41"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500" b="1" dirty="0" smtClean="0"/>
              <a:t>2019 </a:t>
            </a:r>
            <a:r>
              <a:rPr lang="en-GB" sz="1500" b="1" dirty="0"/>
              <a:t>was </a:t>
            </a:r>
            <a:r>
              <a:rPr lang="en-GB" sz="1500" b="1" dirty="0" smtClean="0"/>
              <a:t>an extremely </a:t>
            </a:r>
            <a:r>
              <a:rPr lang="en-GB" sz="1500" b="1" dirty="0" smtClean="0"/>
              <a:t>positive </a:t>
            </a:r>
            <a:r>
              <a:rPr lang="en-GB" sz="1500" b="1" dirty="0"/>
              <a:t>year for the IBIPs market at European level and positive net return across all Members </a:t>
            </a:r>
            <a:r>
              <a:rPr lang="en-GB" sz="1500" b="1" dirty="0" smtClean="0"/>
              <a:t>States</a:t>
            </a:r>
            <a:r>
              <a:rPr lang="en-GB" sz="1500" dirty="0" smtClean="0"/>
              <a:t>, in </a:t>
            </a:r>
            <a:r>
              <a:rPr lang="en-GB" sz="1500" dirty="0"/>
              <a:t>line with general market </a:t>
            </a:r>
            <a:r>
              <a:rPr lang="en-GB" sz="1500" dirty="0" smtClean="0"/>
              <a:t>trends.</a:t>
            </a:r>
            <a:endParaRPr lang="en-GB" sz="1500" dirty="0"/>
          </a:p>
          <a:p>
            <a:r>
              <a:rPr lang="en-GB" sz="1500" b="1" dirty="0"/>
              <a:t>The net performance of profit participation products,</a:t>
            </a:r>
            <a:r>
              <a:rPr lang="en-GB" sz="1500" dirty="0"/>
              <a:t> </a:t>
            </a:r>
            <a:r>
              <a:rPr lang="en-GB" sz="1500" b="1" dirty="0"/>
              <a:t>despite being steadily positive in all years of the analysis, is low,</a:t>
            </a:r>
            <a:r>
              <a:rPr lang="en-GB" sz="1500" dirty="0"/>
              <a:t> in particular when considering the impact inflation can have in some markets. </a:t>
            </a:r>
          </a:p>
          <a:p>
            <a:r>
              <a:rPr lang="en-GB" sz="1500" b="1" dirty="0" smtClean="0"/>
              <a:t>Profit </a:t>
            </a:r>
            <a:r>
              <a:rPr lang="en-GB" sz="1500" b="1" dirty="0"/>
              <a:t>participation products continue to be less costly than unit-linked and hybrid </a:t>
            </a:r>
            <a:r>
              <a:rPr lang="en-GB" sz="1500" b="1" dirty="0" smtClean="0"/>
              <a:t>products</a:t>
            </a:r>
            <a:r>
              <a:rPr lang="en-GB" sz="1500" b="1" dirty="0"/>
              <a:t>.</a:t>
            </a:r>
            <a:endParaRPr lang="en-GB" sz="1500" dirty="0" smtClean="0"/>
          </a:p>
          <a:p>
            <a:r>
              <a:rPr lang="en-GB" sz="1500" b="1" dirty="0" smtClean="0"/>
              <a:t>The </a:t>
            </a:r>
            <a:r>
              <a:rPr lang="en-GB" sz="1500" b="1" dirty="0"/>
              <a:t>performance of unit-linked products varies according to the level of risk being taken, while for profit participation products, the recommended holding period is the main factor. </a:t>
            </a:r>
            <a:endParaRPr lang="en-GB" sz="1500" b="1" dirty="0" smtClean="0"/>
          </a:p>
          <a:p>
            <a:r>
              <a:rPr lang="en-GB" sz="1500" b="1" dirty="0" smtClean="0"/>
              <a:t>On hybrid products </a:t>
            </a:r>
            <a:r>
              <a:rPr lang="en-GB" sz="1500" b="1" dirty="0"/>
              <a:t>while these seek to combine the benefits of profit-participation and unit-linked products, they are generally more costly and complex, raising some potential challenges in assessing them</a:t>
            </a:r>
            <a:r>
              <a:rPr lang="en-GB" sz="1500" dirty="0" smtClean="0"/>
              <a:t>.</a:t>
            </a:r>
            <a:endParaRPr lang="en-GB" sz="1500" dirty="0"/>
          </a:p>
        </p:txBody>
      </p:sp>
    </p:spTree>
    <p:extLst>
      <p:ext uri="{BB962C8B-B14F-4D97-AF65-F5344CB8AC3E}">
        <p14:creationId xmlns:p14="http://schemas.microsoft.com/office/powerpoint/2010/main" val="612869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76" y="339502"/>
            <a:ext cx="4607041" cy="1757888"/>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8418" y="2637144"/>
            <a:ext cx="4245582" cy="1974841"/>
          </a:xfrm>
          <a:prstGeom prst="rect">
            <a:avLst/>
          </a:prstGeom>
          <a:noFill/>
          <a:ln>
            <a:noFill/>
          </a:ln>
        </p:spPr>
      </p:pic>
      <p:sp>
        <p:nvSpPr>
          <p:cNvPr id="6" name="Text Placeholder 28"/>
          <p:cNvSpPr txBox="1">
            <a:spLocks/>
          </p:cNvSpPr>
          <p:nvPr/>
        </p:nvSpPr>
        <p:spPr>
          <a:xfrm>
            <a:off x="231188" y="2097390"/>
            <a:ext cx="4409180" cy="2664296"/>
          </a:xfrm>
          <a:prstGeom prst="rect">
            <a:avLst/>
          </a:prstGeom>
        </p:spPr>
        <p:txBody>
          <a:bodyPr numCol="1">
            <a:normAutofit fontScale="85000" lnSpcReduction="20000"/>
          </a:bodyPr>
          <a:lstStyle>
            <a:lvl1pPr marL="180944" indent="-180944"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1pPr>
            <a:lvl2pPr marL="357128" indent="-176183"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2pPr>
            <a:lvl3pPr marL="538072" indent="-180944"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720603" indent="-182532"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4pPr>
            <a:lvl5pPr marL="895198" indent="-174595" algn="l" defTabSz="914245" rtl="0" eaLnBrk="1" latinLnBrk="0" hangingPunct="1">
              <a:lnSpc>
                <a:spcPct val="100000"/>
              </a:lnSpc>
              <a:spcBef>
                <a:spcPts val="1200"/>
              </a:spcBef>
              <a:buClr>
                <a:schemeClr val="accent1"/>
              </a:buClr>
              <a:buFont typeface="Wingdings" panose="05000000000000000000" pitchFamily="2" charset="2"/>
              <a:buChar char="§"/>
              <a:defRPr sz="1200" kern="1200">
                <a:solidFill>
                  <a:schemeClr val="tx1"/>
                </a:solidFill>
                <a:latin typeface="+mn-lt"/>
                <a:ea typeface="+mn-ea"/>
                <a:cs typeface="+mn-cs"/>
              </a:defRPr>
            </a:lvl5pPr>
            <a:lvl6pPr marL="2514174"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96"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19"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41" indent="-228561" algn="l" defTabSz="9142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945" lvl="1" indent="0">
              <a:buNone/>
              <a:defRPr/>
            </a:pPr>
            <a:r>
              <a:rPr lang="en-GB" sz="1400" b="1" dirty="0" smtClean="0"/>
              <a:t>UL Net Return </a:t>
            </a:r>
          </a:p>
          <a:p>
            <a:pPr lvl="1">
              <a:defRPr/>
            </a:pPr>
            <a:r>
              <a:rPr lang="en-GB" sz="1400" dirty="0" smtClean="0"/>
              <a:t>11.4%, median EEA 2019</a:t>
            </a:r>
          </a:p>
          <a:p>
            <a:pPr lvl="1">
              <a:defRPr/>
            </a:pPr>
            <a:r>
              <a:rPr lang="en-GB" sz="1400" dirty="0" smtClean="0"/>
              <a:t>2.7%,</a:t>
            </a:r>
            <a:r>
              <a:rPr lang="en-GB" sz="1400" dirty="0"/>
              <a:t> median EEA 2019-2015</a:t>
            </a:r>
            <a:endParaRPr lang="en-GB" sz="1400" dirty="0" smtClean="0"/>
          </a:p>
          <a:p>
            <a:pPr marL="180945" lvl="1" indent="0">
              <a:buNone/>
              <a:defRPr/>
            </a:pPr>
            <a:r>
              <a:rPr lang="en-GB" sz="1400" b="1" dirty="0" smtClean="0"/>
              <a:t>PP Net Return</a:t>
            </a:r>
          </a:p>
          <a:p>
            <a:pPr lvl="1">
              <a:defRPr/>
            </a:pPr>
            <a:r>
              <a:rPr lang="en-GB" sz="1400" dirty="0" smtClean="0"/>
              <a:t>1.2%, median EEA 2019</a:t>
            </a:r>
          </a:p>
          <a:p>
            <a:pPr lvl="1">
              <a:defRPr/>
            </a:pPr>
            <a:r>
              <a:rPr lang="en-GB" sz="1400" dirty="0" smtClean="0"/>
              <a:t>1.4%, median EEA 2019-2015</a:t>
            </a:r>
          </a:p>
          <a:p>
            <a:pPr marL="180945" lvl="1" indent="0">
              <a:buNone/>
              <a:defRPr/>
            </a:pPr>
            <a:r>
              <a:rPr lang="en-GB" sz="1400" b="1" dirty="0" smtClean="0"/>
              <a:t>Hybrid Net Return</a:t>
            </a:r>
          </a:p>
          <a:p>
            <a:pPr lvl="1">
              <a:defRPr/>
            </a:pPr>
            <a:r>
              <a:rPr lang="en-GB" sz="1400" dirty="0" smtClean="0"/>
              <a:t>5.0%, </a:t>
            </a:r>
            <a:r>
              <a:rPr lang="en-GB" sz="1400" dirty="0"/>
              <a:t>median EEA 2019</a:t>
            </a:r>
          </a:p>
          <a:p>
            <a:pPr lvl="1">
              <a:defRPr/>
            </a:pPr>
            <a:r>
              <a:rPr lang="en-GB" sz="1400" dirty="0" smtClean="0"/>
              <a:t>2.1%, </a:t>
            </a:r>
            <a:r>
              <a:rPr lang="en-GB" sz="1400" dirty="0"/>
              <a:t>median EEA 2019-2015</a:t>
            </a:r>
          </a:p>
          <a:p>
            <a:pPr marL="180945" lvl="1" indent="0">
              <a:buNone/>
              <a:defRPr/>
            </a:pPr>
            <a:endParaRPr lang="en-GB" sz="1400" b="1" dirty="0" smtClean="0"/>
          </a:p>
          <a:p>
            <a:pPr marL="180945" lvl="1" indent="0">
              <a:buNone/>
              <a:defRPr/>
            </a:pPr>
            <a:endParaRPr lang="en-GB" sz="1400" dirty="0" smtClean="0"/>
          </a:p>
        </p:txBody>
      </p:sp>
      <p:sp>
        <p:nvSpPr>
          <p:cNvPr id="10" name="Oval 9"/>
          <p:cNvSpPr/>
          <p:nvPr/>
        </p:nvSpPr>
        <p:spPr>
          <a:xfrm>
            <a:off x="539552" y="1250289"/>
            <a:ext cx="556029" cy="359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UL</a:t>
            </a:r>
            <a:endParaRPr lang="en-GB" sz="1400" dirty="0"/>
          </a:p>
        </p:txBody>
      </p:sp>
      <p:sp>
        <p:nvSpPr>
          <p:cNvPr id="11" name="Oval 10"/>
          <p:cNvSpPr/>
          <p:nvPr/>
        </p:nvSpPr>
        <p:spPr>
          <a:xfrm>
            <a:off x="5148064" y="3651488"/>
            <a:ext cx="556029" cy="359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PP</a:t>
            </a:r>
            <a:endParaRPr lang="en-GB" sz="1400" dirty="0"/>
          </a:p>
        </p:txBody>
      </p:sp>
      <p:sp>
        <p:nvSpPr>
          <p:cNvPr id="13" name="TextBox 18">
            <a:extLst>
              <a:ext uri="{FF2B5EF4-FFF2-40B4-BE49-F238E27FC236}">
                <a16:creationId xmlns:a16="http://schemas.microsoft.com/office/drawing/2014/main" id="{FC18A593-ECF3-4E92-9EF2-602A60375A09}"/>
              </a:ext>
            </a:extLst>
          </p:cNvPr>
          <p:cNvSpPr txBox="1"/>
          <p:nvPr/>
        </p:nvSpPr>
        <p:spPr>
          <a:xfrm>
            <a:off x="5292080" y="5092030"/>
            <a:ext cx="2915485"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Ø"/>
            </a:pPr>
            <a:endParaRPr lang="en-US" altLang="ko-KR" sz="1400" i="1" dirty="0" smtClean="0">
              <a:solidFill>
                <a:schemeClr val="accent3"/>
              </a:solidFill>
              <a:cs typeface="Arial" pitchFamily="34" charset="0"/>
            </a:endParaRPr>
          </a:p>
          <a:p>
            <a:pPr marL="171450" indent="-171450" algn="just">
              <a:buFont typeface="Wingdings" panose="05000000000000000000" pitchFamily="2" charset="2"/>
              <a:buChar char="Ø"/>
            </a:pPr>
            <a:endParaRPr lang="en-US" altLang="ko-KR" sz="1200" dirty="0" smtClean="0">
              <a:solidFill>
                <a:schemeClr val="accent2"/>
              </a:solidFill>
              <a:cs typeface="Arial" pitchFamily="34" charset="0"/>
            </a:endParaRPr>
          </a:p>
          <a:p>
            <a:pPr marL="171450" indent="-171450" algn="just">
              <a:buFont typeface="Wingdings" panose="05000000000000000000" pitchFamily="2" charset="2"/>
              <a:buChar char="Ø"/>
            </a:pPr>
            <a:endParaRPr lang="en-US" altLang="ko-KR" sz="1200" dirty="0">
              <a:solidFill>
                <a:schemeClr val="accent2"/>
              </a:solidFill>
              <a:cs typeface="Arial" pitchFamily="34" charset="0"/>
            </a:endParaRPr>
          </a:p>
        </p:txBody>
      </p:sp>
      <p:sp>
        <p:nvSpPr>
          <p:cNvPr id="14" name="Rectangle 13"/>
          <p:cNvSpPr/>
          <p:nvPr/>
        </p:nvSpPr>
        <p:spPr>
          <a:xfrm>
            <a:off x="227718" y="-9405"/>
            <a:ext cx="4519186" cy="400110"/>
          </a:xfrm>
          <a:prstGeom prst="rect">
            <a:avLst/>
          </a:prstGeom>
        </p:spPr>
        <p:txBody>
          <a:bodyPr wrap="none">
            <a:spAutoFit/>
          </a:bodyPr>
          <a:lstStyle/>
          <a:p>
            <a:r>
              <a:rPr lang="en-US" sz="2000" b="1" dirty="0" smtClean="0">
                <a:solidFill>
                  <a:schemeClr val="accent1"/>
                </a:solidFill>
                <a:latin typeface="+mj-lt"/>
                <a:ea typeface="+mj-ea"/>
                <a:cs typeface="+mj-cs"/>
              </a:rPr>
              <a:t>Net Returns and Costs of IBIPs in Europe</a:t>
            </a:r>
            <a:endParaRPr lang="en-GB" sz="2000" b="1" dirty="0">
              <a:solidFill>
                <a:schemeClr val="accent1"/>
              </a:solidFill>
              <a:latin typeface="+mj-lt"/>
              <a:ea typeface="+mj-ea"/>
              <a:cs typeface="+mj-cs"/>
            </a:endParaRPr>
          </a:p>
        </p:txBody>
      </p:sp>
      <p:sp>
        <p:nvSpPr>
          <p:cNvPr id="19" name="TextBox 18">
            <a:extLst>
              <a:ext uri="{FF2B5EF4-FFF2-40B4-BE49-F238E27FC236}">
                <a16:creationId xmlns:a16="http://schemas.microsoft.com/office/drawing/2014/main" id="{FC18A593-ECF3-4E92-9EF2-602A60375A09}"/>
              </a:ext>
            </a:extLst>
          </p:cNvPr>
          <p:cNvSpPr txBox="1"/>
          <p:nvPr/>
        </p:nvSpPr>
        <p:spPr>
          <a:xfrm>
            <a:off x="5796136" y="522193"/>
            <a:ext cx="2984057" cy="1815882"/>
          </a:xfrm>
          <a:prstGeom prst="rect">
            <a:avLst/>
          </a:prstGeom>
          <a:solidFill>
            <a:schemeClr val="accent2">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Ø"/>
            </a:pPr>
            <a:r>
              <a:rPr lang="en-GB" altLang="ko-KR" sz="1400" i="1" dirty="0" smtClean="0">
                <a:solidFill>
                  <a:schemeClr val="accent3"/>
                </a:solidFill>
                <a:cs typeface="Arial" pitchFamily="34" charset="0"/>
              </a:rPr>
              <a:t>UL volatility is high: 2019 net return was extremely positive</a:t>
            </a:r>
          </a:p>
          <a:p>
            <a:pPr marL="171450" indent="-171450" algn="just">
              <a:buFont typeface="Wingdings" panose="05000000000000000000" pitchFamily="2" charset="2"/>
              <a:buChar char="Ø"/>
            </a:pPr>
            <a:endParaRPr lang="en-GB" altLang="ko-KR" sz="1400" i="1" dirty="0" smtClean="0">
              <a:solidFill>
                <a:schemeClr val="accent3"/>
              </a:solidFill>
              <a:cs typeface="Arial" pitchFamily="34" charset="0"/>
            </a:endParaRPr>
          </a:p>
          <a:p>
            <a:pPr marL="171450" indent="-171450" algn="just">
              <a:buFont typeface="Wingdings" panose="05000000000000000000" pitchFamily="2" charset="2"/>
              <a:buChar char="Ø"/>
            </a:pPr>
            <a:r>
              <a:rPr lang="en-US" altLang="ko-KR" sz="1400" i="1" dirty="0">
                <a:solidFill>
                  <a:schemeClr val="accent3"/>
                </a:solidFill>
                <a:cs typeface="Arial" pitchFamily="34" charset="0"/>
              </a:rPr>
              <a:t>PP products continue to offer stable, despite generally low, returns especially </a:t>
            </a:r>
            <a:r>
              <a:rPr lang="en-US" altLang="ko-KR" sz="1400" i="1" dirty="0" smtClean="0">
                <a:solidFill>
                  <a:schemeClr val="accent3"/>
                </a:solidFill>
                <a:cs typeface="Arial" pitchFamily="34" charset="0"/>
              </a:rPr>
              <a:t>when considering the impact of  inflation</a:t>
            </a:r>
            <a:endParaRPr lang="en-US" altLang="ko-KR" sz="1400" i="1" dirty="0">
              <a:solidFill>
                <a:schemeClr val="accent3"/>
              </a:solidFill>
              <a:cs typeface="Arial" pitchFamily="34" charset="0"/>
            </a:endParaRPr>
          </a:p>
          <a:p>
            <a:pPr algn="just"/>
            <a:endParaRPr lang="en-GB" altLang="ko-KR" sz="1400" i="1" dirty="0" smtClean="0">
              <a:solidFill>
                <a:schemeClr val="accent3"/>
              </a:solidFill>
              <a:cs typeface="Arial" pitchFamily="34" charset="0"/>
            </a:endParaRPr>
          </a:p>
        </p:txBody>
      </p:sp>
      <p:grpSp>
        <p:nvGrpSpPr>
          <p:cNvPr id="22" name="Group 21"/>
          <p:cNvGrpSpPr/>
          <p:nvPr/>
        </p:nvGrpSpPr>
        <p:grpSpPr>
          <a:xfrm>
            <a:off x="2598861" y="1990444"/>
            <a:ext cx="2937784" cy="3009790"/>
            <a:chOff x="2579400" y="2141668"/>
            <a:chExt cx="3663523" cy="3600556"/>
          </a:xfrm>
        </p:grpSpPr>
        <p:pic>
          <p:nvPicPr>
            <p:cNvPr id="20" name="Picture 3" descr="D:\Fullppt\005-PNG이미지\magnifying-glass-189254.png">
              <a:extLst>
                <a:ext uri="{FF2B5EF4-FFF2-40B4-BE49-F238E27FC236}">
                  <a16:creationId xmlns:a16="http://schemas.microsoft.com/office/drawing/2014/main" id="{E8F1937B-D93F-4C69-AF01-4A3D6DFA90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38063" flipH="1">
              <a:off x="2579400" y="2141668"/>
              <a:ext cx="3663523" cy="360055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795063" y="2481874"/>
              <a:ext cx="1885728" cy="1656844"/>
            </a:xfrm>
            <a:prstGeom prst="rect">
              <a:avLst/>
            </a:prstGeom>
            <a:noFill/>
          </p:spPr>
          <p:txBody>
            <a:bodyPr wrap="square" rtlCol="0">
              <a:spAutoFit/>
            </a:bodyPr>
            <a:lstStyle/>
            <a:p>
              <a:pPr algn="ctr"/>
              <a:r>
                <a:rPr lang="en-GB" sz="1400" b="1" dirty="0" smtClean="0"/>
                <a:t>Cost – 2019 </a:t>
              </a:r>
            </a:p>
            <a:p>
              <a:pPr algn="ctr"/>
              <a:r>
                <a:rPr lang="en-GB" sz="1400" b="1" dirty="0" smtClean="0"/>
                <a:t>(as RIY at RHP)</a:t>
              </a:r>
            </a:p>
            <a:p>
              <a:pPr algn="ctr"/>
              <a:endParaRPr lang="en-GB" sz="1400" b="1" dirty="0"/>
            </a:p>
            <a:p>
              <a:pPr algn="ctr"/>
              <a:r>
                <a:rPr lang="en-GB" sz="1400" b="1" dirty="0" smtClean="0"/>
                <a:t>UL: 2.5%</a:t>
              </a:r>
            </a:p>
            <a:p>
              <a:pPr algn="ctr"/>
              <a:r>
                <a:rPr lang="en-GB" sz="1400" b="1" dirty="0" smtClean="0"/>
                <a:t>PP: 1.5%</a:t>
              </a:r>
            </a:p>
            <a:p>
              <a:pPr algn="ctr"/>
              <a:r>
                <a:rPr lang="en-GB" sz="1400" b="1" dirty="0" smtClean="0"/>
                <a:t>Hybrid: 2.1%</a:t>
              </a:r>
            </a:p>
          </p:txBody>
        </p:sp>
      </p:grpSp>
    </p:spTree>
    <p:extLst>
      <p:ext uri="{BB962C8B-B14F-4D97-AF65-F5344CB8AC3E}">
        <p14:creationId xmlns:p14="http://schemas.microsoft.com/office/powerpoint/2010/main" val="3042452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1"/>
          <p:cNvSpPr txBox="1">
            <a:spLocks/>
          </p:cNvSpPr>
          <p:nvPr/>
        </p:nvSpPr>
        <p:spPr>
          <a:xfrm>
            <a:off x="145419" y="40692"/>
            <a:ext cx="5832648"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dirty="0" smtClean="0"/>
              <a:t>Net return by Member State - IBIPs</a:t>
            </a:r>
            <a:endParaRPr lang="en-GB" dirty="0">
              <a:solidFill>
                <a:schemeClr val="accent5"/>
              </a:solidFill>
            </a:endParaRPr>
          </a:p>
        </p:txBody>
      </p:sp>
      <p:pic>
        <p:nvPicPr>
          <p:cNvPr id="22" name="Picture 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596" y="508005"/>
            <a:ext cx="5165864" cy="1387387"/>
          </a:xfrm>
          <a:prstGeom prst="rect">
            <a:avLst/>
          </a:prstGeom>
          <a:noFill/>
          <a:ln>
            <a:noFill/>
          </a:ln>
        </p:spPr>
      </p:pic>
      <p:sp>
        <p:nvSpPr>
          <p:cNvPr id="23" name="Oval 22"/>
          <p:cNvSpPr/>
          <p:nvPr/>
        </p:nvSpPr>
        <p:spPr>
          <a:xfrm>
            <a:off x="0" y="895067"/>
            <a:ext cx="556029" cy="359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UL</a:t>
            </a:r>
            <a:endParaRPr lang="en-GB" sz="1400" dirty="0"/>
          </a:p>
        </p:txBody>
      </p:sp>
      <p:pic>
        <p:nvPicPr>
          <p:cNvPr id="24" name="Picture 2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00" y="2025714"/>
            <a:ext cx="5040560" cy="1423004"/>
          </a:xfrm>
          <a:prstGeom prst="rect">
            <a:avLst/>
          </a:prstGeom>
          <a:noFill/>
          <a:ln>
            <a:noFill/>
          </a:ln>
        </p:spPr>
      </p:pic>
      <p:sp>
        <p:nvSpPr>
          <p:cNvPr id="26" name="Oval 25"/>
          <p:cNvSpPr/>
          <p:nvPr/>
        </p:nvSpPr>
        <p:spPr>
          <a:xfrm>
            <a:off x="-14368" y="2348867"/>
            <a:ext cx="556029" cy="359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PP</a:t>
            </a:r>
            <a:endParaRPr lang="en-GB" sz="1400" dirty="0"/>
          </a:p>
        </p:txBody>
      </p:sp>
      <p:pic>
        <p:nvPicPr>
          <p:cNvPr id="27" name="Picture 2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355" y="3536067"/>
            <a:ext cx="4807734" cy="1167127"/>
          </a:xfrm>
          <a:prstGeom prst="rect">
            <a:avLst/>
          </a:prstGeom>
          <a:noFill/>
          <a:ln>
            <a:noFill/>
          </a:ln>
        </p:spPr>
      </p:pic>
      <p:sp>
        <p:nvSpPr>
          <p:cNvPr id="28" name="Oval 27"/>
          <p:cNvSpPr/>
          <p:nvPr/>
        </p:nvSpPr>
        <p:spPr>
          <a:xfrm>
            <a:off x="31212" y="3723878"/>
            <a:ext cx="556029" cy="359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Hy</a:t>
            </a:r>
            <a:endParaRPr lang="en-GB" sz="1400" dirty="0"/>
          </a:p>
        </p:txBody>
      </p:sp>
      <p:sp>
        <p:nvSpPr>
          <p:cNvPr id="13" name="TextBox 18">
            <a:extLst>
              <a:ext uri="{FF2B5EF4-FFF2-40B4-BE49-F238E27FC236}">
                <a16:creationId xmlns:a16="http://schemas.microsoft.com/office/drawing/2014/main" id="{FC18A593-ECF3-4E92-9EF2-602A60375A09}"/>
              </a:ext>
            </a:extLst>
          </p:cNvPr>
          <p:cNvSpPr txBox="1"/>
          <p:nvPr/>
        </p:nvSpPr>
        <p:spPr>
          <a:xfrm>
            <a:off x="5868144" y="906556"/>
            <a:ext cx="2984057" cy="3108543"/>
          </a:xfrm>
          <a:prstGeom prst="rect">
            <a:avLst/>
          </a:prstGeom>
          <a:solidFill>
            <a:schemeClr val="accent2">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Ø"/>
            </a:pPr>
            <a:r>
              <a:rPr lang="en-GB" altLang="ko-KR" sz="1400" i="1" dirty="0">
                <a:solidFill>
                  <a:schemeClr val="accent3"/>
                </a:solidFill>
                <a:cs typeface="Arial" pitchFamily="34" charset="0"/>
              </a:rPr>
              <a:t>2019 was an extremely positive year for the IBIPs market at European </a:t>
            </a:r>
            <a:r>
              <a:rPr lang="en-GB" altLang="ko-KR" sz="1400" i="1" dirty="0" smtClean="0">
                <a:solidFill>
                  <a:schemeClr val="accent3"/>
                </a:solidFill>
                <a:cs typeface="Arial" pitchFamily="34" charset="0"/>
              </a:rPr>
              <a:t>level</a:t>
            </a:r>
          </a:p>
          <a:p>
            <a:pPr marL="171450" indent="-171450" algn="just">
              <a:buFont typeface="Wingdings" panose="05000000000000000000" pitchFamily="2" charset="2"/>
              <a:buChar char="Ø"/>
            </a:pPr>
            <a:endParaRPr lang="en-US" altLang="ko-KR" sz="1400" i="1" dirty="0">
              <a:solidFill>
                <a:schemeClr val="accent3"/>
              </a:solidFill>
              <a:cs typeface="Arial" pitchFamily="34" charset="0"/>
            </a:endParaRPr>
          </a:p>
          <a:p>
            <a:pPr marL="171450" indent="-171450" algn="just">
              <a:buFont typeface="Wingdings" panose="05000000000000000000" pitchFamily="2" charset="2"/>
              <a:buChar char="Ø"/>
            </a:pPr>
            <a:r>
              <a:rPr lang="en-GB" altLang="ko-KR" sz="1400" i="1" dirty="0">
                <a:solidFill>
                  <a:schemeClr val="accent3"/>
                </a:solidFill>
                <a:cs typeface="Arial" pitchFamily="34" charset="0"/>
              </a:rPr>
              <a:t>When considering the inflation effect, the value offered to consumers has been on average very little in real terms, particularly PP products</a:t>
            </a:r>
            <a:r>
              <a:rPr lang="en-GB" altLang="ko-KR" sz="1400" i="1" dirty="0" smtClean="0">
                <a:solidFill>
                  <a:schemeClr val="accent3"/>
                </a:solidFill>
                <a:cs typeface="Arial" pitchFamily="34" charset="0"/>
              </a:rPr>
              <a:t>.</a:t>
            </a:r>
          </a:p>
          <a:p>
            <a:pPr marL="171450" indent="-171450" algn="just">
              <a:buFont typeface="Wingdings" panose="05000000000000000000" pitchFamily="2" charset="2"/>
              <a:buChar char="Ø"/>
            </a:pPr>
            <a:endParaRPr lang="en-GB" altLang="ko-KR" sz="1400" i="1" dirty="0" smtClean="0">
              <a:solidFill>
                <a:schemeClr val="accent3"/>
              </a:solidFill>
              <a:cs typeface="Arial" pitchFamily="34" charset="0"/>
            </a:endParaRPr>
          </a:p>
          <a:p>
            <a:pPr marL="171450" indent="-171450" algn="just">
              <a:buFont typeface="Wingdings" panose="05000000000000000000" pitchFamily="2" charset="2"/>
              <a:buChar char="Ø"/>
            </a:pPr>
            <a:r>
              <a:rPr lang="de-DE" altLang="ko-KR" sz="1400" i="1" dirty="0" smtClean="0">
                <a:solidFill>
                  <a:schemeClr val="accent3"/>
                </a:solidFill>
                <a:cs typeface="Arial" pitchFamily="34" charset="0"/>
              </a:rPr>
              <a:t>Trends amongst different Member States are homogeneous, with UL net return always higer than PP and Hybrid.</a:t>
            </a:r>
            <a:endParaRPr lang="en-GB" altLang="ko-KR" sz="1400" i="1" dirty="0">
              <a:solidFill>
                <a:schemeClr val="accent3"/>
              </a:solidFill>
              <a:cs typeface="Arial" pitchFamily="34" charset="0"/>
            </a:endParaRPr>
          </a:p>
        </p:txBody>
      </p:sp>
    </p:spTree>
    <p:extLst>
      <p:ext uri="{BB962C8B-B14F-4D97-AF65-F5344CB8AC3E}">
        <p14:creationId xmlns:p14="http://schemas.microsoft.com/office/powerpoint/2010/main" val="1992354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229" y="465302"/>
            <a:ext cx="5822174" cy="1557655"/>
          </a:xfrm>
          <a:prstGeom prst="rect">
            <a:avLst/>
          </a:prstGeom>
          <a:noFill/>
          <a:ln>
            <a:noFill/>
          </a:ln>
        </p:spPr>
      </p:pic>
      <p:sp>
        <p:nvSpPr>
          <p:cNvPr id="9" name="TextBox 18">
            <a:extLst>
              <a:ext uri="{FF2B5EF4-FFF2-40B4-BE49-F238E27FC236}">
                <a16:creationId xmlns:a16="http://schemas.microsoft.com/office/drawing/2014/main" id="{FC18A593-ECF3-4E92-9EF2-602A60375A09}"/>
              </a:ext>
            </a:extLst>
          </p:cNvPr>
          <p:cNvSpPr txBox="1"/>
          <p:nvPr/>
        </p:nvSpPr>
        <p:spPr>
          <a:xfrm>
            <a:off x="7152358" y="699542"/>
            <a:ext cx="1812130" cy="3539430"/>
          </a:xfrm>
          <a:prstGeom prst="rect">
            <a:avLst/>
          </a:prstGeom>
          <a:solidFill>
            <a:schemeClr val="accent2">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Ø"/>
            </a:pPr>
            <a:r>
              <a:rPr lang="en-GB" altLang="ko-KR" sz="1400" i="1" dirty="0">
                <a:solidFill>
                  <a:schemeClr val="accent3"/>
                </a:solidFill>
                <a:cs typeface="Arial" pitchFamily="34" charset="0"/>
              </a:rPr>
              <a:t>On average, PP are less costly than UL products. </a:t>
            </a:r>
          </a:p>
          <a:p>
            <a:pPr marL="171450" indent="-171450" algn="just">
              <a:buFont typeface="Wingdings" panose="05000000000000000000" pitchFamily="2" charset="2"/>
              <a:buChar char="Ø"/>
            </a:pPr>
            <a:endParaRPr lang="en-GB" altLang="ko-KR" sz="1400" i="1" dirty="0">
              <a:solidFill>
                <a:schemeClr val="accent3"/>
              </a:solidFill>
              <a:cs typeface="Arial" pitchFamily="34" charset="0"/>
            </a:endParaRPr>
          </a:p>
          <a:p>
            <a:pPr marL="171450" indent="-171450" algn="just">
              <a:buFont typeface="Wingdings" panose="05000000000000000000" pitchFamily="2" charset="2"/>
              <a:buChar char="Ø"/>
            </a:pPr>
            <a:r>
              <a:rPr lang="en-GB" altLang="ko-KR" sz="1400" i="1" dirty="0">
                <a:solidFill>
                  <a:schemeClr val="accent3"/>
                </a:solidFill>
                <a:cs typeface="Arial" pitchFamily="34" charset="0"/>
              </a:rPr>
              <a:t>From a ‘value for money’ perspective, some trade-offs need to be considered in terms of returns and costs for hybrid products</a:t>
            </a:r>
            <a:r>
              <a:rPr lang="en-GB" altLang="ko-KR" sz="1400" i="1" dirty="0" smtClean="0">
                <a:solidFill>
                  <a:schemeClr val="accent3"/>
                </a:solidFill>
                <a:cs typeface="Arial" pitchFamily="34" charset="0"/>
              </a:rPr>
              <a:t>. Their costs are higher than PP while still offering lower return than UL.</a:t>
            </a:r>
            <a:endParaRPr lang="en-GB" altLang="ko-KR" sz="1400" i="1" dirty="0">
              <a:solidFill>
                <a:schemeClr val="accent3"/>
              </a:solidFill>
              <a:cs typeface="Arial" pitchFamily="34" charset="0"/>
            </a:endParaRPr>
          </a:p>
        </p:txBody>
      </p:sp>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691" y="1943107"/>
            <a:ext cx="5871540" cy="1564640"/>
          </a:xfrm>
          <a:prstGeom prst="rect">
            <a:avLst/>
          </a:prstGeom>
          <a:noFill/>
          <a:ln>
            <a:noFill/>
          </a:ln>
        </p:spPr>
      </p:pic>
      <p:pic>
        <p:nvPicPr>
          <p:cNvPr id="17" name="Picture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153" y="3464171"/>
            <a:ext cx="5625039" cy="1277183"/>
          </a:xfrm>
          <a:prstGeom prst="rect">
            <a:avLst/>
          </a:prstGeom>
          <a:noFill/>
          <a:ln>
            <a:noFill/>
          </a:ln>
        </p:spPr>
      </p:pic>
      <p:sp>
        <p:nvSpPr>
          <p:cNvPr id="4" name="Oval 3"/>
          <p:cNvSpPr/>
          <p:nvPr/>
        </p:nvSpPr>
        <p:spPr>
          <a:xfrm>
            <a:off x="60803" y="786802"/>
            <a:ext cx="556029" cy="359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UL</a:t>
            </a:r>
            <a:endParaRPr lang="en-GB" sz="1400" dirty="0"/>
          </a:p>
        </p:txBody>
      </p:sp>
      <p:sp>
        <p:nvSpPr>
          <p:cNvPr id="19" name="Oval 18"/>
          <p:cNvSpPr/>
          <p:nvPr/>
        </p:nvSpPr>
        <p:spPr>
          <a:xfrm>
            <a:off x="60802" y="2185857"/>
            <a:ext cx="556029" cy="359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PP</a:t>
            </a:r>
            <a:endParaRPr lang="en-GB" sz="1400" dirty="0"/>
          </a:p>
        </p:txBody>
      </p:sp>
      <p:sp>
        <p:nvSpPr>
          <p:cNvPr id="20" name="Oval 19"/>
          <p:cNvSpPr/>
          <p:nvPr/>
        </p:nvSpPr>
        <p:spPr>
          <a:xfrm>
            <a:off x="38325" y="3744322"/>
            <a:ext cx="556029" cy="359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Hy</a:t>
            </a:r>
            <a:endParaRPr lang="en-GB" sz="1400" dirty="0"/>
          </a:p>
        </p:txBody>
      </p:sp>
      <p:sp>
        <p:nvSpPr>
          <p:cNvPr id="21" name="Title 31"/>
          <p:cNvSpPr txBox="1">
            <a:spLocks/>
          </p:cNvSpPr>
          <p:nvPr/>
        </p:nvSpPr>
        <p:spPr>
          <a:xfrm>
            <a:off x="66254" y="3524"/>
            <a:ext cx="5812534" cy="856683"/>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dirty="0" smtClean="0"/>
              <a:t>Cost by Member State - IBIPs</a:t>
            </a:r>
            <a:endParaRPr lang="en-GB" dirty="0">
              <a:solidFill>
                <a:schemeClr val="accent5"/>
              </a:solidFill>
            </a:endParaRPr>
          </a:p>
        </p:txBody>
      </p:sp>
      <p:cxnSp>
        <p:nvCxnSpPr>
          <p:cNvPr id="6" name="Straight Connector 5"/>
          <p:cNvCxnSpPr/>
          <p:nvPr/>
        </p:nvCxnSpPr>
        <p:spPr>
          <a:xfrm>
            <a:off x="934370" y="902218"/>
            <a:ext cx="5616624"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71600" y="2725427"/>
            <a:ext cx="5616624"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5947" y="786802"/>
            <a:ext cx="437867" cy="230832"/>
          </a:xfrm>
          <a:prstGeom prst="rect">
            <a:avLst/>
          </a:prstGeom>
          <a:solidFill>
            <a:schemeClr val="accent2"/>
          </a:solidFill>
        </p:spPr>
        <p:txBody>
          <a:bodyPr wrap="square" rtlCol="0">
            <a:spAutoFit/>
          </a:bodyPr>
          <a:lstStyle>
            <a:defPPr>
              <a:defRPr lang="en-US"/>
            </a:defPPr>
            <a:lvl1pPr>
              <a:defRPr sz="900" b="1"/>
            </a:lvl1pPr>
          </a:lstStyle>
          <a:p>
            <a:pPr algn="ctr"/>
            <a:r>
              <a:rPr lang="en-GB" dirty="0"/>
              <a:t>2.5%</a:t>
            </a:r>
          </a:p>
        </p:txBody>
      </p:sp>
      <p:sp>
        <p:nvSpPr>
          <p:cNvPr id="26" name="TextBox 25"/>
          <p:cNvSpPr txBox="1"/>
          <p:nvPr/>
        </p:nvSpPr>
        <p:spPr>
          <a:xfrm>
            <a:off x="6628279" y="2545548"/>
            <a:ext cx="445031" cy="230832"/>
          </a:xfrm>
          <a:prstGeom prst="rect">
            <a:avLst/>
          </a:prstGeom>
          <a:solidFill>
            <a:schemeClr val="accent2"/>
          </a:solidFill>
        </p:spPr>
        <p:txBody>
          <a:bodyPr wrap="square" rtlCol="0">
            <a:spAutoFit/>
          </a:bodyPr>
          <a:lstStyle/>
          <a:p>
            <a:pPr algn="ctr"/>
            <a:r>
              <a:rPr lang="en-GB" sz="900" b="1" dirty="0"/>
              <a:t>1</a:t>
            </a:r>
            <a:r>
              <a:rPr lang="en-GB" sz="900" b="1" dirty="0" smtClean="0"/>
              <a:t>.5%</a:t>
            </a:r>
            <a:endParaRPr lang="en-GB" sz="900" b="1" dirty="0"/>
          </a:p>
        </p:txBody>
      </p:sp>
      <p:sp>
        <p:nvSpPr>
          <p:cNvPr id="27" name="TextBox 26"/>
          <p:cNvSpPr txBox="1"/>
          <p:nvPr/>
        </p:nvSpPr>
        <p:spPr>
          <a:xfrm>
            <a:off x="6582259" y="3924167"/>
            <a:ext cx="432048" cy="230832"/>
          </a:xfrm>
          <a:prstGeom prst="rect">
            <a:avLst/>
          </a:prstGeom>
          <a:solidFill>
            <a:schemeClr val="accent2"/>
          </a:solidFill>
        </p:spPr>
        <p:txBody>
          <a:bodyPr wrap="square" rtlCol="0">
            <a:spAutoFit/>
          </a:bodyPr>
          <a:lstStyle/>
          <a:p>
            <a:pPr algn="ctr"/>
            <a:r>
              <a:rPr lang="en-GB" sz="900" b="1" dirty="0" smtClean="0"/>
              <a:t>2.1%</a:t>
            </a:r>
            <a:endParaRPr lang="en-GB" sz="900" b="1" dirty="0"/>
          </a:p>
        </p:txBody>
      </p:sp>
    </p:spTree>
    <p:extLst>
      <p:ext uri="{BB962C8B-B14F-4D97-AF65-F5344CB8AC3E}">
        <p14:creationId xmlns:p14="http://schemas.microsoft.com/office/powerpoint/2010/main" val="1275696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1"/>
          <p:cNvSpPr txBox="1">
            <a:spLocks/>
          </p:cNvSpPr>
          <p:nvPr/>
        </p:nvSpPr>
        <p:spPr>
          <a:xfrm>
            <a:off x="145419" y="40692"/>
            <a:ext cx="5832648"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dirty="0" smtClean="0"/>
              <a:t>Net return - IBIPs</a:t>
            </a:r>
            <a:endParaRPr lang="en-GB" dirty="0">
              <a:solidFill>
                <a:schemeClr val="accent5"/>
              </a:solidFill>
            </a:endParaRPr>
          </a:p>
        </p:txBody>
      </p:sp>
      <p:sp>
        <p:nvSpPr>
          <p:cNvPr id="14" name="Title 31"/>
          <p:cNvSpPr txBox="1">
            <a:spLocks/>
          </p:cNvSpPr>
          <p:nvPr/>
        </p:nvSpPr>
        <p:spPr>
          <a:xfrm>
            <a:off x="150119" y="339502"/>
            <a:ext cx="5832648"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sz="1600" dirty="0" smtClean="0"/>
              <a:t>1. Risk Class</a:t>
            </a:r>
            <a:endParaRPr lang="en-GB" sz="1600" dirty="0">
              <a:solidFill>
                <a:schemeClr val="accent5"/>
              </a:solidFill>
            </a:endParaRPr>
          </a:p>
        </p:txBody>
      </p:sp>
      <p:pic>
        <p:nvPicPr>
          <p:cNvPr id="2" name="Picture 1"/>
          <p:cNvPicPr>
            <a:picLocks noChangeAspect="1"/>
          </p:cNvPicPr>
          <p:nvPr/>
        </p:nvPicPr>
        <p:blipFill>
          <a:blip r:embed="rId2"/>
          <a:stretch>
            <a:fillRect/>
          </a:stretch>
        </p:blipFill>
        <p:spPr>
          <a:xfrm>
            <a:off x="179512" y="699542"/>
            <a:ext cx="4101960" cy="1934974"/>
          </a:xfrm>
          <a:prstGeom prst="rect">
            <a:avLst/>
          </a:prstGeom>
          <a:ln>
            <a:noFill/>
          </a:ln>
        </p:spPr>
      </p:pic>
      <p:sp>
        <p:nvSpPr>
          <p:cNvPr id="16" name="Title 31"/>
          <p:cNvSpPr txBox="1">
            <a:spLocks/>
          </p:cNvSpPr>
          <p:nvPr/>
        </p:nvSpPr>
        <p:spPr>
          <a:xfrm>
            <a:off x="4854718" y="-25320"/>
            <a:ext cx="5832648"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sz="1600" dirty="0" smtClean="0"/>
              <a:t>2. </a:t>
            </a:r>
            <a:r>
              <a:rPr lang="en-US" sz="1600" dirty="0" smtClean="0"/>
              <a:t>Recommended Holding Period</a:t>
            </a:r>
            <a:endParaRPr lang="en-GB" sz="1600" dirty="0">
              <a:solidFill>
                <a:schemeClr val="accent5"/>
              </a:solidFill>
            </a:endParaRPr>
          </a:p>
        </p:txBody>
      </p:sp>
      <p:pic>
        <p:nvPicPr>
          <p:cNvPr id="3" name="Picture 2"/>
          <p:cNvPicPr>
            <a:picLocks noChangeAspect="1"/>
          </p:cNvPicPr>
          <p:nvPr/>
        </p:nvPicPr>
        <p:blipFill>
          <a:blip r:embed="rId3"/>
          <a:stretch>
            <a:fillRect/>
          </a:stretch>
        </p:blipFill>
        <p:spPr>
          <a:xfrm>
            <a:off x="4934535" y="322460"/>
            <a:ext cx="3939279" cy="1905853"/>
          </a:xfrm>
          <a:prstGeom prst="rect">
            <a:avLst/>
          </a:prstGeom>
        </p:spPr>
      </p:pic>
      <p:sp>
        <p:nvSpPr>
          <p:cNvPr id="18" name="Title 31"/>
          <p:cNvSpPr txBox="1">
            <a:spLocks/>
          </p:cNvSpPr>
          <p:nvPr/>
        </p:nvSpPr>
        <p:spPr>
          <a:xfrm>
            <a:off x="4934535" y="2303377"/>
            <a:ext cx="5832648"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sz="1600" dirty="0" smtClean="0"/>
              <a:t>3. Premium Frequency</a:t>
            </a:r>
            <a:endParaRPr lang="en-GB" sz="1600" dirty="0">
              <a:solidFill>
                <a:schemeClr val="accent5"/>
              </a:solidFill>
            </a:endParaRPr>
          </a:p>
        </p:txBody>
      </p:sp>
      <p:pic>
        <p:nvPicPr>
          <p:cNvPr id="4" name="Picture 3"/>
          <p:cNvPicPr>
            <a:picLocks noChangeAspect="1"/>
          </p:cNvPicPr>
          <p:nvPr/>
        </p:nvPicPr>
        <p:blipFill>
          <a:blip r:embed="rId4"/>
          <a:stretch>
            <a:fillRect/>
          </a:stretch>
        </p:blipFill>
        <p:spPr>
          <a:xfrm>
            <a:off x="5004048" y="2634516"/>
            <a:ext cx="3931578" cy="1987609"/>
          </a:xfrm>
          <a:prstGeom prst="rect">
            <a:avLst/>
          </a:prstGeom>
        </p:spPr>
      </p:pic>
      <p:sp>
        <p:nvSpPr>
          <p:cNvPr id="20" name="Oval 19"/>
          <p:cNvSpPr/>
          <p:nvPr/>
        </p:nvSpPr>
        <p:spPr>
          <a:xfrm>
            <a:off x="467544" y="711306"/>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t>UL</a:t>
            </a:r>
            <a:endParaRPr lang="en-GB" sz="900" b="1" dirty="0"/>
          </a:p>
        </p:txBody>
      </p:sp>
      <p:sp>
        <p:nvSpPr>
          <p:cNvPr id="25" name="Oval 24"/>
          <p:cNvSpPr/>
          <p:nvPr/>
        </p:nvSpPr>
        <p:spPr>
          <a:xfrm>
            <a:off x="6207969" y="313721"/>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t>UL</a:t>
            </a:r>
            <a:endParaRPr lang="en-GB" sz="900" b="1" dirty="0"/>
          </a:p>
        </p:txBody>
      </p:sp>
      <p:sp>
        <p:nvSpPr>
          <p:cNvPr id="29" name="Oval 28"/>
          <p:cNvSpPr/>
          <p:nvPr/>
        </p:nvSpPr>
        <p:spPr>
          <a:xfrm>
            <a:off x="6372200" y="2634516"/>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t>UL</a:t>
            </a:r>
            <a:endParaRPr lang="en-GB" sz="900" b="1" dirty="0"/>
          </a:p>
        </p:txBody>
      </p:sp>
      <p:sp>
        <p:nvSpPr>
          <p:cNvPr id="30" name="Oval 29"/>
          <p:cNvSpPr/>
          <p:nvPr/>
        </p:nvSpPr>
        <p:spPr>
          <a:xfrm>
            <a:off x="3635752" y="749998"/>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t>PP</a:t>
            </a:r>
            <a:endParaRPr lang="en-GB" sz="900" b="1" dirty="0"/>
          </a:p>
        </p:txBody>
      </p:sp>
      <p:sp>
        <p:nvSpPr>
          <p:cNvPr id="34" name="Oval 33"/>
          <p:cNvSpPr/>
          <p:nvPr/>
        </p:nvSpPr>
        <p:spPr>
          <a:xfrm>
            <a:off x="8141615" y="355189"/>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t>PP</a:t>
            </a:r>
            <a:endParaRPr lang="en-GB" sz="900" b="1" dirty="0"/>
          </a:p>
        </p:txBody>
      </p:sp>
      <p:sp>
        <p:nvSpPr>
          <p:cNvPr id="35" name="Oval 34"/>
          <p:cNvSpPr/>
          <p:nvPr/>
        </p:nvSpPr>
        <p:spPr>
          <a:xfrm>
            <a:off x="8244408" y="2519727"/>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t>PP</a:t>
            </a:r>
            <a:endParaRPr lang="en-GB" sz="900" b="1" dirty="0"/>
          </a:p>
        </p:txBody>
      </p:sp>
      <p:sp>
        <p:nvSpPr>
          <p:cNvPr id="36" name="TextBox 18">
            <a:extLst>
              <a:ext uri="{FF2B5EF4-FFF2-40B4-BE49-F238E27FC236}">
                <a16:creationId xmlns:a16="http://schemas.microsoft.com/office/drawing/2014/main" id="{FC18A593-ECF3-4E92-9EF2-602A60375A09}"/>
              </a:ext>
            </a:extLst>
          </p:cNvPr>
          <p:cNvSpPr txBox="1"/>
          <p:nvPr/>
        </p:nvSpPr>
        <p:spPr>
          <a:xfrm>
            <a:off x="179512" y="2786153"/>
            <a:ext cx="4248472" cy="1815882"/>
          </a:xfrm>
          <a:prstGeom prst="rect">
            <a:avLst/>
          </a:prstGeom>
          <a:solidFill>
            <a:schemeClr val="accent2">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en-US" altLang="ko-KR" sz="1400" i="1" dirty="0">
                <a:solidFill>
                  <a:schemeClr val="accent3"/>
                </a:solidFill>
                <a:cs typeface="Arial" pitchFamily="34" charset="0"/>
              </a:rPr>
              <a:t>Higher net return correlates with higher risk classes for UL products, while for PP the correlation is inverse and less </a:t>
            </a:r>
            <a:r>
              <a:rPr lang="en-US" altLang="ko-KR" sz="1400" i="1" dirty="0" smtClean="0">
                <a:solidFill>
                  <a:schemeClr val="accent3"/>
                </a:solidFill>
                <a:cs typeface="Arial" pitchFamily="34" charset="0"/>
              </a:rPr>
              <a:t>marked</a:t>
            </a:r>
            <a:endParaRPr lang="en-US" altLang="ko-KR" sz="1400" i="1" dirty="0">
              <a:solidFill>
                <a:schemeClr val="accent3"/>
              </a:solidFill>
              <a:cs typeface="Arial" pitchFamily="34" charset="0"/>
            </a:endParaRPr>
          </a:p>
          <a:p>
            <a:pPr marL="285750" indent="-285750" algn="just">
              <a:buFont typeface="Wingdings" panose="05000000000000000000" pitchFamily="2" charset="2"/>
              <a:buChar char="Ø"/>
            </a:pPr>
            <a:r>
              <a:rPr lang="en-US" altLang="ko-KR" sz="1400" i="1" dirty="0">
                <a:solidFill>
                  <a:schemeClr val="accent3"/>
                </a:solidFill>
                <a:cs typeface="Arial" pitchFamily="34" charset="0"/>
              </a:rPr>
              <a:t>Products with a longer RHP proved to pay a higher net return for both UL and PP products but more remarked for PP</a:t>
            </a:r>
          </a:p>
          <a:p>
            <a:pPr marL="285750" indent="-285750" algn="just">
              <a:buFont typeface="Wingdings" panose="05000000000000000000" pitchFamily="2" charset="2"/>
              <a:buChar char="Ø"/>
            </a:pPr>
            <a:r>
              <a:rPr lang="en-US" altLang="ko-KR" sz="1400" i="1" dirty="0">
                <a:solidFill>
                  <a:schemeClr val="accent3"/>
                </a:solidFill>
                <a:cs typeface="Arial" pitchFamily="34" charset="0"/>
              </a:rPr>
              <a:t>No </a:t>
            </a:r>
            <a:r>
              <a:rPr lang="en-US" altLang="ko-KR" sz="1400" i="1" dirty="0" smtClean="0">
                <a:solidFill>
                  <a:schemeClr val="accent3"/>
                </a:solidFill>
                <a:cs typeface="Arial" pitchFamily="34" charset="0"/>
              </a:rPr>
              <a:t>clear correlation </a:t>
            </a:r>
            <a:r>
              <a:rPr lang="en-US" altLang="ko-KR" sz="1400" i="1" dirty="0">
                <a:solidFill>
                  <a:schemeClr val="accent3"/>
                </a:solidFill>
                <a:cs typeface="Arial" pitchFamily="34" charset="0"/>
              </a:rPr>
              <a:t>between the net return and premium frequency could be observed. </a:t>
            </a:r>
          </a:p>
        </p:txBody>
      </p:sp>
    </p:spTree>
    <p:extLst>
      <p:ext uri="{BB962C8B-B14F-4D97-AF65-F5344CB8AC3E}">
        <p14:creationId xmlns:p14="http://schemas.microsoft.com/office/powerpoint/2010/main" val="1017124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88500" y="2625647"/>
            <a:ext cx="4156988" cy="2033130"/>
          </a:xfrm>
          <a:prstGeom prst="rect">
            <a:avLst/>
          </a:prstGeom>
        </p:spPr>
      </p:pic>
      <p:pic>
        <p:nvPicPr>
          <p:cNvPr id="6" name="Picture 5"/>
          <p:cNvPicPr>
            <a:picLocks noChangeAspect="1"/>
          </p:cNvPicPr>
          <p:nvPr/>
        </p:nvPicPr>
        <p:blipFill>
          <a:blip r:embed="rId4"/>
          <a:stretch>
            <a:fillRect/>
          </a:stretch>
        </p:blipFill>
        <p:spPr>
          <a:xfrm>
            <a:off x="4960679" y="271289"/>
            <a:ext cx="4087735" cy="2068151"/>
          </a:xfrm>
          <a:prstGeom prst="rect">
            <a:avLst/>
          </a:prstGeom>
        </p:spPr>
      </p:pic>
      <p:pic>
        <p:nvPicPr>
          <p:cNvPr id="5" name="Picture 4"/>
          <p:cNvPicPr>
            <a:picLocks noChangeAspect="1"/>
          </p:cNvPicPr>
          <p:nvPr/>
        </p:nvPicPr>
        <p:blipFill>
          <a:blip r:embed="rId5"/>
          <a:stretch>
            <a:fillRect/>
          </a:stretch>
        </p:blipFill>
        <p:spPr>
          <a:xfrm>
            <a:off x="225236" y="680539"/>
            <a:ext cx="4253072" cy="2135076"/>
          </a:xfrm>
          <a:prstGeom prst="rect">
            <a:avLst/>
          </a:prstGeom>
        </p:spPr>
      </p:pic>
      <p:sp>
        <p:nvSpPr>
          <p:cNvPr id="9" name="Title 31"/>
          <p:cNvSpPr txBox="1">
            <a:spLocks/>
          </p:cNvSpPr>
          <p:nvPr/>
        </p:nvSpPr>
        <p:spPr>
          <a:xfrm>
            <a:off x="145419" y="40692"/>
            <a:ext cx="5832648"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dirty="0" smtClean="0"/>
              <a:t>Costs - IBIPs </a:t>
            </a:r>
            <a:endParaRPr lang="en-GB" dirty="0">
              <a:solidFill>
                <a:schemeClr val="accent5"/>
              </a:solidFill>
            </a:endParaRPr>
          </a:p>
        </p:txBody>
      </p:sp>
      <p:sp>
        <p:nvSpPr>
          <p:cNvPr id="14" name="Title 31"/>
          <p:cNvSpPr txBox="1">
            <a:spLocks/>
          </p:cNvSpPr>
          <p:nvPr/>
        </p:nvSpPr>
        <p:spPr>
          <a:xfrm>
            <a:off x="150119" y="339502"/>
            <a:ext cx="5832648"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sz="1600" dirty="0" smtClean="0"/>
              <a:t>1. Risk Class</a:t>
            </a:r>
            <a:endParaRPr lang="en-GB" sz="1600" dirty="0">
              <a:solidFill>
                <a:schemeClr val="accent5"/>
              </a:solidFill>
            </a:endParaRPr>
          </a:p>
        </p:txBody>
      </p:sp>
      <p:sp>
        <p:nvSpPr>
          <p:cNvPr id="16" name="Title 31"/>
          <p:cNvSpPr txBox="1">
            <a:spLocks/>
          </p:cNvSpPr>
          <p:nvPr/>
        </p:nvSpPr>
        <p:spPr>
          <a:xfrm>
            <a:off x="4854718" y="-25320"/>
            <a:ext cx="5832648"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sz="1600" dirty="0" smtClean="0"/>
              <a:t>2. </a:t>
            </a:r>
            <a:r>
              <a:rPr lang="en-US" sz="1600" dirty="0"/>
              <a:t>Recommended Holding Period</a:t>
            </a:r>
            <a:endParaRPr lang="en-GB" sz="1600" dirty="0">
              <a:solidFill>
                <a:schemeClr val="accent5"/>
              </a:solidFill>
            </a:endParaRPr>
          </a:p>
        </p:txBody>
      </p:sp>
      <p:sp>
        <p:nvSpPr>
          <p:cNvPr id="18" name="Title 31"/>
          <p:cNvSpPr txBox="1">
            <a:spLocks/>
          </p:cNvSpPr>
          <p:nvPr/>
        </p:nvSpPr>
        <p:spPr>
          <a:xfrm>
            <a:off x="4934535" y="2303377"/>
            <a:ext cx="5832648" cy="857250"/>
          </a:xfrm>
          <a:prstGeom prst="rect">
            <a:avLst/>
          </a:prstGeom>
        </p:spPr>
        <p:txBody>
          <a:bodyPr/>
          <a:lstStyle>
            <a:lvl1pPr algn="l" defTabSz="914245" rtl="0" eaLnBrk="1" latinLnBrk="0" hangingPunct="1">
              <a:lnSpc>
                <a:spcPts val="2000"/>
              </a:lnSpc>
              <a:spcBef>
                <a:spcPct val="0"/>
              </a:spcBef>
              <a:buNone/>
              <a:defRPr sz="2000" b="1" kern="1200">
                <a:solidFill>
                  <a:schemeClr val="accent1"/>
                </a:solidFill>
                <a:latin typeface="+mj-lt"/>
                <a:ea typeface="+mj-ea"/>
                <a:cs typeface="+mj-cs"/>
              </a:defRPr>
            </a:lvl1pPr>
          </a:lstStyle>
          <a:p>
            <a:r>
              <a:rPr lang="en-US" sz="1600" dirty="0" smtClean="0"/>
              <a:t>3. Premium Frequency</a:t>
            </a:r>
            <a:endParaRPr lang="en-GB" sz="1600" dirty="0">
              <a:solidFill>
                <a:schemeClr val="accent5"/>
              </a:solidFill>
            </a:endParaRPr>
          </a:p>
        </p:txBody>
      </p:sp>
      <p:sp>
        <p:nvSpPr>
          <p:cNvPr id="20" name="Oval 19"/>
          <p:cNvSpPr/>
          <p:nvPr/>
        </p:nvSpPr>
        <p:spPr>
          <a:xfrm>
            <a:off x="497886" y="647629"/>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UL</a:t>
            </a:r>
            <a:endParaRPr lang="en-GB" sz="600" dirty="0"/>
          </a:p>
        </p:txBody>
      </p:sp>
      <p:sp>
        <p:nvSpPr>
          <p:cNvPr id="25" name="Oval 24"/>
          <p:cNvSpPr/>
          <p:nvPr/>
        </p:nvSpPr>
        <p:spPr>
          <a:xfrm>
            <a:off x="6488417" y="191558"/>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UL</a:t>
            </a:r>
            <a:endParaRPr lang="en-GB" sz="600" dirty="0"/>
          </a:p>
        </p:txBody>
      </p:sp>
      <p:sp>
        <p:nvSpPr>
          <p:cNvPr id="29" name="Oval 28"/>
          <p:cNvSpPr/>
          <p:nvPr/>
        </p:nvSpPr>
        <p:spPr>
          <a:xfrm>
            <a:off x="5299464" y="2571750"/>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UL</a:t>
            </a:r>
            <a:endParaRPr lang="en-GB" sz="600" dirty="0"/>
          </a:p>
        </p:txBody>
      </p:sp>
      <p:sp>
        <p:nvSpPr>
          <p:cNvPr id="30" name="Oval 29"/>
          <p:cNvSpPr/>
          <p:nvPr/>
        </p:nvSpPr>
        <p:spPr>
          <a:xfrm>
            <a:off x="2483768" y="649826"/>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PP</a:t>
            </a:r>
            <a:endParaRPr lang="en-GB" sz="600" dirty="0"/>
          </a:p>
        </p:txBody>
      </p:sp>
      <p:sp>
        <p:nvSpPr>
          <p:cNvPr id="34" name="Oval 33"/>
          <p:cNvSpPr/>
          <p:nvPr/>
        </p:nvSpPr>
        <p:spPr>
          <a:xfrm>
            <a:off x="8690137" y="215255"/>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PP</a:t>
            </a:r>
            <a:endParaRPr lang="en-GB" sz="600" dirty="0"/>
          </a:p>
        </p:txBody>
      </p:sp>
      <p:sp>
        <p:nvSpPr>
          <p:cNvPr id="35" name="Oval 34"/>
          <p:cNvSpPr/>
          <p:nvPr/>
        </p:nvSpPr>
        <p:spPr>
          <a:xfrm>
            <a:off x="7338995" y="2578753"/>
            <a:ext cx="432047" cy="295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PP</a:t>
            </a:r>
            <a:endParaRPr lang="en-GB" sz="600" dirty="0"/>
          </a:p>
        </p:txBody>
      </p:sp>
      <p:sp>
        <p:nvSpPr>
          <p:cNvPr id="36" name="TextBox 18">
            <a:extLst>
              <a:ext uri="{FF2B5EF4-FFF2-40B4-BE49-F238E27FC236}">
                <a16:creationId xmlns:a16="http://schemas.microsoft.com/office/drawing/2014/main" id="{FC18A593-ECF3-4E92-9EF2-602A60375A09}"/>
              </a:ext>
            </a:extLst>
          </p:cNvPr>
          <p:cNvSpPr txBox="1"/>
          <p:nvPr/>
        </p:nvSpPr>
        <p:spPr>
          <a:xfrm>
            <a:off x="145419" y="2931790"/>
            <a:ext cx="4608512" cy="1600438"/>
          </a:xfrm>
          <a:prstGeom prst="rect">
            <a:avLst/>
          </a:prstGeom>
          <a:solidFill>
            <a:schemeClr val="accent2">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en-US" altLang="ko-KR" sz="1400" i="1" dirty="0" smtClean="0">
                <a:solidFill>
                  <a:schemeClr val="accent3"/>
                </a:solidFill>
                <a:cs typeface="Arial" pitchFamily="34" charset="0"/>
              </a:rPr>
              <a:t>Costs </a:t>
            </a:r>
            <a:r>
              <a:rPr lang="en-US" altLang="ko-KR" sz="1400" i="1" dirty="0">
                <a:solidFill>
                  <a:schemeClr val="accent3"/>
                </a:solidFill>
                <a:cs typeface="Arial" pitchFamily="34" charset="0"/>
              </a:rPr>
              <a:t>are much more homogeneous </a:t>
            </a:r>
            <a:r>
              <a:rPr lang="en-US" altLang="ko-KR" sz="1400" i="1" dirty="0" smtClean="0">
                <a:solidFill>
                  <a:schemeClr val="accent3"/>
                </a:solidFill>
                <a:cs typeface="Arial" pitchFamily="34" charset="0"/>
              </a:rPr>
              <a:t>than </a:t>
            </a:r>
            <a:r>
              <a:rPr lang="en-US" altLang="ko-KR" sz="1400" i="1" dirty="0">
                <a:solidFill>
                  <a:schemeClr val="accent3"/>
                </a:solidFill>
                <a:cs typeface="Arial" pitchFamily="34" charset="0"/>
              </a:rPr>
              <a:t>net returns when considering different risk </a:t>
            </a:r>
            <a:r>
              <a:rPr lang="en-US" altLang="ko-KR" sz="1400" i="1" dirty="0" smtClean="0">
                <a:solidFill>
                  <a:schemeClr val="accent3"/>
                </a:solidFill>
                <a:cs typeface="Arial" pitchFamily="34" charset="0"/>
              </a:rPr>
              <a:t>classes, RHP, and premium frequency.</a:t>
            </a:r>
          </a:p>
          <a:p>
            <a:pPr marL="285750" indent="-285750" algn="just">
              <a:buFont typeface="Wingdings" panose="05000000000000000000" pitchFamily="2" charset="2"/>
              <a:buChar char="Ø"/>
            </a:pPr>
            <a:r>
              <a:rPr lang="en-US" altLang="ko-KR" sz="1400" i="1" dirty="0">
                <a:solidFill>
                  <a:schemeClr val="accent3"/>
                </a:solidFill>
                <a:cs typeface="Arial" pitchFamily="34" charset="0"/>
              </a:rPr>
              <a:t>S</a:t>
            </a:r>
            <a:r>
              <a:rPr lang="en-US" altLang="ko-KR" sz="1400" i="1" dirty="0" smtClean="0">
                <a:solidFill>
                  <a:schemeClr val="accent3"/>
                </a:solidFill>
                <a:cs typeface="Arial" pitchFamily="34" charset="0"/>
              </a:rPr>
              <a:t>hort-term </a:t>
            </a:r>
            <a:r>
              <a:rPr lang="en-US" altLang="ko-KR" sz="1400" i="1" dirty="0">
                <a:solidFill>
                  <a:schemeClr val="accent3"/>
                </a:solidFill>
                <a:cs typeface="Arial" pitchFamily="34" charset="0"/>
              </a:rPr>
              <a:t>products are more costly than the longer term ones. </a:t>
            </a:r>
            <a:endParaRPr lang="en-US" altLang="ko-KR" sz="1400" i="1" dirty="0" smtClean="0">
              <a:solidFill>
                <a:schemeClr val="accent3"/>
              </a:solidFill>
              <a:cs typeface="Arial" pitchFamily="34" charset="0"/>
            </a:endParaRPr>
          </a:p>
          <a:p>
            <a:pPr marL="285750" indent="-285750" algn="just">
              <a:buFont typeface="Wingdings" panose="05000000000000000000" pitchFamily="2" charset="2"/>
              <a:buChar char="Ø"/>
            </a:pPr>
            <a:r>
              <a:rPr lang="en-US" altLang="ko-KR" sz="1400" i="1" dirty="0" smtClean="0">
                <a:solidFill>
                  <a:schemeClr val="accent3"/>
                </a:solidFill>
                <a:cs typeface="Arial" pitchFamily="34" charset="0"/>
              </a:rPr>
              <a:t>Costs </a:t>
            </a:r>
            <a:r>
              <a:rPr lang="en-US" altLang="ko-KR" sz="1400" i="1" dirty="0">
                <a:solidFill>
                  <a:schemeClr val="accent3"/>
                </a:solidFill>
                <a:cs typeface="Arial" pitchFamily="34" charset="0"/>
              </a:rPr>
              <a:t>for regular premium products are higher in both UL and PP products</a:t>
            </a:r>
            <a:r>
              <a:rPr lang="en-US" altLang="ko-KR" sz="1400" i="1" dirty="0" smtClean="0">
                <a:solidFill>
                  <a:schemeClr val="accent3"/>
                </a:solidFill>
                <a:cs typeface="Arial" pitchFamily="34" charset="0"/>
              </a:rPr>
              <a:t>.</a:t>
            </a:r>
            <a:endParaRPr lang="en-US" altLang="ko-KR" sz="1400" i="1" dirty="0">
              <a:solidFill>
                <a:schemeClr val="accent3"/>
              </a:solidFill>
              <a:cs typeface="Arial" pitchFamily="34" charset="0"/>
            </a:endParaRPr>
          </a:p>
        </p:txBody>
      </p:sp>
    </p:spTree>
    <p:extLst>
      <p:ext uri="{BB962C8B-B14F-4D97-AF65-F5344CB8AC3E}">
        <p14:creationId xmlns:p14="http://schemas.microsoft.com/office/powerpoint/2010/main" val="3973184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EIOPA">
  <a:themeElements>
    <a:clrScheme name="EIOPA_Original_NewColours">
      <a:dk1>
        <a:sysClr val="windowText" lastClr="000000"/>
      </a:dk1>
      <a:lt1>
        <a:sysClr val="window" lastClr="FFFFFF"/>
      </a:lt1>
      <a:dk2>
        <a:srgbClr val="5C87B1"/>
      </a:dk2>
      <a:lt2>
        <a:srgbClr val="98B6D6"/>
      </a:lt2>
      <a:accent1>
        <a:srgbClr val="5C87B1"/>
      </a:accent1>
      <a:accent2>
        <a:srgbClr val="98B6D6"/>
      </a:accent2>
      <a:accent3>
        <a:srgbClr val="2A4D69"/>
      </a:accent3>
      <a:accent4>
        <a:srgbClr val="FAA334"/>
      </a:accent4>
      <a:accent5>
        <a:srgbClr val="DD632E"/>
      </a:accent5>
      <a:accent6>
        <a:srgbClr val="778142"/>
      </a:accent6>
      <a:hlink>
        <a:srgbClr val="2A4D69"/>
      </a:hlink>
      <a:folHlink>
        <a:srgbClr val="800080"/>
      </a:folHlink>
    </a:clrScheme>
    <a:fontScheme name="EIOP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
    <Synchronization>Asynchronous</Synchronization>
    <Type>10003</Type>
    <SequenceNumber>10000</SequenceNumber>
    <Url/>
    <Assembly>RecordPoint.Active.UI, Version=1.0.0.0, Culture=neutral, PublicKeyToken=d49476ae5b650bf3</Assembly>
    <Class>RecordPoint.Active.UI.Events.WorkflowItemEventReceiver</Class>
    <Data/>
    <Filter/>
  </Receiver>
  <Receiver>
    <Name/>
    <Synchronization>Synchronous</Synchronization>
    <Type>3</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10009</Type>
    <SequenceNumber>10000</SequenceNumber>
    <Url/>
    <Assembly>RecordPoint.Active.UI, Version=1.0.0.0, Culture=neutral, PublicKeyToken=d49476ae5b650bf3</Assembly>
    <Class>RecordPoint.Active.UI.Events.WorkflowItemEventReceiver</Class>
    <Data/>
    <Filter/>
  </Receiver>
  <Receiver>
    <Name/>
    <Synchronization>Synchronous</Synchronization>
    <Type>9</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10103</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102</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10105</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105</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10002</Type>
    <SequenceNumber>10000</SequenceNumber>
    <Url/>
    <Assembly>RecordPoint.Active.UI, Version=1.0.0.0, Culture=neutral, PublicKeyToken=d49476ae5b650bf3</Assembly>
    <Class>RecordPoint.Active.UI.Events.WorkflowItemEventReceiver</Class>
    <Data/>
    <Filter/>
  </Receiver>
  <Receiver>
    <Name/>
    <Synchronization>Synchronous</Synchronization>
    <Type>2</Type>
    <SequenceNumber>10000</SequenceNumber>
    <Url/>
    <Assembly>RecordPoint.Active.UI, Version=1.0.0.0, Culture=neutral, PublicKeyToken=d49476ae5b650bf3</Assembly>
    <Class>RecordPoint.Active.UI.Events.WorkflowItemEventReceiver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RIS_AssignedTo xmlns="9e5c12a4-59ef-4dce-b2dd-d1e432cf0e72">
      <UserInfo>
        <DisplayName/>
        <AccountId xsi:nil="true"/>
        <AccountType/>
      </UserInfo>
    </ERIS_AssignedTo>
    <TaxCatchAll xmlns="7e994e28-ed27-4294-ae7b-cbc86537dbb0">
      <Value>26</Value>
      <Value>39</Value>
      <Value>45</Value>
      <Value>2</Value>
      <Value>1</Value>
    </TaxCatchAll>
    <g5bc43e59b584b86b90b9c8d6b2b5b81 xmlns="9e5c12a4-59ef-4dce-b2dd-d1e432cf0e72">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2741a941-2920-4ba4-aa70-d8ed6ac1785d</TermId>
        </TermInfo>
      </Terms>
    </g5bc43e59b584b86b90b9c8d6b2b5b81>
    <ERIS_SupersededObsolete xmlns="9e5c12a4-59ef-4dce-b2dd-d1e432cf0e72">false</ERIS_SupersededObsolete>
    <ERIS_Relation xmlns="9e5c12a4-59ef-4dce-b2dd-d1e432cf0e72" xsi:nil="true"/>
    <ERIS_RecordNumber xmlns="9e5c12a4-59ef-4dce-b2dd-d1e432cf0e72">EIOPA(2019)0013561</ERIS_RecordNumber>
    <o226381c236a48a680725e81f01d35b3 xmlns="9e5c12a4-59ef-4dce-b2dd-d1e432cf0e72">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8cf520ac-c1dc-4875-91b9-49a5b2f60bc1</TermId>
        </TermInfo>
        <TermInfo xmlns="http://schemas.microsoft.com/office/infopath/2007/PartnerControls">
          <TermName xmlns="http://schemas.microsoft.com/office/infopath/2007/PartnerControls">Internal Communications</TermName>
          <TermId xmlns="http://schemas.microsoft.com/office/infopath/2007/PartnerControls">32132a50-17cd-42d1-ad1a-7b64cc32e90d</TermId>
        </TermInfo>
      </Terms>
    </o226381c236a48a680725e81f01d35b3>
    <ERIS_AdditionalMarkings xmlns="9e5c12a4-59ef-4dce-b2dd-d1e432cf0e72" xsi:nil="true"/>
    <FormData xmlns="http://schemas.microsoft.com/sharepoint/v3">&lt;?xml version="1.0" encoding="utf-8"?&gt;&lt;FormVariables&gt;&lt;Version /&gt;&lt;/FormVariables&gt;</FormData>
    <ERIS_ApprovalStatus xmlns="9e5c12a4-59ef-4dce-b2dd-d1e432cf0e72">DRAFT</ERIS_ApprovalStatus>
    <ERIS_OtherReference xmlns="9e5c12a4-59ef-4dce-b2dd-d1e432cf0e72" xsi:nil="true"/>
    <p1f0879e736b4237ac1dcae507df3939 xmlns="9e5c12a4-59ef-4dce-b2dd-d1e432cf0e72">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59643fe8-8b04-490a-8d3b-85b3691a4f3f</TermId>
        </TermInfo>
      </Terms>
    </p1f0879e736b4237ac1dcae507df3939>
    <ERIS_ConfidentialityLevel xmlns="9e5c12a4-59ef-4dce-b2dd-d1e432cf0e72">EIOPA Regular Use</ERIS_ConfidentialityLevel>
    <g0d74edb61ed43398fbd0d1cc015169a xmlns="9e5c12a4-59ef-4dce-b2dd-d1e432cf0e72">
      <Terms xmlns="http://schemas.microsoft.com/office/infopath/2007/PartnerControls">
        <TermInfo xmlns="http://schemas.microsoft.com/office/infopath/2007/PartnerControls">
          <TermName xmlns="http://schemas.microsoft.com/office/infopath/2007/PartnerControls">Corporate Affairs Department</TermName>
          <TermId xmlns="http://schemas.microsoft.com/office/infopath/2007/PartnerControls">7d798a32-4c3f-4fe6-bdf3-ee2d844df284</TermId>
        </TermInfo>
      </Terms>
    </g0d74edb61ed43398fbd0d1cc015169a>
  </documentManagement>
</p:properties>
</file>

<file path=customXml/item3.xml><?xml version="1.0" encoding="utf-8"?>
<ct:contentTypeSchema xmlns:ct="http://schemas.microsoft.com/office/2006/metadata/contentType" xmlns:ma="http://schemas.microsoft.com/office/2006/metadata/properties/metaAttributes" ct:_="" ma:_="" ma:contentTypeName="ERIS Document" ma:contentTypeID="0x0101005BC6DC0384BC094AAEA1DD605A08ABF700EAE25BF2A1178747BAC78E831179AA29" ma:contentTypeVersion="26" ma:contentTypeDescription="" ma:contentTypeScope="" ma:versionID="64a0edcbba4c9fed434f2fad1c6312ba">
  <xsd:schema xmlns:xsd="http://www.w3.org/2001/XMLSchema" xmlns:xs="http://www.w3.org/2001/XMLSchema" xmlns:p="http://schemas.microsoft.com/office/2006/metadata/properties" xmlns:ns1="http://schemas.microsoft.com/sharepoint/v3" xmlns:ns2="9e5c12a4-59ef-4dce-b2dd-d1e432cf0e72" xmlns:ns3="7e994e28-ed27-4294-ae7b-cbc86537dbb0" xmlns:ns4="7a50f10c-4492-4498-a230-26083757fb13" targetNamespace="http://schemas.microsoft.com/office/2006/metadata/properties" ma:root="true" ma:fieldsID="d49f51477e5720ea2ea07ec58d5fbbad" ns1:_="" ns2:_="" ns3:_="" ns4:_="">
    <xsd:import namespace="http://schemas.microsoft.com/sharepoint/v3"/>
    <xsd:import namespace="9e5c12a4-59ef-4dce-b2dd-d1e432cf0e72"/>
    <xsd:import namespace="7e994e28-ed27-4294-ae7b-cbc86537dbb0"/>
    <xsd:import namespace="7a50f10c-4492-4498-a230-26083757fb13"/>
    <xsd:element name="properties">
      <xsd:complexType>
        <xsd:sequence>
          <xsd:element name="documentManagement">
            <xsd:complexType>
              <xsd:all>
                <xsd:element ref="ns2:p1f0879e736b4237ac1dcae507df3939" minOccurs="0"/>
                <xsd:element ref="ns3:TaxCatchAll" minOccurs="0"/>
                <xsd:element ref="ns3:TaxCatchAllLabel" minOccurs="0"/>
                <xsd:element ref="ns2:o226381c236a48a680725e81f01d35b3" minOccurs="0"/>
                <xsd:element ref="ns2:ERIS_ConfidentialityLevel"/>
                <xsd:element ref="ns2:ERIS_AdditionalMarkings" minOccurs="0"/>
                <xsd:element ref="ns2:ERIS_ApprovalStatus" minOccurs="0"/>
                <xsd:element ref="ns2:g0d74edb61ed43398fbd0d1cc015169a" minOccurs="0"/>
                <xsd:element ref="ns2:g5bc43e59b584b86b90b9c8d6b2b5b81" minOccurs="0"/>
                <xsd:element ref="ns2:ERIS_OtherReference" minOccurs="0"/>
                <xsd:element ref="ns2:ERIS_Relation" minOccurs="0"/>
                <xsd:element ref="ns2:ERIS_AssignedTo" minOccurs="0"/>
                <xsd:element ref="ns2:ERIS_RecordNumber" minOccurs="0"/>
                <xsd:element ref="ns1:FormData" minOccurs="0"/>
                <xsd:element ref="ns2:ERIS_SupersededObsolet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ormData" ma:index="25" nillable="true" ma:displayName="Form Data" ma:hidden="true" ma:internalName="FormData"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5c12a4-59ef-4dce-b2dd-d1e432cf0e72" elementFormDefault="qualified">
    <xsd:import namespace="http://schemas.microsoft.com/office/2006/documentManagement/types"/>
    <xsd:import namespace="http://schemas.microsoft.com/office/infopath/2007/PartnerControls"/>
    <xsd:element name="p1f0879e736b4237ac1dcae507df3939" ma:index="8" ma:taxonomy="true" ma:internalName="p1f0879e736b4237ac1dcae507df3939" ma:taxonomyFieldName="ERIS_DocumentType" ma:displayName="Document Type" ma:readOnly="false" ma:fieldId="{91f0879e-736b-4237-ac1d-cae507df3939}" ma:sspId="2b1776d1-ae3b-49f8-a97b-1474fa7fa346" ma:termSetId="8291263e-1670-46c0-b090-f3efb02d9c12" ma:anchorId="00000000-0000-0000-0000-000000000000" ma:open="false" ma:isKeyword="false">
      <xsd:complexType>
        <xsd:sequence>
          <xsd:element ref="pc:Terms" minOccurs="0" maxOccurs="1"/>
        </xsd:sequence>
      </xsd:complexType>
    </xsd:element>
    <xsd:element name="o226381c236a48a680725e81f01d35b3" ma:index="12" ma:taxonomy="true" ma:internalName="o226381c236a48a680725e81f01d35b3" ma:taxonomyFieldName="ERIS_Keywords" ma:displayName="Keywords" ma:readOnly="false" ma:default="2;#Communications|8cf520ac-c1dc-4875-91b9-49a5b2f60bc1" ma:fieldId="{8226381c-236a-48a6-8072-5e81f01d35b3}" ma:taxonomyMulti="true" ma:sspId="2b1776d1-ae3b-49f8-a97b-1474fa7fa346" ma:termSetId="041e8d27-50b6-44df-be8e-d4aba88ea6ef" ma:anchorId="00000000-0000-0000-0000-000000000000" ma:open="false" ma:isKeyword="false">
      <xsd:complexType>
        <xsd:sequence>
          <xsd:element ref="pc:Terms" minOccurs="0" maxOccurs="1"/>
        </xsd:sequence>
      </xsd:complexType>
    </xsd:element>
    <xsd:element name="ERIS_ConfidentialityLevel" ma:index="14" ma:displayName="Confidentiality Level" ma:default="EIOPA Regular Use" ma:format="Dropdown" ma:internalName="ERIS_ConfidentialityLevel" ma:readOnly="false">
      <xsd:simpleType>
        <xsd:restriction base="dms:Choice">
          <xsd:enumeration value="PUBLIC"/>
          <xsd:enumeration value="EIOPA Regular Use"/>
          <xsd:enumeration value="EIOPA Restricted Use"/>
          <xsd:enumeration value="EIOPA Confidential Use"/>
        </xsd:restriction>
      </xsd:simpleType>
    </xsd:element>
    <xsd:element name="ERIS_AdditionalMarkings" ma:index="15" nillable="true" ma:displayName="Additional Markings" ma:format="Dropdown" ma:internalName="ERIS_AdditionalMarkings">
      <xsd:simpleType>
        <xsd:union memberTypes="dms:Text">
          <xsd:simpleType>
            <xsd:restriction base="dms:Choice">
              <xsd:enumeration value="Limited"/>
              <xsd:enumeration value="Internal Use Only"/>
              <xsd:enumeration value="Personal Data"/>
              <xsd:enumeration value="Staff Matter"/>
              <xsd:enumeration value="Management Only"/>
            </xsd:restriction>
          </xsd:simpleType>
        </xsd:union>
      </xsd:simpleType>
    </xsd:element>
    <xsd:element name="ERIS_ApprovalStatus" ma:index="16" nillable="true" ma:displayName="Approval Status" ma:default="DRAFT" ma:format="Dropdown" ma:internalName="ERIS_ApprovalStatus">
      <xsd:simpleType>
        <xsd:restriction base="dms:Choice">
          <xsd:enumeration value="DRAFT"/>
          <xsd:enumeration value="UNDER REVIEW"/>
          <xsd:enumeration value="FINAL"/>
          <xsd:enumeration value="N/A"/>
        </xsd:restriction>
      </xsd:simpleType>
    </xsd:element>
    <xsd:element name="g0d74edb61ed43398fbd0d1cc015169a" ma:index="17" nillable="true" ma:taxonomy="true" ma:internalName="g0d74edb61ed43398fbd0d1cc015169a" ma:taxonomyFieldName="ERIS_Department" ma:displayName="EIOPA Department" ma:default="1;#Corporate Affairs Department|7d798a32-4c3f-4fe6-bdf3-ee2d844df284" ma:fieldId="{00d74edb-61ed-4339-8fbd-0d1cc015169a}" ma:sspId="2b1776d1-ae3b-49f8-a97b-1474fa7fa346" ma:termSetId="2f2a64c9-9254-4d19-9904-51fea509003d" ma:anchorId="00000000-0000-0000-0000-000000000000" ma:open="false" ma:isKeyword="false">
      <xsd:complexType>
        <xsd:sequence>
          <xsd:element ref="pc:Terms" minOccurs="0" maxOccurs="1"/>
        </xsd:sequence>
      </xsd:complexType>
    </xsd:element>
    <xsd:element name="g5bc43e59b584b86b90b9c8d6b2b5b81" ma:index="19" nillable="true" ma:taxonomy="true" ma:internalName="g5bc43e59b584b86b90b9c8d6b2b5b81" ma:taxonomyFieldName="ERIS_Language" ma:displayName="Language" ma:default="26;#English|2741a941-2920-4ba4-aa70-d8ed6ac1785d" ma:fieldId="{05bc43e5-9b58-4b86-b90b-9c8d6b2b5b81}" ma:taxonomyMulti="true" ma:sspId="2b1776d1-ae3b-49f8-a97b-1474fa7fa346" ma:termSetId="315add97-73bf-465d-a942-81c36fc30c96" ma:anchorId="00000000-0000-0000-0000-000000000000" ma:open="false" ma:isKeyword="false">
      <xsd:complexType>
        <xsd:sequence>
          <xsd:element ref="pc:Terms" minOccurs="0" maxOccurs="1"/>
        </xsd:sequence>
      </xsd:complexType>
    </xsd:element>
    <xsd:element name="ERIS_OtherReference" ma:index="21" nillable="true" ma:displayName="Other Reference" ma:internalName="ERIS_OtherReference">
      <xsd:simpleType>
        <xsd:restriction base="dms:Text"/>
      </xsd:simpleType>
    </xsd:element>
    <xsd:element name="ERIS_Relation" ma:index="22" nillable="true" ma:displayName="Relation" ma:internalName="ERIS_Relation">
      <xsd:simpleType>
        <xsd:restriction base="dms:Text"/>
      </xsd:simpleType>
    </xsd:element>
    <xsd:element name="ERIS_AssignedTo" ma:index="23" nillable="true" ma:displayName="Assigned To" ma:internalName="ERIS_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RIS_RecordNumber" ma:index="24" nillable="true" ma:displayName="Record Number" ma:internalName="ERIS_RecordNumber">
      <xsd:simpleType>
        <xsd:restriction base="dms:Text"/>
      </xsd:simpleType>
    </xsd:element>
    <xsd:element name="ERIS_SupersededObsolete" ma:index="26" nillable="true" ma:displayName="Superseded/Obsolete?" ma:default="0" ma:internalName="ERIS_SupersededObsolet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94e28-ed27-4294-ae7b-cbc86537dbb0"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3f98358d-58db-4fbe-a76e-475cdbd9dc42}" ma:internalName="TaxCatchAll" ma:showField="CatchAllData" ma:web="7e994e28-ed27-4294-ae7b-cbc86537dbb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3f98358d-58db-4fbe-a76e-475cdbd9dc42}" ma:internalName="TaxCatchAllLabel" ma:readOnly="true" ma:showField="CatchAllDataLabel" ma:web="7e994e28-ed27-4294-ae7b-cbc86537dbb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50f10c-4492-4498-a230-26083757fb13"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NFListDisplayForm</Display>
  <Edit>NFListEditForm</Edit>
  <New>NFListEditForm</New>
</FormTemplates>
</file>

<file path=customXml/item5.xml><?xml version="1.0" encoding="utf-8"?>
<?mso-contentType ?>
<FormTemplates>
  <Display>DocumentLibraryForm</Display>
  <Edit>DocumentLibraryForm</Edit>
  <New>DocumentLibraryForm</New>
  <MobileDisplayFormUrl/>
  <MobileEditFormUrl/>
  <MobileNewFormUrl/>
</FormTemplates>
</file>

<file path=customXml/itemProps1.xml><?xml version="1.0" encoding="utf-8"?>
<ds:datastoreItem xmlns:ds="http://schemas.openxmlformats.org/officeDocument/2006/customXml" ds:itemID="{87AD5D24-71E3-4616-B64E-A319099B7518}">
  <ds:schemaRefs>
    <ds:schemaRef ds:uri="http://schemas.microsoft.com/sharepoint/events"/>
  </ds:schemaRefs>
</ds:datastoreItem>
</file>

<file path=customXml/itemProps2.xml><?xml version="1.0" encoding="utf-8"?>
<ds:datastoreItem xmlns:ds="http://schemas.openxmlformats.org/officeDocument/2006/customXml" ds:itemID="{0BB59A83-C0ED-410B-AF9B-81EA990E528B}">
  <ds:schemaRefs>
    <ds:schemaRef ds:uri="9e5c12a4-59ef-4dce-b2dd-d1e432cf0e72"/>
    <ds:schemaRef ds:uri="http://purl.org/dc/elements/1.1/"/>
    <ds:schemaRef ds:uri="http://schemas.microsoft.com/office/infopath/2007/PartnerControls"/>
    <ds:schemaRef ds:uri="7a50f10c-4492-4498-a230-26083757fb13"/>
    <ds:schemaRef ds:uri="http://purl.org/dc/terms/"/>
    <ds:schemaRef ds:uri="http://schemas.openxmlformats.org/package/2006/metadata/core-properties"/>
    <ds:schemaRef ds:uri="http://schemas.microsoft.com/office/2006/documentManagement/types"/>
    <ds:schemaRef ds:uri="7e994e28-ed27-4294-ae7b-cbc86537dbb0"/>
    <ds:schemaRef ds:uri="http://schemas.microsoft.com/sharepoint/v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4372850-9E67-407D-BBC9-C5E3863836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5c12a4-59ef-4dce-b2dd-d1e432cf0e72"/>
    <ds:schemaRef ds:uri="7e994e28-ed27-4294-ae7b-cbc86537dbb0"/>
    <ds:schemaRef ds:uri="7a50f10c-4492-4498-a230-26083757fb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F5895B1-97DC-4204-8B04-E17CCEF3864E}">
  <ds:schemaRefs>
    <ds:schemaRef ds:uri="http://schemas.microsoft.com/sharepoint/v3/contenttype/forms"/>
  </ds:schemaRefs>
</ds:datastoreItem>
</file>

<file path=customXml/itemProps5.xml><?xml version="1.0" encoding="utf-8"?>
<ds:datastoreItem xmlns:ds="http://schemas.openxmlformats.org/officeDocument/2006/customXml" ds:itemID="{8C45F86E-0F55-48B6-8D72-51BEC9906C66}">
  <ds:schemaRefs/>
</ds:datastoreItem>
</file>

<file path=docProps/app.xml><?xml version="1.0" encoding="utf-8"?>
<Properties xmlns="http://schemas.openxmlformats.org/officeDocument/2006/extended-properties" xmlns:vt="http://schemas.openxmlformats.org/officeDocument/2006/docPropsVTypes">
  <Template/>
  <TotalTime>5236</TotalTime>
  <Words>1143</Words>
  <Application>Microsoft Office PowerPoint</Application>
  <PresentationFormat>On-screen Show (16:9)</PresentationFormat>
  <Paragraphs>139</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Times New Roman</vt:lpstr>
      <vt:lpstr>Verdana</vt:lpstr>
      <vt:lpstr>Wingdings</vt:lpstr>
      <vt:lpstr>EIOPA</vt:lpstr>
      <vt:lpstr>2021 Cost and Past Performance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BRASOVEANU Hedda Elvira (OP)</dc:creator>
  <cp:lastModifiedBy>Costanza Russo</cp:lastModifiedBy>
  <cp:revision>242</cp:revision>
  <cp:lastPrinted>2020-01-20T16:50:36Z</cp:lastPrinted>
  <dcterms:created xsi:type="dcterms:W3CDTF">2018-08-20T08:29:49Z</dcterms:created>
  <dcterms:modified xsi:type="dcterms:W3CDTF">2021-04-20T10:11:37Z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0x0101005BC6DC0384BC094AAEA1DD605A08ABF700EAE25BF2A1178747BAC78E831179AA29</vt:lpwstr>
  </property>
  <property fmtid="{D5CDD505-2E9C-101B-9397-08002B2CF9AE}" pid="3" name="ERIS_Keywords">
    <vt:lpwstr>2;#Communications|8cf520ac-c1dc-4875-91b9-49a5b2f60bc1;#45;#Internal Communications|32132a50-17cd-42d1-ad1a-7b64cc32e90d</vt:lpwstr>
  </property>
  <property fmtid="{D5CDD505-2E9C-101B-9397-08002B2CF9AE}" pid="4" name="ERIS_Department">
    <vt:lpwstr>1;#Corporate Affairs Department|7d798a32-4c3f-4fe6-bdf3-ee2d844df284</vt:lpwstr>
  </property>
  <property fmtid="{D5CDD505-2E9C-101B-9397-08002B2CF9AE}" pid="5" name="ERIS_DocumentType">
    <vt:lpwstr>39;#Presentation|59643fe8-8b04-490a-8d3b-85b3691a4f3f</vt:lpwstr>
  </property>
  <property fmtid="{D5CDD505-2E9C-101B-9397-08002B2CF9AE}" pid="6" name="ERIS_Language">
    <vt:lpwstr>26;#English|2741a941-2920-4ba4-aa70-d8ed6ac1785d</vt:lpwstr>
  </property>
  <property fmtid="{D5CDD505-2E9C-101B-9397-08002B2CF9AE}" pid="7" name="RecordPoint_WorkflowType">
    <vt:lpwstr>ActiveSubmitStub</vt:lpwstr>
  </property>
  <property fmtid="{D5CDD505-2E9C-101B-9397-08002B2CF9AE}" pid="8" name="RecordPoint_ActiveItemUniqueId">
    <vt:lpwstr>{bc1442e5-6599-4e3e-bed5-7f6d6a7acb01}</vt:lpwstr>
  </property>
  <property fmtid="{D5CDD505-2E9C-101B-9397-08002B2CF9AE}" pid="9" name="RecordPoint_ActiveItemWebId">
    <vt:lpwstr>{7a50f10c-4492-4498-a230-26083757fb13}</vt:lpwstr>
  </property>
  <property fmtid="{D5CDD505-2E9C-101B-9397-08002B2CF9AE}" pid="10" name="RecordPoint_ActiveItemSiteId">
    <vt:lpwstr>{e2dece62-2a4e-44ce-8962-097285ab3a29}</vt:lpwstr>
  </property>
  <property fmtid="{D5CDD505-2E9C-101B-9397-08002B2CF9AE}" pid="11" name="RecordPoint_ActiveItemListId">
    <vt:lpwstr>{f6e7d3f4-94a1-4a20-b3c3-77b658fb9651}</vt:lpwstr>
  </property>
  <property fmtid="{D5CDD505-2E9C-101B-9397-08002B2CF9AE}" pid="12" name="RecordPoint_RecordNumberSubmitted">
    <vt:lpwstr>EIOPA(2019)0013561</vt:lpwstr>
  </property>
  <property fmtid="{D5CDD505-2E9C-101B-9397-08002B2CF9AE}" pid="13" name="RecordPoint_SubmissionCompleted">
    <vt:lpwstr>2019-12-17T08:58:40.3922192+00:00</vt:lpwstr>
  </property>
  <property fmtid="{D5CDD505-2E9C-101B-9397-08002B2CF9AE}" pid="14" name="RecordPoint_SubmissionDate">
    <vt:lpwstr/>
  </property>
  <property fmtid="{D5CDD505-2E9C-101B-9397-08002B2CF9AE}" pid="15" name="RecordPoint_ActiveItemMoved">
    <vt:lpwstr/>
  </property>
  <property fmtid="{D5CDD505-2E9C-101B-9397-08002B2CF9AE}" pid="16" name="RecordPoint_RecordFormat">
    <vt:lpwstr/>
  </property>
</Properties>
</file>