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6" r:id="rId4"/>
    <p:sldId id="263" r:id="rId5"/>
    <p:sldId id="264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1D618-4D74-4E7A-A84C-101246F8BC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4856E-5DC5-4943-8C46-498944BDE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3998168" y="2492896"/>
            <a:ext cx="1221904" cy="866527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Depositary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63888" y="4941168"/>
            <a:ext cx="2160240" cy="6480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</a:t>
            </a:r>
            <a:r>
              <a:rPr lang="da-DK" sz="1000" dirty="0" smtClean="0"/>
              <a:t>for </a:t>
            </a:r>
            <a:r>
              <a:rPr lang="da-DK" sz="1000" dirty="0"/>
              <a:t>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 </a:t>
            </a:r>
            <a:r>
              <a:rPr lang="da-DK" sz="1000" dirty="0" smtClean="0"/>
              <a:t>Customer 1 </a:t>
            </a:r>
            <a:r>
              <a:rPr lang="da-DK" sz="1000" dirty="0"/>
              <a:t>(</a:t>
            </a:r>
            <a:r>
              <a:rPr lang="da-DK" sz="1000" dirty="0" err="1"/>
              <a:t>one</a:t>
            </a:r>
            <a:r>
              <a:rPr lang="da-DK" sz="1000" dirty="0"/>
              <a:t> or more</a:t>
            </a:r>
            <a:r>
              <a:rPr lang="da-DK" sz="1000" dirty="0" smtClean="0"/>
              <a:t>) (</a:t>
            </a:r>
            <a:r>
              <a:rPr lang="da-DK" sz="1000" dirty="0" err="1" smtClean="0"/>
              <a:t>each</a:t>
            </a:r>
            <a:r>
              <a:rPr lang="da-DK" sz="1000" dirty="0" smtClean="0"/>
              <a:t> a 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)</a:t>
            </a:r>
            <a:endParaRPr lang="en-US" sz="1000" dirty="0"/>
          </a:p>
        </p:txBody>
      </p:sp>
      <p:sp>
        <p:nvSpPr>
          <p:cNvPr id="26" name="Rectangle 25"/>
          <p:cNvSpPr/>
          <p:nvPr/>
        </p:nvSpPr>
        <p:spPr>
          <a:xfrm>
            <a:off x="3059832" y="3789040"/>
            <a:ext cx="3096344" cy="2160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sz="1200" dirty="0" smtClean="0"/>
              <a:t>Custody </a:t>
            </a:r>
            <a:r>
              <a:rPr lang="da-DK" sz="1200" dirty="0" err="1" smtClean="0"/>
              <a:t>accounts</a:t>
            </a:r>
            <a:r>
              <a:rPr lang="da-DK" sz="1200" dirty="0" smtClean="0"/>
              <a:t> </a:t>
            </a:r>
            <a:r>
              <a:rPr lang="da-DK" sz="1200" dirty="0" err="1" smtClean="0"/>
              <a:t>registered</a:t>
            </a:r>
            <a:r>
              <a:rPr lang="da-DK" sz="1200" dirty="0" smtClean="0"/>
              <a:t> in the </a:t>
            </a:r>
            <a:r>
              <a:rPr lang="da-DK" sz="1200" dirty="0" err="1" smtClean="0"/>
              <a:t>books</a:t>
            </a:r>
            <a:r>
              <a:rPr lang="da-DK" sz="1200" dirty="0" smtClean="0"/>
              <a:t> and </a:t>
            </a:r>
            <a:r>
              <a:rPr lang="da-DK" sz="1200" dirty="0" err="1" smtClean="0"/>
              <a:t>records</a:t>
            </a:r>
            <a:r>
              <a:rPr lang="da-DK" sz="1200" dirty="0" smtClean="0"/>
              <a:t> of the Depositary: </a:t>
            </a:r>
            <a:endParaRPr lang="en-US" sz="1200" dirty="0"/>
          </a:p>
        </p:txBody>
      </p:sp>
      <p:sp>
        <p:nvSpPr>
          <p:cNvPr id="29" name="Rectangle 28"/>
          <p:cNvSpPr/>
          <p:nvPr/>
        </p:nvSpPr>
        <p:spPr>
          <a:xfrm>
            <a:off x="323528" y="249640"/>
            <a:ext cx="856895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 smtClean="0">
                <a:solidFill>
                  <a:schemeClr val="tx1"/>
                </a:solidFill>
              </a:rPr>
              <a:t>Mapping</a:t>
            </a:r>
            <a:r>
              <a:rPr lang="da-DK" sz="1600" dirty="0" smtClean="0">
                <a:solidFill>
                  <a:schemeClr val="tx1"/>
                </a:solidFill>
              </a:rPr>
              <a:t> of segregation of AIF and UCITS assets</a:t>
            </a:r>
          </a:p>
          <a:p>
            <a:pPr algn="ctr"/>
            <a:r>
              <a:rPr lang="da-DK" sz="1600" dirty="0" smtClean="0">
                <a:solidFill>
                  <a:schemeClr val="tx1"/>
                </a:solidFill>
              </a:rPr>
              <a:t>1st Level (</a:t>
            </a:r>
            <a:r>
              <a:rPr lang="da-DK" sz="1600" b="1" dirty="0" smtClean="0">
                <a:solidFill>
                  <a:schemeClr val="tx1"/>
                </a:solidFill>
              </a:rPr>
              <a:t>Depositary </a:t>
            </a:r>
            <a:r>
              <a:rPr lang="da-DK" sz="1600" b="1" dirty="0" err="1" smtClean="0">
                <a:solidFill>
                  <a:schemeClr val="tx1"/>
                </a:solidFill>
              </a:rPr>
              <a:t>level</a:t>
            </a:r>
            <a:r>
              <a:rPr lang="da-DK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563888" y="5591671"/>
            <a:ext cx="2160240" cy="7176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 smtClean="0"/>
              <a:t>exclusively</a:t>
            </a:r>
            <a:r>
              <a:rPr lang="da-DK" sz="1000" dirty="0" smtClean="0"/>
              <a:t> for </a:t>
            </a:r>
            <a:r>
              <a:rPr lang="da-DK" sz="1000" u="sng" dirty="0"/>
              <a:t>and in the </a:t>
            </a:r>
            <a:r>
              <a:rPr lang="da-DK" sz="1000" u="sng" dirty="0" err="1"/>
              <a:t>name</a:t>
            </a:r>
            <a:r>
              <a:rPr lang="da-DK" sz="1000" u="sng" dirty="0"/>
              <a:t> of </a:t>
            </a:r>
            <a:r>
              <a:rPr lang="da-DK" sz="1000" dirty="0" smtClean="0"/>
              <a:t>UCITS </a:t>
            </a:r>
            <a:r>
              <a:rPr lang="da-DK" sz="1000" dirty="0"/>
              <a:t>1 (</a:t>
            </a:r>
            <a:r>
              <a:rPr lang="da-DK" sz="1000" dirty="0" err="1"/>
              <a:t>one</a:t>
            </a:r>
            <a:r>
              <a:rPr lang="da-DK" sz="1000" dirty="0"/>
              <a:t> or more</a:t>
            </a:r>
            <a:r>
              <a:rPr lang="da-DK" sz="1000" dirty="0" smtClean="0"/>
              <a:t>) (</a:t>
            </a:r>
            <a:r>
              <a:rPr lang="da-DK" sz="1000" dirty="0" err="1" smtClean="0"/>
              <a:t>each</a:t>
            </a:r>
            <a:r>
              <a:rPr lang="da-DK" sz="1000" dirty="0" smtClean="0"/>
              <a:t> a 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 </a:t>
            </a:r>
            <a:r>
              <a:rPr lang="da-DK" sz="1000" dirty="0" err="1"/>
              <a:t>account</a:t>
            </a:r>
            <a:r>
              <a:rPr lang="da-DK" sz="1000" dirty="0"/>
              <a:t>)</a:t>
            </a:r>
            <a:endParaRPr lang="en-US" sz="10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633664" y="1910252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5073824" y="1910252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2627784" y="823552"/>
            <a:ext cx="1221904" cy="4386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5460597" y="1471624"/>
            <a:ext cx="1221904" cy="43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Customer </a:t>
            </a:r>
            <a:r>
              <a:rPr lang="da-DK" sz="1400" dirty="0">
                <a:latin typeface="+mj-lt"/>
                <a:ea typeface="+mj-ea"/>
                <a:cs typeface="+mj-cs"/>
              </a:rPr>
              <a:t>2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3995936" y="830132"/>
            <a:ext cx="1219672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2627784" y="1474055"/>
            <a:ext cx="1221904" cy="4386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2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3995936" y="1471624"/>
            <a:ext cx="1219672" cy="43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</a:t>
            </a:r>
            <a:r>
              <a:rPr lang="da-DK" sz="1400" dirty="0">
                <a:latin typeface="+mj-lt"/>
                <a:ea typeface="+mj-ea"/>
                <a:cs typeface="+mj-cs"/>
              </a:rPr>
              <a:t>2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7742584" y="116632"/>
            <a:ext cx="1221904" cy="43862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400" dirty="0" smtClean="0">
                <a:latin typeface="+mj-lt"/>
                <a:ea typeface="+mj-ea"/>
                <a:cs typeface="+mj-cs"/>
              </a:rPr>
              <a:t>Slide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5" name="Elbow Connector 24"/>
          <p:cNvCxnSpPr>
            <a:stCxn id="16" idx="3"/>
          </p:cNvCxnSpPr>
          <p:nvPr/>
        </p:nvCxnSpPr>
        <p:spPr>
          <a:xfrm>
            <a:off x="3849688" y="1042866"/>
            <a:ext cx="108012" cy="144101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21" idx="3"/>
          </p:cNvCxnSpPr>
          <p:nvPr/>
        </p:nvCxnSpPr>
        <p:spPr>
          <a:xfrm>
            <a:off x="5215608" y="1049446"/>
            <a:ext cx="72008" cy="14005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rot="10800000" flipV="1">
            <a:off x="5386357" y="1014658"/>
            <a:ext cx="74240" cy="14344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641776" y="1982260"/>
            <a:ext cx="0" cy="5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345632" y="5190765"/>
            <a:ext cx="1728192" cy="2160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200" dirty="0"/>
          </a:p>
        </p:txBody>
      </p:sp>
      <p:sp>
        <p:nvSpPr>
          <p:cNvPr id="35" name="Rectangle 34"/>
          <p:cNvSpPr/>
          <p:nvPr/>
        </p:nvSpPr>
        <p:spPr>
          <a:xfrm>
            <a:off x="539552" y="4365104"/>
            <a:ext cx="2518048" cy="576064"/>
          </a:xfrm>
          <a:prstGeom prst="rect">
            <a:avLst/>
          </a:prstGeom>
          <a:solidFill>
            <a:schemeClr val="accent3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 smtClean="0"/>
              <a:t>Custody Account </a:t>
            </a:r>
            <a:r>
              <a:rPr lang="da-DK" sz="1000" dirty="0" err="1" smtClean="0"/>
              <a:t>exclusively</a:t>
            </a:r>
            <a:r>
              <a:rPr lang="da-DK" sz="1000" dirty="0" smtClean="0"/>
              <a:t> for the assets (and i</a:t>
            </a:r>
            <a:r>
              <a:rPr lang="da-DK" sz="1000" u="sng" dirty="0" smtClean="0"/>
              <a:t>n the </a:t>
            </a:r>
            <a:r>
              <a:rPr lang="da-DK" sz="1000" u="sng" dirty="0" err="1" smtClean="0"/>
              <a:t>name</a:t>
            </a:r>
            <a:r>
              <a:rPr lang="da-DK" sz="1000" dirty="0" smtClean="0"/>
              <a:t>) of the Depositary (House)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</a:t>
            </a:r>
            <a:endParaRPr lang="en-US" sz="1000" dirty="0"/>
          </a:p>
        </p:txBody>
      </p:sp>
      <p:sp>
        <p:nvSpPr>
          <p:cNvPr id="36" name="Rectangle 35"/>
          <p:cNvSpPr/>
          <p:nvPr/>
        </p:nvSpPr>
        <p:spPr>
          <a:xfrm>
            <a:off x="539552" y="5668270"/>
            <a:ext cx="2520280" cy="7130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UCITS 2 </a:t>
            </a:r>
            <a:r>
              <a:rPr lang="da-DK" sz="1000" dirty="0" smtClean="0"/>
              <a:t>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</a:t>
            </a:r>
            <a:endParaRPr lang="da-DK" sz="1000" dirty="0"/>
          </a:p>
        </p:txBody>
      </p:sp>
      <p:sp>
        <p:nvSpPr>
          <p:cNvPr id="37" name="Rectangle 36"/>
          <p:cNvSpPr/>
          <p:nvPr/>
        </p:nvSpPr>
        <p:spPr>
          <a:xfrm>
            <a:off x="5580112" y="4948190"/>
            <a:ext cx="2520280" cy="7130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Customer 1 </a:t>
            </a:r>
            <a:r>
              <a:rPr lang="da-DK" sz="1000" dirty="0" smtClean="0"/>
              <a:t>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</a:t>
            </a:r>
            <a:endParaRPr lang="da-DK" sz="1000" dirty="0"/>
          </a:p>
        </p:txBody>
      </p:sp>
      <p:sp>
        <p:nvSpPr>
          <p:cNvPr id="38" name="Rectangle 37"/>
          <p:cNvSpPr/>
          <p:nvPr/>
        </p:nvSpPr>
        <p:spPr>
          <a:xfrm>
            <a:off x="3059832" y="5668270"/>
            <a:ext cx="2520280" cy="7130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AIF 2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</a:t>
            </a:r>
            <a:endParaRPr lang="da-DK" sz="1000" dirty="0"/>
          </a:p>
        </p:txBody>
      </p:sp>
      <p:sp>
        <p:nvSpPr>
          <p:cNvPr id="39" name="Rectangle 38"/>
          <p:cNvSpPr/>
          <p:nvPr/>
        </p:nvSpPr>
        <p:spPr>
          <a:xfrm>
            <a:off x="539552" y="4948190"/>
            <a:ext cx="2520280" cy="713058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UCITS 1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 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580112" y="5661248"/>
            <a:ext cx="2520280" cy="7130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Customer 2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</a:t>
            </a:r>
            <a:endParaRPr lang="da-DK" sz="1000" dirty="0"/>
          </a:p>
        </p:txBody>
      </p:sp>
      <p:sp>
        <p:nvSpPr>
          <p:cNvPr id="41" name="Rectangle 40"/>
          <p:cNvSpPr/>
          <p:nvPr/>
        </p:nvSpPr>
        <p:spPr>
          <a:xfrm>
            <a:off x="3059832" y="4948190"/>
            <a:ext cx="2520280" cy="7130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AIF 1 </a:t>
            </a:r>
            <a:r>
              <a:rPr lang="da-DK" sz="1000" dirty="0" smtClean="0"/>
              <a:t>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</a:t>
            </a:r>
            <a:endParaRPr lang="da-DK" sz="1000" dirty="0"/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5460597" y="830132"/>
            <a:ext cx="1221904" cy="4386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Customer </a:t>
            </a:r>
            <a:r>
              <a:rPr lang="da-DK" sz="1400" dirty="0">
                <a:latin typeface="+mj-lt"/>
                <a:ea typeface="+mj-ea"/>
                <a:cs typeface="+mj-cs"/>
              </a:rPr>
              <a:t>1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652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3419872" y="3566436"/>
            <a:ext cx="2448272" cy="36662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21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da-DK" sz="1400" dirty="0" smtClean="0"/>
              <a:t>Danish CSD (VP </a:t>
            </a:r>
            <a:r>
              <a:rPr lang="da-DK" sz="1400" dirty="0" err="1" smtClean="0"/>
              <a:t>Securities</a:t>
            </a:r>
            <a:r>
              <a:rPr lang="da-DK" sz="1400" dirty="0" smtClean="0"/>
              <a:t>)</a:t>
            </a:r>
            <a:endParaRPr lang="da-DK" sz="1400" noProof="0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633664" y="1910252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073824" y="1910252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627784" y="823552"/>
            <a:ext cx="1221904" cy="4386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957700" y="2483885"/>
            <a:ext cx="1476164" cy="58507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Depositary 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641776" y="3071391"/>
            <a:ext cx="0" cy="5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345632" y="5190765"/>
            <a:ext cx="1728192" cy="2596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200" dirty="0"/>
          </a:p>
        </p:txBody>
      </p:sp>
      <p:sp>
        <p:nvSpPr>
          <p:cNvPr id="26" name="Rectangle 25"/>
          <p:cNvSpPr/>
          <p:nvPr/>
        </p:nvSpPr>
        <p:spPr>
          <a:xfrm>
            <a:off x="2411760" y="4149080"/>
            <a:ext cx="4320480" cy="2160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sz="1200" dirty="0" smtClean="0"/>
              <a:t>Custody </a:t>
            </a:r>
            <a:r>
              <a:rPr lang="da-DK" sz="1200" dirty="0" err="1" smtClean="0"/>
              <a:t>Accounts</a:t>
            </a:r>
            <a:r>
              <a:rPr lang="da-DK" sz="1200" dirty="0" smtClean="0"/>
              <a:t> </a:t>
            </a:r>
            <a:r>
              <a:rPr lang="da-DK" sz="1200" dirty="0" err="1" smtClean="0"/>
              <a:t>opened</a:t>
            </a:r>
            <a:r>
              <a:rPr lang="da-DK" sz="1200" dirty="0" smtClean="0"/>
              <a:t> by the Depositary with the Danish CSD:</a:t>
            </a:r>
            <a:endParaRPr lang="en-US" sz="1200" dirty="0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5460597" y="1471624"/>
            <a:ext cx="1221904" cy="43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Danish Customer </a:t>
            </a:r>
            <a:r>
              <a:rPr lang="da-DK" sz="1400" dirty="0">
                <a:latin typeface="+mj-lt"/>
                <a:ea typeface="+mj-ea"/>
                <a:cs typeface="+mj-cs"/>
              </a:rPr>
              <a:t>2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1540" y="254068"/>
            <a:ext cx="856895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 smtClean="0">
                <a:solidFill>
                  <a:schemeClr val="tx1"/>
                </a:solidFill>
              </a:rPr>
              <a:t>Mapping</a:t>
            </a:r>
            <a:r>
              <a:rPr lang="da-DK" sz="1600" dirty="0" smtClean="0">
                <a:solidFill>
                  <a:schemeClr val="tx1"/>
                </a:solidFill>
              </a:rPr>
              <a:t> of segregation of AIF and UCITS assets</a:t>
            </a:r>
          </a:p>
          <a:p>
            <a:pPr algn="ctr"/>
            <a:r>
              <a:rPr lang="da-DK" sz="1600" dirty="0" smtClean="0">
                <a:solidFill>
                  <a:schemeClr val="tx1"/>
                </a:solidFill>
              </a:rPr>
              <a:t>2nd Level (</a:t>
            </a:r>
            <a:r>
              <a:rPr lang="da-DK" sz="1600" b="1" dirty="0" smtClean="0">
                <a:solidFill>
                  <a:schemeClr val="tx1"/>
                </a:solidFill>
              </a:rPr>
              <a:t>CSD </a:t>
            </a:r>
            <a:r>
              <a:rPr lang="da-DK" sz="1600" b="1" dirty="0" err="1" smtClean="0">
                <a:solidFill>
                  <a:schemeClr val="tx1"/>
                </a:solidFill>
              </a:rPr>
              <a:t>level</a:t>
            </a:r>
            <a:r>
              <a:rPr lang="da-DK" sz="1600" b="1" dirty="0" smtClean="0">
                <a:solidFill>
                  <a:schemeClr val="tx1"/>
                </a:solidFill>
              </a:rPr>
              <a:t> – Danish </a:t>
            </a:r>
            <a:r>
              <a:rPr lang="da-DK" sz="1600" b="1" dirty="0" err="1" smtClean="0">
                <a:solidFill>
                  <a:schemeClr val="tx1"/>
                </a:solidFill>
              </a:rPr>
              <a:t>customers</a:t>
            </a:r>
            <a:r>
              <a:rPr lang="da-DK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3995936" y="830132"/>
            <a:ext cx="1219672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39552" y="4365104"/>
            <a:ext cx="2518048" cy="576064"/>
          </a:xfrm>
          <a:prstGeom prst="rect">
            <a:avLst/>
          </a:prstGeom>
          <a:solidFill>
            <a:schemeClr val="accent3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 smtClean="0"/>
              <a:t>Custody Account </a:t>
            </a:r>
            <a:r>
              <a:rPr lang="da-DK" sz="1000" dirty="0" err="1" smtClean="0"/>
              <a:t>exclusively</a:t>
            </a:r>
            <a:r>
              <a:rPr lang="da-DK" sz="1000" dirty="0" smtClean="0"/>
              <a:t> for the assets (and i</a:t>
            </a:r>
            <a:r>
              <a:rPr lang="da-DK" sz="1000" u="sng" dirty="0" smtClean="0"/>
              <a:t>n the </a:t>
            </a:r>
            <a:r>
              <a:rPr lang="da-DK" sz="1000" u="sng" dirty="0" err="1" smtClean="0"/>
              <a:t>name</a:t>
            </a:r>
            <a:r>
              <a:rPr lang="da-DK" sz="1000" dirty="0" smtClean="0"/>
              <a:t>) of the Depositary (House)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</a:t>
            </a:r>
            <a:endParaRPr lang="en-US" sz="1000" dirty="0"/>
          </a:p>
        </p:txBody>
      </p:sp>
      <p:sp>
        <p:nvSpPr>
          <p:cNvPr id="40" name="Rectangle 39"/>
          <p:cNvSpPr/>
          <p:nvPr/>
        </p:nvSpPr>
        <p:spPr>
          <a:xfrm>
            <a:off x="539552" y="5733256"/>
            <a:ext cx="2520280" cy="8570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UCITS 2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kontroler</a:t>
            </a:r>
            <a:r>
              <a:rPr lang="da-DK" sz="1000" dirty="0"/>
              <a:t>.</a:t>
            </a: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2627784" y="1474055"/>
            <a:ext cx="1221904" cy="4386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2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3995936" y="1471624"/>
            <a:ext cx="1219672" cy="43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</a:t>
            </a:r>
            <a:r>
              <a:rPr lang="da-DK" sz="1400" dirty="0">
                <a:latin typeface="+mj-lt"/>
                <a:ea typeface="+mj-ea"/>
                <a:cs typeface="+mj-cs"/>
              </a:rPr>
              <a:t>2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5460597" y="830132"/>
            <a:ext cx="1221904" cy="4386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Danish Customer </a:t>
            </a:r>
            <a:r>
              <a:rPr lang="da-DK" sz="1400" dirty="0">
                <a:latin typeface="+mj-lt"/>
                <a:ea typeface="+mj-ea"/>
                <a:cs typeface="+mj-cs"/>
              </a:rPr>
              <a:t>1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" name="Elbow Connector 2"/>
          <p:cNvCxnSpPr>
            <a:stCxn id="11" idx="3"/>
          </p:cNvCxnSpPr>
          <p:nvPr/>
        </p:nvCxnSpPr>
        <p:spPr>
          <a:xfrm>
            <a:off x="3849688" y="1042866"/>
            <a:ext cx="108012" cy="144101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32" idx="3"/>
          </p:cNvCxnSpPr>
          <p:nvPr/>
        </p:nvCxnSpPr>
        <p:spPr>
          <a:xfrm>
            <a:off x="5215608" y="1049446"/>
            <a:ext cx="72008" cy="14005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/>
          <p:nvPr/>
        </p:nvCxnSpPr>
        <p:spPr>
          <a:xfrm rot="10800000" flipV="1">
            <a:off x="5386357" y="1014658"/>
            <a:ext cx="74240" cy="14344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641776" y="1982260"/>
            <a:ext cx="0" cy="5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059832" y="5740278"/>
            <a:ext cx="2520280" cy="857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AIF 2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 </a:t>
            </a:r>
            <a:endParaRPr lang="da-DK" sz="1000" dirty="0"/>
          </a:p>
        </p:txBody>
      </p:sp>
      <p:sp>
        <p:nvSpPr>
          <p:cNvPr id="56" name="Rectangle 55"/>
          <p:cNvSpPr/>
          <p:nvPr/>
        </p:nvSpPr>
        <p:spPr>
          <a:xfrm>
            <a:off x="539552" y="4948190"/>
            <a:ext cx="2520280" cy="857074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UCITS 1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 </a:t>
            </a:r>
            <a:endParaRPr lang="da-DK" sz="1000" dirty="0"/>
          </a:p>
        </p:txBody>
      </p:sp>
      <p:sp>
        <p:nvSpPr>
          <p:cNvPr id="58" name="Rectangle 57"/>
          <p:cNvSpPr/>
          <p:nvPr/>
        </p:nvSpPr>
        <p:spPr>
          <a:xfrm>
            <a:off x="3059832" y="4948190"/>
            <a:ext cx="2520280" cy="857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AIF 1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</a:t>
            </a:r>
            <a:endParaRPr lang="da-DK" sz="1000" dirty="0"/>
          </a:p>
        </p:txBody>
      </p:sp>
      <p:sp>
        <p:nvSpPr>
          <p:cNvPr id="59" name="Rectangle 58"/>
          <p:cNvSpPr/>
          <p:nvPr/>
        </p:nvSpPr>
        <p:spPr>
          <a:xfrm>
            <a:off x="5580112" y="4948190"/>
            <a:ext cx="2520280" cy="8570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i</a:t>
            </a:r>
            <a:r>
              <a:rPr lang="da-DK" sz="1000" u="sng" dirty="0"/>
              <a:t>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Customer 1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 </a:t>
            </a:r>
            <a:endParaRPr lang="da-DK" sz="1000" dirty="0"/>
          </a:p>
        </p:txBody>
      </p:sp>
      <p:sp>
        <p:nvSpPr>
          <p:cNvPr id="60" name="Rectangle 59"/>
          <p:cNvSpPr/>
          <p:nvPr/>
        </p:nvSpPr>
        <p:spPr>
          <a:xfrm>
            <a:off x="5580112" y="5805264"/>
            <a:ext cx="2520280" cy="7986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</a:t>
            </a:r>
            <a:r>
              <a:rPr lang="da-DK" sz="1000" u="sng" dirty="0"/>
              <a:t> 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Customer 2 </a:t>
            </a:r>
            <a:r>
              <a:rPr lang="da-DK" sz="1000" dirty="0" smtClean="0"/>
              <a:t>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 </a:t>
            </a:r>
            <a:endParaRPr lang="da-DK" sz="1000" dirty="0"/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7742584" y="116632"/>
            <a:ext cx="1221904" cy="43862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400" dirty="0" smtClean="0">
                <a:latin typeface="+mj-lt"/>
                <a:ea typeface="+mj-ea"/>
                <a:cs typeface="+mj-cs"/>
              </a:rPr>
              <a:t>Slide 2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3419872" y="3566436"/>
            <a:ext cx="2448272" cy="36662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21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da-DK" sz="1400" dirty="0" smtClean="0"/>
              <a:t>Danish CSD (VP </a:t>
            </a:r>
            <a:r>
              <a:rPr lang="da-DK" sz="1400" dirty="0" err="1" smtClean="0"/>
              <a:t>Securities</a:t>
            </a:r>
            <a:r>
              <a:rPr lang="da-DK" sz="1400" dirty="0" smtClean="0"/>
              <a:t>)</a:t>
            </a:r>
            <a:endParaRPr lang="da-DK" sz="1400" noProof="0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633664" y="1910252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073824" y="1910252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609328" y="6240602"/>
            <a:ext cx="7344816" cy="43862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*= </a:t>
            </a:r>
            <a:r>
              <a:rPr lang="da-DK" sz="1050" dirty="0" smtClean="0">
                <a:latin typeface="+mj-lt"/>
                <a:ea typeface="+mj-ea"/>
                <a:cs typeface="+mj-cs"/>
              </a:rPr>
              <a:t>N</a:t>
            </a:r>
            <a:r>
              <a:rPr kumimoji="0" lang="da-DK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ot</a:t>
            </a:r>
            <a:r>
              <a:rPr kumimoji="0" lang="da-DK" sz="105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a-DK" sz="105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foreign</a:t>
            </a:r>
            <a:r>
              <a:rPr kumimoji="0" lang="da-DK" sz="105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a-DK" sz="105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customers</a:t>
            </a:r>
            <a:endParaRPr kumimoji="0" 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957700" y="2483885"/>
            <a:ext cx="1476164" cy="58507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Depositary 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641776" y="3071391"/>
            <a:ext cx="0" cy="5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777680" y="4751695"/>
            <a:ext cx="1728192" cy="2596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200" dirty="0"/>
          </a:p>
        </p:txBody>
      </p:sp>
      <p:sp>
        <p:nvSpPr>
          <p:cNvPr id="26" name="Rectangle 25"/>
          <p:cNvSpPr/>
          <p:nvPr/>
        </p:nvSpPr>
        <p:spPr>
          <a:xfrm>
            <a:off x="2411760" y="4149080"/>
            <a:ext cx="4320480" cy="2160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sz="1200" dirty="0" smtClean="0"/>
              <a:t>Custody </a:t>
            </a:r>
            <a:r>
              <a:rPr lang="da-DK" sz="1200" dirty="0" err="1" smtClean="0"/>
              <a:t>Accounts</a:t>
            </a:r>
            <a:r>
              <a:rPr lang="da-DK" sz="1200" dirty="0" smtClean="0"/>
              <a:t> </a:t>
            </a:r>
            <a:r>
              <a:rPr lang="da-DK" sz="1200" dirty="0" err="1" smtClean="0"/>
              <a:t>opened</a:t>
            </a:r>
            <a:r>
              <a:rPr lang="da-DK" sz="1200" dirty="0" smtClean="0"/>
              <a:t> by the Depositary with the Danish CSD:</a:t>
            </a:r>
            <a:endParaRPr lang="en-US" sz="1200" dirty="0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5460597" y="1471624"/>
            <a:ext cx="1221904" cy="43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Foreign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Customer </a:t>
            </a:r>
            <a:r>
              <a:rPr lang="da-DK" sz="1400" dirty="0">
                <a:latin typeface="+mj-lt"/>
                <a:ea typeface="+mj-ea"/>
                <a:cs typeface="+mj-cs"/>
              </a:rPr>
              <a:t>2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1540" y="254068"/>
            <a:ext cx="856895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 smtClean="0">
                <a:solidFill>
                  <a:schemeClr val="tx1"/>
                </a:solidFill>
              </a:rPr>
              <a:t>Mapping</a:t>
            </a:r>
            <a:r>
              <a:rPr lang="da-DK" sz="1600" dirty="0" smtClean="0">
                <a:solidFill>
                  <a:schemeClr val="tx1"/>
                </a:solidFill>
              </a:rPr>
              <a:t> of segregation of AIF and UCITS assets</a:t>
            </a:r>
          </a:p>
          <a:p>
            <a:pPr algn="ctr"/>
            <a:r>
              <a:rPr lang="da-DK" sz="1600" dirty="0" smtClean="0">
                <a:solidFill>
                  <a:schemeClr val="tx1"/>
                </a:solidFill>
              </a:rPr>
              <a:t>2nd Level (</a:t>
            </a:r>
            <a:r>
              <a:rPr lang="da-DK" sz="1600" b="1" dirty="0" smtClean="0">
                <a:solidFill>
                  <a:schemeClr val="tx1"/>
                </a:solidFill>
              </a:rPr>
              <a:t>CSD </a:t>
            </a:r>
            <a:r>
              <a:rPr lang="da-DK" sz="1600" b="1" dirty="0" err="1" smtClean="0">
                <a:solidFill>
                  <a:schemeClr val="tx1"/>
                </a:solidFill>
              </a:rPr>
              <a:t>level</a:t>
            </a:r>
            <a:r>
              <a:rPr lang="da-DK" sz="1600" b="1" dirty="0" smtClean="0">
                <a:solidFill>
                  <a:schemeClr val="tx1"/>
                </a:solidFill>
              </a:rPr>
              <a:t> – </a:t>
            </a:r>
            <a:r>
              <a:rPr lang="da-DK" sz="1600" b="1" dirty="0" err="1" smtClean="0">
                <a:solidFill>
                  <a:schemeClr val="tx1"/>
                </a:solidFill>
              </a:rPr>
              <a:t>Foreign</a:t>
            </a:r>
            <a:r>
              <a:rPr lang="da-DK" sz="1600" b="1" dirty="0" smtClean="0">
                <a:solidFill>
                  <a:schemeClr val="tx1"/>
                </a:solidFill>
              </a:rPr>
              <a:t> </a:t>
            </a:r>
            <a:r>
              <a:rPr lang="da-DK" sz="1600" b="1" dirty="0" err="1" smtClean="0">
                <a:solidFill>
                  <a:schemeClr val="tx1"/>
                </a:solidFill>
              </a:rPr>
              <a:t>customers</a:t>
            </a:r>
            <a:r>
              <a:rPr lang="da-DK" sz="1600" b="1" dirty="0" smtClean="0">
                <a:solidFill>
                  <a:schemeClr val="tx1"/>
                </a:solidFill>
              </a:rPr>
              <a:t> (non UCITS/AIF)</a:t>
            </a:r>
            <a:r>
              <a:rPr lang="da-DK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3995936" y="830132"/>
            <a:ext cx="1219672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1*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012160" y="5373216"/>
            <a:ext cx="2520280" cy="785066"/>
          </a:xfrm>
          <a:prstGeom prst="rect">
            <a:avLst/>
          </a:prstGeom>
          <a:solidFill>
            <a:schemeClr val="accent3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 smtClean="0"/>
              <a:t>Custody Account </a:t>
            </a:r>
            <a:r>
              <a:rPr lang="da-DK" sz="1000" dirty="0" err="1" smtClean="0"/>
              <a:t>exclusively</a:t>
            </a:r>
            <a:r>
              <a:rPr lang="da-DK" sz="1000" dirty="0" smtClean="0"/>
              <a:t> for the assets (and i</a:t>
            </a:r>
            <a:r>
              <a:rPr lang="da-DK" sz="1000" u="sng" dirty="0" smtClean="0"/>
              <a:t>n the </a:t>
            </a:r>
            <a:r>
              <a:rPr lang="da-DK" sz="1000" u="sng" dirty="0" err="1" smtClean="0"/>
              <a:t>name</a:t>
            </a:r>
            <a:r>
              <a:rPr lang="da-DK" sz="1000" dirty="0" smtClean="0"/>
              <a:t>) of the Depositary (House)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</a:t>
            </a:r>
            <a:endParaRPr lang="en-US" sz="1000" dirty="0"/>
          </a:p>
        </p:txBody>
      </p:sp>
      <p:sp>
        <p:nvSpPr>
          <p:cNvPr id="40" name="Rectangle 39"/>
          <p:cNvSpPr/>
          <p:nvPr/>
        </p:nvSpPr>
        <p:spPr>
          <a:xfrm>
            <a:off x="971600" y="5294186"/>
            <a:ext cx="2520280" cy="8570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UCITS 2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/>
              <a:t>c</a:t>
            </a:r>
            <a:r>
              <a:rPr lang="da-DK" sz="1000" dirty="0" err="1" smtClean="0"/>
              <a:t>ontroler</a:t>
            </a:r>
            <a:r>
              <a:rPr lang="da-DK" sz="1000" dirty="0"/>
              <a:t>.</a:t>
            </a: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2627784" y="1474055"/>
            <a:ext cx="1221904" cy="4386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2*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3995936" y="1471624"/>
            <a:ext cx="1219672" cy="4386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2*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5460597" y="830132"/>
            <a:ext cx="1221904" cy="43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Foreign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Customer </a:t>
            </a:r>
            <a:r>
              <a:rPr lang="da-DK" sz="1400" dirty="0">
                <a:latin typeface="+mj-lt"/>
                <a:ea typeface="+mj-ea"/>
                <a:cs typeface="+mj-cs"/>
              </a:rPr>
              <a:t>1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6" name="Elbow Connector 15"/>
          <p:cNvCxnSpPr/>
          <p:nvPr/>
        </p:nvCxnSpPr>
        <p:spPr>
          <a:xfrm>
            <a:off x="3851920" y="1049446"/>
            <a:ext cx="72008" cy="14005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/>
          <p:nvPr/>
        </p:nvCxnSpPr>
        <p:spPr>
          <a:xfrm rot="10800000" flipV="1">
            <a:off x="5386357" y="1014658"/>
            <a:ext cx="74240" cy="14344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641776" y="1982260"/>
            <a:ext cx="0" cy="5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491880" y="5301208"/>
            <a:ext cx="2520280" cy="8570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AIF 2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 </a:t>
            </a:r>
            <a:endParaRPr lang="da-DK" sz="1000" dirty="0"/>
          </a:p>
        </p:txBody>
      </p:sp>
      <p:sp>
        <p:nvSpPr>
          <p:cNvPr id="56" name="Rectangle 55"/>
          <p:cNvSpPr/>
          <p:nvPr/>
        </p:nvSpPr>
        <p:spPr>
          <a:xfrm>
            <a:off x="971600" y="4509120"/>
            <a:ext cx="2520280" cy="857074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UCITS 1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 </a:t>
            </a:r>
            <a:endParaRPr lang="da-DK" sz="1000" dirty="0"/>
          </a:p>
        </p:txBody>
      </p:sp>
      <p:sp>
        <p:nvSpPr>
          <p:cNvPr id="58" name="Rectangle 57"/>
          <p:cNvSpPr/>
          <p:nvPr/>
        </p:nvSpPr>
        <p:spPr>
          <a:xfrm>
            <a:off x="3491880" y="4509120"/>
            <a:ext cx="2520280" cy="857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(and </a:t>
            </a:r>
            <a:r>
              <a:rPr lang="da-DK" sz="1000" u="sng" dirty="0"/>
              <a:t>in the </a:t>
            </a:r>
            <a:r>
              <a:rPr lang="da-DK" sz="1000" u="sng" dirty="0" err="1"/>
              <a:t>name</a:t>
            </a:r>
            <a:r>
              <a:rPr lang="da-DK" sz="1000" u="sng" dirty="0"/>
              <a:t> of</a:t>
            </a:r>
            <a:r>
              <a:rPr lang="da-DK" sz="1000" dirty="0"/>
              <a:t>) </a:t>
            </a:r>
            <a:r>
              <a:rPr lang="da-DK" sz="1000" b="1" dirty="0" smtClean="0"/>
              <a:t>AIF 1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(</a:t>
            </a:r>
            <a:r>
              <a:rPr lang="da-DK" sz="1000" dirty="0" err="1" smtClean="0"/>
              <a:t>Reflected</a:t>
            </a:r>
            <a:r>
              <a:rPr lang="da-DK" sz="1000" dirty="0" smtClean="0"/>
              <a:t> </a:t>
            </a:r>
            <a:r>
              <a:rPr lang="da-DK" sz="1000" dirty="0"/>
              <a:t>in the </a:t>
            </a:r>
            <a:r>
              <a:rPr lang="da-DK" sz="1000" dirty="0" err="1"/>
              <a:t>books</a:t>
            </a:r>
            <a:r>
              <a:rPr lang="da-DK" sz="1000" dirty="0"/>
              <a:t> and </a:t>
            </a:r>
            <a:r>
              <a:rPr lang="da-DK" sz="1000" dirty="0" err="1"/>
              <a:t>records</a:t>
            </a:r>
            <a:r>
              <a:rPr lang="da-DK" sz="1000" dirty="0"/>
              <a:t> of the </a:t>
            </a:r>
            <a:r>
              <a:rPr lang="da-DK" sz="1000" dirty="0" smtClean="0"/>
              <a:t>Depositary </a:t>
            </a:r>
            <a:r>
              <a:rPr lang="da-DK" sz="1000" dirty="0"/>
              <a:t>1:1, cf. </a:t>
            </a:r>
            <a:r>
              <a:rPr lang="da-DK" sz="1000" dirty="0" smtClean="0"/>
              <a:t>slide </a:t>
            </a:r>
            <a:r>
              <a:rPr lang="da-DK" sz="1000" dirty="0"/>
              <a:t>1</a:t>
            </a:r>
            <a:r>
              <a:rPr lang="da-DK" sz="1000" dirty="0" smtClean="0"/>
              <a:t>).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</a:t>
            </a:r>
            <a:endParaRPr lang="da-DK" sz="1000" dirty="0"/>
          </a:p>
        </p:txBody>
      </p:sp>
      <p:sp>
        <p:nvSpPr>
          <p:cNvPr id="27" name="Rectangle 26"/>
          <p:cNvSpPr/>
          <p:nvPr/>
        </p:nvSpPr>
        <p:spPr>
          <a:xfrm>
            <a:off x="6012160" y="4509120"/>
            <a:ext cx="2520280" cy="8570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smtClean="0"/>
              <a:t>(omnibus) for </a:t>
            </a:r>
            <a:r>
              <a:rPr lang="da-DK" sz="1000" dirty="0"/>
              <a:t>the assets of </a:t>
            </a:r>
            <a:r>
              <a:rPr lang="da-DK" sz="1000" dirty="0" err="1" smtClean="0"/>
              <a:t>other</a:t>
            </a:r>
            <a:r>
              <a:rPr lang="da-DK" sz="1000" dirty="0" smtClean="0"/>
              <a:t> </a:t>
            </a:r>
            <a:r>
              <a:rPr lang="da-DK" sz="1000" dirty="0" err="1" smtClean="0"/>
              <a:t>customers</a:t>
            </a:r>
            <a:r>
              <a:rPr lang="da-DK" sz="1000" dirty="0" smtClean="0"/>
              <a:t> of the Depositary (</a:t>
            </a:r>
            <a:r>
              <a:rPr lang="da-DK" sz="1000" dirty="0" err="1" smtClean="0"/>
              <a:t>Foreign</a:t>
            </a:r>
            <a:r>
              <a:rPr lang="da-DK" sz="1000" dirty="0" smtClean="0"/>
              <a:t> Customer 1 and 2). Account </a:t>
            </a:r>
            <a:r>
              <a:rPr lang="da-DK" sz="1000" dirty="0" err="1" smtClean="0"/>
              <a:t>name</a:t>
            </a:r>
            <a:r>
              <a:rPr lang="da-DK" sz="1000" dirty="0" smtClean="0"/>
              <a:t>: ”[</a:t>
            </a:r>
            <a:r>
              <a:rPr lang="da-DK" sz="1000" dirty="0" err="1" smtClean="0"/>
              <a:t>name</a:t>
            </a:r>
            <a:r>
              <a:rPr lang="da-DK" sz="1000" dirty="0" smtClean="0"/>
              <a:t> – Depositary”] – </a:t>
            </a:r>
            <a:r>
              <a:rPr lang="da-DK" sz="1000" dirty="0" err="1" smtClean="0"/>
              <a:t>Foreign</a:t>
            </a:r>
            <a:r>
              <a:rPr lang="da-DK" sz="1000" dirty="0" smtClean="0"/>
              <a:t> </a:t>
            </a:r>
            <a:r>
              <a:rPr lang="da-DK" sz="1000" dirty="0" err="1" smtClean="0"/>
              <a:t>customers</a:t>
            </a:r>
            <a:r>
              <a:rPr lang="da-DK" sz="1000" dirty="0" smtClean="0"/>
              <a:t>”.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 </a:t>
            </a:r>
            <a:endParaRPr lang="da-DK" sz="1000" dirty="0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2627784" y="823552"/>
            <a:ext cx="1221904" cy="4386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1*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7742584" y="116632"/>
            <a:ext cx="1221904" cy="43862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400" dirty="0" smtClean="0">
                <a:latin typeface="+mj-lt"/>
                <a:ea typeface="+mj-ea"/>
                <a:cs typeface="+mj-cs"/>
              </a:rPr>
              <a:t>Slide 3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3" name="Elbow Connector 32"/>
          <p:cNvCxnSpPr/>
          <p:nvPr/>
        </p:nvCxnSpPr>
        <p:spPr>
          <a:xfrm>
            <a:off x="5215608" y="1049446"/>
            <a:ext cx="72008" cy="14005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38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3419872" y="3566436"/>
            <a:ext cx="2448272" cy="36662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21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da-DK" sz="1400" dirty="0" err="1" smtClean="0"/>
              <a:t>Delegate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633664" y="1910252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073824" y="1910252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 txBox="1">
            <a:spLocks/>
          </p:cNvSpPr>
          <p:nvPr/>
        </p:nvSpPr>
        <p:spPr>
          <a:xfrm>
            <a:off x="3957700" y="2483885"/>
            <a:ext cx="1476164" cy="58507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Depositary 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641776" y="3071391"/>
            <a:ext cx="0" cy="5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865912" y="5190765"/>
            <a:ext cx="1728192" cy="2160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200" dirty="0"/>
          </a:p>
        </p:txBody>
      </p:sp>
      <p:sp>
        <p:nvSpPr>
          <p:cNvPr id="26" name="Rectangle 25"/>
          <p:cNvSpPr/>
          <p:nvPr/>
        </p:nvSpPr>
        <p:spPr>
          <a:xfrm>
            <a:off x="2411760" y="4149080"/>
            <a:ext cx="4320480" cy="2160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sz="1200" dirty="0" smtClean="0"/>
              <a:t>Custody </a:t>
            </a:r>
            <a:r>
              <a:rPr lang="da-DK" sz="1200" dirty="0" err="1" smtClean="0"/>
              <a:t>Accounts</a:t>
            </a:r>
            <a:r>
              <a:rPr lang="da-DK" sz="1200" dirty="0" smtClean="0"/>
              <a:t> </a:t>
            </a:r>
            <a:r>
              <a:rPr lang="da-DK" sz="1200" dirty="0" err="1" smtClean="0"/>
              <a:t>opened</a:t>
            </a:r>
            <a:r>
              <a:rPr lang="da-DK" sz="1200" dirty="0" smtClean="0"/>
              <a:t> by the Depositary with the </a:t>
            </a:r>
            <a:r>
              <a:rPr lang="da-DK" sz="1200" dirty="0" err="1" smtClean="0"/>
              <a:t>Delegate</a:t>
            </a:r>
            <a:r>
              <a:rPr lang="da-DK" sz="1200" dirty="0" smtClean="0"/>
              <a:t>:</a:t>
            </a:r>
            <a:endParaRPr lang="en-US" sz="1200" dirty="0"/>
          </a:p>
        </p:txBody>
      </p:sp>
      <p:sp>
        <p:nvSpPr>
          <p:cNvPr id="29" name="Rectangle 28"/>
          <p:cNvSpPr/>
          <p:nvPr/>
        </p:nvSpPr>
        <p:spPr>
          <a:xfrm>
            <a:off x="431540" y="254068"/>
            <a:ext cx="856895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 smtClean="0">
                <a:solidFill>
                  <a:schemeClr val="tx1"/>
                </a:solidFill>
              </a:rPr>
              <a:t>Mapping</a:t>
            </a:r>
            <a:r>
              <a:rPr lang="da-DK" sz="1600" dirty="0" smtClean="0">
                <a:solidFill>
                  <a:schemeClr val="tx1"/>
                </a:solidFill>
              </a:rPr>
              <a:t> of segregation of AIF and UCITS assets</a:t>
            </a:r>
          </a:p>
          <a:p>
            <a:pPr algn="ctr"/>
            <a:r>
              <a:rPr lang="da-DK" sz="1600" dirty="0" smtClean="0">
                <a:solidFill>
                  <a:schemeClr val="tx1"/>
                </a:solidFill>
              </a:rPr>
              <a:t>2nd Level (</a:t>
            </a:r>
            <a:r>
              <a:rPr lang="da-DK" sz="1600" b="1" dirty="0" err="1" smtClean="0">
                <a:solidFill>
                  <a:schemeClr val="tx1"/>
                </a:solidFill>
              </a:rPr>
              <a:t>Delegate</a:t>
            </a:r>
            <a:r>
              <a:rPr lang="da-DK" sz="1600" b="1" dirty="0" smtClean="0">
                <a:solidFill>
                  <a:schemeClr val="tx1"/>
                </a:solidFill>
              </a:rPr>
              <a:t> </a:t>
            </a:r>
            <a:r>
              <a:rPr lang="da-DK" sz="1600" b="1" dirty="0" err="1" smtClean="0">
                <a:solidFill>
                  <a:schemeClr val="tx1"/>
                </a:solidFill>
              </a:rPr>
              <a:t>level</a:t>
            </a:r>
            <a:r>
              <a:rPr lang="da-DK" sz="1600" b="1" dirty="0" smtClean="0">
                <a:solidFill>
                  <a:schemeClr val="tx1"/>
                </a:solidFill>
              </a:rPr>
              <a:t> – omnibus </a:t>
            </a:r>
            <a:r>
              <a:rPr lang="da-DK" sz="1600" b="1" dirty="0" err="1" smtClean="0">
                <a:solidFill>
                  <a:schemeClr val="tx1"/>
                </a:solidFill>
              </a:rPr>
              <a:t>market</a:t>
            </a:r>
            <a:r>
              <a:rPr lang="da-DK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471394" y="4428101"/>
            <a:ext cx="4392488" cy="513067"/>
          </a:xfrm>
          <a:prstGeom prst="rect">
            <a:avLst/>
          </a:prstGeom>
          <a:solidFill>
            <a:schemeClr val="accent3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 smtClean="0"/>
              <a:t>Custody Account </a:t>
            </a:r>
            <a:r>
              <a:rPr lang="da-DK" sz="1000" dirty="0" err="1" smtClean="0"/>
              <a:t>exclusively</a:t>
            </a:r>
            <a:r>
              <a:rPr lang="da-DK" sz="1000" dirty="0" smtClean="0"/>
              <a:t> for the assets (and i</a:t>
            </a:r>
            <a:r>
              <a:rPr lang="da-DK" sz="1000" u="sng" dirty="0" smtClean="0"/>
              <a:t>n the </a:t>
            </a:r>
            <a:r>
              <a:rPr lang="da-DK" sz="1000" u="sng" dirty="0" err="1" smtClean="0"/>
              <a:t>name</a:t>
            </a:r>
            <a:r>
              <a:rPr lang="da-DK" sz="1000" dirty="0" smtClean="0"/>
              <a:t>) of the Depositary  (House)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Account </a:t>
            </a:r>
            <a:r>
              <a:rPr lang="da-DK" sz="1000" dirty="0" err="1" smtClean="0"/>
              <a:t>name</a:t>
            </a:r>
            <a:r>
              <a:rPr lang="da-DK" sz="1000" dirty="0" smtClean="0"/>
              <a:t>: ”[</a:t>
            </a:r>
            <a:r>
              <a:rPr lang="da-DK" sz="1000" dirty="0" err="1" smtClean="0"/>
              <a:t>name</a:t>
            </a:r>
            <a:r>
              <a:rPr lang="da-DK" sz="1000" dirty="0" smtClean="0"/>
              <a:t> - Depositary] – house”. </a:t>
            </a:r>
            <a:endParaRPr lang="en-US" sz="1000" dirty="0"/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2627784" y="1474055"/>
            <a:ext cx="1221904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2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9" name="Elbow Connector 48"/>
          <p:cNvCxnSpPr/>
          <p:nvPr/>
        </p:nvCxnSpPr>
        <p:spPr>
          <a:xfrm rot="10800000" flipV="1">
            <a:off x="5386357" y="1014658"/>
            <a:ext cx="74240" cy="14344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641776" y="1982260"/>
            <a:ext cx="0" cy="5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471394" y="4941168"/>
            <a:ext cx="4404862" cy="6456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 smtClean="0"/>
              <a:t>Custody Account (omnibus) for the assets of </a:t>
            </a:r>
            <a:r>
              <a:rPr lang="da-DK" sz="1000" dirty="0" err="1" smtClean="0"/>
              <a:t>customers</a:t>
            </a:r>
            <a:r>
              <a:rPr lang="da-DK" sz="1000" dirty="0" smtClean="0"/>
              <a:t> of the Depositary  (UCITS 1 &amp; 2, AIF 1 &amp; 2, Customer 1 &amp; 2 etc.) Account </a:t>
            </a:r>
            <a:r>
              <a:rPr lang="da-DK" sz="1000" dirty="0" err="1" smtClean="0"/>
              <a:t>name</a:t>
            </a:r>
            <a:r>
              <a:rPr lang="da-DK" sz="1000" dirty="0" smtClean="0"/>
              <a:t>: ”[</a:t>
            </a:r>
            <a:r>
              <a:rPr lang="da-DK" sz="1000" dirty="0" err="1" smtClean="0"/>
              <a:t>name</a:t>
            </a:r>
            <a:r>
              <a:rPr lang="da-DK" sz="1000" dirty="0" smtClean="0"/>
              <a:t> - Depositary] – (on </a:t>
            </a:r>
            <a:r>
              <a:rPr lang="da-DK" sz="1000" dirty="0" err="1" smtClean="0"/>
              <a:t>behalf</a:t>
            </a:r>
            <a:r>
              <a:rPr lang="da-DK" sz="1000" dirty="0" smtClean="0"/>
              <a:t> of) </a:t>
            </a:r>
            <a:r>
              <a:rPr lang="da-DK" sz="1000" dirty="0" err="1" smtClean="0"/>
              <a:t>clients</a:t>
            </a:r>
            <a:r>
              <a:rPr lang="da-DK" sz="1000" dirty="0" smtClean="0"/>
              <a:t>”. </a:t>
            </a:r>
          </a:p>
          <a:p>
            <a:endParaRPr lang="en-US" sz="1000" dirty="0"/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7742584" y="116632"/>
            <a:ext cx="1221904" cy="43862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400" dirty="0" smtClean="0">
                <a:latin typeface="+mj-lt"/>
                <a:ea typeface="+mj-ea"/>
                <a:cs typeface="+mj-cs"/>
              </a:rPr>
              <a:t>Slide 4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2589548" y="823552"/>
            <a:ext cx="1221904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5422361" y="1471624"/>
            <a:ext cx="1221904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Customer </a:t>
            </a:r>
            <a:r>
              <a:rPr lang="da-DK" sz="1400" dirty="0">
                <a:latin typeface="+mj-lt"/>
                <a:ea typeface="+mj-ea"/>
                <a:cs typeface="+mj-cs"/>
              </a:rPr>
              <a:t>2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3957700" y="830132"/>
            <a:ext cx="1219672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3957700" y="1471624"/>
            <a:ext cx="1219672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</a:t>
            </a:r>
            <a:r>
              <a:rPr lang="da-DK" sz="1400" dirty="0">
                <a:latin typeface="+mj-lt"/>
                <a:ea typeface="+mj-ea"/>
                <a:cs typeface="+mj-cs"/>
              </a:rPr>
              <a:t>2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5422361" y="830132"/>
            <a:ext cx="1221904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Customer </a:t>
            </a:r>
            <a:r>
              <a:rPr lang="da-DK" sz="1400" dirty="0">
                <a:latin typeface="+mj-lt"/>
                <a:ea typeface="+mj-ea"/>
                <a:cs typeface="+mj-cs"/>
              </a:rPr>
              <a:t>1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" name="Elbow Connector 2"/>
          <p:cNvCxnSpPr/>
          <p:nvPr/>
        </p:nvCxnSpPr>
        <p:spPr>
          <a:xfrm>
            <a:off x="3779912" y="1049446"/>
            <a:ext cx="114708" cy="14344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>
            <a:off x="5177372" y="1049446"/>
            <a:ext cx="114708" cy="14344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4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3419872" y="3566436"/>
            <a:ext cx="2448272" cy="36662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21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da-DK" sz="1400" dirty="0" err="1" smtClean="0"/>
              <a:t>Delegate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633664" y="1910252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073824" y="1910252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627784" y="823552"/>
            <a:ext cx="1221904" cy="4386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957700" y="2483885"/>
            <a:ext cx="1476164" cy="58507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Depositary 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641776" y="3071391"/>
            <a:ext cx="0" cy="5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865912" y="5190765"/>
            <a:ext cx="1728192" cy="2160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200" dirty="0"/>
          </a:p>
        </p:txBody>
      </p:sp>
      <p:sp>
        <p:nvSpPr>
          <p:cNvPr id="26" name="Rectangle 25"/>
          <p:cNvSpPr/>
          <p:nvPr/>
        </p:nvSpPr>
        <p:spPr>
          <a:xfrm>
            <a:off x="2411760" y="4149080"/>
            <a:ext cx="4320480" cy="2160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sz="1200" dirty="0" smtClean="0"/>
              <a:t>Custody </a:t>
            </a:r>
            <a:r>
              <a:rPr lang="da-DK" sz="1200" dirty="0" err="1" smtClean="0"/>
              <a:t>Accounts</a:t>
            </a:r>
            <a:r>
              <a:rPr lang="da-DK" sz="1200" dirty="0" smtClean="0"/>
              <a:t> </a:t>
            </a:r>
            <a:r>
              <a:rPr lang="da-DK" sz="1200" dirty="0" err="1" smtClean="0"/>
              <a:t>opened</a:t>
            </a:r>
            <a:r>
              <a:rPr lang="da-DK" sz="1200" dirty="0" smtClean="0"/>
              <a:t> by the Depositary with the </a:t>
            </a:r>
            <a:r>
              <a:rPr lang="da-DK" sz="1200" dirty="0" err="1" smtClean="0"/>
              <a:t>Delegate</a:t>
            </a:r>
            <a:r>
              <a:rPr lang="da-DK" sz="1200" dirty="0" smtClean="0"/>
              <a:t>:</a:t>
            </a:r>
            <a:endParaRPr lang="en-US" sz="1200" dirty="0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5460597" y="1471624"/>
            <a:ext cx="1221904" cy="43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Customer </a:t>
            </a:r>
            <a:r>
              <a:rPr lang="da-DK" sz="1400" dirty="0">
                <a:latin typeface="+mj-lt"/>
                <a:ea typeface="+mj-ea"/>
                <a:cs typeface="+mj-cs"/>
              </a:rPr>
              <a:t>2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1540" y="254068"/>
            <a:ext cx="856895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 smtClean="0">
                <a:solidFill>
                  <a:schemeClr val="tx1"/>
                </a:solidFill>
              </a:rPr>
              <a:t>Mapping</a:t>
            </a:r>
            <a:r>
              <a:rPr lang="da-DK" sz="1600" dirty="0" smtClean="0">
                <a:solidFill>
                  <a:schemeClr val="tx1"/>
                </a:solidFill>
              </a:rPr>
              <a:t> of segregation of AIF and UCITS assets</a:t>
            </a:r>
          </a:p>
          <a:p>
            <a:pPr algn="ctr"/>
            <a:r>
              <a:rPr lang="da-DK" sz="1600" dirty="0" smtClean="0">
                <a:solidFill>
                  <a:schemeClr val="tx1"/>
                </a:solidFill>
              </a:rPr>
              <a:t>2nd Level (</a:t>
            </a:r>
            <a:r>
              <a:rPr lang="da-DK" sz="1600" b="1" dirty="0" err="1" smtClean="0">
                <a:solidFill>
                  <a:schemeClr val="tx1"/>
                </a:solidFill>
              </a:rPr>
              <a:t>Delegate</a:t>
            </a:r>
            <a:r>
              <a:rPr lang="da-DK" sz="1600" b="1" dirty="0" smtClean="0">
                <a:solidFill>
                  <a:schemeClr val="tx1"/>
                </a:solidFill>
              </a:rPr>
              <a:t> </a:t>
            </a:r>
            <a:r>
              <a:rPr lang="da-DK" sz="1600" b="1" dirty="0" err="1" smtClean="0">
                <a:solidFill>
                  <a:schemeClr val="tx1"/>
                </a:solidFill>
              </a:rPr>
              <a:t>level</a:t>
            </a:r>
            <a:r>
              <a:rPr lang="da-DK" sz="1600" b="1" dirty="0" smtClean="0">
                <a:solidFill>
                  <a:schemeClr val="tx1"/>
                </a:solidFill>
              </a:rPr>
              <a:t> – </a:t>
            </a:r>
            <a:r>
              <a:rPr lang="da-DK" sz="1600" b="1" dirty="0" err="1" smtClean="0">
                <a:solidFill>
                  <a:schemeClr val="tx1"/>
                </a:solidFill>
              </a:rPr>
              <a:t>segregated</a:t>
            </a:r>
            <a:r>
              <a:rPr lang="da-DK" sz="1600" b="1" dirty="0" smtClean="0">
                <a:solidFill>
                  <a:schemeClr val="tx1"/>
                </a:solidFill>
              </a:rPr>
              <a:t> </a:t>
            </a:r>
            <a:r>
              <a:rPr lang="da-DK" sz="1600" b="1" dirty="0" err="1" smtClean="0">
                <a:solidFill>
                  <a:schemeClr val="tx1"/>
                </a:solidFill>
              </a:rPr>
              <a:t>market</a:t>
            </a:r>
            <a:r>
              <a:rPr lang="da-DK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3995936" y="830132"/>
            <a:ext cx="1219672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471394" y="5805264"/>
            <a:ext cx="4404862" cy="436197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(omnibus) for the assets of the </a:t>
            </a:r>
            <a:r>
              <a:rPr lang="da-DK" sz="1000" dirty="0" err="1"/>
              <a:t>Depositary’s</a:t>
            </a:r>
            <a:r>
              <a:rPr lang="da-DK" sz="1000" dirty="0"/>
              <a:t> </a:t>
            </a:r>
            <a:r>
              <a:rPr lang="da-DK" sz="1000" dirty="0" smtClean="0"/>
              <a:t>AIF </a:t>
            </a:r>
            <a:r>
              <a:rPr lang="da-DK" sz="1000" dirty="0" err="1"/>
              <a:t>customers</a:t>
            </a:r>
            <a:r>
              <a:rPr lang="da-DK" sz="1000" dirty="0"/>
              <a:t> </a:t>
            </a:r>
            <a:r>
              <a:rPr lang="da-DK" sz="1000" dirty="0" smtClean="0"/>
              <a:t>(AIFS </a:t>
            </a:r>
            <a:r>
              <a:rPr lang="da-DK" sz="1000" dirty="0"/>
              <a:t>1, </a:t>
            </a:r>
            <a:r>
              <a:rPr lang="da-DK" sz="1000" dirty="0" smtClean="0"/>
              <a:t>AIF 2 </a:t>
            </a:r>
            <a:r>
              <a:rPr lang="da-DK" sz="1000" dirty="0"/>
              <a:t>etc.). Account </a:t>
            </a:r>
            <a:r>
              <a:rPr lang="da-DK" sz="1000" dirty="0" err="1"/>
              <a:t>name</a:t>
            </a:r>
            <a:r>
              <a:rPr lang="da-DK" sz="1000" dirty="0"/>
              <a:t>: ”[</a:t>
            </a:r>
            <a:r>
              <a:rPr lang="da-DK" sz="1000" dirty="0" err="1"/>
              <a:t>name</a:t>
            </a:r>
            <a:r>
              <a:rPr lang="da-DK" sz="1000" dirty="0"/>
              <a:t> – </a:t>
            </a:r>
            <a:r>
              <a:rPr lang="da-DK" sz="1000" dirty="0" smtClean="0"/>
              <a:t>Depositary] </a:t>
            </a:r>
            <a:r>
              <a:rPr lang="da-DK" sz="1000" dirty="0"/>
              <a:t>– </a:t>
            </a:r>
            <a:r>
              <a:rPr lang="da-DK" sz="1000" dirty="0" smtClean="0"/>
              <a:t>AIF </a:t>
            </a:r>
            <a:r>
              <a:rPr lang="da-DK" sz="1000" dirty="0" err="1" smtClean="0"/>
              <a:t>clients</a:t>
            </a:r>
            <a:r>
              <a:rPr lang="da-DK" sz="1000" dirty="0"/>
              <a:t>”. </a:t>
            </a:r>
            <a:endParaRPr lang="en-US" sz="1000" dirty="0"/>
          </a:p>
        </p:txBody>
      </p:sp>
      <p:sp>
        <p:nvSpPr>
          <p:cNvPr id="40" name="Rectangle 39"/>
          <p:cNvSpPr/>
          <p:nvPr/>
        </p:nvSpPr>
        <p:spPr>
          <a:xfrm>
            <a:off x="2471394" y="5370785"/>
            <a:ext cx="4392488" cy="4344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 smtClean="0"/>
              <a:t>Custody Account (omnibus) for the assets of the </a:t>
            </a:r>
            <a:r>
              <a:rPr lang="da-DK" sz="1000" dirty="0" err="1" smtClean="0"/>
              <a:t>Depositary’s</a:t>
            </a:r>
            <a:r>
              <a:rPr lang="da-DK" sz="1000" dirty="0" smtClean="0"/>
              <a:t> UCITS </a:t>
            </a:r>
            <a:r>
              <a:rPr lang="da-DK" sz="1000" dirty="0" err="1" smtClean="0"/>
              <a:t>customers</a:t>
            </a:r>
            <a:r>
              <a:rPr lang="da-DK" sz="1000" dirty="0" smtClean="0"/>
              <a:t> (UCITS 1, UCITS 2 etc.). Account </a:t>
            </a:r>
            <a:r>
              <a:rPr lang="da-DK" sz="1000" dirty="0" err="1" smtClean="0"/>
              <a:t>name</a:t>
            </a:r>
            <a:r>
              <a:rPr lang="da-DK" sz="1000" dirty="0" smtClean="0"/>
              <a:t>: ”[</a:t>
            </a:r>
            <a:r>
              <a:rPr lang="da-DK" sz="1000" dirty="0" err="1" smtClean="0"/>
              <a:t>name</a:t>
            </a:r>
            <a:r>
              <a:rPr lang="da-DK" sz="1000" dirty="0" smtClean="0"/>
              <a:t> – Depositary] – UCITS </a:t>
            </a:r>
            <a:r>
              <a:rPr lang="da-DK" sz="1000" dirty="0" err="1" smtClean="0"/>
              <a:t>clients</a:t>
            </a:r>
            <a:r>
              <a:rPr lang="da-DK" sz="1000" dirty="0" smtClean="0"/>
              <a:t>”. </a:t>
            </a:r>
            <a:endParaRPr lang="en-US" sz="1000" dirty="0"/>
          </a:p>
        </p:txBody>
      </p:sp>
      <p:sp>
        <p:nvSpPr>
          <p:cNvPr id="41" name="Rectangle 40"/>
          <p:cNvSpPr/>
          <p:nvPr/>
        </p:nvSpPr>
        <p:spPr>
          <a:xfrm>
            <a:off x="2471394" y="4942886"/>
            <a:ext cx="4392488" cy="4278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 smtClean="0"/>
              <a:t>Custody Account (omnibus) for the assets of </a:t>
            </a:r>
            <a:r>
              <a:rPr lang="da-DK" sz="1000" dirty="0" err="1" smtClean="0"/>
              <a:t>other</a:t>
            </a:r>
            <a:r>
              <a:rPr lang="da-DK" sz="1000" dirty="0" smtClean="0"/>
              <a:t> </a:t>
            </a:r>
            <a:r>
              <a:rPr lang="da-DK" sz="1000" dirty="0" err="1" smtClean="0"/>
              <a:t>customers</a:t>
            </a:r>
            <a:r>
              <a:rPr lang="da-DK" sz="1000" dirty="0" smtClean="0"/>
              <a:t> of the Depositary  Account </a:t>
            </a:r>
            <a:r>
              <a:rPr lang="da-DK" sz="1000" dirty="0" err="1" smtClean="0"/>
              <a:t>name</a:t>
            </a:r>
            <a:r>
              <a:rPr lang="da-DK" sz="1000" dirty="0" smtClean="0"/>
              <a:t>: ”[</a:t>
            </a:r>
            <a:r>
              <a:rPr lang="da-DK" sz="1000" dirty="0" err="1" smtClean="0"/>
              <a:t>name</a:t>
            </a:r>
            <a:r>
              <a:rPr lang="da-DK" sz="1000" dirty="0" smtClean="0"/>
              <a:t> - Depositary ] – </a:t>
            </a:r>
            <a:r>
              <a:rPr lang="da-DK" sz="1000" dirty="0" err="1" smtClean="0"/>
              <a:t>other</a:t>
            </a:r>
            <a:r>
              <a:rPr lang="da-DK" sz="1000" dirty="0" smtClean="0"/>
              <a:t> </a:t>
            </a:r>
            <a:r>
              <a:rPr lang="da-DK" sz="1000" dirty="0" err="1" smtClean="0"/>
              <a:t>clients</a:t>
            </a:r>
            <a:r>
              <a:rPr lang="da-DK" sz="1000" dirty="0" smtClean="0"/>
              <a:t>”. </a:t>
            </a:r>
          </a:p>
          <a:p>
            <a:endParaRPr lang="en-US" sz="1000" dirty="0"/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2627784" y="1474055"/>
            <a:ext cx="1221904" cy="4386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2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3995936" y="1471624"/>
            <a:ext cx="1219672" cy="4386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</a:t>
            </a:r>
            <a:r>
              <a:rPr lang="da-DK" sz="1400" dirty="0">
                <a:latin typeface="+mj-lt"/>
                <a:ea typeface="+mj-ea"/>
                <a:cs typeface="+mj-cs"/>
              </a:rPr>
              <a:t>2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5460597" y="830132"/>
            <a:ext cx="1221904" cy="4386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Customer </a:t>
            </a:r>
            <a:r>
              <a:rPr lang="da-DK" sz="1400" dirty="0">
                <a:latin typeface="+mj-lt"/>
                <a:ea typeface="+mj-ea"/>
                <a:cs typeface="+mj-cs"/>
              </a:rPr>
              <a:t>1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" name="Elbow Connector 2"/>
          <p:cNvCxnSpPr>
            <a:stCxn id="11" idx="3"/>
          </p:cNvCxnSpPr>
          <p:nvPr/>
        </p:nvCxnSpPr>
        <p:spPr>
          <a:xfrm>
            <a:off x="3849688" y="1042866"/>
            <a:ext cx="108012" cy="144101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32" idx="3"/>
          </p:cNvCxnSpPr>
          <p:nvPr/>
        </p:nvCxnSpPr>
        <p:spPr>
          <a:xfrm>
            <a:off x="5215608" y="1049446"/>
            <a:ext cx="72008" cy="14005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/>
          <p:nvPr/>
        </p:nvCxnSpPr>
        <p:spPr>
          <a:xfrm rot="10800000" flipV="1">
            <a:off x="5386357" y="1014658"/>
            <a:ext cx="74240" cy="14344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641776" y="1982260"/>
            <a:ext cx="0" cy="5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345632" y="5190765"/>
            <a:ext cx="1728192" cy="2596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200" dirty="0"/>
          </a:p>
        </p:txBody>
      </p:sp>
      <p:sp>
        <p:nvSpPr>
          <p:cNvPr id="27" name="Rectangle 26"/>
          <p:cNvSpPr/>
          <p:nvPr/>
        </p:nvSpPr>
        <p:spPr>
          <a:xfrm>
            <a:off x="539552" y="4365104"/>
            <a:ext cx="2518048" cy="576064"/>
          </a:xfrm>
          <a:prstGeom prst="rect">
            <a:avLst/>
          </a:prstGeom>
          <a:solidFill>
            <a:schemeClr val="accent3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 smtClean="0"/>
              <a:t>Custody Account </a:t>
            </a:r>
            <a:r>
              <a:rPr lang="da-DK" sz="1000" dirty="0" err="1" smtClean="0"/>
              <a:t>exclusively</a:t>
            </a:r>
            <a:r>
              <a:rPr lang="da-DK" sz="1000" dirty="0" smtClean="0"/>
              <a:t> for the assets (and i</a:t>
            </a:r>
            <a:r>
              <a:rPr lang="da-DK" sz="1000" u="sng" dirty="0" smtClean="0"/>
              <a:t>n the </a:t>
            </a:r>
            <a:r>
              <a:rPr lang="da-DK" sz="1000" u="sng" dirty="0" err="1" smtClean="0"/>
              <a:t>name</a:t>
            </a:r>
            <a:r>
              <a:rPr lang="da-DK" sz="1000" dirty="0" smtClean="0"/>
              <a:t>) of the Depositary  (House)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</a:t>
            </a:r>
            <a:endParaRPr lang="en-US" sz="1000" dirty="0"/>
          </a:p>
        </p:txBody>
      </p:sp>
      <p:sp>
        <p:nvSpPr>
          <p:cNvPr id="30" name="Rectangle 29"/>
          <p:cNvSpPr/>
          <p:nvPr/>
        </p:nvSpPr>
        <p:spPr>
          <a:xfrm>
            <a:off x="539552" y="5733256"/>
            <a:ext cx="2520280" cy="8570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</a:t>
            </a:r>
            <a:r>
              <a:rPr lang="da-DK" sz="1000" b="1" dirty="0"/>
              <a:t>UCITS </a:t>
            </a:r>
            <a:r>
              <a:rPr lang="da-DK" sz="1000" b="1" dirty="0" smtClean="0"/>
              <a:t>2</a:t>
            </a:r>
            <a:r>
              <a:rPr lang="da-DK" sz="1000" dirty="0" smtClean="0"/>
              <a:t> </a:t>
            </a:r>
            <a:r>
              <a:rPr lang="da-DK" sz="1000" dirty="0"/>
              <a:t>(</a:t>
            </a:r>
            <a:r>
              <a:rPr lang="da-DK" sz="1000" dirty="0" err="1"/>
              <a:t>segregated</a:t>
            </a:r>
            <a:r>
              <a:rPr lang="da-DK" sz="1000" dirty="0"/>
              <a:t>). Account </a:t>
            </a:r>
            <a:r>
              <a:rPr lang="da-DK" sz="1000" dirty="0" err="1"/>
              <a:t>name</a:t>
            </a:r>
            <a:r>
              <a:rPr lang="da-DK" sz="1000" dirty="0"/>
              <a:t>: ”[Depositary </a:t>
            </a:r>
            <a:r>
              <a:rPr lang="da-DK" sz="1000" dirty="0" err="1"/>
              <a:t>name</a:t>
            </a:r>
            <a:r>
              <a:rPr lang="da-DK" sz="1000" dirty="0"/>
              <a:t>] – on </a:t>
            </a:r>
            <a:r>
              <a:rPr lang="da-DK" sz="1000" dirty="0" err="1"/>
              <a:t>behalf</a:t>
            </a:r>
            <a:r>
              <a:rPr lang="da-DK" sz="1000" dirty="0"/>
              <a:t> of UCITS </a:t>
            </a:r>
            <a:r>
              <a:rPr lang="da-DK" sz="1000" dirty="0" smtClean="0"/>
              <a:t>2”.  </a:t>
            </a:r>
            <a:r>
              <a:rPr lang="da-DK" sz="1000" dirty="0"/>
              <a:t>Depositary is </a:t>
            </a:r>
            <a:r>
              <a:rPr lang="da-DK" sz="1000" dirty="0" err="1"/>
              <a:t>account</a:t>
            </a:r>
            <a:r>
              <a:rPr lang="da-DK" sz="1000" dirty="0"/>
              <a:t> </a:t>
            </a:r>
            <a:r>
              <a:rPr lang="da-DK" sz="1000" dirty="0" err="1"/>
              <a:t>controler</a:t>
            </a:r>
            <a:r>
              <a:rPr lang="da-DK" sz="1000" dirty="0"/>
              <a:t>.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80112" y="4948190"/>
            <a:ext cx="2520280" cy="8570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</a:t>
            </a:r>
            <a:r>
              <a:rPr lang="da-DK" sz="1000" b="1" dirty="0" smtClean="0"/>
              <a:t>Customer 1</a:t>
            </a:r>
            <a:r>
              <a:rPr lang="da-DK" sz="1000" dirty="0" smtClean="0"/>
              <a:t> </a:t>
            </a:r>
            <a:r>
              <a:rPr lang="da-DK" sz="1000" dirty="0"/>
              <a:t>(</a:t>
            </a:r>
            <a:r>
              <a:rPr lang="da-DK" sz="1000" dirty="0" err="1"/>
              <a:t>segregated</a:t>
            </a:r>
            <a:r>
              <a:rPr lang="da-DK" sz="1000" dirty="0"/>
              <a:t>). Account </a:t>
            </a:r>
            <a:r>
              <a:rPr lang="da-DK" sz="1000" dirty="0" err="1"/>
              <a:t>name</a:t>
            </a:r>
            <a:r>
              <a:rPr lang="da-DK" sz="1000" dirty="0"/>
              <a:t>: ”[Depositary </a:t>
            </a:r>
            <a:r>
              <a:rPr lang="da-DK" sz="1000" dirty="0" err="1"/>
              <a:t>name</a:t>
            </a:r>
            <a:r>
              <a:rPr lang="da-DK" sz="1000" dirty="0"/>
              <a:t>] – on </a:t>
            </a:r>
            <a:r>
              <a:rPr lang="da-DK" sz="1000" dirty="0" err="1"/>
              <a:t>behalf</a:t>
            </a:r>
            <a:r>
              <a:rPr lang="da-DK" sz="1000" dirty="0"/>
              <a:t> of </a:t>
            </a:r>
            <a:r>
              <a:rPr lang="da-DK" sz="1000" dirty="0" smtClean="0"/>
              <a:t>Customer 1</a:t>
            </a:r>
            <a:r>
              <a:rPr lang="da-DK" sz="1000" dirty="0"/>
              <a:t>”.  Depositary is </a:t>
            </a:r>
            <a:r>
              <a:rPr lang="da-DK" sz="1000" dirty="0" err="1"/>
              <a:t>account</a:t>
            </a:r>
            <a:r>
              <a:rPr lang="da-DK" sz="1000" dirty="0"/>
              <a:t> </a:t>
            </a:r>
            <a:r>
              <a:rPr lang="da-DK" sz="1000" dirty="0" err="1"/>
              <a:t>controler</a:t>
            </a:r>
            <a:r>
              <a:rPr lang="da-DK" sz="1000" dirty="0"/>
              <a:t>.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59832" y="5740278"/>
            <a:ext cx="2520280" cy="857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</a:t>
            </a:r>
            <a:r>
              <a:rPr lang="da-DK" sz="1000" b="1" dirty="0" smtClean="0"/>
              <a:t>AIF 2</a:t>
            </a:r>
            <a:r>
              <a:rPr lang="da-DK" sz="1000" dirty="0" smtClean="0"/>
              <a:t> </a:t>
            </a:r>
            <a:r>
              <a:rPr lang="da-DK" sz="1000" dirty="0"/>
              <a:t>(</a:t>
            </a:r>
            <a:r>
              <a:rPr lang="da-DK" sz="1000" dirty="0" err="1"/>
              <a:t>segregated</a:t>
            </a:r>
            <a:r>
              <a:rPr lang="da-DK" sz="1000" dirty="0"/>
              <a:t>). Account </a:t>
            </a:r>
            <a:r>
              <a:rPr lang="da-DK" sz="1000" dirty="0" err="1"/>
              <a:t>name</a:t>
            </a:r>
            <a:r>
              <a:rPr lang="da-DK" sz="1000" dirty="0"/>
              <a:t>: ”[Depositary </a:t>
            </a:r>
            <a:r>
              <a:rPr lang="da-DK" sz="1000" dirty="0" err="1"/>
              <a:t>name</a:t>
            </a:r>
            <a:r>
              <a:rPr lang="da-DK" sz="1000" dirty="0"/>
              <a:t>] – on </a:t>
            </a:r>
            <a:r>
              <a:rPr lang="da-DK" sz="1000" dirty="0" err="1"/>
              <a:t>behalf</a:t>
            </a:r>
            <a:r>
              <a:rPr lang="da-DK" sz="1000" dirty="0"/>
              <a:t> of </a:t>
            </a:r>
            <a:r>
              <a:rPr lang="da-DK" sz="1000" dirty="0" smtClean="0"/>
              <a:t>AIF 2”.  </a:t>
            </a:r>
            <a:r>
              <a:rPr lang="da-DK" sz="1000" dirty="0"/>
              <a:t>Depositary is </a:t>
            </a:r>
            <a:r>
              <a:rPr lang="da-DK" sz="1000" dirty="0" err="1"/>
              <a:t>account</a:t>
            </a:r>
            <a:r>
              <a:rPr lang="da-DK" sz="1000" dirty="0"/>
              <a:t> </a:t>
            </a:r>
            <a:r>
              <a:rPr lang="da-DK" sz="1000" dirty="0" err="1"/>
              <a:t>controler</a:t>
            </a:r>
            <a:r>
              <a:rPr lang="da-DK" sz="1000" dirty="0"/>
              <a:t>.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39552" y="4948190"/>
            <a:ext cx="2520280" cy="857074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</a:t>
            </a:r>
            <a:r>
              <a:rPr lang="da-DK" sz="1000" b="1" dirty="0" smtClean="0"/>
              <a:t>UCITS 1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Account </a:t>
            </a:r>
            <a:r>
              <a:rPr lang="da-DK" sz="1000" dirty="0" err="1" smtClean="0"/>
              <a:t>name</a:t>
            </a:r>
            <a:r>
              <a:rPr lang="da-DK" sz="1000" dirty="0" smtClean="0"/>
              <a:t>: ”[Depositary </a:t>
            </a:r>
            <a:r>
              <a:rPr lang="da-DK" sz="1000" dirty="0" err="1" smtClean="0"/>
              <a:t>name</a:t>
            </a:r>
            <a:r>
              <a:rPr lang="da-DK" sz="1000" dirty="0" smtClean="0"/>
              <a:t>] – on </a:t>
            </a:r>
            <a:r>
              <a:rPr lang="da-DK" sz="1000" dirty="0" err="1" smtClean="0"/>
              <a:t>behalf</a:t>
            </a:r>
            <a:r>
              <a:rPr lang="da-DK" sz="1000" dirty="0" smtClean="0"/>
              <a:t> of UCITS 1”.  Depositary is </a:t>
            </a:r>
            <a:r>
              <a:rPr lang="da-DK" sz="1000" dirty="0" err="1" smtClean="0"/>
              <a:t>account</a:t>
            </a:r>
            <a:r>
              <a:rPr lang="da-DK" sz="1000" dirty="0" smtClean="0"/>
              <a:t> </a:t>
            </a:r>
            <a:r>
              <a:rPr lang="da-DK" sz="1000" dirty="0" err="1" smtClean="0"/>
              <a:t>controler</a:t>
            </a:r>
            <a:r>
              <a:rPr lang="da-DK" sz="1000" dirty="0" smtClean="0"/>
              <a:t>. </a:t>
            </a:r>
            <a:endParaRPr lang="da-DK" sz="1000" dirty="0"/>
          </a:p>
        </p:txBody>
      </p:sp>
      <p:sp>
        <p:nvSpPr>
          <p:cNvPr id="35" name="Rectangle 34"/>
          <p:cNvSpPr/>
          <p:nvPr/>
        </p:nvSpPr>
        <p:spPr>
          <a:xfrm>
            <a:off x="5580112" y="5805264"/>
            <a:ext cx="2520280" cy="7986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</a:t>
            </a:r>
            <a:r>
              <a:rPr lang="da-DK" sz="1000" b="1" dirty="0" smtClean="0"/>
              <a:t>Customer 2</a:t>
            </a:r>
            <a:r>
              <a:rPr lang="da-DK" sz="1000" dirty="0" smtClean="0"/>
              <a:t> </a:t>
            </a:r>
            <a:r>
              <a:rPr lang="da-DK" sz="1000" dirty="0"/>
              <a:t>(</a:t>
            </a:r>
            <a:r>
              <a:rPr lang="da-DK" sz="1000" dirty="0" err="1"/>
              <a:t>segregated</a:t>
            </a:r>
            <a:r>
              <a:rPr lang="da-DK" sz="1000" dirty="0"/>
              <a:t>). Account </a:t>
            </a:r>
            <a:r>
              <a:rPr lang="da-DK" sz="1000" dirty="0" err="1"/>
              <a:t>name</a:t>
            </a:r>
            <a:r>
              <a:rPr lang="da-DK" sz="1000" dirty="0"/>
              <a:t>: ”[Depositary </a:t>
            </a:r>
            <a:r>
              <a:rPr lang="da-DK" sz="1000" dirty="0" err="1"/>
              <a:t>name</a:t>
            </a:r>
            <a:r>
              <a:rPr lang="da-DK" sz="1000" dirty="0"/>
              <a:t>] – on </a:t>
            </a:r>
            <a:r>
              <a:rPr lang="da-DK" sz="1000" dirty="0" err="1"/>
              <a:t>behalf</a:t>
            </a:r>
            <a:r>
              <a:rPr lang="da-DK" sz="1000" dirty="0"/>
              <a:t> of </a:t>
            </a:r>
            <a:r>
              <a:rPr lang="da-DK" sz="1000" dirty="0" smtClean="0"/>
              <a:t>Customer 2”.  </a:t>
            </a:r>
            <a:r>
              <a:rPr lang="da-DK" sz="1000" dirty="0"/>
              <a:t>Depositary is </a:t>
            </a:r>
            <a:r>
              <a:rPr lang="da-DK" sz="1000" dirty="0" err="1"/>
              <a:t>account</a:t>
            </a:r>
            <a:r>
              <a:rPr lang="da-DK" sz="1000" dirty="0"/>
              <a:t> </a:t>
            </a:r>
            <a:r>
              <a:rPr lang="da-DK" sz="1000" dirty="0" err="1"/>
              <a:t>controler</a:t>
            </a:r>
            <a:r>
              <a:rPr lang="da-DK" sz="1000" dirty="0"/>
              <a:t>.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059832" y="4948190"/>
            <a:ext cx="2520280" cy="857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</a:t>
            </a:r>
            <a:r>
              <a:rPr lang="da-DK" sz="1000" b="1" dirty="0" smtClean="0"/>
              <a:t>AIF </a:t>
            </a:r>
            <a:r>
              <a:rPr lang="da-DK" sz="1000" b="1" dirty="0"/>
              <a:t>1</a:t>
            </a:r>
            <a:r>
              <a:rPr lang="da-DK" sz="1000" dirty="0"/>
              <a:t> (</a:t>
            </a:r>
            <a:r>
              <a:rPr lang="da-DK" sz="1000" dirty="0" err="1"/>
              <a:t>segregated</a:t>
            </a:r>
            <a:r>
              <a:rPr lang="da-DK" sz="1000" dirty="0"/>
              <a:t>). Account </a:t>
            </a:r>
            <a:r>
              <a:rPr lang="da-DK" sz="1000" dirty="0" err="1"/>
              <a:t>name</a:t>
            </a:r>
            <a:r>
              <a:rPr lang="da-DK" sz="1000" dirty="0"/>
              <a:t>: ”[Depositary </a:t>
            </a:r>
            <a:r>
              <a:rPr lang="da-DK" sz="1000" dirty="0" err="1"/>
              <a:t>name</a:t>
            </a:r>
            <a:r>
              <a:rPr lang="da-DK" sz="1000" dirty="0"/>
              <a:t>] – on </a:t>
            </a:r>
            <a:r>
              <a:rPr lang="da-DK" sz="1000" dirty="0" err="1"/>
              <a:t>behalf</a:t>
            </a:r>
            <a:r>
              <a:rPr lang="da-DK" sz="1000" dirty="0"/>
              <a:t> of </a:t>
            </a:r>
            <a:r>
              <a:rPr lang="da-DK" sz="1000" dirty="0" smtClean="0"/>
              <a:t>AIF 1</a:t>
            </a:r>
            <a:r>
              <a:rPr lang="da-DK" sz="1000" dirty="0"/>
              <a:t>”.  Depositary is </a:t>
            </a:r>
            <a:r>
              <a:rPr lang="da-DK" sz="1000" dirty="0" err="1"/>
              <a:t>account</a:t>
            </a:r>
            <a:r>
              <a:rPr lang="da-DK" sz="1000" dirty="0"/>
              <a:t> </a:t>
            </a:r>
            <a:r>
              <a:rPr lang="da-DK" sz="1000" dirty="0" err="1"/>
              <a:t>controler</a:t>
            </a:r>
            <a:r>
              <a:rPr lang="da-DK" sz="1000" dirty="0"/>
              <a:t>. </a:t>
            </a: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7742584" y="116632"/>
            <a:ext cx="1221904" cy="43862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400" dirty="0" smtClean="0">
                <a:latin typeface="+mj-lt"/>
                <a:ea typeface="+mj-ea"/>
                <a:cs typeface="+mj-cs"/>
              </a:rPr>
              <a:t>Slide 5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8392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2414733" y="4429191"/>
            <a:ext cx="4749555" cy="29595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sz="1200" dirty="0"/>
              <a:t>Custody </a:t>
            </a:r>
            <a:r>
              <a:rPr lang="da-DK" sz="1200" dirty="0" err="1" smtClean="0"/>
              <a:t>accounts</a:t>
            </a:r>
            <a:r>
              <a:rPr lang="da-DK" sz="1200" dirty="0" smtClean="0"/>
              <a:t> </a:t>
            </a:r>
            <a:r>
              <a:rPr lang="da-DK" sz="1200" dirty="0" err="1"/>
              <a:t>opened</a:t>
            </a:r>
            <a:r>
              <a:rPr lang="da-DK" sz="1200" dirty="0"/>
              <a:t> by the </a:t>
            </a:r>
            <a:r>
              <a:rPr lang="da-DK" sz="1200" dirty="0" err="1" smtClean="0"/>
              <a:t>Delegate</a:t>
            </a:r>
            <a:r>
              <a:rPr lang="da-DK" sz="1200" dirty="0" smtClean="0"/>
              <a:t> with the Sub-</a:t>
            </a:r>
            <a:r>
              <a:rPr lang="da-DK" sz="1200" dirty="0" err="1" smtClean="0"/>
              <a:t>delegate</a:t>
            </a:r>
            <a:r>
              <a:rPr lang="da-DK" sz="1200" dirty="0" smtClean="0"/>
              <a:t>:</a:t>
            </a:r>
            <a:endParaRPr lang="en-US" sz="1200" dirty="0"/>
          </a:p>
        </p:txBody>
      </p:sp>
      <p:sp>
        <p:nvSpPr>
          <p:cNvPr id="49" name="Rectangle 48"/>
          <p:cNvSpPr/>
          <p:nvPr/>
        </p:nvSpPr>
        <p:spPr>
          <a:xfrm>
            <a:off x="2267744" y="116632"/>
            <a:ext cx="504056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>
                <a:solidFill>
                  <a:schemeClr val="tx1"/>
                </a:solidFill>
              </a:rPr>
              <a:t>Mapping</a:t>
            </a:r>
            <a:r>
              <a:rPr lang="da-DK" sz="1600" dirty="0">
                <a:solidFill>
                  <a:schemeClr val="tx1"/>
                </a:solidFill>
              </a:rPr>
              <a:t> of segregation of AIF and UCITS assets</a:t>
            </a:r>
          </a:p>
          <a:p>
            <a:pPr algn="ctr"/>
            <a:r>
              <a:rPr lang="da-DK" sz="1600" dirty="0" smtClean="0">
                <a:solidFill>
                  <a:schemeClr val="tx1"/>
                </a:solidFill>
              </a:rPr>
              <a:t>3rd Level (</a:t>
            </a:r>
            <a:r>
              <a:rPr lang="da-DK" sz="1600" b="1" dirty="0" smtClean="0">
                <a:solidFill>
                  <a:schemeClr val="tx1"/>
                </a:solidFill>
              </a:rPr>
              <a:t>Sub-</a:t>
            </a:r>
            <a:r>
              <a:rPr lang="da-DK" sz="1600" b="1" dirty="0" err="1" smtClean="0">
                <a:solidFill>
                  <a:schemeClr val="tx1"/>
                </a:solidFill>
              </a:rPr>
              <a:t>delegate</a:t>
            </a:r>
            <a:r>
              <a:rPr lang="da-DK" sz="1600" b="1" dirty="0" smtClean="0">
                <a:solidFill>
                  <a:schemeClr val="tx1"/>
                </a:solidFill>
              </a:rPr>
              <a:t> </a:t>
            </a:r>
            <a:r>
              <a:rPr lang="da-DK" sz="1600" b="1" dirty="0" err="1" smtClean="0">
                <a:solidFill>
                  <a:schemeClr val="tx1"/>
                </a:solidFill>
              </a:rPr>
              <a:t>level</a:t>
            </a:r>
            <a:r>
              <a:rPr lang="da-DK" sz="1600" b="1" dirty="0" smtClean="0">
                <a:solidFill>
                  <a:schemeClr val="tx1"/>
                </a:solidFill>
              </a:rPr>
              <a:t> – </a:t>
            </a:r>
            <a:r>
              <a:rPr lang="da-DK" sz="1600" b="1" dirty="0" err="1" smtClean="0">
                <a:solidFill>
                  <a:schemeClr val="tx1"/>
                </a:solidFill>
              </a:rPr>
              <a:t>segregated</a:t>
            </a:r>
            <a:r>
              <a:rPr lang="da-DK" sz="1600" b="1" dirty="0" smtClean="0">
                <a:solidFill>
                  <a:schemeClr val="tx1"/>
                </a:solidFill>
              </a:rPr>
              <a:t> </a:t>
            </a:r>
            <a:r>
              <a:rPr lang="da-DK" sz="1600" b="1" dirty="0" err="1" smtClean="0">
                <a:solidFill>
                  <a:schemeClr val="tx1"/>
                </a:solidFill>
              </a:rPr>
              <a:t>market</a:t>
            </a:r>
            <a:r>
              <a:rPr lang="da-DK" sz="1600" dirty="0" smtClean="0">
                <a:solidFill>
                  <a:schemeClr val="tx1"/>
                </a:solidFill>
              </a:rPr>
              <a:t>)*</a:t>
            </a:r>
            <a:endParaRPr lang="da-DK" sz="1600" dirty="0">
              <a:solidFill>
                <a:schemeClr val="tx1"/>
              </a:solidFill>
            </a:endParaRPr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527258" y="6298531"/>
            <a:ext cx="8352928" cy="36662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/>
          <a:p>
            <a:pPr>
              <a:buFont typeface="Arial" pitchFamily="34" charset="0"/>
              <a:buNone/>
              <a:defRPr/>
            </a:pPr>
            <a:r>
              <a:rPr kumimoji="0" lang="da-DK" sz="10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* = </a:t>
            </a:r>
            <a:r>
              <a:rPr kumimoji="0" lang="da-DK" sz="10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Name-convention</a:t>
            </a:r>
            <a:r>
              <a:rPr kumimoji="0" lang="da-DK" sz="1000" b="0" i="0" u="none" strike="noStrike" kern="1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of the </a:t>
            </a:r>
            <a:r>
              <a:rPr kumimoji="0" lang="da-DK" sz="1000" b="0" i="0" u="none" strike="noStrike" kern="1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custody</a:t>
            </a:r>
            <a:r>
              <a:rPr kumimoji="0" lang="da-DK" sz="1000" b="0" i="0" u="none" strike="noStrike" kern="1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da-DK" sz="1000" b="0" i="0" u="none" strike="noStrike" kern="1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accounts</a:t>
            </a:r>
            <a:r>
              <a:rPr kumimoji="0" lang="da-DK" sz="1000" b="0" i="0" u="none" strike="noStrike" kern="1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with the Sub-</a:t>
            </a:r>
            <a:r>
              <a:rPr kumimoji="0" lang="da-DK" sz="1000" b="0" i="0" u="none" strike="noStrike" kern="1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delegate</a:t>
            </a:r>
            <a:r>
              <a:rPr kumimoji="0" lang="da-DK" sz="1000" b="0" i="0" u="none" strike="noStrike" kern="1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not </a:t>
            </a:r>
            <a:r>
              <a:rPr kumimoji="0" lang="da-DK" sz="1000" b="0" i="0" u="none" strike="noStrike" kern="1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known</a:t>
            </a:r>
            <a:r>
              <a:rPr kumimoji="0" lang="da-DK" sz="1000" b="0" i="0" u="none" strike="noStrike" kern="1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 – the </a:t>
            </a:r>
            <a:r>
              <a:rPr kumimoji="0" lang="da-DK" sz="1000" b="0" i="0" u="none" strike="noStrike" kern="1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reflected</a:t>
            </a:r>
            <a:r>
              <a:rPr kumimoji="0" lang="da-DK" sz="1000" b="0" i="0" u="none" strike="noStrike" kern="1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is a </a:t>
            </a:r>
            <a:r>
              <a:rPr kumimoji="0" lang="da-DK" sz="1000" b="0" i="0" u="none" strike="noStrike" kern="1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best</a:t>
            </a:r>
            <a:r>
              <a:rPr kumimoji="0" lang="da-DK" sz="1000" b="0" i="0" u="none" strike="noStrike" kern="1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da-DK" sz="1000" b="0" i="0" u="none" strike="noStrike" kern="1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gues</a:t>
            </a:r>
            <a:r>
              <a:rPr lang="da-DK" sz="1000" kern="100" dirty="0" smtClean="0"/>
              <a:t>s. </a:t>
            </a:r>
            <a:endParaRPr kumimoji="0" lang="en-US" sz="1000" b="0" i="0" u="none" strike="noStrike" kern="1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>
          <a:xfrm>
            <a:off x="2627784" y="823552"/>
            <a:ext cx="1221904" cy="4386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UCITS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5" name="Title 1"/>
          <p:cNvSpPr txBox="1">
            <a:spLocks/>
          </p:cNvSpPr>
          <p:nvPr/>
        </p:nvSpPr>
        <p:spPr>
          <a:xfrm>
            <a:off x="3957700" y="2492896"/>
            <a:ext cx="1476164" cy="585075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Depositary 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1" name="Title 1"/>
          <p:cNvSpPr txBox="1">
            <a:spLocks/>
          </p:cNvSpPr>
          <p:nvPr/>
        </p:nvSpPr>
        <p:spPr>
          <a:xfrm>
            <a:off x="3995936" y="830132"/>
            <a:ext cx="1219672" cy="43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AIF 1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4" name="Title 1"/>
          <p:cNvSpPr txBox="1">
            <a:spLocks/>
          </p:cNvSpPr>
          <p:nvPr/>
        </p:nvSpPr>
        <p:spPr>
          <a:xfrm>
            <a:off x="5460597" y="830132"/>
            <a:ext cx="1221904" cy="4386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Customer </a:t>
            </a:r>
            <a:r>
              <a:rPr lang="da-DK" sz="1400" dirty="0">
                <a:latin typeface="+mj-lt"/>
                <a:ea typeface="+mj-ea"/>
                <a:cs typeface="+mj-cs"/>
              </a:rPr>
              <a:t>1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(non </a:t>
            </a:r>
            <a:r>
              <a:rPr lang="da-DK" sz="1400" dirty="0" smtClean="0">
                <a:latin typeface="+mj-lt"/>
                <a:ea typeface="+mj-ea"/>
                <a:cs typeface="+mj-cs"/>
              </a:rPr>
              <a:t>UCITS/AIF</a:t>
            </a:r>
            <a:r>
              <a:rPr kumimoji="0" lang="da-DK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85" name="Elbow Connector 84"/>
          <p:cNvCxnSpPr>
            <a:stCxn id="74" idx="3"/>
          </p:cNvCxnSpPr>
          <p:nvPr/>
        </p:nvCxnSpPr>
        <p:spPr>
          <a:xfrm>
            <a:off x="3849688" y="1042866"/>
            <a:ext cx="108012" cy="144101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81" idx="3"/>
          </p:cNvCxnSpPr>
          <p:nvPr/>
        </p:nvCxnSpPr>
        <p:spPr>
          <a:xfrm>
            <a:off x="5215608" y="1049446"/>
            <a:ext cx="72008" cy="14005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/>
          <p:cNvCxnSpPr/>
          <p:nvPr/>
        </p:nvCxnSpPr>
        <p:spPr>
          <a:xfrm rot="10800000" flipV="1">
            <a:off x="5386357" y="1014658"/>
            <a:ext cx="74240" cy="14344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644008" y="3728110"/>
            <a:ext cx="0" cy="132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644008" y="3068960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Subtitle 2"/>
          <p:cNvSpPr txBox="1">
            <a:spLocks/>
          </p:cNvSpPr>
          <p:nvPr/>
        </p:nvSpPr>
        <p:spPr>
          <a:xfrm>
            <a:off x="3491880" y="3284984"/>
            <a:ext cx="2448272" cy="36662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21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da-DK" sz="1400" dirty="0" err="1" smtClean="0"/>
              <a:t>Delegate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5" name="Subtitle 2"/>
          <p:cNvSpPr txBox="1">
            <a:spLocks/>
          </p:cNvSpPr>
          <p:nvPr/>
        </p:nvSpPr>
        <p:spPr>
          <a:xfrm>
            <a:off x="3491942" y="3861048"/>
            <a:ext cx="2448210" cy="2256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endParaRPr lang="da-DK" sz="1400" noProof="0" dirty="0" smtClean="0"/>
          </a:p>
          <a:p>
            <a:pPr lvl="1" algn="ctr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da-DK" sz="1400" noProof="0" dirty="0" smtClean="0"/>
              <a:t>Sub-</a:t>
            </a:r>
            <a:r>
              <a:rPr lang="da-DK" sz="1400" noProof="0" dirty="0" err="1" smtClean="0"/>
              <a:t>delegate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816536" y="5662868"/>
            <a:ext cx="1777568" cy="1373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200" dirty="0"/>
          </a:p>
        </p:txBody>
      </p:sp>
      <p:sp>
        <p:nvSpPr>
          <p:cNvPr id="42" name="Rectangle 41"/>
          <p:cNvSpPr/>
          <p:nvPr/>
        </p:nvSpPr>
        <p:spPr>
          <a:xfrm>
            <a:off x="3296256" y="5670959"/>
            <a:ext cx="1777568" cy="1651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200" dirty="0"/>
          </a:p>
        </p:txBody>
      </p:sp>
      <p:sp>
        <p:nvSpPr>
          <p:cNvPr id="43" name="Rectangle 42"/>
          <p:cNvSpPr/>
          <p:nvPr/>
        </p:nvSpPr>
        <p:spPr>
          <a:xfrm>
            <a:off x="467544" y="4786363"/>
            <a:ext cx="2592288" cy="730869"/>
          </a:xfrm>
          <a:prstGeom prst="rect">
            <a:avLst/>
          </a:prstGeom>
          <a:solidFill>
            <a:schemeClr val="accent3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 smtClean="0"/>
              <a:t>Custody Account </a:t>
            </a:r>
            <a:r>
              <a:rPr lang="da-DK" sz="1000" dirty="0" err="1" smtClean="0"/>
              <a:t>exclusively</a:t>
            </a:r>
            <a:r>
              <a:rPr lang="da-DK" sz="1000" dirty="0" smtClean="0"/>
              <a:t> for the assets ( of the </a:t>
            </a:r>
            <a:r>
              <a:rPr lang="da-DK" sz="1000" dirty="0" err="1" smtClean="0"/>
              <a:t>depositary</a:t>
            </a:r>
            <a:r>
              <a:rPr lang="da-DK" sz="1000" dirty="0" smtClean="0"/>
              <a:t>  (House)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 (</a:t>
            </a:r>
            <a:r>
              <a:rPr lang="da-DK" sz="1000" dirty="0" err="1" smtClean="0"/>
              <a:t>name</a:t>
            </a:r>
            <a:r>
              <a:rPr lang="da-DK" sz="1000" dirty="0" smtClean="0"/>
              <a:t>: [</a:t>
            </a:r>
            <a:r>
              <a:rPr lang="da-DK" sz="1000" dirty="0" err="1" smtClean="0"/>
              <a:t>Delegate</a:t>
            </a:r>
            <a:r>
              <a:rPr lang="da-DK" sz="1000" dirty="0" smtClean="0"/>
              <a:t> - </a:t>
            </a:r>
            <a:r>
              <a:rPr lang="da-DK" sz="1000" dirty="0" err="1" smtClean="0"/>
              <a:t>name</a:t>
            </a:r>
            <a:r>
              <a:rPr lang="da-DK" sz="1000" dirty="0" smtClean="0"/>
              <a:t>] on </a:t>
            </a:r>
            <a:r>
              <a:rPr lang="da-DK" sz="1000" dirty="0" err="1" smtClean="0"/>
              <a:t>behalf</a:t>
            </a:r>
            <a:r>
              <a:rPr lang="da-DK" sz="1000" dirty="0" smtClean="0"/>
              <a:t> of [Depositary </a:t>
            </a:r>
            <a:r>
              <a:rPr lang="da-DK" sz="1000" dirty="0" err="1" smtClean="0"/>
              <a:t>name</a:t>
            </a:r>
            <a:r>
              <a:rPr lang="da-DK" sz="1000" dirty="0" smtClean="0"/>
              <a:t>]</a:t>
            </a:r>
            <a:endParaRPr lang="en-US" sz="1000" dirty="0"/>
          </a:p>
        </p:txBody>
      </p:sp>
      <p:sp>
        <p:nvSpPr>
          <p:cNvPr id="45" name="Rectangle 44"/>
          <p:cNvSpPr/>
          <p:nvPr/>
        </p:nvSpPr>
        <p:spPr>
          <a:xfrm>
            <a:off x="5580112" y="5539157"/>
            <a:ext cx="2520280" cy="6981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</a:t>
            </a:r>
            <a:r>
              <a:rPr lang="da-DK" sz="1000" b="1" dirty="0" smtClean="0"/>
              <a:t>Customer 1</a:t>
            </a:r>
            <a:r>
              <a:rPr lang="da-DK" sz="1000" dirty="0" smtClean="0"/>
              <a:t> </a:t>
            </a:r>
            <a:r>
              <a:rPr lang="da-DK" sz="1000" dirty="0"/>
              <a:t>(</a:t>
            </a:r>
            <a:r>
              <a:rPr lang="da-DK" sz="1000" dirty="0" err="1"/>
              <a:t>segregated</a:t>
            </a:r>
            <a:r>
              <a:rPr lang="da-DK" sz="1000" dirty="0"/>
              <a:t>). Account </a:t>
            </a:r>
            <a:r>
              <a:rPr lang="da-DK" sz="1000" dirty="0" err="1"/>
              <a:t>name</a:t>
            </a:r>
            <a:r>
              <a:rPr lang="da-DK" sz="1000" dirty="0"/>
              <a:t>: ”[</a:t>
            </a:r>
            <a:r>
              <a:rPr lang="da-DK" sz="1000" dirty="0" err="1" smtClean="0"/>
              <a:t>Delegate</a:t>
            </a:r>
            <a:r>
              <a:rPr lang="da-DK" sz="1000" dirty="0" smtClean="0"/>
              <a:t> </a:t>
            </a:r>
            <a:r>
              <a:rPr lang="da-DK" sz="1000" dirty="0" err="1" smtClean="0"/>
              <a:t>name</a:t>
            </a:r>
            <a:r>
              <a:rPr lang="da-DK" sz="1000" dirty="0"/>
              <a:t>] – on </a:t>
            </a:r>
            <a:r>
              <a:rPr lang="da-DK" sz="1000" dirty="0" err="1"/>
              <a:t>behalf</a:t>
            </a:r>
            <a:r>
              <a:rPr lang="da-DK" sz="1000" dirty="0"/>
              <a:t> of </a:t>
            </a:r>
            <a:r>
              <a:rPr lang="da-DK" sz="1000" dirty="0" smtClean="0"/>
              <a:t>Depositary/Customer 1</a:t>
            </a:r>
            <a:r>
              <a:rPr lang="da-DK" sz="1000" dirty="0"/>
              <a:t>”.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67544" y="5539157"/>
            <a:ext cx="2592288" cy="698155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</a:t>
            </a:r>
            <a:r>
              <a:rPr lang="da-DK" sz="1000" b="1" dirty="0" smtClean="0"/>
              <a:t>UCITS 1</a:t>
            </a:r>
            <a:r>
              <a:rPr lang="da-DK" sz="1000" dirty="0" smtClean="0"/>
              <a:t> (</a:t>
            </a:r>
            <a:r>
              <a:rPr lang="da-DK" sz="1000" dirty="0" err="1" smtClean="0"/>
              <a:t>segregated</a:t>
            </a:r>
            <a:r>
              <a:rPr lang="da-DK" sz="1000" dirty="0" smtClean="0"/>
              <a:t>). Account </a:t>
            </a:r>
            <a:r>
              <a:rPr lang="da-DK" sz="1000" dirty="0" err="1" smtClean="0"/>
              <a:t>name</a:t>
            </a:r>
            <a:r>
              <a:rPr lang="da-DK" sz="1000" dirty="0" smtClean="0"/>
              <a:t>: ”[</a:t>
            </a:r>
            <a:r>
              <a:rPr lang="da-DK" sz="1000" dirty="0" err="1" smtClean="0"/>
              <a:t>Delegate</a:t>
            </a:r>
            <a:r>
              <a:rPr lang="da-DK" sz="1000" dirty="0" smtClean="0"/>
              <a:t> </a:t>
            </a:r>
            <a:r>
              <a:rPr lang="da-DK" sz="1000" dirty="0" err="1" smtClean="0"/>
              <a:t>name</a:t>
            </a:r>
            <a:r>
              <a:rPr lang="da-DK" sz="1000" dirty="0" smtClean="0"/>
              <a:t>] – on </a:t>
            </a:r>
            <a:r>
              <a:rPr lang="da-DK" sz="1000" dirty="0" err="1" smtClean="0"/>
              <a:t>behalf</a:t>
            </a:r>
            <a:r>
              <a:rPr lang="da-DK" sz="1000" dirty="0" smtClean="0"/>
              <a:t> of Depositary/UCITS 1”.  </a:t>
            </a:r>
            <a:endParaRPr lang="da-DK" sz="1000" dirty="0"/>
          </a:p>
        </p:txBody>
      </p:sp>
      <p:sp>
        <p:nvSpPr>
          <p:cNvPr id="50" name="Rectangle 49"/>
          <p:cNvSpPr/>
          <p:nvPr/>
        </p:nvSpPr>
        <p:spPr>
          <a:xfrm>
            <a:off x="3059832" y="5539157"/>
            <a:ext cx="2520280" cy="6981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000" dirty="0"/>
              <a:t>Custody Account </a:t>
            </a:r>
            <a:r>
              <a:rPr lang="da-DK" sz="1000" dirty="0" err="1"/>
              <a:t>exclusively</a:t>
            </a:r>
            <a:r>
              <a:rPr lang="da-DK" sz="1000" dirty="0"/>
              <a:t> for the assets of </a:t>
            </a:r>
            <a:r>
              <a:rPr lang="da-DK" sz="1000" b="1" dirty="0" smtClean="0"/>
              <a:t>AIF </a:t>
            </a:r>
            <a:r>
              <a:rPr lang="da-DK" sz="1000" b="1" dirty="0"/>
              <a:t>1</a:t>
            </a:r>
            <a:r>
              <a:rPr lang="da-DK" sz="1000" dirty="0"/>
              <a:t> (</a:t>
            </a:r>
            <a:r>
              <a:rPr lang="da-DK" sz="1000" dirty="0" err="1"/>
              <a:t>segregated</a:t>
            </a:r>
            <a:r>
              <a:rPr lang="da-DK" sz="1000" dirty="0"/>
              <a:t>). Account </a:t>
            </a:r>
            <a:r>
              <a:rPr lang="da-DK" sz="1000" dirty="0" err="1"/>
              <a:t>name</a:t>
            </a:r>
            <a:r>
              <a:rPr lang="da-DK" sz="1000" dirty="0"/>
              <a:t>: ”[</a:t>
            </a:r>
            <a:r>
              <a:rPr lang="da-DK" sz="1000" dirty="0" err="1" smtClean="0"/>
              <a:t>Delegate</a:t>
            </a:r>
            <a:r>
              <a:rPr lang="da-DK" sz="1000" dirty="0" smtClean="0"/>
              <a:t> </a:t>
            </a:r>
            <a:r>
              <a:rPr lang="da-DK" sz="1000" dirty="0" err="1" smtClean="0"/>
              <a:t>name</a:t>
            </a:r>
            <a:r>
              <a:rPr lang="da-DK" sz="1000" dirty="0"/>
              <a:t>] – on </a:t>
            </a:r>
            <a:r>
              <a:rPr lang="da-DK" sz="1000" dirty="0" err="1"/>
              <a:t>behalf</a:t>
            </a:r>
            <a:r>
              <a:rPr lang="da-DK" sz="1000" dirty="0"/>
              <a:t> of </a:t>
            </a:r>
            <a:r>
              <a:rPr lang="da-DK" sz="1000" dirty="0" smtClean="0"/>
              <a:t>Depositary/AIF 1”.. </a:t>
            </a:r>
            <a:endParaRPr lang="da-DK" sz="1000" dirty="0"/>
          </a:p>
        </p:txBody>
      </p:sp>
    </p:spTree>
    <p:extLst>
      <p:ext uri="{BB962C8B-B14F-4D97-AF65-F5344CB8AC3E}">
        <p14:creationId xmlns:p14="http://schemas.microsoft.com/office/powerpoint/2010/main" val="3189826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1495</Words>
  <Application>Microsoft Office PowerPoint</Application>
  <PresentationFormat>On-screen Show (4:3)</PresentationFormat>
  <Paragraphs>109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Danske Bank A/S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Nina Boserup</dc:creator>
  <cp:lastModifiedBy>Pernille Bøgeskov Larsen</cp:lastModifiedBy>
  <cp:revision>39</cp:revision>
  <dcterms:created xsi:type="dcterms:W3CDTF">2016-02-09T23:14:46Z</dcterms:created>
  <dcterms:modified xsi:type="dcterms:W3CDTF">2016-09-23T10:46:28Z</dcterms:modified>
</cp:coreProperties>
</file>