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23">
          <p15:clr>
            <a:srgbClr val="A4A3A4"/>
          </p15:clr>
        </p15:guide>
        <p15:guide id="2" pos="54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708" autoAdjust="0"/>
  </p:normalViewPr>
  <p:slideViewPr>
    <p:cSldViewPr>
      <p:cViewPr varScale="1">
        <p:scale>
          <a:sx n="122" d="100"/>
          <a:sy n="122" d="100"/>
        </p:scale>
        <p:origin x="1206" y="24"/>
      </p:cViewPr>
      <p:guideLst>
        <p:guide orient="horz" pos="2523"/>
        <p:guide pos="54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B5485-0D88-4182-AF2F-398145F992FC}" type="datetimeFigureOut">
              <a:rPr lang="fr-FR" smtClean="0"/>
              <a:pPr/>
              <a:t>22/09/2016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9500-9A2F-4E99-BE0E-5242599043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1391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B5485-0D88-4182-AF2F-398145F992FC}" type="datetimeFigureOut">
              <a:rPr lang="fr-FR" smtClean="0"/>
              <a:pPr/>
              <a:t>22/09/2016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9500-9A2F-4E99-BE0E-5242599043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6935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B5485-0D88-4182-AF2F-398145F992FC}" type="datetimeFigureOut">
              <a:rPr lang="fr-FR" smtClean="0"/>
              <a:pPr/>
              <a:t>22/09/2016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9500-9A2F-4E99-BE0E-5242599043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6236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B5485-0D88-4182-AF2F-398145F992FC}" type="datetimeFigureOut">
              <a:rPr lang="fr-FR" smtClean="0"/>
              <a:pPr/>
              <a:t>22/09/2016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9500-9A2F-4E99-BE0E-5242599043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427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B5485-0D88-4182-AF2F-398145F992FC}" type="datetimeFigureOut">
              <a:rPr lang="fr-FR" smtClean="0"/>
              <a:pPr/>
              <a:t>22/09/2016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9500-9A2F-4E99-BE0E-5242599043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6164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B5485-0D88-4182-AF2F-398145F992FC}" type="datetimeFigureOut">
              <a:rPr lang="fr-FR" smtClean="0"/>
              <a:pPr/>
              <a:t>22/09/2016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9500-9A2F-4E99-BE0E-5242599043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613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B5485-0D88-4182-AF2F-398145F992FC}" type="datetimeFigureOut">
              <a:rPr lang="fr-FR" smtClean="0"/>
              <a:pPr/>
              <a:t>22/09/2016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9500-9A2F-4E99-BE0E-5242599043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4059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B5485-0D88-4182-AF2F-398145F992FC}" type="datetimeFigureOut">
              <a:rPr lang="fr-FR" smtClean="0"/>
              <a:pPr/>
              <a:t>22/09/2016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9500-9A2F-4E99-BE0E-5242599043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425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B5485-0D88-4182-AF2F-398145F992FC}" type="datetimeFigureOut">
              <a:rPr lang="fr-FR" smtClean="0"/>
              <a:pPr/>
              <a:t>22/09/2016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9500-9A2F-4E99-BE0E-5242599043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3687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B5485-0D88-4182-AF2F-398145F992FC}" type="datetimeFigureOut">
              <a:rPr lang="fr-FR" smtClean="0"/>
              <a:pPr/>
              <a:t>22/09/2016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9500-9A2F-4E99-BE0E-5242599043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8219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B5485-0D88-4182-AF2F-398145F992FC}" type="datetimeFigureOut">
              <a:rPr lang="fr-FR" smtClean="0"/>
              <a:pPr/>
              <a:t>22/09/2016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19500-9A2F-4E99-BE0E-5242599043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7014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B5485-0D88-4182-AF2F-398145F992FC}" type="datetimeFigureOut">
              <a:rPr lang="fr-FR" smtClean="0"/>
              <a:pPr/>
              <a:t>22/09/2016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19500-9A2F-4E99-BE0E-5242599043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0342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roupe 93"/>
          <p:cNvGrpSpPr/>
          <p:nvPr/>
        </p:nvGrpSpPr>
        <p:grpSpPr>
          <a:xfrm>
            <a:off x="170060" y="108808"/>
            <a:ext cx="8866436" cy="6272520"/>
            <a:chOff x="170060" y="108808"/>
            <a:chExt cx="8754056" cy="6705044"/>
          </a:xfrm>
        </p:grpSpPr>
        <p:sp>
          <p:nvSpPr>
            <p:cNvPr id="2" name="ZoneTexte 46"/>
            <p:cNvSpPr txBox="1"/>
            <p:nvPr/>
          </p:nvSpPr>
          <p:spPr>
            <a:xfrm>
              <a:off x="2476453" y="4935244"/>
              <a:ext cx="1317600" cy="253767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lIns="36000" rIns="36000" rtlCol="0">
              <a:noAutofit/>
            </a:bodyPr>
            <a:lstStyle>
              <a:defPPr>
                <a:defRPr lang="fr-FR"/>
              </a:defPPr>
              <a:lvl1pPr>
                <a:spcAft>
                  <a:spcPts val="0"/>
                </a:spcAft>
                <a:defRPr sz="9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defRPr>
              </a:lvl1pPr>
            </a:lstStyle>
            <a:p>
              <a:r>
                <a:rPr lang="fr-FR" spc="-50" dirty="0" err="1" smtClean="0"/>
                <a:t>Delegate</a:t>
              </a:r>
              <a:r>
                <a:rPr lang="fr-FR" spc="-50" dirty="0" smtClean="0"/>
                <a:t> omnibus a/c- </a:t>
              </a:r>
              <a:r>
                <a:rPr lang="fr-FR" b="1" spc="-50" dirty="0" smtClean="0"/>
                <a:t>Client</a:t>
              </a:r>
              <a:r>
                <a:rPr lang="fr-FR" spc="-50" dirty="0" smtClean="0"/>
                <a:t>s  </a:t>
              </a:r>
              <a:endParaRPr lang="fr-FR" spc="-50" dirty="0">
                <a:latin typeface="Times New Roman"/>
              </a:endParaRPr>
            </a:p>
          </p:txBody>
        </p:sp>
        <p:sp>
          <p:nvSpPr>
            <p:cNvPr id="3" name="ZoneTexte 47"/>
            <p:cNvSpPr txBox="1"/>
            <p:nvPr/>
          </p:nvSpPr>
          <p:spPr>
            <a:xfrm>
              <a:off x="2476453" y="5258460"/>
              <a:ext cx="1317600" cy="253767"/>
            </a:xfrm>
            <a:prstGeom prst="rect">
              <a:avLst/>
            </a:prstGeom>
            <a:noFill/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lIns="36000" rIns="3600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900" dirty="0" err="1" smtClean="0">
                  <a:solidFill>
                    <a:srgbClr val="000000"/>
                  </a:solidFill>
                  <a:ea typeface="Times New Roman"/>
                  <a:cs typeface="Times New Roman"/>
                </a:rPr>
                <a:t>Delegate</a:t>
              </a:r>
              <a:r>
                <a:rPr lang="fr-FR" sz="900" dirty="0" smtClean="0">
                  <a:solidFill>
                    <a:srgbClr val="000000"/>
                  </a:solidFill>
                  <a:ea typeface="Times New Roman"/>
                  <a:cs typeface="Times New Roman"/>
                </a:rPr>
                <a:t>  </a:t>
              </a:r>
              <a:r>
                <a:rPr lang="fr-FR" sz="900" b="1" dirty="0" err="1" smtClean="0">
                  <a:solidFill>
                    <a:srgbClr val="000000"/>
                  </a:solidFill>
                  <a:ea typeface="Times New Roman"/>
                  <a:cs typeface="Times New Roman"/>
                </a:rPr>
                <a:t>own</a:t>
              </a:r>
              <a:r>
                <a:rPr lang="fr-FR" sz="900" b="1" dirty="0" smtClean="0">
                  <a:solidFill>
                    <a:srgbClr val="000000"/>
                  </a:solidFill>
                  <a:ea typeface="Times New Roman"/>
                  <a:cs typeface="Times New Roman"/>
                </a:rPr>
                <a:t> </a:t>
              </a:r>
              <a:r>
                <a:rPr lang="fr-FR" sz="900" b="1" dirty="0" err="1" smtClean="0">
                  <a:solidFill>
                    <a:srgbClr val="000000"/>
                  </a:solidFill>
                  <a:ea typeface="Times New Roman"/>
                  <a:cs typeface="Times New Roman"/>
                </a:rPr>
                <a:t>assets</a:t>
              </a:r>
              <a:r>
                <a:rPr lang="fr-FR" sz="900" b="1" dirty="0" smtClean="0">
                  <a:solidFill>
                    <a:srgbClr val="000000"/>
                  </a:solidFill>
                  <a:ea typeface="Times New Roman"/>
                  <a:cs typeface="Times New Roman"/>
                </a:rPr>
                <a:t> </a:t>
              </a:r>
              <a:r>
                <a:rPr lang="fr-FR" sz="900" dirty="0" smtClean="0">
                  <a:solidFill>
                    <a:srgbClr val="000000"/>
                  </a:solidFill>
                  <a:ea typeface="Times New Roman"/>
                  <a:cs typeface="Times New Roman"/>
                </a:rPr>
                <a:t>a/c   </a:t>
              </a:r>
              <a:endParaRPr lang="fr-FR" sz="900" dirty="0">
                <a:latin typeface="Times New Roman"/>
                <a:ea typeface="Times New Roman"/>
              </a:endParaRPr>
            </a:p>
          </p:txBody>
        </p:sp>
        <p:sp>
          <p:nvSpPr>
            <p:cNvPr id="4" name="Rectangle à coins arrondis 3"/>
            <p:cNvSpPr/>
            <p:nvPr/>
          </p:nvSpPr>
          <p:spPr>
            <a:xfrm>
              <a:off x="967264" y="430478"/>
              <a:ext cx="2021267" cy="728338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396612" y="1920396"/>
              <a:ext cx="2183499" cy="14650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7" name="ZoneTexte 77"/>
            <p:cNvSpPr txBox="1"/>
            <p:nvPr/>
          </p:nvSpPr>
          <p:spPr>
            <a:xfrm>
              <a:off x="3392909" y="1632766"/>
              <a:ext cx="2187203" cy="287630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100" b="1" kern="1200" dirty="0" err="1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Delegate</a:t>
              </a:r>
              <a:r>
                <a:rPr lang="fr-FR" sz="1100" b="1" kern="1200" dirty="0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 </a:t>
              </a:r>
              <a:r>
                <a:rPr lang="fr-FR" sz="1100" b="1" kern="1200" dirty="0" err="1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being</a:t>
              </a:r>
              <a:r>
                <a:rPr lang="fr-FR" sz="1100" b="1" kern="1200" dirty="0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 </a:t>
              </a:r>
              <a:r>
                <a:rPr lang="fr-FR" sz="1100" b="1" kern="1200" dirty="0" err="1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investor</a:t>
              </a:r>
              <a:r>
                <a:rPr lang="fr-FR" sz="1100" b="1" kern="1200" dirty="0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 </a:t>
              </a:r>
              <a:r>
                <a:rPr lang="fr-FR" sz="1100" b="1" kern="1200" dirty="0" err="1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CSDs</a:t>
              </a:r>
              <a:r>
                <a:rPr lang="fr-FR" sz="1100" b="1" kern="1200" dirty="0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 </a:t>
              </a:r>
              <a:endParaRPr lang="fr-FR" sz="120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8" name="Connecteur droit avec flèche 7"/>
            <p:cNvCxnSpPr/>
            <p:nvPr/>
          </p:nvCxnSpPr>
          <p:spPr>
            <a:xfrm flipH="1">
              <a:off x="2411760" y="1248828"/>
              <a:ext cx="6766" cy="379972"/>
            </a:xfrm>
            <a:prstGeom prst="straightConnector1">
              <a:avLst/>
            </a:prstGeom>
            <a:ln w="38100"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ZoneTexte 138"/>
            <p:cNvSpPr txBox="1"/>
            <p:nvPr/>
          </p:nvSpPr>
          <p:spPr>
            <a:xfrm>
              <a:off x="172395" y="2660678"/>
              <a:ext cx="1133470" cy="21714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endParaRPr lang="fr-FR"/>
            </a:p>
          </p:txBody>
        </p:sp>
        <p:sp>
          <p:nvSpPr>
            <p:cNvPr id="10" name="ZoneTexte 143"/>
            <p:cNvSpPr txBox="1"/>
            <p:nvPr/>
          </p:nvSpPr>
          <p:spPr>
            <a:xfrm rot="5400000">
              <a:off x="-530253" y="2336150"/>
              <a:ext cx="1749627" cy="349002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600" b="1" u="sng" kern="1200" dirty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LEVEL </a:t>
              </a:r>
              <a:r>
                <a:rPr lang="fr-FR" sz="1600" b="1" u="sng" kern="1200" dirty="0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2</a:t>
              </a:r>
              <a:endParaRPr lang="fr-FR" sz="120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11" name="Connecteur droit avec flèche 10"/>
            <p:cNvCxnSpPr>
              <a:endCxn id="75" idx="0"/>
            </p:cNvCxnSpPr>
            <p:nvPr/>
          </p:nvCxnSpPr>
          <p:spPr>
            <a:xfrm flipH="1">
              <a:off x="6524078" y="4939351"/>
              <a:ext cx="10657" cy="883939"/>
            </a:xfrm>
            <a:prstGeom prst="straightConnector1">
              <a:avLst/>
            </a:prstGeom>
            <a:ln w="38100"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66"/>
            <p:cNvSpPr txBox="1"/>
            <p:nvPr/>
          </p:nvSpPr>
          <p:spPr>
            <a:xfrm rot="5400000">
              <a:off x="-214424" y="509003"/>
              <a:ext cx="1122639" cy="349002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600" b="1" u="sng" kern="1200" dirty="0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LEVEL 1</a:t>
              </a:r>
              <a:endParaRPr lang="fr-FR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3" name="ZoneTexte 59"/>
            <p:cNvSpPr txBox="1"/>
            <p:nvPr/>
          </p:nvSpPr>
          <p:spPr>
            <a:xfrm rot="5400000" flipH="1">
              <a:off x="-195144" y="4295975"/>
              <a:ext cx="1095591" cy="349002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600" b="1" u="sng" kern="1200" dirty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LEVEL </a:t>
              </a:r>
              <a:r>
                <a:rPr lang="fr-FR" sz="1600" b="1" u="sng" kern="1200" dirty="0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3 </a:t>
              </a:r>
              <a:endParaRPr lang="fr-FR" sz="120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14" name="Connecteur droit avec flèche 13"/>
            <p:cNvCxnSpPr/>
            <p:nvPr/>
          </p:nvCxnSpPr>
          <p:spPr>
            <a:xfrm>
              <a:off x="3007543" y="3393416"/>
              <a:ext cx="1348433" cy="539640"/>
            </a:xfrm>
            <a:prstGeom prst="straightConnector1">
              <a:avLst/>
            </a:prstGeom>
            <a:ln w="38100"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1189671" y="1910929"/>
              <a:ext cx="1991412" cy="147453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7" name="ZoneTexte 145"/>
            <p:cNvSpPr txBox="1"/>
            <p:nvPr/>
          </p:nvSpPr>
          <p:spPr>
            <a:xfrm>
              <a:off x="1189656" y="1623299"/>
              <a:ext cx="1991427" cy="287630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100" b="1" kern="1200" dirty="0" err="1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Delegate</a:t>
              </a:r>
              <a:r>
                <a:rPr lang="fr-FR" sz="1100" b="1" kern="1200" dirty="0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 </a:t>
              </a:r>
              <a:endParaRPr lang="fr-FR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8" name="ZoneTexte 45"/>
            <p:cNvSpPr txBox="1"/>
            <p:nvPr/>
          </p:nvSpPr>
          <p:spPr>
            <a:xfrm>
              <a:off x="1272414" y="2018116"/>
              <a:ext cx="1736643" cy="253767"/>
            </a:xfrm>
            <a:prstGeom prst="rect">
              <a:avLst/>
            </a:prstGeom>
            <a:noFill/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900" kern="1200" dirty="0" err="1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Depositary</a:t>
              </a:r>
              <a:r>
                <a:rPr lang="fr-F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omnibus </a:t>
              </a:r>
              <a:r>
                <a:rPr lang="fr-FR" sz="9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a/c-- </a:t>
              </a:r>
              <a:r>
                <a:rPr lang="fr-FR" sz="900" b="1" kern="120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AIFs</a:t>
              </a:r>
              <a:r>
                <a:rPr lang="fr-FR" sz="900" b="1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endParaRPr lang="fr-FR" sz="9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9" name="ZoneTexte 46"/>
            <p:cNvSpPr txBox="1"/>
            <p:nvPr/>
          </p:nvSpPr>
          <p:spPr>
            <a:xfrm>
              <a:off x="1272414" y="2661942"/>
              <a:ext cx="1736643" cy="253767"/>
            </a:xfrm>
            <a:prstGeom prst="rect">
              <a:avLst/>
            </a:prstGeom>
            <a:noFill/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900" kern="1200" dirty="0" err="1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Depositary</a:t>
              </a:r>
              <a:r>
                <a:rPr lang="fr-F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 </a:t>
              </a:r>
              <a:r>
                <a:rPr lang="fr-FR" sz="9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omnibus a/c- </a:t>
              </a:r>
              <a:r>
                <a:rPr lang="fr-FR" sz="900" b="1" dirty="0" smtClea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</a:rPr>
                <a:t>C</a:t>
              </a:r>
              <a:r>
                <a:rPr lang="fr-FR" sz="900" b="1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lient</a:t>
              </a:r>
              <a:r>
                <a:rPr lang="fr-FR" sz="900" dirty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</a:rPr>
                <a:t>s</a:t>
              </a:r>
              <a:r>
                <a:rPr lang="fr-FR" sz="9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 </a:t>
              </a:r>
              <a:endParaRPr lang="fr-FR" sz="9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0" name="ZoneTexte 47"/>
            <p:cNvSpPr txBox="1"/>
            <p:nvPr/>
          </p:nvSpPr>
          <p:spPr>
            <a:xfrm>
              <a:off x="1272414" y="2985129"/>
              <a:ext cx="1736643" cy="253767"/>
            </a:xfrm>
            <a:prstGeom prst="rect">
              <a:avLst/>
            </a:prstGeom>
            <a:noFill/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900" kern="1200" dirty="0" err="1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Depositary</a:t>
              </a:r>
              <a:r>
                <a:rPr lang="fr-F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 </a:t>
              </a:r>
              <a:r>
                <a:rPr lang="fr-FR" sz="900" b="1" kern="1200" dirty="0" err="1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own</a:t>
              </a:r>
              <a:r>
                <a:rPr lang="fr-FR" sz="900" b="1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b="1" kern="120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assets</a:t>
              </a:r>
              <a:r>
                <a:rPr lang="fr-FR" sz="900" b="1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a/c   </a:t>
              </a:r>
              <a:endParaRPr lang="fr-FR" sz="9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1" name="ZoneTexte 42"/>
            <p:cNvSpPr txBox="1"/>
            <p:nvPr/>
          </p:nvSpPr>
          <p:spPr>
            <a:xfrm>
              <a:off x="1272414" y="2345161"/>
              <a:ext cx="1736643" cy="253767"/>
            </a:xfrm>
            <a:prstGeom prst="rect">
              <a:avLst/>
            </a:prstGeom>
            <a:noFill/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900" kern="1200" dirty="0" err="1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Depositary</a:t>
              </a:r>
              <a:r>
                <a:rPr lang="fr-F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omnibus </a:t>
              </a:r>
              <a:r>
                <a:rPr lang="fr-FR" sz="9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a/c- </a:t>
              </a:r>
              <a:r>
                <a:rPr lang="fr-FR" sz="900" b="1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UCITS </a:t>
              </a:r>
              <a:endParaRPr lang="fr-FR" sz="900" b="1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01847" y="108808"/>
              <a:ext cx="4457728" cy="113601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32" name="ZoneTexte 5"/>
            <p:cNvSpPr txBox="1"/>
            <p:nvPr/>
          </p:nvSpPr>
          <p:spPr>
            <a:xfrm>
              <a:off x="701839" y="108808"/>
              <a:ext cx="4458117" cy="287630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100" b="1" kern="120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Depositary </a:t>
              </a:r>
              <a:endParaRPr lang="fr-F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4" name="ZoneTexte 2"/>
            <p:cNvSpPr txBox="1"/>
            <p:nvPr/>
          </p:nvSpPr>
          <p:spPr>
            <a:xfrm>
              <a:off x="1066748" y="516946"/>
              <a:ext cx="559431" cy="246199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10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AIF 1</a:t>
              </a:r>
              <a:endParaRPr lang="fr-FR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5" name="ZoneTexte 64"/>
            <p:cNvSpPr txBox="1"/>
            <p:nvPr/>
          </p:nvSpPr>
          <p:spPr>
            <a:xfrm>
              <a:off x="1685866" y="516946"/>
              <a:ext cx="560268" cy="246200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10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AIF 2</a:t>
              </a:r>
              <a:endParaRPr lang="fr-F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6" name="ZoneTexte 71"/>
            <p:cNvSpPr txBox="1"/>
            <p:nvPr/>
          </p:nvSpPr>
          <p:spPr>
            <a:xfrm>
              <a:off x="2284053" y="516946"/>
              <a:ext cx="552461" cy="246200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10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AIF 3</a:t>
              </a:r>
              <a:endParaRPr lang="fr-FR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7" name="ZoneTexte 60"/>
            <p:cNvSpPr txBox="1"/>
            <p:nvPr/>
          </p:nvSpPr>
          <p:spPr>
            <a:xfrm>
              <a:off x="1292402" y="833622"/>
              <a:ext cx="619117" cy="246200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10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UCITS 1</a:t>
              </a:r>
              <a:endParaRPr lang="fr-FR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8" name="ZoneTexte 61"/>
            <p:cNvSpPr txBox="1"/>
            <p:nvPr/>
          </p:nvSpPr>
          <p:spPr>
            <a:xfrm>
              <a:off x="1990573" y="833622"/>
              <a:ext cx="660352" cy="246200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10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UCITS </a:t>
              </a:r>
              <a:r>
                <a:rPr lang="fr-FR" sz="10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2</a:t>
              </a:r>
              <a:endParaRPr lang="fr-FR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9" name="ZoneTexte 62"/>
            <p:cNvSpPr txBox="1"/>
            <p:nvPr/>
          </p:nvSpPr>
          <p:spPr>
            <a:xfrm>
              <a:off x="3112121" y="553714"/>
              <a:ext cx="689396" cy="246200"/>
            </a:xfrm>
            <a:prstGeom prst="rect">
              <a:avLst/>
            </a:prstGeom>
            <a:noFill/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10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Client 1</a:t>
              </a:r>
              <a:endParaRPr lang="fr-FR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0" name="ZoneTexte 63"/>
            <p:cNvSpPr txBox="1"/>
            <p:nvPr/>
          </p:nvSpPr>
          <p:spPr>
            <a:xfrm>
              <a:off x="4022842" y="652875"/>
              <a:ext cx="915802" cy="246200"/>
            </a:xfrm>
            <a:prstGeom prst="rect">
              <a:avLst/>
            </a:prstGeom>
            <a:noFill/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1000" kern="1200" dirty="0" err="1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Own</a:t>
              </a:r>
              <a:r>
                <a:rPr lang="fr-FR" sz="10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1000" kern="1200" dirty="0" err="1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assets</a:t>
              </a:r>
              <a:endParaRPr lang="fr-FR" sz="120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33" name="Connecteur droit avec flèche 32"/>
            <p:cNvCxnSpPr/>
            <p:nvPr/>
          </p:nvCxnSpPr>
          <p:spPr>
            <a:xfrm>
              <a:off x="899592" y="1261306"/>
              <a:ext cx="0" cy="2671750"/>
            </a:xfrm>
            <a:prstGeom prst="straightConnector1">
              <a:avLst/>
            </a:prstGeom>
            <a:ln w="38100"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avec flèche 33"/>
            <p:cNvCxnSpPr/>
            <p:nvPr/>
          </p:nvCxnSpPr>
          <p:spPr>
            <a:xfrm>
              <a:off x="5004048" y="3377595"/>
              <a:ext cx="936104" cy="555461"/>
            </a:xfrm>
            <a:prstGeom prst="straightConnector1">
              <a:avLst/>
            </a:prstGeom>
            <a:ln w="38100"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5736692" y="2090561"/>
              <a:ext cx="2262904" cy="158574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36" name="ZoneTexte 98"/>
            <p:cNvSpPr txBox="1"/>
            <p:nvPr/>
          </p:nvSpPr>
          <p:spPr>
            <a:xfrm>
              <a:off x="5736692" y="1632766"/>
              <a:ext cx="2262744" cy="457795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50" b="1" kern="1200" dirty="0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Delegate acting as tri-party </a:t>
              </a:r>
              <a:r>
                <a:rPr lang="en-US" sz="1050" b="1" kern="1200" dirty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collateral </a:t>
              </a:r>
              <a:r>
                <a:rPr lang="en-US" sz="1050" b="1" kern="1200" dirty="0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manager</a:t>
              </a:r>
              <a:endParaRPr lang="fr-FR" sz="11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7" name="ZoneTexte 99"/>
            <p:cNvSpPr txBox="1"/>
            <p:nvPr/>
          </p:nvSpPr>
          <p:spPr>
            <a:xfrm>
              <a:off x="5848359" y="2153242"/>
              <a:ext cx="2039569" cy="357407"/>
            </a:xfrm>
            <a:prstGeom prst="rect">
              <a:avLst/>
            </a:prstGeom>
            <a:noFill/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Depositary </a:t>
              </a:r>
              <a:r>
                <a:rPr lang="en-US" sz="10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individual </a:t>
              </a:r>
              <a:r>
                <a:rPr lang="en-US" sz="1000" b="1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AIF</a:t>
              </a:r>
              <a:r>
                <a:rPr lang="en-US" sz="10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or </a:t>
              </a:r>
              <a:r>
                <a:rPr lang="en-US" sz="10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omnibus </a:t>
              </a:r>
              <a:r>
                <a:rPr lang="en-US" sz="1000" b="1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AIFs</a:t>
              </a:r>
              <a:r>
                <a:rPr lang="en-US" sz="10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 a/c  </a:t>
              </a:r>
              <a:endParaRPr lang="fr-FR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8" name="ZoneTexte 102"/>
            <p:cNvSpPr txBox="1"/>
            <p:nvPr/>
          </p:nvSpPr>
          <p:spPr>
            <a:xfrm>
              <a:off x="5870051" y="3270316"/>
              <a:ext cx="2017877" cy="246200"/>
            </a:xfrm>
            <a:prstGeom prst="rect">
              <a:avLst/>
            </a:prstGeom>
            <a:noFill/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1000" kern="1200" dirty="0" err="1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Depositary</a:t>
              </a:r>
              <a:r>
                <a:rPr lang="fr-FR" sz="10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1000" b="1" kern="1200" dirty="0" err="1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own</a:t>
              </a:r>
              <a:r>
                <a:rPr lang="fr-FR" sz="1000" b="1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1000" b="1" kern="1200" dirty="0" err="1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assets</a:t>
              </a:r>
              <a:r>
                <a:rPr lang="fr-FR" sz="1000" b="1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1000" dirty="0" smtClea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</a:rPr>
                <a:t>a</a:t>
              </a:r>
              <a:r>
                <a:rPr lang="fr-FR" sz="10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/c </a:t>
              </a:r>
              <a:endParaRPr lang="fr-FR" sz="120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39" name="Connecteur droit avec flèche 38"/>
            <p:cNvCxnSpPr/>
            <p:nvPr/>
          </p:nvCxnSpPr>
          <p:spPr>
            <a:xfrm>
              <a:off x="6372200" y="3685510"/>
              <a:ext cx="0" cy="247546"/>
            </a:xfrm>
            <a:prstGeom prst="straightConnector1">
              <a:avLst/>
            </a:prstGeom>
            <a:ln w="38100"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ZoneTexte 58"/>
            <p:cNvSpPr txBox="1"/>
            <p:nvPr/>
          </p:nvSpPr>
          <p:spPr>
            <a:xfrm>
              <a:off x="5848279" y="2543222"/>
              <a:ext cx="2039569" cy="372487"/>
            </a:xfrm>
            <a:prstGeom prst="rect">
              <a:avLst/>
            </a:prstGeom>
            <a:noFill/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Depositary </a:t>
              </a:r>
              <a:r>
                <a:rPr lang="en-US" sz="10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individual </a:t>
              </a:r>
              <a:r>
                <a:rPr lang="en-US" sz="1000" b="1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UCITS</a:t>
              </a:r>
              <a:r>
                <a:rPr lang="en-US" sz="10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en-US" sz="10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or </a:t>
              </a:r>
              <a:r>
                <a:rPr lang="en-US" sz="1000" dirty="0" smtClean="0">
                  <a:solidFill>
                    <a:srgbClr val="000000"/>
                  </a:solidFill>
                  <a:ea typeface="Times New Roman"/>
                  <a:cs typeface="Times New Roman"/>
                </a:rPr>
                <a:t>omnibus </a:t>
              </a:r>
              <a:r>
                <a:rPr lang="en-US" sz="1000" b="1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UCITS</a:t>
              </a:r>
              <a:r>
                <a:rPr lang="en-US" sz="10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a/c   </a:t>
              </a:r>
              <a:endParaRPr lang="fr-FR" sz="120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41" name="Connecteur droit avec flèche 40"/>
            <p:cNvCxnSpPr>
              <a:endCxn id="61" idx="0"/>
            </p:cNvCxnSpPr>
            <p:nvPr/>
          </p:nvCxnSpPr>
          <p:spPr>
            <a:xfrm>
              <a:off x="4803477" y="3393416"/>
              <a:ext cx="14661" cy="522522"/>
            </a:xfrm>
            <a:prstGeom prst="straightConnector1">
              <a:avLst/>
            </a:prstGeom>
            <a:ln w="38100"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avec flèche 41"/>
            <p:cNvCxnSpPr/>
            <p:nvPr/>
          </p:nvCxnSpPr>
          <p:spPr>
            <a:xfrm>
              <a:off x="7668344" y="3694717"/>
              <a:ext cx="0" cy="238339"/>
            </a:xfrm>
            <a:prstGeom prst="straightConnector1">
              <a:avLst/>
            </a:prstGeom>
            <a:ln w="38100"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avec flèche 42"/>
            <p:cNvCxnSpPr/>
            <p:nvPr/>
          </p:nvCxnSpPr>
          <p:spPr>
            <a:xfrm>
              <a:off x="4255505" y="1244821"/>
              <a:ext cx="0" cy="383979"/>
            </a:xfrm>
            <a:prstGeom prst="straightConnector1">
              <a:avLst/>
            </a:prstGeom>
            <a:ln w="38100"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>
              <a:off x="7288807" y="396438"/>
              <a:ext cx="1298433" cy="84838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48" name="ZoneTexte 87"/>
            <p:cNvSpPr txBox="1"/>
            <p:nvPr/>
          </p:nvSpPr>
          <p:spPr>
            <a:xfrm>
              <a:off x="7288807" y="108808"/>
              <a:ext cx="1298286" cy="287630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100" b="1" kern="120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Prime-broker</a:t>
              </a:r>
              <a:endParaRPr lang="fr-FR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6" name="ZoneTexte 101"/>
            <p:cNvSpPr txBox="1"/>
            <p:nvPr/>
          </p:nvSpPr>
          <p:spPr>
            <a:xfrm>
              <a:off x="7655244" y="697530"/>
              <a:ext cx="552461" cy="246200"/>
            </a:xfrm>
            <a:prstGeom prst="rect">
              <a:avLst/>
            </a:prstGeom>
            <a:noFill/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10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AIF 4</a:t>
              </a:r>
              <a:endParaRPr lang="fr-FR" sz="120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49" name="Connecteur droit avec flèche 48"/>
            <p:cNvCxnSpPr>
              <a:endCxn id="47" idx="1"/>
            </p:cNvCxnSpPr>
            <p:nvPr/>
          </p:nvCxnSpPr>
          <p:spPr>
            <a:xfrm flipV="1">
              <a:off x="5159956" y="820630"/>
              <a:ext cx="2128851" cy="12992"/>
            </a:xfrm>
            <a:prstGeom prst="straightConnector1">
              <a:avLst/>
            </a:prstGeom>
            <a:ln w="38100"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ZoneTexte 62"/>
            <p:cNvSpPr txBox="1"/>
            <p:nvPr/>
          </p:nvSpPr>
          <p:spPr>
            <a:xfrm>
              <a:off x="3112122" y="863236"/>
              <a:ext cx="689396" cy="246200"/>
            </a:xfrm>
            <a:prstGeom prst="rect">
              <a:avLst/>
            </a:prstGeom>
            <a:noFill/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10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Client 2</a:t>
              </a:r>
              <a:endParaRPr lang="fr-FR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1" name="ZoneTexte 45"/>
            <p:cNvSpPr txBox="1"/>
            <p:nvPr/>
          </p:nvSpPr>
          <p:spPr>
            <a:xfrm>
              <a:off x="3487818" y="2018117"/>
              <a:ext cx="2036746" cy="253767"/>
            </a:xfrm>
            <a:prstGeom prst="rect">
              <a:avLst/>
            </a:prstGeom>
            <a:noFill/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900" kern="1200" dirty="0" err="1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Depositary</a:t>
              </a:r>
              <a:r>
                <a:rPr lang="fr-F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omnibus </a:t>
              </a:r>
              <a:r>
                <a:rPr lang="fr-FR" sz="9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a/c-- </a:t>
              </a:r>
              <a:r>
                <a:rPr lang="fr-FR" sz="900" b="1" kern="120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AIFs</a:t>
              </a:r>
              <a:r>
                <a:rPr lang="fr-FR" sz="900" b="1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endParaRPr lang="fr-FR" sz="9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2" name="ZoneTexte 46"/>
            <p:cNvSpPr txBox="1"/>
            <p:nvPr/>
          </p:nvSpPr>
          <p:spPr>
            <a:xfrm>
              <a:off x="3487818" y="2661942"/>
              <a:ext cx="2029156" cy="253767"/>
            </a:xfrm>
            <a:prstGeom prst="rect">
              <a:avLst/>
            </a:prstGeom>
            <a:noFill/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900" kern="1200" dirty="0" err="1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Depositary</a:t>
              </a:r>
              <a:r>
                <a:rPr lang="fr-F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 </a:t>
              </a:r>
              <a:r>
                <a:rPr lang="fr-FR" sz="9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omnibus a/c- </a:t>
              </a:r>
              <a:r>
                <a:rPr lang="fr-FR" sz="900" b="1" dirty="0" smtClea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</a:rPr>
                <a:t>C</a:t>
              </a:r>
              <a:r>
                <a:rPr lang="fr-FR" sz="900" b="1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lient</a:t>
              </a:r>
              <a:r>
                <a:rPr lang="fr-FR" sz="900" dirty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</a:rPr>
                <a:t>s</a:t>
              </a:r>
              <a:r>
                <a:rPr lang="fr-FR" sz="9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 </a:t>
              </a:r>
              <a:endParaRPr lang="fr-FR" sz="9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3" name="ZoneTexte 47"/>
            <p:cNvSpPr txBox="1"/>
            <p:nvPr/>
          </p:nvSpPr>
          <p:spPr>
            <a:xfrm>
              <a:off x="3480228" y="2974316"/>
              <a:ext cx="2036746" cy="253767"/>
            </a:xfrm>
            <a:prstGeom prst="rect">
              <a:avLst/>
            </a:prstGeom>
            <a:noFill/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900" kern="1200" dirty="0" err="1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Depositary</a:t>
              </a:r>
              <a:r>
                <a:rPr lang="fr-F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 </a:t>
              </a:r>
              <a:r>
                <a:rPr lang="fr-FR" sz="900" b="1" kern="1200" dirty="0" err="1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own</a:t>
              </a:r>
              <a:r>
                <a:rPr lang="fr-FR" sz="900" b="1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b="1" kern="120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assets</a:t>
              </a:r>
              <a:r>
                <a:rPr lang="fr-FR" sz="900" b="1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a/c   </a:t>
              </a:r>
              <a:endParaRPr lang="fr-FR" sz="9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4" name="ZoneTexte 42"/>
            <p:cNvSpPr txBox="1"/>
            <p:nvPr/>
          </p:nvSpPr>
          <p:spPr>
            <a:xfrm>
              <a:off x="3495784" y="2345161"/>
              <a:ext cx="2029156" cy="253767"/>
            </a:xfrm>
            <a:prstGeom prst="rect">
              <a:avLst/>
            </a:prstGeom>
            <a:noFill/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900" kern="1200" dirty="0" err="1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Depositary</a:t>
              </a:r>
              <a:r>
                <a:rPr lang="fr-F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omnibus </a:t>
              </a:r>
              <a:r>
                <a:rPr lang="fr-FR" sz="9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a/c- </a:t>
              </a:r>
              <a:r>
                <a:rPr lang="fr-FR" sz="900" b="1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UCITS </a:t>
              </a:r>
              <a:endParaRPr lang="fr-FR" sz="900" b="1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712160" y="4202843"/>
              <a:ext cx="1512000" cy="73832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56" name="ZoneTexte 70"/>
            <p:cNvSpPr txBox="1"/>
            <p:nvPr/>
          </p:nvSpPr>
          <p:spPr>
            <a:xfrm>
              <a:off x="712160" y="3915938"/>
              <a:ext cx="1512000" cy="287630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100" b="1" dirty="0" err="1">
                  <a:solidFill>
                    <a:srgbClr val="000000"/>
                  </a:solidFill>
                  <a:ea typeface="Times New Roman"/>
                  <a:cs typeface="Times New Roman"/>
                </a:rPr>
                <a:t>i</a:t>
              </a:r>
              <a:r>
                <a:rPr lang="fr-FR" sz="1100" b="1" kern="1200" dirty="0" err="1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ssuer</a:t>
              </a:r>
              <a:r>
                <a:rPr lang="fr-FR" sz="1100" b="1" kern="1200" dirty="0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 CSD</a:t>
              </a:r>
              <a:endParaRPr lang="fr-FR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7" name="ZoneTexte 46"/>
            <p:cNvSpPr txBox="1"/>
            <p:nvPr/>
          </p:nvSpPr>
          <p:spPr>
            <a:xfrm>
              <a:off x="768230" y="4296493"/>
              <a:ext cx="1407064" cy="253767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lIns="36000" rIns="36000" rtlCol="0">
              <a:noAutofit/>
            </a:bodyPr>
            <a:lstStyle>
              <a:defPPr>
                <a:defRPr lang="fr-FR"/>
              </a:defPPr>
              <a:lvl1pPr>
                <a:spcAft>
                  <a:spcPts val="0"/>
                </a:spcAft>
                <a:defRPr sz="9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defRPr>
              </a:lvl1pPr>
            </a:lstStyle>
            <a:p>
              <a:r>
                <a:rPr lang="fr-FR" spc="-50" dirty="0" err="1"/>
                <a:t>Depositary</a:t>
              </a:r>
              <a:r>
                <a:rPr lang="fr-FR" spc="-50" dirty="0"/>
                <a:t>  omnibus  a/c- Clients  </a:t>
              </a:r>
            </a:p>
          </p:txBody>
        </p:sp>
        <p:sp>
          <p:nvSpPr>
            <p:cNvPr id="58" name="ZoneTexte 47"/>
            <p:cNvSpPr txBox="1"/>
            <p:nvPr/>
          </p:nvSpPr>
          <p:spPr>
            <a:xfrm>
              <a:off x="768230" y="4586984"/>
              <a:ext cx="1407064" cy="253767"/>
            </a:xfrm>
            <a:prstGeom prst="rect">
              <a:avLst/>
            </a:prstGeom>
            <a:noFill/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lIns="36000" rIns="3600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900" kern="1200" dirty="0" err="1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Depositary</a:t>
              </a:r>
              <a:r>
                <a:rPr lang="fr-FR" sz="900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 </a:t>
              </a:r>
              <a:r>
                <a:rPr lang="fr-FR" sz="900" b="1" kern="1200" dirty="0" err="1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own</a:t>
              </a:r>
              <a:r>
                <a:rPr lang="fr-FR" sz="900" b="1" kern="120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b="1" kern="120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assets</a:t>
              </a:r>
              <a:r>
                <a:rPr lang="fr-FR" sz="900" b="1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a/c   </a:t>
              </a:r>
              <a:endParaRPr lang="fr-FR" sz="9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9" name="ZoneTexte 59"/>
            <p:cNvSpPr txBox="1"/>
            <p:nvPr/>
          </p:nvSpPr>
          <p:spPr>
            <a:xfrm rot="5400000" flipH="1">
              <a:off x="-195145" y="6091079"/>
              <a:ext cx="1095591" cy="349002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600" b="1" u="sng" kern="1200" dirty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LEVEL </a:t>
              </a:r>
              <a:r>
                <a:rPr lang="fr-FR" sz="1600" b="1" u="sng" kern="1200" dirty="0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4 </a:t>
              </a:r>
              <a:endParaRPr lang="fr-FR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062138" y="4202843"/>
              <a:ext cx="1512000" cy="73832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61" name="ZoneTexte 70"/>
            <p:cNvSpPr txBox="1"/>
            <p:nvPr/>
          </p:nvSpPr>
          <p:spPr>
            <a:xfrm>
              <a:off x="4062138" y="3915938"/>
              <a:ext cx="1512000" cy="287630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100" b="1" dirty="0" err="1">
                  <a:solidFill>
                    <a:srgbClr val="000000"/>
                  </a:solidFill>
                  <a:ea typeface="Times New Roman"/>
                  <a:cs typeface="Times New Roman"/>
                </a:rPr>
                <a:t>i</a:t>
              </a:r>
              <a:r>
                <a:rPr lang="fr-FR" sz="1100" b="1" kern="1200" dirty="0" err="1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ssuer</a:t>
              </a:r>
              <a:r>
                <a:rPr lang="fr-FR" sz="1100" b="1" kern="1200" dirty="0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 CSD </a:t>
              </a:r>
              <a:endParaRPr lang="fr-FR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2" name="ZoneTexte 46"/>
            <p:cNvSpPr txBox="1"/>
            <p:nvPr/>
          </p:nvSpPr>
          <p:spPr>
            <a:xfrm>
              <a:off x="4118208" y="4296493"/>
              <a:ext cx="1407064" cy="253767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lIns="36000" rIns="36000" rtlCol="0">
              <a:noAutofit/>
            </a:bodyPr>
            <a:lstStyle>
              <a:defPPr>
                <a:defRPr lang="fr-FR"/>
              </a:defPPr>
              <a:lvl1pPr>
                <a:spcAft>
                  <a:spcPts val="0"/>
                </a:spcAft>
                <a:defRPr sz="9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defRPr>
              </a:lvl1pPr>
            </a:lstStyle>
            <a:p>
              <a:r>
                <a:rPr lang="fr-FR" spc="-50" dirty="0" err="1"/>
                <a:t>Delegate</a:t>
              </a:r>
              <a:r>
                <a:rPr lang="fr-FR" spc="-50" dirty="0"/>
                <a:t> omnibus  a/c- Clients  </a:t>
              </a:r>
            </a:p>
          </p:txBody>
        </p:sp>
        <p:sp>
          <p:nvSpPr>
            <p:cNvPr id="63" name="ZoneTexte 47"/>
            <p:cNvSpPr txBox="1"/>
            <p:nvPr/>
          </p:nvSpPr>
          <p:spPr>
            <a:xfrm>
              <a:off x="4118208" y="4586984"/>
              <a:ext cx="1407064" cy="253767"/>
            </a:xfrm>
            <a:prstGeom prst="rect">
              <a:avLst/>
            </a:prstGeom>
            <a:noFill/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lIns="36000" rIns="3600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900" kern="120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Delegate</a:t>
              </a:r>
              <a:r>
                <a:rPr lang="fr-FR" sz="9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b="1" kern="120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own</a:t>
              </a:r>
              <a:r>
                <a:rPr lang="fr-FR" sz="900" b="1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b="1" kern="120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assets</a:t>
              </a:r>
              <a:r>
                <a:rPr lang="fr-FR" sz="900" b="1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a/c   </a:t>
              </a:r>
              <a:endParaRPr lang="fr-FR" sz="9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4" name="ZoneTexte 46"/>
            <p:cNvSpPr txBox="1"/>
            <p:nvPr/>
          </p:nvSpPr>
          <p:spPr>
            <a:xfrm>
              <a:off x="5848359" y="2965216"/>
              <a:ext cx="2029076" cy="262867"/>
            </a:xfrm>
            <a:prstGeom prst="rect">
              <a:avLst/>
            </a:prstGeom>
            <a:noFill/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000" dirty="0">
                  <a:solidFill>
                    <a:srgbClr val="000000"/>
                  </a:solidFill>
                  <a:ea typeface="Times New Roman"/>
                  <a:cs typeface="Times New Roman"/>
                </a:rPr>
                <a:t>Depositary individual </a:t>
              </a:r>
              <a:r>
                <a:rPr lang="en-US" sz="1000" b="1" dirty="0" smtClean="0">
                  <a:solidFill>
                    <a:srgbClr val="000000"/>
                  </a:solidFill>
                  <a:ea typeface="Times New Roman"/>
                  <a:cs typeface="Times New Roman"/>
                </a:rPr>
                <a:t>Clients  </a:t>
              </a:r>
              <a:r>
                <a:rPr lang="en-US" sz="1000" dirty="0" smtClean="0">
                  <a:solidFill>
                    <a:srgbClr val="000000"/>
                  </a:solidFill>
                  <a:ea typeface="Times New Roman"/>
                  <a:cs typeface="Times New Roman"/>
                </a:rPr>
                <a:t>a/c   </a:t>
              </a:r>
              <a:endParaRPr lang="fr-FR" sz="1000" dirty="0">
                <a:latin typeface="Times New Roman"/>
                <a:ea typeface="Times New Roman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737169" y="4202843"/>
              <a:ext cx="1511958" cy="73692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66" name="ZoneTexte 75"/>
            <p:cNvSpPr txBox="1"/>
            <p:nvPr/>
          </p:nvSpPr>
          <p:spPr>
            <a:xfrm>
              <a:off x="5737127" y="3915938"/>
              <a:ext cx="1512000" cy="292629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100" b="1" kern="1200" dirty="0" err="1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Sub-delegate</a:t>
              </a:r>
              <a:endParaRPr lang="fr-FR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7" name="ZoneTexte 46"/>
            <p:cNvSpPr txBox="1"/>
            <p:nvPr/>
          </p:nvSpPr>
          <p:spPr>
            <a:xfrm>
              <a:off x="5826125" y="4322008"/>
              <a:ext cx="1350573" cy="253767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lIns="36000" rIns="36000" rtlCol="0">
              <a:noAutofit/>
            </a:bodyPr>
            <a:lstStyle>
              <a:defPPr>
                <a:defRPr lang="fr-FR"/>
              </a:defPPr>
              <a:lvl1pPr>
                <a:spcAft>
                  <a:spcPts val="0"/>
                </a:spcAft>
                <a:defRPr sz="9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defRPr>
              </a:lvl1pPr>
            </a:lstStyle>
            <a:p>
              <a:r>
                <a:rPr lang="fr-FR" spc="-50" dirty="0" err="1"/>
                <a:t>Delegate</a:t>
              </a:r>
              <a:r>
                <a:rPr lang="fr-FR" spc="-50" dirty="0"/>
                <a:t> omnibus  a/c- Clients  </a:t>
              </a:r>
            </a:p>
          </p:txBody>
        </p:sp>
        <p:sp>
          <p:nvSpPr>
            <p:cNvPr id="68" name="ZoneTexte 47"/>
            <p:cNvSpPr txBox="1"/>
            <p:nvPr/>
          </p:nvSpPr>
          <p:spPr>
            <a:xfrm>
              <a:off x="5826125" y="4612499"/>
              <a:ext cx="1350573" cy="253767"/>
            </a:xfrm>
            <a:prstGeom prst="rect">
              <a:avLst/>
            </a:prstGeom>
            <a:noFill/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lIns="36000" rIns="3600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900" kern="120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Delegate</a:t>
              </a:r>
              <a:r>
                <a:rPr lang="fr-FR" sz="9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b="1" kern="120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own</a:t>
              </a:r>
              <a:r>
                <a:rPr lang="fr-FR" sz="900" b="1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b="1" kern="120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assets</a:t>
              </a:r>
              <a:r>
                <a:rPr lang="fr-FR" sz="900" b="1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a/c   </a:t>
              </a:r>
              <a:endParaRPr lang="fr-FR" sz="9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7412116" y="4202843"/>
              <a:ext cx="1512000" cy="73832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70" name="ZoneTexte 70"/>
            <p:cNvSpPr txBox="1"/>
            <p:nvPr/>
          </p:nvSpPr>
          <p:spPr>
            <a:xfrm>
              <a:off x="7412116" y="3915938"/>
              <a:ext cx="1512000" cy="287630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100" b="1" dirty="0" err="1">
                  <a:solidFill>
                    <a:srgbClr val="000000"/>
                  </a:solidFill>
                  <a:ea typeface="Times New Roman"/>
                  <a:cs typeface="Times New Roman"/>
                </a:rPr>
                <a:t>i</a:t>
              </a:r>
              <a:r>
                <a:rPr lang="fr-FR" sz="1100" b="1" kern="1200" dirty="0" err="1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ssuer</a:t>
              </a:r>
              <a:r>
                <a:rPr lang="fr-FR" sz="1100" b="1" kern="1200" dirty="0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 CSD </a:t>
              </a:r>
              <a:endParaRPr lang="fr-FR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1" name="ZoneTexte 46"/>
            <p:cNvSpPr txBox="1"/>
            <p:nvPr/>
          </p:nvSpPr>
          <p:spPr>
            <a:xfrm>
              <a:off x="7468186" y="4296493"/>
              <a:ext cx="1407064" cy="253767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lIns="36000" rIns="36000" rtlCol="0">
              <a:noAutofit/>
            </a:bodyPr>
            <a:lstStyle>
              <a:defPPr>
                <a:defRPr lang="fr-FR"/>
              </a:defPPr>
              <a:lvl1pPr>
                <a:spcAft>
                  <a:spcPts val="0"/>
                </a:spcAft>
                <a:defRPr sz="9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defRPr>
              </a:lvl1pPr>
            </a:lstStyle>
            <a:p>
              <a:r>
                <a:rPr lang="fr-FR" spc="-50" dirty="0" err="1"/>
                <a:t>Delegate</a:t>
              </a:r>
              <a:r>
                <a:rPr lang="fr-FR" spc="-50" dirty="0"/>
                <a:t> omnibus  a/c- Clients  </a:t>
              </a:r>
            </a:p>
          </p:txBody>
        </p:sp>
        <p:sp>
          <p:nvSpPr>
            <p:cNvPr id="72" name="ZoneTexte 47"/>
            <p:cNvSpPr txBox="1"/>
            <p:nvPr/>
          </p:nvSpPr>
          <p:spPr>
            <a:xfrm>
              <a:off x="7468186" y="4586984"/>
              <a:ext cx="1407064" cy="253767"/>
            </a:xfrm>
            <a:prstGeom prst="rect">
              <a:avLst/>
            </a:prstGeom>
            <a:noFill/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lIns="36000" rIns="3600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900" kern="120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Delegate</a:t>
              </a:r>
              <a:r>
                <a:rPr lang="fr-FR" sz="9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b="1" kern="120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own</a:t>
              </a:r>
              <a:r>
                <a:rPr lang="fr-FR" sz="900" b="1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b="1" kern="120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assets</a:t>
              </a:r>
              <a:r>
                <a:rPr lang="fr-FR" sz="900" b="1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kern="120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a/c   </a:t>
              </a:r>
              <a:endParaRPr lang="fr-FR" sz="90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73" name="Connecteur droit avec flèche 72"/>
            <p:cNvCxnSpPr/>
            <p:nvPr/>
          </p:nvCxnSpPr>
          <p:spPr>
            <a:xfrm>
              <a:off x="5159574" y="1270773"/>
              <a:ext cx="996602" cy="358027"/>
            </a:xfrm>
            <a:prstGeom prst="straightConnector1">
              <a:avLst/>
            </a:prstGeom>
            <a:ln w="38100"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5760703" y="6093852"/>
              <a:ext cx="1516590" cy="72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75" name="ZoneTexte 70"/>
            <p:cNvSpPr txBox="1"/>
            <p:nvPr/>
          </p:nvSpPr>
          <p:spPr>
            <a:xfrm>
              <a:off x="5768252" y="5823290"/>
              <a:ext cx="1511651" cy="287630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100" b="1" dirty="0" err="1">
                  <a:solidFill>
                    <a:srgbClr val="000000"/>
                  </a:solidFill>
                  <a:ea typeface="Times New Roman"/>
                  <a:cs typeface="Times New Roman"/>
                </a:rPr>
                <a:t>i</a:t>
              </a:r>
              <a:r>
                <a:rPr lang="fr-FR" sz="1100" b="1" kern="1200" dirty="0" err="1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ssuer</a:t>
              </a:r>
              <a:r>
                <a:rPr lang="fr-FR" sz="1100" b="1" kern="1200" dirty="0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 CSD </a:t>
              </a:r>
              <a:endParaRPr lang="fr-FR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6" name="ZoneTexte 46"/>
            <p:cNvSpPr txBox="1"/>
            <p:nvPr/>
          </p:nvSpPr>
          <p:spPr>
            <a:xfrm>
              <a:off x="5836780" y="6189092"/>
              <a:ext cx="1376180" cy="253767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lIns="36000" rIns="36000" rtlCol="0">
              <a:noAutofit/>
            </a:bodyPr>
            <a:lstStyle>
              <a:defPPr>
                <a:defRPr lang="fr-FR"/>
              </a:defPPr>
              <a:lvl1pPr>
                <a:spcAft>
                  <a:spcPts val="0"/>
                </a:spcAft>
                <a:defRPr sz="9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defRPr>
              </a:lvl1pPr>
            </a:lstStyle>
            <a:p>
              <a:r>
                <a:rPr lang="fr-FR" spc="-80" dirty="0" err="1"/>
                <a:t>Sub-delegate</a:t>
              </a:r>
              <a:r>
                <a:rPr lang="fr-FR" spc="-80" dirty="0"/>
                <a:t> omnibus  a/c- Clients  </a:t>
              </a:r>
            </a:p>
          </p:txBody>
        </p:sp>
        <p:sp>
          <p:nvSpPr>
            <p:cNvPr id="77" name="ZoneTexte 47"/>
            <p:cNvSpPr txBox="1"/>
            <p:nvPr/>
          </p:nvSpPr>
          <p:spPr>
            <a:xfrm>
              <a:off x="5842121" y="6479583"/>
              <a:ext cx="1370839" cy="253767"/>
            </a:xfrm>
            <a:prstGeom prst="rect">
              <a:avLst/>
            </a:prstGeom>
            <a:noFill/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lIns="36000" rIns="3600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900" kern="1200" spc="-4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Sub-</a:t>
              </a:r>
              <a:r>
                <a:rPr lang="fr-FR" sz="900" spc="-40" dirty="0" err="1" smtClea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</a:rPr>
                <a:t>del</a:t>
              </a:r>
              <a:r>
                <a:rPr lang="fr-FR" sz="900" kern="1200" spc="-4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egate</a:t>
              </a:r>
              <a:r>
                <a:rPr lang="fr-FR" sz="900" kern="1200" spc="-4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b="1" kern="1200" spc="-4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own</a:t>
              </a:r>
              <a:r>
                <a:rPr lang="fr-FR" sz="900" b="1" kern="1200" spc="-4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b="1" kern="1200" spc="-4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assets</a:t>
              </a:r>
              <a:r>
                <a:rPr lang="fr-FR" sz="900" b="1" kern="1200" spc="-4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kern="1200" spc="-4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a/c   </a:t>
              </a:r>
              <a:endParaRPr lang="fr-FR" sz="900" spc="-4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78" name="Connecteur droit avec flèche 77"/>
            <p:cNvCxnSpPr/>
            <p:nvPr/>
          </p:nvCxnSpPr>
          <p:spPr>
            <a:xfrm>
              <a:off x="8388424" y="1247957"/>
              <a:ext cx="0" cy="2662283"/>
            </a:xfrm>
            <a:prstGeom prst="straightConnector1">
              <a:avLst/>
            </a:prstGeom>
            <a:ln w="1905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78"/>
            <p:cNvCxnSpPr/>
            <p:nvPr/>
          </p:nvCxnSpPr>
          <p:spPr>
            <a:xfrm>
              <a:off x="3009057" y="1494251"/>
              <a:ext cx="5379367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avec flèche 79"/>
            <p:cNvCxnSpPr/>
            <p:nvPr/>
          </p:nvCxnSpPr>
          <p:spPr>
            <a:xfrm>
              <a:off x="3009057" y="1484784"/>
              <a:ext cx="0" cy="13851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droit avec flèche 80"/>
            <p:cNvCxnSpPr/>
            <p:nvPr/>
          </p:nvCxnSpPr>
          <p:spPr>
            <a:xfrm>
              <a:off x="5292080" y="1494251"/>
              <a:ext cx="0" cy="1290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ctangle 81"/>
            <p:cNvSpPr/>
            <p:nvPr/>
          </p:nvSpPr>
          <p:spPr>
            <a:xfrm>
              <a:off x="2387161" y="4203569"/>
              <a:ext cx="1511988" cy="138567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83" name="ZoneTexte 145"/>
            <p:cNvSpPr txBox="1"/>
            <p:nvPr/>
          </p:nvSpPr>
          <p:spPr>
            <a:xfrm>
              <a:off x="2387149" y="3915938"/>
              <a:ext cx="1512000" cy="287630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100" b="1" kern="1200" dirty="0" err="1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Sub</a:t>
              </a:r>
              <a:r>
                <a:rPr lang="fr-FR" sz="1100" b="1" kern="1200" dirty="0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-</a:t>
              </a:r>
              <a:r>
                <a:rPr lang="fr-FR" sz="1100" b="1" dirty="0" err="1" smtClean="0">
                  <a:solidFill>
                    <a:srgbClr val="000000"/>
                  </a:solidFill>
                  <a:ea typeface="Times New Roman"/>
                  <a:cs typeface="Times New Roman"/>
                </a:rPr>
                <a:t>d</a:t>
              </a:r>
              <a:r>
                <a:rPr lang="fr-FR" sz="1100" b="1" kern="1200" dirty="0" err="1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elegate</a:t>
              </a:r>
              <a:r>
                <a:rPr lang="fr-FR" sz="1100" b="1" kern="1200" dirty="0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 </a:t>
              </a:r>
              <a:endParaRPr lang="fr-FR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4" name="ZoneTexte 45"/>
            <p:cNvSpPr txBox="1"/>
            <p:nvPr/>
          </p:nvSpPr>
          <p:spPr>
            <a:xfrm>
              <a:off x="2476453" y="4288810"/>
              <a:ext cx="1318554" cy="253767"/>
            </a:xfrm>
            <a:prstGeom prst="rect">
              <a:avLst/>
            </a:prstGeom>
            <a:noFill/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lIns="36000" rIns="3600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900" kern="1200" spc="-2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Delegate</a:t>
              </a:r>
              <a:r>
                <a:rPr lang="fr-FR" sz="900" kern="1200" spc="-2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kern="1200" spc="-20" dirty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omnibus </a:t>
              </a:r>
              <a:r>
                <a:rPr lang="fr-FR" sz="900" kern="1200" spc="-2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a/c-- </a:t>
              </a:r>
              <a:r>
                <a:rPr lang="fr-FR" sz="900" b="1" kern="1200" spc="-2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AIFs</a:t>
              </a:r>
              <a:r>
                <a:rPr lang="fr-FR" sz="900" b="1" kern="1200" spc="-2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kern="1200" spc="-2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endParaRPr lang="fr-FR" sz="900" spc="-2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5" name="ZoneTexte 42"/>
            <p:cNvSpPr txBox="1"/>
            <p:nvPr/>
          </p:nvSpPr>
          <p:spPr>
            <a:xfrm>
              <a:off x="2476453" y="4612027"/>
              <a:ext cx="1318554" cy="253767"/>
            </a:xfrm>
            <a:prstGeom prst="rect">
              <a:avLst/>
            </a:prstGeom>
            <a:noFill/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lIns="36000" rIns="3600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900" kern="1200" spc="-4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Delegate</a:t>
              </a:r>
              <a:r>
                <a:rPr lang="fr-FR" sz="900" kern="1200" spc="-4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omnibus a/c- </a:t>
              </a:r>
              <a:r>
                <a:rPr lang="fr-FR" sz="900" b="1" kern="1200" spc="-4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UCITS </a:t>
              </a:r>
              <a:endParaRPr lang="fr-FR" sz="900" b="1" spc="-4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86" name="Connecteur droit avec flèche 85"/>
            <p:cNvCxnSpPr/>
            <p:nvPr/>
          </p:nvCxnSpPr>
          <p:spPr>
            <a:xfrm>
              <a:off x="2627784" y="3385546"/>
              <a:ext cx="0" cy="547510"/>
            </a:xfrm>
            <a:prstGeom prst="straightConnector1">
              <a:avLst/>
            </a:prstGeom>
            <a:ln w="38100"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ectangle 86"/>
            <p:cNvSpPr/>
            <p:nvPr/>
          </p:nvSpPr>
          <p:spPr>
            <a:xfrm>
              <a:off x="2375907" y="6093186"/>
              <a:ext cx="1508612" cy="72066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88" name="ZoneTexte 70"/>
            <p:cNvSpPr txBox="1"/>
            <p:nvPr/>
          </p:nvSpPr>
          <p:spPr>
            <a:xfrm>
              <a:off x="2387149" y="5823290"/>
              <a:ext cx="1503699" cy="287630"/>
            </a:xfrm>
            <a:prstGeom prst="rect">
              <a:avLst/>
            </a:prstGeom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100" b="1" dirty="0" err="1">
                  <a:solidFill>
                    <a:srgbClr val="000000"/>
                  </a:solidFill>
                  <a:ea typeface="Times New Roman"/>
                  <a:cs typeface="Times New Roman"/>
                </a:rPr>
                <a:t>i</a:t>
              </a:r>
              <a:r>
                <a:rPr lang="fr-FR" sz="1100" b="1" kern="1200" dirty="0" err="1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ssuer</a:t>
              </a:r>
              <a:r>
                <a:rPr lang="fr-FR" sz="1100" b="1" kern="1200" dirty="0" smtClean="0">
                  <a:solidFill>
                    <a:srgbClr val="000000"/>
                  </a:solidFill>
                  <a:effectLst/>
                  <a:ea typeface="Times New Roman"/>
                  <a:cs typeface="Times New Roman"/>
                </a:rPr>
                <a:t> CSD </a:t>
              </a:r>
              <a:endParaRPr lang="fr-FR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9" name="ZoneTexte 46"/>
            <p:cNvSpPr txBox="1"/>
            <p:nvPr/>
          </p:nvSpPr>
          <p:spPr>
            <a:xfrm>
              <a:off x="2452650" y="6189092"/>
              <a:ext cx="1368941" cy="253767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lIns="36000" rIns="36000" rtlCol="0">
              <a:noAutofit/>
            </a:bodyPr>
            <a:lstStyle>
              <a:defPPr>
                <a:defRPr lang="fr-FR"/>
              </a:defPPr>
              <a:lvl1pPr>
                <a:spcAft>
                  <a:spcPts val="0"/>
                </a:spcAft>
                <a:defRPr sz="9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defRPr>
              </a:lvl1pPr>
            </a:lstStyle>
            <a:p>
              <a:r>
                <a:rPr lang="fr-FR" spc="-80" dirty="0" err="1"/>
                <a:t>Sub-delegate</a:t>
              </a:r>
              <a:r>
                <a:rPr lang="fr-FR" spc="-80" dirty="0"/>
                <a:t> omnibus  a/c- Clients  </a:t>
              </a:r>
            </a:p>
          </p:txBody>
        </p:sp>
        <p:sp>
          <p:nvSpPr>
            <p:cNvPr id="90" name="ZoneTexte 47"/>
            <p:cNvSpPr txBox="1"/>
            <p:nvPr/>
          </p:nvSpPr>
          <p:spPr>
            <a:xfrm>
              <a:off x="2455306" y="6479583"/>
              <a:ext cx="1363629" cy="253767"/>
            </a:xfrm>
            <a:prstGeom prst="rect">
              <a:avLst/>
            </a:prstGeom>
            <a:noFill/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lIns="36000" rIns="3600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900" kern="1200" spc="-2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Sub-</a:t>
              </a:r>
              <a:r>
                <a:rPr lang="fr-FR" sz="900" spc="-20" dirty="0" err="1" smtClean="0">
                  <a:solidFill>
                    <a:srgbClr val="000000"/>
                  </a:solidFill>
                  <a:latin typeface="Calibri"/>
                  <a:ea typeface="Times New Roman"/>
                  <a:cs typeface="Times New Roman"/>
                </a:rPr>
                <a:t>del</a:t>
              </a:r>
              <a:r>
                <a:rPr lang="fr-FR" sz="900" kern="1200" spc="-2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egate</a:t>
              </a:r>
              <a:r>
                <a:rPr lang="fr-FR" sz="900" kern="1200" spc="-2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b="1" kern="1200" spc="-2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own</a:t>
              </a:r>
              <a:r>
                <a:rPr lang="fr-FR" sz="900" b="1" kern="1200" spc="-2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b="1" kern="1200" spc="-20" dirty="0" err="1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assets</a:t>
              </a:r>
              <a:r>
                <a:rPr lang="fr-FR" sz="900" b="1" kern="1200" spc="-2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 </a:t>
              </a:r>
              <a:r>
                <a:rPr lang="fr-FR" sz="900" kern="1200" spc="-20" dirty="0" smtClean="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a/c   </a:t>
              </a:r>
              <a:endParaRPr lang="fr-FR" sz="900" spc="-20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91" name="Connecteur droit avec flèche 90"/>
            <p:cNvCxnSpPr/>
            <p:nvPr/>
          </p:nvCxnSpPr>
          <p:spPr>
            <a:xfrm flipH="1">
              <a:off x="3131840" y="5589240"/>
              <a:ext cx="0" cy="231102"/>
            </a:xfrm>
            <a:prstGeom prst="straightConnector1">
              <a:avLst/>
            </a:prstGeom>
            <a:ln w="38100"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ZoneTexte 91"/>
            <p:cNvSpPr txBox="1"/>
            <p:nvPr/>
          </p:nvSpPr>
          <p:spPr>
            <a:xfrm>
              <a:off x="5378156" y="417064"/>
              <a:ext cx="17281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 err="1" smtClean="0"/>
                <a:t>unsignificant</a:t>
              </a:r>
              <a:endParaRPr lang="fr-FR" sz="1200" dirty="0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585" y="6204895"/>
            <a:ext cx="1683318" cy="653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785327" y="6500458"/>
            <a:ext cx="4594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Question 1 : Chart – </a:t>
            </a:r>
            <a:r>
              <a:rPr lang="fr-FR" dirty="0" err="1" smtClean="0"/>
              <a:t>Annex</a:t>
            </a:r>
            <a:r>
              <a:rPr lang="fr-FR" dirty="0" smtClean="0"/>
              <a:t> 1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13114</TotalTime>
  <Words>180</Words>
  <Application>Microsoft Office PowerPoint</Application>
  <PresentationFormat>Affichage à l'écran (4:3)</PresentationFormat>
  <Paragraphs>55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Company>BNP Paribas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Anita METZGER</dc:creator>
  <cp:lastModifiedBy>Saint Pe, Stéphanie</cp:lastModifiedBy>
  <cp:revision>87</cp:revision>
  <cp:lastPrinted>2016-07-15T12:21:33Z</cp:lastPrinted>
  <dcterms:created xsi:type="dcterms:W3CDTF">2015-01-02T15:28:23Z</dcterms:created>
  <dcterms:modified xsi:type="dcterms:W3CDTF">2016-09-22T09:39:22Z</dcterms:modified>
</cp:coreProperties>
</file>